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Poiret One"/>
      <p:regular r:id="rId20"/>
    </p:embeddedFont>
    <p:embeddedFont>
      <p:font typeface="ABeeZee"/>
      <p:regular r:id="rId21"/>
      <p: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oiretOne-regular.fntdata"/><Relationship Id="rId11" Type="http://schemas.openxmlformats.org/officeDocument/2006/relationships/slide" Target="slides/slide6.xml"/><Relationship Id="rId22" Type="http://schemas.openxmlformats.org/officeDocument/2006/relationships/font" Target="fonts/ABeeZee-italic.fntdata"/><Relationship Id="rId10" Type="http://schemas.openxmlformats.org/officeDocument/2006/relationships/slide" Target="slides/slide5.xml"/><Relationship Id="rId21" Type="http://schemas.openxmlformats.org/officeDocument/2006/relationships/font" Target="fonts/ABeeZee-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3eb58146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eb58146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3e8bafe9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e8bafe9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3e8bafe98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e8bafe98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3eb1138a3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eb1138a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3eb1138a3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eb1138a3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3eb1138a3c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eb1138a3c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3eb58146b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eb58146b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3eb58146b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eb58146b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3eb58146b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eb58146b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3e8bafe9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e8bafe9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5" name="Shape 85"/>
        <p:cNvGrpSpPr/>
        <p:nvPr/>
      </p:nvGrpSpPr>
      <p:grpSpPr>
        <a:xfrm>
          <a:off x="0" y="0"/>
          <a:ext cx="0" cy="0"/>
          <a:chOff x="0" y="0"/>
          <a:chExt cx="0" cy="0"/>
        </a:xfrm>
      </p:grpSpPr>
      <p:sp>
        <p:nvSpPr>
          <p:cNvPr id="86" name="Google Shape;86;g3e8bafe98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e8bafe98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3e8bafe980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e8bafe980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3e8bafe98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e8bafe98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3e8bafe98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e8bafe98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nvSpPr>
        <p:spPr>
          <a:xfrm>
            <a:off x="311700" y="2834125"/>
            <a:ext cx="8520600" cy="10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800">
                <a:solidFill>
                  <a:srgbClr val="595959"/>
                </a:solidFill>
                <a:latin typeface="Poiret One"/>
                <a:ea typeface="Poiret One"/>
                <a:cs typeface="Poiret One"/>
                <a:sym typeface="Poiret One"/>
              </a:rPr>
              <a:t>Administración de bases de datos.</a:t>
            </a:r>
            <a:endParaRPr b="1" sz="2800">
              <a:solidFill>
                <a:srgbClr val="595959"/>
              </a:solidFill>
              <a:latin typeface="Poiret One"/>
              <a:ea typeface="Poiret One"/>
              <a:cs typeface="Poiret One"/>
              <a:sym typeface="Poiret One"/>
            </a:endParaRPr>
          </a:p>
          <a:p>
            <a:pPr indent="0" lvl="0" marL="0" rtl="0" algn="ctr">
              <a:spcBef>
                <a:spcPts val="0"/>
              </a:spcBef>
              <a:spcAft>
                <a:spcPts val="0"/>
              </a:spcAft>
              <a:buNone/>
            </a:pPr>
            <a:r>
              <a:rPr b="1" lang="es" sz="2800">
                <a:solidFill>
                  <a:srgbClr val="595959"/>
                </a:solidFill>
                <a:latin typeface="Poiret One"/>
                <a:ea typeface="Poiret One"/>
                <a:cs typeface="Poiret One"/>
                <a:sym typeface="Poiret One"/>
              </a:rPr>
              <a:t>Secuencias.</a:t>
            </a:r>
            <a:endParaRPr b="1" sz="2800">
              <a:solidFill>
                <a:srgbClr val="595959"/>
              </a:solidFill>
              <a:latin typeface="Poiret One"/>
              <a:ea typeface="Poiret One"/>
              <a:cs typeface="Poiret One"/>
              <a:sym typeface="Poiret One"/>
            </a:endParaRPr>
          </a:p>
        </p:txBody>
      </p:sp>
      <p:cxnSp>
        <p:nvCxnSpPr>
          <p:cNvPr id="55" name="Google Shape;55;p13"/>
          <p:cNvCxnSpPr/>
          <p:nvPr/>
        </p:nvCxnSpPr>
        <p:spPr>
          <a:xfrm>
            <a:off x="1002150" y="3821950"/>
            <a:ext cx="7139700" cy="0"/>
          </a:xfrm>
          <a:prstGeom prst="straightConnector1">
            <a:avLst/>
          </a:prstGeom>
          <a:noFill/>
          <a:ln cap="flat" cmpd="sng" w="38100">
            <a:solidFill>
              <a:srgbClr val="FF0000"/>
            </a:solidFill>
            <a:prstDash val="solid"/>
            <a:round/>
            <a:headEnd len="med" w="med" type="none"/>
            <a:tailEnd len="med" w="med" type="none"/>
          </a:ln>
        </p:spPr>
      </p:cxnSp>
      <p:pic>
        <p:nvPicPr>
          <p:cNvPr id="56" name="Google Shape;56;p13"/>
          <p:cNvPicPr preferRelativeResize="0"/>
          <p:nvPr/>
        </p:nvPicPr>
        <p:blipFill>
          <a:blip r:embed="rId3">
            <a:alphaModFix/>
          </a:blip>
          <a:stretch>
            <a:fillRect/>
          </a:stretch>
        </p:blipFill>
        <p:spPr>
          <a:xfrm>
            <a:off x="3257363" y="947625"/>
            <a:ext cx="2629275" cy="1886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2"/>
          <p:cNvSpPr txBox="1"/>
          <p:nvPr>
            <p:ph idx="1" type="body"/>
          </p:nvPr>
        </p:nvSpPr>
        <p:spPr>
          <a:xfrm>
            <a:off x="775800" y="1152475"/>
            <a:ext cx="69612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Precedencia de operadores.</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Bloques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Anónimos/Nominados.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Subprogramas.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Disparadores.</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Salida Standard.</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column%type</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row%type</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118" name="Google Shape;118;p22"/>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119" name="Google Shape;119;p22"/>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PL/SQL</a:t>
            </a:r>
            <a:endParaRPr sz="3000">
              <a:solidFill>
                <a:srgbClr val="000000"/>
              </a:solidFill>
              <a:latin typeface="ABeeZee"/>
              <a:ea typeface="ABeeZee"/>
              <a:cs typeface="ABeeZee"/>
              <a:sym typeface="ABeeZe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cxnSp>
        <p:nvCxnSpPr>
          <p:cNvPr id="124" name="Google Shape;124;p23"/>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pic>
        <p:nvPicPr>
          <p:cNvPr id="125" name="Google Shape;125;p23"/>
          <p:cNvPicPr preferRelativeResize="0"/>
          <p:nvPr/>
        </p:nvPicPr>
        <p:blipFill>
          <a:blip r:embed="rId3">
            <a:alphaModFix/>
          </a:blip>
          <a:stretch>
            <a:fillRect/>
          </a:stretch>
        </p:blipFill>
        <p:spPr>
          <a:xfrm>
            <a:off x="1738363" y="1659900"/>
            <a:ext cx="6003775" cy="2885901"/>
          </a:xfrm>
          <a:prstGeom prst="rect">
            <a:avLst/>
          </a:prstGeom>
          <a:noFill/>
          <a:ln>
            <a:noFill/>
          </a:ln>
        </p:spPr>
      </p:pic>
      <p:sp>
        <p:nvSpPr>
          <p:cNvPr id="126" name="Google Shape;126;p23"/>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Precedencia de operadores</a:t>
            </a:r>
            <a:endParaRPr sz="3000">
              <a:solidFill>
                <a:srgbClr val="000000"/>
              </a:solidFill>
              <a:latin typeface="ABeeZee"/>
              <a:ea typeface="ABeeZee"/>
              <a:cs typeface="ABeeZee"/>
              <a:sym typeface="ABeeZe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4"/>
          <p:cNvSpPr txBox="1"/>
          <p:nvPr>
            <p:ph idx="1" type="body"/>
          </p:nvPr>
        </p:nvSpPr>
        <p:spPr>
          <a:xfrm>
            <a:off x="775800" y="1152475"/>
            <a:ext cx="76848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Los programas desarrollados utilizando el paradigma estructurado, tienen 3 estructuras básicas de control:</a:t>
            </a:r>
            <a:endParaRPr b="1" sz="2400">
              <a:latin typeface="Poiret One"/>
              <a:ea typeface="Poiret One"/>
              <a:cs typeface="Poiret One"/>
              <a:sym typeface="Poiret One"/>
            </a:endParaRPr>
          </a:p>
          <a:p>
            <a:pPr indent="0" lvl="0" marL="457200" rtl="0" algn="l">
              <a:spcBef>
                <a:spcPts val="1600"/>
              </a:spcBef>
              <a:spcAft>
                <a:spcPts val="0"/>
              </a:spcAft>
              <a:buNone/>
            </a:pPr>
            <a:r>
              <a:rPr b="1" lang="es" sz="2400">
                <a:latin typeface="Poiret One"/>
                <a:ea typeface="Poiret One"/>
                <a:cs typeface="Poiret One"/>
                <a:sym typeface="Poiret One"/>
              </a:rPr>
              <a:t> </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132" name="Google Shape;132;p24"/>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133" name="Google Shape;133;p2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Estructuras de control</a:t>
            </a:r>
            <a:endParaRPr sz="3000">
              <a:solidFill>
                <a:srgbClr val="000000"/>
              </a:solidFill>
              <a:latin typeface="ABeeZee"/>
              <a:ea typeface="ABeeZee"/>
              <a:cs typeface="ABeeZee"/>
              <a:sym typeface="ABeeZee"/>
            </a:endParaRPr>
          </a:p>
        </p:txBody>
      </p:sp>
      <p:pic>
        <p:nvPicPr>
          <p:cNvPr id="134" name="Google Shape;134;p24"/>
          <p:cNvPicPr preferRelativeResize="0"/>
          <p:nvPr/>
        </p:nvPicPr>
        <p:blipFill>
          <a:blip r:embed="rId3">
            <a:alphaModFix/>
          </a:blip>
          <a:stretch>
            <a:fillRect/>
          </a:stretch>
        </p:blipFill>
        <p:spPr>
          <a:xfrm>
            <a:off x="2361563" y="2480988"/>
            <a:ext cx="4371975" cy="212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5"/>
          <p:cNvSpPr txBox="1"/>
          <p:nvPr>
            <p:ph idx="1" type="body"/>
          </p:nvPr>
        </p:nvSpPr>
        <p:spPr>
          <a:xfrm>
            <a:off x="775800" y="1076275"/>
            <a:ext cx="76848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Condición.</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IF-[ELSE/ELSIF]</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CASE</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Iteración.</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LOOP</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WHILE &lt;Condicion&gt; LOOP</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FOR &lt;Variable&gt; IN &lt;Rango&gt; LOOP</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EXIT [WHEN]</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CONTINUE [WHEN]</a:t>
            </a:r>
            <a:endParaRPr b="1" sz="2400">
              <a:latin typeface="Poiret One"/>
              <a:ea typeface="Poiret One"/>
              <a:cs typeface="Poiret One"/>
              <a:sym typeface="Poiret One"/>
            </a:endParaRPr>
          </a:p>
          <a:p>
            <a:pPr indent="0" lvl="0" marL="45720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140" name="Google Shape;140;p25"/>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141" name="Google Shape;141;p25"/>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Estructuras de control</a:t>
            </a:r>
            <a:endParaRPr sz="3000">
              <a:solidFill>
                <a:srgbClr val="000000"/>
              </a:solidFill>
              <a:latin typeface="ABeeZee"/>
              <a:ea typeface="ABeeZee"/>
              <a:cs typeface="ABeeZee"/>
              <a:sym typeface="ABeeZe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6"/>
          <p:cNvSpPr txBox="1"/>
          <p:nvPr>
            <p:ph idx="1" type="body"/>
          </p:nvPr>
        </p:nvSpPr>
        <p:spPr>
          <a:xfrm>
            <a:off x="775800" y="1076275"/>
            <a:ext cx="6961200" cy="38841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Precedencia de operadores.</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Bloques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Anónimos/Nominados.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Subprogramas.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Disparadores.</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Salida Standard.</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column%type</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row%type</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Cursores</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147" name="Google Shape;147;p26"/>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148" name="Google Shape;148;p26"/>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Cursores</a:t>
            </a:r>
            <a:endParaRPr sz="3000">
              <a:solidFill>
                <a:srgbClr val="000000"/>
              </a:solidFill>
              <a:latin typeface="ABeeZee"/>
              <a:ea typeface="ABeeZee"/>
              <a:cs typeface="ABeeZee"/>
              <a:sym typeface="ABeeZe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1369650" y="1152475"/>
            <a:ext cx="6367500" cy="37251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SzPts val="3000"/>
              <a:buFont typeface="Poiret One"/>
              <a:buChar char="●"/>
            </a:pPr>
            <a:r>
              <a:rPr b="1" lang="es" sz="3000">
                <a:latin typeface="Poiret One"/>
                <a:ea typeface="Poiret One"/>
                <a:cs typeface="Poiret One"/>
                <a:sym typeface="Poiret One"/>
              </a:rPr>
              <a:t>Definición.</a:t>
            </a:r>
            <a:endParaRPr b="1" sz="3000">
              <a:latin typeface="Poiret One"/>
              <a:ea typeface="Poiret One"/>
              <a:cs typeface="Poiret One"/>
              <a:sym typeface="Poiret One"/>
            </a:endParaRPr>
          </a:p>
          <a:p>
            <a:pPr indent="-419100" lvl="0" marL="457200" rtl="0" algn="l">
              <a:spcBef>
                <a:spcPts val="0"/>
              </a:spcBef>
              <a:spcAft>
                <a:spcPts val="0"/>
              </a:spcAft>
              <a:buSzPts val="3000"/>
              <a:buFont typeface="Poiret One"/>
              <a:buChar char="●"/>
            </a:pPr>
            <a:r>
              <a:rPr b="1" lang="es" sz="3000">
                <a:latin typeface="Poiret One"/>
                <a:ea typeface="Poiret One"/>
                <a:cs typeface="Poiret One"/>
                <a:sym typeface="Poiret One"/>
              </a:rPr>
              <a:t>Creando secuencias.</a:t>
            </a:r>
            <a:endParaRPr b="1" sz="3000">
              <a:latin typeface="Poiret One"/>
              <a:ea typeface="Poiret One"/>
              <a:cs typeface="Poiret One"/>
              <a:sym typeface="Poiret One"/>
            </a:endParaRPr>
          </a:p>
          <a:p>
            <a:pPr indent="-419100" lvl="0" marL="457200" rtl="0" algn="l">
              <a:spcBef>
                <a:spcPts val="0"/>
              </a:spcBef>
              <a:spcAft>
                <a:spcPts val="0"/>
              </a:spcAft>
              <a:buSzPts val="3000"/>
              <a:buFont typeface="Poiret One"/>
              <a:buChar char="●"/>
            </a:pPr>
            <a:r>
              <a:rPr b="1" lang="es" sz="3000">
                <a:latin typeface="Poiret One"/>
                <a:ea typeface="Poiret One"/>
                <a:cs typeface="Poiret One"/>
                <a:sym typeface="Poiret One"/>
              </a:rPr>
              <a:t>Parámetros por defecto.</a:t>
            </a:r>
            <a:endParaRPr b="1" sz="3000">
              <a:latin typeface="Poiret One"/>
              <a:ea typeface="Poiret One"/>
              <a:cs typeface="Poiret One"/>
              <a:sym typeface="Poiret One"/>
            </a:endParaRPr>
          </a:p>
          <a:p>
            <a:pPr indent="-419100" lvl="0" marL="457200" rtl="0" algn="l">
              <a:spcBef>
                <a:spcPts val="0"/>
              </a:spcBef>
              <a:spcAft>
                <a:spcPts val="0"/>
              </a:spcAft>
              <a:buSzPts val="3000"/>
              <a:buFont typeface="Poiret One"/>
              <a:buChar char="●"/>
            </a:pPr>
            <a:r>
              <a:rPr b="1" lang="es" sz="3000">
                <a:latin typeface="Poiret One"/>
                <a:ea typeface="Poiret One"/>
                <a:cs typeface="Poiret One"/>
                <a:sym typeface="Poiret One"/>
              </a:rPr>
              <a:t>Nextval y Currval</a:t>
            </a:r>
            <a:endParaRPr b="1" sz="3000">
              <a:latin typeface="Poiret One"/>
              <a:ea typeface="Poiret One"/>
              <a:cs typeface="Poiret One"/>
              <a:sym typeface="Poiret One"/>
            </a:endParaRPr>
          </a:p>
          <a:p>
            <a:pPr indent="-419100" lvl="0" marL="457200" rtl="0" algn="l">
              <a:spcBef>
                <a:spcPts val="0"/>
              </a:spcBef>
              <a:spcAft>
                <a:spcPts val="0"/>
              </a:spcAft>
              <a:buSzPts val="3000"/>
              <a:buFont typeface="Poiret One"/>
              <a:buChar char="●"/>
            </a:pPr>
            <a:r>
              <a:rPr b="1" lang="es" sz="3000">
                <a:latin typeface="Poiret One"/>
                <a:ea typeface="Poiret One"/>
                <a:cs typeface="Poiret One"/>
                <a:sym typeface="Poiret One"/>
              </a:rPr>
              <a:t>¿Campos autoincrement, identity?</a:t>
            </a:r>
            <a:endParaRPr b="1" sz="3000">
              <a:latin typeface="Poiret One"/>
              <a:ea typeface="Poiret One"/>
              <a:cs typeface="Poiret One"/>
              <a:sym typeface="Poiret One"/>
            </a:endParaRPr>
          </a:p>
          <a:p>
            <a:pPr indent="-419100" lvl="0" marL="457200" rtl="0" algn="l">
              <a:spcBef>
                <a:spcPts val="0"/>
              </a:spcBef>
              <a:spcAft>
                <a:spcPts val="0"/>
              </a:spcAft>
              <a:buSzPts val="3000"/>
              <a:buFont typeface="Poiret One"/>
              <a:buChar char="●"/>
            </a:pPr>
            <a:r>
              <a:rPr b="1" lang="es" sz="3000">
                <a:latin typeface="Poiret One"/>
                <a:ea typeface="Poiret One"/>
                <a:cs typeface="Poiret One"/>
                <a:sym typeface="Poiret One"/>
              </a:rPr>
              <a:t>Eliminar secuencia</a:t>
            </a:r>
            <a:endParaRPr b="1" sz="30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62" name="Google Shape;62;p14"/>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63" name="Google Shape;63;p14"/>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Secuencias</a:t>
            </a:r>
            <a:endParaRPr sz="3000">
              <a:solidFill>
                <a:srgbClr val="000000"/>
              </a:solidFill>
              <a:latin typeface="ABeeZee"/>
              <a:ea typeface="ABeeZee"/>
              <a:cs typeface="ABeeZee"/>
              <a:sym typeface="ABeeZe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cxnSp>
        <p:nvCxnSpPr>
          <p:cNvPr id="68" name="Google Shape;68;p15"/>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000">
                <a:latin typeface="ABeeZee"/>
                <a:ea typeface="ABeeZee"/>
                <a:cs typeface="ABeeZee"/>
                <a:sym typeface="ABeeZee"/>
              </a:rPr>
              <a:t>Secuencias.</a:t>
            </a:r>
            <a:endParaRPr b="1" sz="3000">
              <a:latin typeface="ABeeZee"/>
              <a:ea typeface="ABeeZee"/>
              <a:cs typeface="ABeeZee"/>
              <a:sym typeface="ABeeZee"/>
            </a:endParaRPr>
          </a:p>
        </p:txBody>
      </p:sp>
      <p:pic>
        <p:nvPicPr>
          <p:cNvPr id="70" name="Google Shape;70;p15"/>
          <p:cNvPicPr preferRelativeResize="0"/>
          <p:nvPr/>
        </p:nvPicPr>
        <p:blipFill>
          <a:blip r:embed="rId3">
            <a:alphaModFix/>
          </a:blip>
          <a:stretch>
            <a:fillRect/>
          </a:stretch>
        </p:blipFill>
        <p:spPr>
          <a:xfrm>
            <a:off x="1329625" y="1157150"/>
            <a:ext cx="6484740"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idx="1" type="body"/>
          </p:nvPr>
        </p:nvSpPr>
        <p:spPr>
          <a:xfrm>
            <a:off x="800400" y="1152475"/>
            <a:ext cx="73347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rgbClr val="000000"/>
              </a:buClr>
              <a:buSzPts val="1100"/>
              <a:buFont typeface="Arial"/>
              <a:buNone/>
            </a:pPr>
            <a:r>
              <a:rPr b="1" lang="es" sz="3000">
                <a:latin typeface="Poiret One"/>
                <a:ea typeface="Poiret One"/>
                <a:cs typeface="Poiret One"/>
                <a:sym typeface="Poiret One"/>
              </a:rPr>
              <a:t>Si se especifica solo el nombre de la secuencia, por defecto el resto de parámetros tomarán los siguientes valores: comenzará en 1, se incrementará en 1, el mínimo valor será 1, el máximo será 999,999,999,999,999,999,999,999,999 y "nocycle".</a:t>
            </a:r>
            <a:endParaRPr b="1" sz="24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76" name="Google Shape;76;p16"/>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s" sz="3000">
                <a:latin typeface="ABeeZee"/>
                <a:ea typeface="ABeeZee"/>
                <a:cs typeface="ABeeZee"/>
                <a:sym typeface="ABeeZee"/>
              </a:rPr>
              <a:t>Secuencias.</a:t>
            </a:r>
            <a:endParaRPr b="1" sz="3000">
              <a:latin typeface="ABeeZee"/>
              <a:ea typeface="ABeeZee"/>
              <a:cs typeface="ABeeZee"/>
              <a:sym typeface="ABeeZe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7"/>
          <p:cNvSpPr txBox="1"/>
          <p:nvPr/>
        </p:nvSpPr>
        <p:spPr>
          <a:xfrm>
            <a:off x="311700" y="2834125"/>
            <a:ext cx="8520600" cy="103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s" sz="2800">
                <a:solidFill>
                  <a:srgbClr val="595959"/>
                </a:solidFill>
                <a:latin typeface="Poiret One"/>
                <a:ea typeface="Poiret One"/>
                <a:cs typeface="Poiret One"/>
                <a:sym typeface="Poiret One"/>
              </a:rPr>
              <a:t>Administración de bases de datos.</a:t>
            </a:r>
            <a:endParaRPr b="1" sz="2800">
              <a:solidFill>
                <a:srgbClr val="595959"/>
              </a:solidFill>
              <a:latin typeface="Poiret One"/>
              <a:ea typeface="Poiret One"/>
              <a:cs typeface="Poiret One"/>
              <a:sym typeface="Poiret One"/>
            </a:endParaRPr>
          </a:p>
          <a:p>
            <a:pPr indent="0" lvl="0" marL="0" rtl="0" algn="ctr">
              <a:spcBef>
                <a:spcPts val="0"/>
              </a:spcBef>
              <a:spcAft>
                <a:spcPts val="0"/>
              </a:spcAft>
              <a:buNone/>
            </a:pPr>
            <a:r>
              <a:rPr b="1" lang="es" sz="2800">
                <a:solidFill>
                  <a:srgbClr val="595959"/>
                </a:solidFill>
                <a:latin typeface="Poiret One"/>
                <a:ea typeface="Poiret One"/>
                <a:cs typeface="Poiret One"/>
                <a:sym typeface="Poiret One"/>
              </a:rPr>
              <a:t>Introducción a PL/SQL.</a:t>
            </a:r>
            <a:endParaRPr b="1" sz="2800">
              <a:solidFill>
                <a:srgbClr val="595959"/>
              </a:solidFill>
              <a:latin typeface="Poiret One"/>
              <a:ea typeface="Poiret One"/>
              <a:cs typeface="Poiret One"/>
              <a:sym typeface="Poiret One"/>
            </a:endParaRPr>
          </a:p>
        </p:txBody>
      </p:sp>
      <p:cxnSp>
        <p:nvCxnSpPr>
          <p:cNvPr id="83" name="Google Shape;83;p17"/>
          <p:cNvCxnSpPr/>
          <p:nvPr/>
        </p:nvCxnSpPr>
        <p:spPr>
          <a:xfrm>
            <a:off x="1002150" y="3821950"/>
            <a:ext cx="7139700" cy="0"/>
          </a:xfrm>
          <a:prstGeom prst="straightConnector1">
            <a:avLst/>
          </a:prstGeom>
          <a:noFill/>
          <a:ln cap="flat" cmpd="sng" w="38100">
            <a:solidFill>
              <a:srgbClr val="FF0000"/>
            </a:solidFill>
            <a:prstDash val="solid"/>
            <a:round/>
            <a:headEnd len="med" w="med" type="none"/>
            <a:tailEnd len="med" w="med" type="none"/>
          </a:ln>
        </p:spPr>
      </p:cxnSp>
      <p:pic>
        <p:nvPicPr>
          <p:cNvPr id="84" name="Google Shape;84;p17"/>
          <p:cNvPicPr preferRelativeResize="0"/>
          <p:nvPr/>
        </p:nvPicPr>
        <p:blipFill>
          <a:blip r:embed="rId3">
            <a:alphaModFix/>
          </a:blip>
          <a:stretch>
            <a:fillRect/>
          </a:stretch>
        </p:blipFill>
        <p:spPr>
          <a:xfrm>
            <a:off x="3257363" y="947625"/>
            <a:ext cx="2629275" cy="188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p18"/>
          <p:cNvSpPr txBox="1"/>
          <p:nvPr>
            <p:ph idx="1" type="body"/>
          </p:nvPr>
        </p:nvSpPr>
        <p:spPr>
          <a:xfrm>
            <a:off x="356975" y="1152475"/>
            <a:ext cx="8370900" cy="3688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s" sz="2400">
                <a:latin typeface="Poiret One"/>
                <a:ea typeface="Poiret One"/>
                <a:cs typeface="Poiret One"/>
                <a:sym typeface="Poiret One"/>
              </a:rPr>
              <a:t>PL/SQL es un lenguaje de programación incrustado en Oracle. Soportará todas las consultas, ya que la manipulación de datos que se usa es la misma que en SQL, incluyendo nuevas características:</a:t>
            </a:r>
            <a:endParaRPr b="1" sz="2400">
              <a:latin typeface="Poiret One"/>
              <a:ea typeface="Poiret One"/>
              <a:cs typeface="Poiret One"/>
              <a:sym typeface="Poiret One"/>
            </a:endParaRPr>
          </a:p>
          <a:p>
            <a:pPr indent="-381000" lvl="0" marL="457200" rtl="0" algn="just">
              <a:spcBef>
                <a:spcPts val="1600"/>
              </a:spcBef>
              <a:spcAft>
                <a:spcPts val="0"/>
              </a:spcAft>
              <a:buSzPts val="2400"/>
              <a:buFont typeface="Poiret One"/>
              <a:buChar char="●"/>
            </a:pPr>
            <a:r>
              <a:rPr b="1" lang="es" sz="2400">
                <a:latin typeface="Poiret One"/>
                <a:ea typeface="Poiret One"/>
                <a:cs typeface="Poiret One"/>
                <a:sym typeface="Poiret One"/>
              </a:rPr>
              <a:t>	El manejo de variables.</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	Estructuras modulares.</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	Estructuras de control de flujo.</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	Control de excepciones.</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90" name="Google Shape;90;p18"/>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91" name="Google Shape;91;p18"/>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PL/SQL</a:t>
            </a:r>
            <a:endParaRPr sz="3000">
              <a:solidFill>
                <a:srgbClr val="000000"/>
              </a:solidFill>
              <a:latin typeface="ABeeZee"/>
              <a:ea typeface="ABeeZee"/>
              <a:cs typeface="ABeeZee"/>
              <a:sym typeface="ABeeZe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9"/>
          <p:cNvSpPr txBox="1"/>
          <p:nvPr>
            <p:ph idx="1" type="body"/>
          </p:nvPr>
        </p:nvSpPr>
        <p:spPr>
          <a:xfrm>
            <a:off x="356975" y="1152475"/>
            <a:ext cx="8370900" cy="36888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En general, incrementa la expresividad de SQL.</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Optimiza declaraciones SQL combinadas.</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D</a:t>
            </a:r>
            <a:r>
              <a:rPr b="1" lang="es" sz="2400">
                <a:latin typeface="Poiret One"/>
                <a:ea typeface="Poiret One"/>
                <a:cs typeface="Poiret One"/>
                <a:sym typeface="Poiret One"/>
              </a:rPr>
              <a:t>esarrollar programas de aplicación de bases de datos modulares</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Posibilidad de reutilizar código para tareas semejantes.</a:t>
            </a:r>
            <a:endParaRPr b="1" sz="2400">
              <a:latin typeface="Poiret One"/>
              <a:ea typeface="Poiret One"/>
              <a:cs typeface="Poiret One"/>
              <a:sym typeface="Poiret One"/>
            </a:endParaRPr>
          </a:p>
          <a:p>
            <a:pPr indent="-381000" lvl="0" marL="457200" rtl="0" algn="just">
              <a:spcBef>
                <a:spcPts val="0"/>
              </a:spcBef>
              <a:spcAft>
                <a:spcPts val="0"/>
              </a:spcAft>
              <a:buSzPts val="2400"/>
              <a:buFont typeface="Poiret One"/>
              <a:buChar char="●"/>
            </a:pPr>
            <a:r>
              <a:rPr b="1" lang="es" sz="2400">
                <a:latin typeface="Poiret One"/>
                <a:ea typeface="Poiret One"/>
                <a:cs typeface="Poiret One"/>
                <a:sym typeface="Poiret One"/>
              </a:rPr>
              <a:t>Reduce el costo de mantenimiento y cambio de aplicaciones.</a:t>
            </a:r>
            <a:endParaRPr b="1" sz="2400">
              <a:latin typeface="Poiret One"/>
              <a:ea typeface="Poiret One"/>
              <a:cs typeface="Poiret One"/>
              <a:sym typeface="Poiret One"/>
            </a:endParaRPr>
          </a:p>
          <a:p>
            <a:pPr indent="0" lvl="0" marL="0" rtl="0" algn="l">
              <a:spcBef>
                <a:spcPts val="1600"/>
              </a:spcBef>
              <a:spcAft>
                <a:spcPts val="0"/>
              </a:spcAft>
              <a:buNone/>
            </a:pPr>
            <a:r>
              <a:t/>
            </a:r>
            <a:endParaRPr b="1" sz="2400">
              <a:latin typeface="Poiret One"/>
              <a:ea typeface="Poiret One"/>
              <a:cs typeface="Poiret One"/>
              <a:sym typeface="Poiret One"/>
            </a:endParaRPr>
          </a:p>
          <a:p>
            <a:pPr indent="0" lvl="0" marL="0" rtl="0" algn="l">
              <a:spcBef>
                <a:spcPts val="1600"/>
              </a:spcBef>
              <a:spcAft>
                <a:spcPts val="0"/>
              </a:spcAft>
              <a:buClr>
                <a:schemeClr val="dk1"/>
              </a:buClr>
              <a:buSzPts val="1100"/>
              <a:buFont typeface="Arial"/>
              <a:buNone/>
            </a:pPr>
            <a:r>
              <a:t/>
            </a:r>
            <a:endParaRPr b="1" sz="2400">
              <a:latin typeface="Poiret One"/>
              <a:ea typeface="Poiret One"/>
              <a:cs typeface="Poiret One"/>
              <a:sym typeface="Poiret One"/>
            </a:endParaRPr>
          </a:p>
          <a:p>
            <a:pPr indent="0" lvl="0" marL="0" rtl="0" algn="l">
              <a:spcBef>
                <a:spcPts val="1600"/>
              </a:spcBef>
              <a:spcAft>
                <a:spcPts val="1600"/>
              </a:spcAft>
              <a:buNone/>
            </a:pPr>
            <a:r>
              <a:t/>
            </a:r>
            <a:endParaRPr/>
          </a:p>
        </p:txBody>
      </p:sp>
      <p:cxnSp>
        <p:nvCxnSpPr>
          <p:cNvPr id="97" name="Google Shape;97;p19"/>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98" name="Google Shape;98;p19"/>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PL/SQL</a:t>
            </a:r>
            <a:endParaRPr sz="3000">
              <a:solidFill>
                <a:srgbClr val="000000"/>
              </a:solidFill>
              <a:latin typeface="ABeeZee"/>
              <a:ea typeface="ABeeZee"/>
              <a:cs typeface="ABeeZee"/>
              <a:sym typeface="ABeeZe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cxnSp>
        <p:nvCxnSpPr>
          <p:cNvPr id="103" name="Google Shape;103;p20"/>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104" name="Google Shape;104;p20"/>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Bloque básico</a:t>
            </a:r>
            <a:endParaRPr sz="3000">
              <a:solidFill>
                <a:srgbClr val="000000"/>
              </a:solidFill>
              <a:latin typeface="ABeeZee"/>
              <a:ea typeface="ABeeZee"/>
              <a:cs typeface="ABeeZee"/>
              <a:sym typeface="ABeeZee"/>
            </a:endParaRPr>
          </a:p>
        </p:txBody>
      </p:sp>
      <p:pic>
        <p:nvPicPr>
          <p:cNvPr id="105" name="Google Shape;105;p20"/>
          <p:cNvPicPr preferRelativeResize="0"/>
          <p:nvPr/>
        </p:nvPicPr>
        <p:blipFill>
          <a:blip r:embed="rId3">
            <a:alphaModFix/>
          </a:blip>
          <a:stretch>
            <a:fillRect/>
          </a:stretch>
        </p:blipFill>
        <p:spPr>
          <a:xfrm>
            <a:off x="1453788" y="1384175"/>
            <a:ext cx="6236425" cy="32823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775800" y="1311000"/>
            <a:ext cx="6367500" cy="3416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Caracteres.</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Identificadores.</a:t>
            </a:r>
            <a:endParaRPr b="1" sz="2400">
              <a:latin typeface="Poiret One"/>
              <a:ea typeface="Poiret One"/>
              <a:cs typeface="Poiret One"/>
              <a:sym typeface="Poiret One"/>
            </a:endParaRPr>
          </a:p>
          <a:p>
            <a:pPr indent="-381000" lvl="0" marL="457200" rtl="0" algn="l">
              <a:spcBef>
                <a:spcPts val="0"/>
              </a:spcBef>
              <a:spcAft>
                <a:spcPts val="0"/>
              </a:spcAft>
              <a:buSzPts val="2400"/>
              <a:buFont typeface="Poiret One"/>
              <a:buChar char="●"/>
            </a:pPr>
            <a:r>
              <a:rPr b="1" lang="es" sz="2400">
                <a:latin typeface="Poiret One"/>
                <a:ea typeface="Poiret One"/>
                <a:cs typeface="Poiret One"/>
                <a:sym typeface="Poiret One"/>
              </a:rPr>
              <a:t>Asignación.</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Declaración de variables explícita.</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Declaración de variables implícita.</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Declaración de constantes</a:t>
            </a:r>
            <a:endParaRPr b="1" sz="2400">
              <a:latin typeface="Poiret One"/>
              <a:ea typeface="Poiret One"/>
              <a:cs typeface="Poiret One"/>
              <a:sym typeface="Poiret One"/>
            </a:endParaRPr>
          </a:p>
          <a:p>
            <a:pPr indent="-381000" lvl="1" marL="914400" rtl="0" algn="l">
              <a:spcBef>
                <a:spcPts val="0"/>
              </a:spcBef>
              <a:spcAft>
                <a:spcPts val="0"/>
              </a:spcAft>
              <a:buSzPts val="2400"/>
              <a:buFont typeface="Poiret One"/>
              <a:buChar char="○"/>
            </a:pPr>
            <a:r>
              <a:rPr b="1" lang="es" sz="2400">
                <a:latin typeface="Poiret One"/>
                <a:ea typeface="Poiret One"/>
                <a:cs typeface="Poiret One"/>
                <a:sym typeface="Poiret One"/>
              </a:rPr>
              <a:t>Declaración de variables/constantes anclada.</a:t>
            </a:r>
            <a:endParaRPr b="1" sz="2400">
              <a:latin typeface="Poiret One"/>
              <a:ea typeface="Poiret One"/>
              <a:cs typeface="Poiret One"/>
              <a:sym typeface="Poiret One"/>
            </a:endParaRPr>
          </a:p>
          <a:p>
            <a:pPr indent="0" lvl="0" marL="457200" rtl="0" algn="l">
              <a:spcBef>
                <a:spcPts val="1600"/>
              </a:spcBef>
              <a:spcAft>
                <a:spcPts val="1600"/>
              </a:spcAft>
              <a:buNone/>
            </a:pPr>
            <a:r>
              <a:t/>
            </a:r>
            <a:endParaRPr/>
          </a:p>
        </p:txBody>
      </p:sp>
      <p:cxnSp>
        <p:nvCxnSpPr>
          <p:cNvPr id="111" name="Google Shape;111;p21"/>
          <p:cNvCxnSpPr/>
          <p:nvPr/>
        </p:nvCxnSpPr>
        <p:spPr>
          <a:xfrm>
            <a:off x="0" y="1042925"/>
            <a:ext cx="7139700" cy="0"/>
          </a:xfrm>
          <a:prstGeom prst="straightConnector1">
            <a:avLst/>
          </a:prstGeom>
          <a:noFill/>
          <a:ln cap="flat" cmpd="sng" w="38100">
            <a:solidFill>
              <a:srgbClr val="FF0000"/>
            </a:solidFill>
            <a:prstDash val="solid"/>
            <a:round/>
            <a:headEnd len="med" w="med" type="none"/>
            <a:tailEnd len="med" w="med" type="none"/>
          </a:ln>
        </p:spPr>
      </p:cxnSp>
      <p:sp>
        <p:nvSpPr>
          <p:cNvPr id="112" name="Google Shape;112;p21"/>
          <p:cNvSpPr txBox="1"/>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3000">
                <a:latin typeface="ABeeZee"/>
                <a:ea typeface="ABeeZee"/>
                <a:cs typeface="ABeeZee"/>
                <a:sym typeface="ABeeZee"/>
              </a:rPr>
              <a:t>PL/SQL</a:t>
            </a:r>
            <a:endParaRPr sz="3000">
              <a:solidFill>
                <a:srgbClr val="000000"/>
              </a:solidFill>
              <a:latin typeface="ABeeZee"/>
              <a:ea typeface="ABeeZee"/>
              <a:cs typeface="ABeeZee"/>
              <a:sym typeface="ABeeZe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