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oiret One"/>
      <p:regular r:id="rId22"/>
    </p:embeddedFont>
    <p:embeddedFont>
      <p:font typeface="ABeeZee"/>
      <p:regular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oiretOn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ABeeZee-italic.fntdata"/><Relationship Id="rId12" Type="http://schemas.openxmlformats.org/officeDocument/2006/relationships/slide" Target="slides/slide8.xml"/><Relationship Id="rId23" Type="http://schemas.openxmlformats.org/officeDocument/2006/relationships/font" Target="fonts/ABeeZe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4f8aa19d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4f8aa19d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f8aa19d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f8aa19d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4f8aa19d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4f8aa19d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f8aa19d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f8aa19d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f8aa19d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f8aa19d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f8aa19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f8aa19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4f8aa19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4f8aa19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f8aa19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f8aa19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8aaf68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8aaf68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f9bbd0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f9bbd0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f9bbd0b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f9bbd0b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3f9bbd0b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3f9bbd0b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f9bbd0b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f9bbd0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f9bbd0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f9bbd0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f8aa1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f8aa1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f8aa19d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f8aa19d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</a:t>
            </a: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Vistas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63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 amt="16000"/>
          </a:blip>
          <a:srcRect b="8532" l="8794" r="8785" t="11576"/>
          <a:stretch/>
        </p:blipFill>
        <p:spPr>
          <a:xfrm>
            <a:off x="7372997" y="3511450"/>
            <a:ext cx="1391924" cy="134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2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Vistas materializadas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900" y="1565300"/>
            <a:ext cx="7068197" cy="2725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 amt="16000"/>
          </a:blip>
          <a:srcRect b="8532" l="8794" r="8785" t="11576"/>
          <a:stretch/>
        </p:blipFill>
        <p:spPr>
          <a:xfrm>
            <a:off x="7372997" y="3511450"/>
            <a:ext cx="1391924" cy="13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32225" y="1121550"/>
            <a:ext cx="81012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Si una vista utiliza muchas tablas base relacionadas de forma compleja, y dicha vista va a ser utilizada frecuentemente, será muy conveniente definirla como una vista materializada. Esto contribuirá enormemente a mejorar el rendimiento de la base de datos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37" name="Google Shape;137;p23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Ventaja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 amt="16000"/>
          </a:blip>
          <a:srcRect b="8532" l="8794" r="8785" t="11576"/>
          <a:stretch/>
        </p:blipFill>
        <p:spPr>
          <a:xfrm>
            <a:off x="7372997" y="3511450"/>
            <a:ext cx="1391924" cy="13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32225" y="1121550"/>
            <a:ext cx="81012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i la vista materializada va a tener que reutilizarse en el futuro, entonces es necesario un mecanismo para actualizar o refrescar dicha vista, ya que las tablas base pueden haber sufrido modificaciones desde la creación de la misma.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45" name="Google Shape;145;p2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Desventaja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32225" y="1121550"/>
            <a:ext cx="81012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Creando una vista materializada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52" name="Google Shape;152;p2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Sintaxis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25" y="1903289"/>
            <a:ext cx="7761549" cy="19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 amt="16000"/>
          </a:blip>
          <a:srcRect b="8532" l="8794" r="8785" t="11576"/>
          <a:stretch/>
        </p:blipFill>
        <p:spPr>
          <a:xfrm>
            <a:off x="7372997" y="3511450"/>
            <a:ext cx="1391924" cy="13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 amt="16000"/>
          </a:blip>
          <a:srcRect b="8532" l="8794" r="8785" t="11576"/>
          <a:stretch/>
        </p:blipFill>
        <p:spPr>
          <a:xfrm>
            <a:off x="7372997" y="3511450"/>
            <a:ext cx="1391924" cy="13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32225" y="1121550"/>
            <a:ext cx="81012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Eliminando 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una vista materializada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160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Para crear una vista materializada es necesario tener el privilegio </a:t>
            </a:r>
            <a:r>
              <a:rPr b="1" i="1" lang="es" sz="3000">
                <a:latin typeface="Poiret One"/>
                <a:ea typeface="Poiret One"/>
                <a:cs typeface="Poiret One"/>
                <a:sym typeface="Poiret One"/>
              </a:rPr>
              <a:t>CREATE MATERIALIZED VIEW</a:t>
            </a:r>
            <a:endParaRPr b="1" i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62" name="Google Shape;162;p2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Sintaxis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801" y="1969850"/>
            <a:ext cx="5182400" cy="29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Sinónimos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70" name="Google Shape;170;p27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63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7298450" y="3392650"/>
            <a:ext cx="1466474" cy="146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32225" y="1121550"/>
            <a:ext cx="81012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Son nombres alternativos que se pueden asignar a una tabla, vista, secuencia, operador, procedimiento, función, paquete, vista materializada, objeto de esquema de clase Java, tipo de objeto definido por el usuario u otro sinónimo. 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78" name="Google Shape;178;p28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Definición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432225" y="1121550"/>
            <a:ext cx="81012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Creando un 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sinónimo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160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Para crear un sinónimo es necesario tener el privilegio </a:t>
            </a:r>
            <a:r>
              <a:rPr b="1" i="1" lang="es" sz="3000">
                <a:latin typeface="Poiret One"/>
                <a:ea typeface="Poiret One"/>
                <a:cs typeface="Poiret One"/>
                <a:sym typeface="Poiret One"/>
              </a:rPr>
              <a:t>CREATE [ANY] SYNONYM.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85" name="Google Shape;185;p29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Sintaxis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488" y="1918775"/>
            <a:ext cx="5957026" cy="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7298450" y="3392650"/>
            <a:ext cx="1466474" cy="146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 amt="16000"/>
          </a:blip>
          <a:srcRect b="8532" l="8794" r="8785" t="11576"/>
          <a:stretch/>
        </p:blipFill>
        <p:spPr>
          <a:xfrm>
            <a:off x="7372997" y="3511450"/>
            <a:ext cx="1391924" cy="13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33575" y="1121550"/>
            <a:ext cx="76998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Una vista es una tabla lógica basada en una tabla u otra vista.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No contiene datos en sí misma, pero es como una interfaz a través de la cual se pueden ver o cambiar los datos de las tablas.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Vistas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 amt="16000"/>
          </a:blip>
          <a:srcRect b="8532" l="8794" r="8785" t="11576"/>
          <a:stretch/>
        </p:blipFill>
        <p:spPr>
          <a:xfrm>
            <a:off x="7372997" y="3511450"/>
            <a:ext cx="1391924" cy="13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32225" y="1121550"/>
            <a:ext cx="81012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Para limitar el acceso a la base de datos.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Para realizar consultas complejas 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fácilmente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Para poder realizar diferentes consultas de los mismos datos sin tener que tener siempre el script de la consulta disponible.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Usos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 amt="16000"/>
          </a:blip>
          <a:srcRect b="8532" l="8794" r="8785" t="11576"/>
          <a:stretch/>
        </p:blipFill>
        <p:spPr>
          <a:xfrm>
            <a:off x="7372997" y="3511450"/>
            <a:ext cx="1391924" cy="13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32225" y="1121550"/>
            <a:ext cx="81012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Creando una vista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160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ara crear una vista es necesario tener el privilegio </a:t>
            </a:r>
            <a:r>
              <a:rPr b="1" i="1" lang="es" sz="3000">
                <a:latin typeface="Poiret One"/>
                <a:ea typeface="Poiret One"/>
                <a:cs typeface="Poiret One"/>
                <a:sym typeface="Poiret One"/>
              </a:rPr>
              <a:t>CREATE [ANY] VIEW.</a:t>
            </a:r>
            <a:endParaRPr b="1" i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Sintaxis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663" y="1788275"/>
            <a:ext cx="7535074" cy="1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 amt="16000"/>
          </a:blip>
          <a:srcRect b="8532" l="8794" r="8785" t="11576"/>
          <a:stretch/>
        </p:blipFill>
        <p:spPr>
          <a:xfrm>
            <a:off x="7372997" y="3511450"/>
            <a:ext cx="1391924" cy="13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32225" y="1121550"/>
            <a:ext cx="81012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Eliminar vista: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160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¿Los datos se eliminan al eliminar una vista?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Para borrar una vista es necesario ser el creador de ella o tener el privilegio </a:t>
            </a:r>
            <a:r>
              <a:rPr b="1" i="1" lang="es" sz="3000">
                <a:latin typeface="Poiret One"/>
                <a:ea typeface="Poiret One"/>
                <a:cs typeface="Poiret One"/>
                <a:sym typeface="Poiret One"/>
              </a:rPr>
              <a:t>DROP [ANY] VIEW.</a:t>
            </a:r>
            <a:endParaRPr b="1" i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Sintaxis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950" y="1846050"/>
            <a:ext cx="4510100" cy="3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 amt="16000"/>
          </a:blip>
          <a:srcRect b="8532" l="8794" r="8785" t="11576"/>
          <a:stretch/>
        </p:blipFill>
        <p:spPr>
          <a:xfrm>
            <a:off x="7372997" y="3511450"/>
            <a:ext cx="1391924" cy="13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32225" y="1121550"/>
            <a:ext cx="81012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Se pueden realizar operaciones DML sobre vistas sin restricciones y con origen de datos simple.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No se puede eliminar una fila de una vista si el origen de datos contiene una 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función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 de agrupación.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97" name="Google Shape;97;p18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Restricciones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 amt="16000"/>
          </a:blip>
          <a:srcRect b="8532" l="8794" r="8785" t="11576"/>
          <a:stretch/>
        </p:blipFill>
        <p:spPr>
          <a:xfrm>
            <a:off x="7372997" y="3511450"/>
            <a:ext cx="1391924" cy="13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32225" y="1121550"/>
            <a:ext cx="81012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No es posible modificar una vista si contiene alguna función de agrupación o columnas calculadas.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No es posible insertar datos en una vista contiene una función de agrupación, columnas calculadas o si la tabla base tiene columnas NOT NULL no incluidas en la vista.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Restricciones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 amt="16000"/>
          </a:blip>
          <a:srcRect b="8532" l="8794" r="8785" t="11576"/>
          <a:stretch/>
        </p:blipFill>
        <p:spPr>
          <a:xfrm>
            <a:off x="7372997" y="3511450"/>
            <a:ext cx="1391924" cy="13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32225" y="1121550"/>
            <a:ext cx="81012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Creando vistas con origen de datos simple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Vistas de solo lectura.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Vistas con parámetro WITH CHECK OPTION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Creando vistas con origen de datos compuesto por varias tablas.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Usando vistas como una capa de seguridad más.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13" name="Google Shape;113;p20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Ejemplos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 amt="16000"/>
          </a:blip>
          <a:srcRect b="8532" l="8794" r="8785" t="11576"/>
          <a:stretch/>
        </p:blipFill>
        <p:spPr>
          <a:xfrm>
            <a:off x="7372997" y="3511450"/>
            <a:ext cx="1391924" cy="13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32225" y="1121550"/>
            <a:ext cx="81012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Estas vistas, a parte de almacenar la definición de la vista propiamente dicha, también almacenan los registros que resultan de la ejecución de la sentencia SELECT que define la vista.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Vistas materializadas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