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5d5fa61d7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5d5fa61d7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45d5fa61d7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5d5fa61d7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5d5fa61d7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45d5fa61d7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5d5fa61d7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5d5fa61d7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45d5fa61d7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5d5fa61d7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5d5fa61d7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45d5fa61d7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5d5fa61d7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5d5fa61d7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45d5fa61d7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5d5fa61d7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5d5fa61d7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45d5fa61d7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5d5fa61d7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5d5fa61d7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45d5fa61d7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5d5fa61d7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5d5fa61d7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45d5fa61d7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5d5fa61d7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5d5fa61d7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45d5fa61d7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5d5fa61d7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5d5fa61d7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45d5fa61d7_0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5d5fa61d7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5d5fa61d7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45d5fa61d7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47cad04672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7cad04672_1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47cad04672_1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5d5fa61d7_4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45d5fa61d7_4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45d5fa61d7_4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7cad0467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7cad0467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47cad0467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7cad04672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7cad04672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47cad04672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47cad04672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47cad04672_1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47cad04672_1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47cad04672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47cad04672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47cad04672_1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5d5fa61d7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5d5fa61d7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45d5fa61d7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5d5fa61d7_3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5d5fa61d7_3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45d5fa61d7_3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5d5fa61d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5d5fa61d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45d5fa61d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5d5fa61d7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5d5fa61d7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45d5fa61d7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7cad04672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7cad04672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47cad04672_1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showMasterSp="0" type="title">
  <p:cSld name="TITLE">
    <p:spTree>
      <p:nvGrpSpPr>
        <p:cNvPr id="26" name="Shape 26"/>
        <p:cNvGrpSpPr/>
        <p:nvPr/>
      </p:nvGrpSpPr>
      <p:grpSpPr>
        <a:xfrm>
          <a:off x="0" y="0"/>
          <a:ext cx="0" cy="0"/>
          <a:chOff x="0" y="0"/>
          <a:chExt cx="0" cy="0"/>
        </a:xfrm>
      </p:grpSpPr>
      <p:grpSp>
        <p:nvGrpSpPr>
          <p:cNvPr id="27" name="Google Shape;27;p2"/>
          <p:cNvGrpSpPr/>
          <p:nvPr/>
        </p:nvGrpSpPr>
        <p:grpSpPr>
          <a:xfrm>
            <a:off x="0" y="-8467"/>
            <a:ext cx="12192000" cy="6866467"/>
            <a:chOff x="0" y="-8467"/>
            <a:chExt cx="12192000" cy="6866467"/>
          </a:xfrm>
        </p:grpSpPr>
        <p:cxnSp>
          <p:nvCxnSpPr>
            <p:cNvPr id="28" name="Google Shape;28;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9" name="Google Shape;29;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0" name="Google Shape;30;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00000">
                <a:alpha val="69803"/>
              </a:srgbClr>
            </a:solidFill>
            <a:ln>
              <a:noFill/>
            </a:ln>
          </p:spPr>
        </p:sp>
        <p:sp>
          <p:nvSpPr>
            <p:cNvPr id="34" name="Google Shape;34;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F6666">
                <a:alpha val="69803"/>
              </a:srgbClr>
            </a:solidFill>
            <a:ln>
              <a:noFill/>
            </a:ln>
          </p:spPr>
        </p:sp>
        <p:sp>
          <p:nvSpPr>
            <p:cNvPr id="35" name="Google Shape;35;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descripción">
  <p:cSld name="Título y descripción">
    <p:spTree>
      <p:nvGrpSpPr>
        <p:cNvPr id="94" name="Shape 94"/>
        <p:cNvGrpSpPr/>
        <p:nvPr/>
      </p:nvGrpSpPr>
      <p:grpSpPr>
        <a:xfrm>
          <a:off x="0" y="0"/>
          <a:ext cx="0" cy="0"/>
          <a:chOff x="0" y="0"/>
          <a:chExt cx="0" cy="0"/>
        </a:xfrm>
      </p:grpSpPr>
      <p:sp>
        <p:nvSpPr>
          <p:cNvPr id="95" name="Google Shape;95;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 con descripción">
  <p:cSld name="Cita con descripción">
    <p:spTree>
      <p:nvGrpSpPr>
        <p:cNvPr id="100" name="Shape 100"/>
        <p:cNvGrpSpPr/>
        <p:nvPr/>
      </p:nvGrpSpPr>
      <p:grpSpPr>
        <a:xfrm>
          <a:off x="0" y="0"/>
          <a:ext cx="0" cy="0"/>
          <a:chOff x="0" y="0"/>
          <a:chExt cx="0" cy="0"/>
        </a:xfrm>
      </p:grpSpPr>
      <p:sp>
        <p:nvSpPr>
          <p:cNvPr id="101" name="Google Shape;101;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FF6666"/>
                </a:solidFill>
                <a:latin typeface="Arial"/>
                <a:ea typeface="Arial"/>
                <a:cs typeface="Arial"/>
                <a:sym typeface="Arial"/>
              </a:rPr>
              <a:t>“</a:t>
            </a:r>
            <a:endParaRPr/>
          </a:p>
        </p:txBody>
      </p:sp>
      <p:sp>
        <p:nvSpPr>
          <p:cNvPr id="108" name="Google Shape;108;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FF6666"/>
                </a:solidFill>
                <a:latin typeface="Arial"/>
                <a:ea typeface="Arial"/>
                <a:cs typeface="Arial"/>
                <a:sym typeface="Arial"/>
              </a:rPr>
              <a:t>”</a:t>
            </a:r>
            <a:endParaRPr sz="1800">
              <a:solidFill>
                <a:srgbClr val="FF6666"/>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rjeta de nombre">
  <p:cSld name="Tarjeta de nombre">
    <p:spTree>
      <p:nvGrpSpPr>
        <p:cNvPr id="109" name="Shape 109"/>
        <p:cNvGrpSpPr/>
        <p:nvPr/>
      </p:nvGrpSpPr>
      <p:grpSpPr>
        <a:xfrm>
          <a:off x="0" y="0"/>
          <a:ext cx="0" cy="0"/>
          <a:chOff x="0" y="0"/>
          <a:chExt cx="0" cy="0"/>
        </a:xfrm>
      </p:grpSpPr>
      <p:sp>
        <p:nvSpPr>
          <p:cNvPr id="110" name="Google Shape;110;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r la tarjeta de nombre">
  <p:cSld name="Citar la tarjeta de nombre">
    <p:spTree>
      <p:nvGrpSpPr>
        <p:cNvPr id="115" name="Shape 115"/>
        <p:cNvGrpSpPr/>
        <p:nvPr/>
      </p:nvGrpSpPr>
      <p:grpSpPr>
        <a:xfrm>
          <a:off x="0" y="0"/>
          <a:ext cx="0" cy="0"/>
          <a:chOff x="0" y="0"/>
          <a:chExt cx="0" cy="0"/>
        </a:xfrm>
      </p:grpSpPr>
      <p:sp>
        <p:nvSpPr>
          <p:cNvPr id="116" name="Google Shape;116;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FF6666"/>
                </a:solidFill>
                <a:latin typeface="Arial"/>
                <a:ea typeface="Arial"/>
                <a:cs typeface="Arial"/>
                <a:sym typeface="Arial"/>
              </a:rPr>
              <a:t>“</a:t>
            </a:r>
            <a:endParaRPr/>
          </a:p>
        </p:txBody>
      </p:sp>
      <p:sp>
        <p:nvSpPr>
          <p:cNvPr id="123" name="Google Shape;123;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FF6666"/>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dadero o falso">
  <p:cSld name="Verdadero o falso">
    <p:spTree>
      <p:nvGrpSpPr>
        <p:cNvPr id="124" name="Shape 124"/>
        <p:cNvGrpSpPr/>
        <p:nvPr/>
      </p:nvGrpSpPr>
      <p:grpSpPr>
        <a:xfrm>
          <a:off x="0" y="0"/>
          <a:ext cx="0" cy="0"/>
          <a:chOff x="0" y="0"/>
          <a:chExt cx="0" cy="0"/>
        </a:xfrm>
      </p:grpSpPr>
      <p:sp>
        <p:nvSpPr>
          <p:cNvPr id="125" name="Google Shape;125;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31" name="Shape 131"/>
        <p:cNvGrpSpPr/>
        <p:nvPr/>
      </p:nvGrpSpPr>
      <p:grpSpPr>
        <a:xfrm>
          <a:off x="0" y="0"/>
          <a:ext cx="0" cy="0"/>
          <a:chOff x="0" y="0"/>
          <a:chExt cx="0" cy="0"/>
        </a:xfrm>
      </p:grpSpPr>
      <p:sp>
        <p:nvSpPr>
          <p:cNvPr id="132" name="Google Shape;13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43" name="Shape 43"/>
        <p:cNvGrpSpPr/>
        <p:nvPr/>
      </p:nvGrpSpPr>
      <p:grpSpPr>
        <a:xfrm>
          <a:off x="0" y="0"/>
          <a:ext cx="0" cy="0"/>
          <a:chOff x="0" y="0"/>
          <a:chExt cx="0" cy="0"/>
        </a:xfrm>
      </p:grpSpPr>
      <p:sp>
        <p:nvSpPr>
          <p:cNvPr id="44" name="Google Shape;44;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49" name="Shape 49"/>
        <p:cNvGrpSpPr/>
        <p:nvPr/>
      </p:nvGrpSpPr>
      <p:grpSpPr>
        <a:xfrm>
          <a:off x="0" y="0"/>
          <a:ext cx="0" cy="0"/>
          <a:chOff x="0" y="0"/>
          <a:chExt cx="0" cy="0"/>
        </a:xfrm>
      </p:grpSpPr>
      <p:sp>
        <p:nvSpPr>
          <p:cNvPr id="50" name="Google Shape;50;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55" name="Shape 55"/>
        <p:cNvGrpSpPr/>
        <p:nvPr/>
      </p:nvGrpSpPr>
      <p:grpSpPr>
        <a:xfrm>
          <a:off x="0" y="0"/>
          <a:ext cx="0" cy="0"/>
          <a:chOff x="0" y="0"/>
          <a:chExt cx="0" cy="0"/>
        </a:xfrm>
      </p:grpSpPr>
      <p:sp>
        <p:nvSpPr>
          <p:cNvPr id="56" name="Google Shape;56;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62" name="Shape 62"/>
        <p:cNvGrpSpPr/>
        <p:nvPr/>
      </p:nvGrpSpPr>
      <p:grpSpPr>
        <a:xfrm>
          <a:off x="0" y="0"/>
          <a:ext cx="0" cy="0"/>
          <a:chOff x="0" y="0"/>
          <a:chExt cx="0" cy="0"/>
        </a:xfrm>
      </p:grpSpPr>
      <p:sp>
        <p:nvSpPr>
          <p:cNvPr id="63" name="Google Shape;63;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71" name="Shape 71"/>
        <p:cNvGrpSpPr/>
        <p:nvPr/>
      </p:nvGrpSpPr>
      <p:grpSpPr>
        <a:xfrm>
          <a:off x="0" y="0"/>
          <a:ext cx="0" cy="0"/>
          <a:chOff x="0" y="0"/>
          <a:chExt cx="0" cy="0"/>
        </a:xfrm>
      </p:grpSpPr>
      <p:sp>
        <p:nvSpPr>
          <p:cNvPr id="72" name="Google Shape;72;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76" name="Shape 76"/>
        <p:cNvGrpSpPr/>
        <p:nvPr/>
      </p:nvGrpSpPr>
      <p:grpSpPr>
        <a:xfrm>
          <a:off x="0" y="0"/>
          <a:ext cx="0" cy="0"/>
          <a:chOff x="0" y="0"/>
          <a:chExt cx="0" cy="0"/>
        </a:xfrm>
      </p:grpSpPr>
      <p:sp>
        <p:nvSpPr>
          <p:cNvPr id="77" name="Google Shape;7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80" name="Shape 80"/>
        <p:cNvGrpSpPr/>
        <p:nvPr/>
      </p:nvGrpSpPr>
      <p:grpSpPr>
        <a:xfrm>
          <a:off x="0" y="0"/>
          <a:ext cx="0" cy="0"/>
          <a:chOff x="0" y="0"/>
          <a:chExt cx="0" cy="0"/>
        </a:xfrm>
      </p:grpSpPr>
      <p:sp>
        <p:nvSpPr>
          <p:cNvPr id="81" name="Google Shape;81;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0" name="Google Shape;90;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00000">
                <a:alpha val="6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F6666">
                <a:alpha val="69803"/>
              </a:srgb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8"/>
          <p:cNvSpPr txBox="1"/>
          <p:nvPr>
            <p:ph type="ctrTitle"/>
          </p:nvPr>
        </p:nvSpPr>
        <p:spPr>
          <a:xfrm>
            <a:off x="1507067" y="560236"/>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5400"/>
              <a:buFont typeface="Courier New"/>
              <a:buNone/>
            </a:pPr>
            <a:r>
              <a:rPr lang="en-US">
                <a:solidFill>
                  <a:schemeClr val="dk1"/>
                </a:solidFill>
                <a:latin typeface="Courier New"/>
                <a:ea typeface="Courier New"/>
                <a:cs typeface="Courier New"/>
                <a:sym typeface="Courier New"/>
              </a:rPr>
              <a:t>Administración de bases de datos</a:t>
            </a:r>
            <a:endParaRPr>
              <a:solidFill>
                <a:schemeClr val="dk1"/>
              </a:solidFill>
              <a:latin typeface="Courier New"/>
              <a:ea typeface="Courier New"/>
              <a:cs typeface="Courier New"/>
              <a:sym typeface="Courier New"/>
            </a:endParaRPr>
          </a:p>
        </p:txBody>
      </p:sp>
      <p:sp>
        <p:nvSpPr>
          <p:cNvPr id="149" name="Google Shape;149;p18"/>
          <p:cNvSpPr txBox="1"/>
          <p:nvPr>
            <p:ph idx="1" type="subTitle"/>
          </p:nvPr>
        </p:nvSpPr>
        <p:spPr>
          <a:xfrm>
            <a:off x="1507067" y="2392514"/>
            <a:ext cx="7766936" cy="239646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240"/>
              <a:buNone/>
            </a:pPr>
            <a:r>
              <a:rPr lang="en-US" sz="2800">
                <a:latin typeface="Courier New"/>
                <a:ea typeface="Courier New"/>
                <a:cs typeface="Courier New"/>
                <a:sym typeface="Courier New"/>
              </a:rPr>
              <a:t>INTRODUCCIÓN A LA ADMINISTRACIÓN DE CLUSTERS</a:t>
            </a:r>
            <a:endParaRPr/>
          </a:p>
        </p:txBody>
      </p:sp>
      <p:pic>
        <p:nvPicPr>
          <p:cNvPr id="150" name="Google Shape;150;p18"/>
          <p:cNvPicPr preferRelativeResize="0"/>
          <p:nvPr/>
        </p:nvPicPr>
        <p:blipFill rotWithShape="1">
          <a:blip r:embed="rId3">
            <a:alphaModFix/>
          </a:blip>
          <a:srcRect b="0" l="0" r="0" t="0"/>
          <a:stretch/>
        </p:blipFill>
        <p:spPr>
          <a:xfrm>
            <a:off x="3087891" y="4788976"/>
            <a:ext cx="4605288" cy="1634135"/>
          </a:xfrm>
          <a:prstGeom prst="rect">
            <a:avLst/>
          </a:prstGeom>
          <a:noFill/>
          <a:ln>
            <a:noFill/>
          </a:ln>
        </p:spPr>
      </p:pic>
      <p:pic>
        <p:nvPicPr>
          <p:cNvPr id="151" name="Google Shape;151;p18"/>
          <p:cNvPicPr preferRelativeResize="0"/>
          <p:nvPr/>
        </p:nvPicPr>
        <p:blipFill rotWithShape="1">
          <a:blip r:embed="rId4">
            <a:alphaModFix/>
          </a:blip>
          <a:srcRect b="0" l="0" r="0" t="0"/>
          <a:stretch/>
        </p:blipFill>
        <p:spPr>
          <a:xfrm>
            <a:off x="4655858" y="3868323"/>
            <a:ext cx="1469353" cy="146935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Clustered Tables</a:t>
            </a:r>
            <a:endParaRPr/>
          </a:p>
        </p:txBody>
      </p:sp>
      <p:sp>
        <p:nvSpPr>
          <p:cNvPr id="214" name="Google Shape;214;p27"/>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latin typeface="Courier New"/>
                <a:ea typeface="Courier New"/>
                <a:cs typeface="Courier New"/>
                <a:sym typeface="Courier New"/>
              </a:rPr>
              <a:t>Existen dos formas de hacer Clustered tables:</a:t>
            </a:r>
            <a:endParaRPr sz="2400">
              <a:latin typeface="Courier New"/>
              <a:ea typeface="Courier New"/>
              <a:cs typeface="Courier New"/>
              <a:sym typeface="Courier New"/>
            </a:endParaRPr>
          </a:p>
          <a:p>
            <a:pPr indent="-381000" lvl="0" marL="457200" rtl="0" algn="l">
              <a:spcBef>
                <a:spcPts val="1000"/>
              </a:spcBef>
              <a:spcAft>
                <a:spcPts val="0"/>
              </a:spcAft>
              <a:buSzPts val="2400"/>
              <a:buFont typeface="Courier New"/>
              <a:buChar char="-"/>
            </a:pPr>
            <a:r>
              <a:rPr lang="en-US" sz="2400">
                <a:latin typeface="Courier New"/>
                <a:ea typeface="Courier New"/>
                <a:cs typeface="Courier New"/>
                <a:sym typeface="Courier New"/>
              </a:rPr>
              <a:t>HASH Clustered Tables</a:t>
            </a:r>
            <a:endParaRPr sz="2400">
              <a:latin typeface="Courier New"/>
              <a:ea typeface="Courier New"/>
              <a:cs typeface="Courier New"/>
              <a:sym typeface="Courier New"/>
            </a:endParaRPr>
          </a:p>
          <a:p>
            <a:pPr indent="-381000" lvl="0" marL="457200" rtl="0" algn="l">
              <a:spcBef>
                <a:spcPts val="0"/>
              </a:spcBef>
              <a:spcAft>
                <a:spcPts val="0"/>
              </a:spcAft>
              <a:buSzPts val="2400"/>
              <a:buFont typeface="Courier New"/>
              <a:buChar char="-"/>
            </a:pPr>
            <a:r>
              <a:rPr lang="en-US" sz="2400">
                <a:latin typeface="Courier New"/>
                <a:ea typeface="Courier New"/>
                <a:cs typeface="Courier New"/>
                <a:sym typeface="Courier New"/>
              </a:rPr>
              <a:t>Indexed Clustered Tables</a:t>
            </a:r>
            <a:endParaRPr sz="240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Indexed Cluster Table</a:t>
            </a:r>
            <a:endParaRPr/>
          </a:p>
        </p:txBody>
      </p:sp>
      <p:sp>
        <p:nvSpPr>
          <p:cNvPr id="221" name="Google Shape;221;p28"/>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latin typeface="Courier New"/>
                <a:ea typeface="Courier New"/>
                <a:cs typeface="Courier New"/>
                <a:sym typeface="Courier New"/>
              </a:rPr>
              <a:t>Un Index Cluster table le asigna un valor INDEX basado en la columna en </a:t>
            </a:r>
            <a:r>
              <a:rPr lang="en-US" sz="2400">
                <a:latin typeface="Courier New"/>
                <a:ea typeface="Courier New"/>
                <a:cs typeface="Courier New"/>
                <a:sym typeface="Courier New"/>
              </a:rPr>
              <a:t>común</a:t>
            </a:r>
            <a:r>
              <a:rPr lang="en-US" sz="2400">
                <a:latin typeface="Courier New"/>
                <a:ea typeface="Courier New"/>
                <a:cs typeface="Courier New"/>
                <a:sym typeface="Courier New"/>
              </a:rPr>
              <a:t> que tienen todas las tablas del cluster y utiliza este valor para crear un </a:t>
            </a:r>
            <a:r>
              <a:rPr lang="en-US" sz="2400">
                <a:latin typeface="Courier New"/>
                <a:ea typeface="Courier New"/>
                <a:cs typeface="Courier New"/>
                <a:sym typeface="Courier New"/>
              </a:rPr>
              <a:t>árbol</a:t>
            </a:r>
            <a:r>
              <a:rPr lang="en-US" sz="2400">
                <a:latin typeface="Courier New"/>
                <a:ea typeface="Courier New"/>
                <a:cs typeface="Courier New"/>
                <a:sym typeface="Courier New"/>
              </a:rPr>
              <a:t> binario en el cual cada nodo del </a:t>
            </a:r>
            <a:r>
              <a:rPr lang="en-US" sz="2400">
                <a:latin typeface="Courier New"/>
                <a:ea typeface="Courier New"/>
                <a:cs typeface="Courier New"/>
                <a:sym typeface="Courier New"/>
              </a:rPr>
              <a:t>árbol</a:t>
            </a:r>
            <a:r>
              <a:rPr lang="en-US" sz="2400">
                <a:latin typeface="Courier New"/>
                <a:ea typeface="Courier New"/>
                <a:cs typeface="Courier New"/>
                <a:sym typeface="Courier New"/>
              </a:rPr>
              <a:t> guarda la informacion compartida por cada tabla y utiliza el index para encontrar la fila necesitada.</a:t>
            </a:r>
            <a:endParaRPr sz="240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Indexed Cluster Table</a:t>
            </a:r>
            <a:endParaRPr/>
          </a:p>
        </p:txBody>
      </p:sp>
      <p:sp>
        <p:nvSpPr>
          <p:cNvPr id="228" name="Google Shape;228;p29"/>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t>Sintaxis</a:t>
            </a:r>
            <a:endParaRPr sz="2400"/>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pic>
        <p:nvPicPr>
          <p:cNvPr id="229" name="Google Shape;229;p29"/>
          <p:cNvPicPr preferRelativeResize="0"/>
          <p:nvPr/>
        </p:nvPicPr>
        <p:blipFill>
          <a:blip r:embed="rId3">
            <a:alphaModFix/>
          </a:blip>
          <a:stretch>
            <a:fillRect/>
          </a:stretch>
        </p:blipFill>
        <p:spPr>
          <a:xfrm>
            <a:off x="677325" y="2977625"/>
            <a:ext cx="8596800" cy="15908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id="234" name="Google Shape;234;p30"/>
          <p:cNvPicPr preferRelativeResize="0"/>
          <p:nvPr/>
        </p:nvPicPr>
        <p:blipFill rotWithShape="1">
          <a:blip r:embed="rId3">
            <a:alphaModFix/>
          </a:blip>
          <a:srcRect b="0" l="0" r="0" t="0"/>
          <a:stretch/>
        </p:blipFill>
        <p:spPr>
          <a:xfrm>
            <a:off x="483676" y="325466"/>
            <a:ext cx="8970289" cy="56103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Hash Cluster Tables</a:t>
            </a:r>
            <a:endParaRPr/>
          </a:p>
        </p:txBody>
      </p:sp>
      <p:sp>
        <p:nvSpPr>
          <p:cNvPr id="241" name="Google Shape;241;p31"/>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latin typeface="Courier New"/>
                <a:ea typeface="Courier New"/>
                <a:cs typeface="Courier New"/>
                <a:sym typeface="Courier New"/>
              </a:rPr>
              <a:t>En este caso se general una Hash function basada en el valor de la columna compartida por todas las tablas. Esta hash function genera varios “buckets” en los cuales se </a:t>
            </a:r>
            <a:r>
              <a:rPr lang="en-US" sz="2400">
                <a:latin typeface="Courier New"/>
                <a:ea typeface="Courier New"/>
                <a:cs typeface="Courier New"/>
                <a:sym typeface="Courier New"/>
              </a:rPr>
              <a:t>almacenan</a:t>
            </a:r>
            <a:r>
              <a:rPr lang="en-US" sz="2400">
                <a:latin typeface="Courier New"/>
                <a:ea typeface="Courier New"/>
                <a:cs typeface="Courier New"/>
                <a:sym typeface="Courier New"/>
              </a:rPr>
              <a:t> las filas de todas las tablas junto con su columna en </a:t>
            </a:r>
            <a:r>
              <a:rPr lang="en-US" sz="2400">
                <a:latin typeface="Courier New"/>
                <a:ea typeface="Courier New"/>
                <a:cs typeface="Courier New"/>
                <a:sym typeface="Courier New"/>
              </a:rPr>
              <a:t>común</a:t>
            </a:r>
            <a:r>
              <a:rPr lang="en-US" sz="2400">
                <a:latin typeface="Courier New"/>
                <a:ea typeface="Courier New"/>
                <a:cs typeface="Courier New"/>
                <a:sym typeface="Courier New"/>
              </a:rPr>
              <a:t>.</a:t>
            </a:r>
            <a:endParaRPr sz="2400">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Hash Cluster Tables</a:t>
            </a:r>
            <a:endParaRPr/>
          </a:p>
        </p:txBody>
      </p:sp>
      <p:sp>
        <p:nvSpPr>
          <p:cNvPr id="248" name="Google Shape;248;p32"/>
          <p:cNvSpPr txBox="1"/>
          <p:nvPr>
            <p:ph idx="1" type="body"/>
          </p:nvPr>
        </p:nvSpPr>
        <p:spPr>
          <a:xfrm>
            <a:off x="677334" y="1423164"/>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000">
                <a:latin typeface="Courier New"/>
                <a:ea typeface="Courier New"/>
                <a:cs typeface="Courier New"/>
                <a:sym typeface="Courier New"/>
              </a:rPr>
              <a:t>Los beneficios de utilizar un hash es que son bastante eficientes para operaciones de </a:t>
            </a:r>
            <a:r>
              <a:rPr lang="en-US" sz="2000">
                <a:latin typeface="Courier New"/>
                <a:ea typeface="Courier New"/>
                <a:cs typeface="Courier New"/>
                <a:sym typeface="Courier New"/>
              </a:rPr>
              <a:t>búsqueda</a:t>
            </a:r>
            <a:r>
              <a:rPr lang="en-US" sz="2000">
                <a:latin typeface="Courier New"/>
                <a:ea typeface="Courier New"/>
                <a:cs typeface="Courier New"/>
                <a:sym typeface="Courier New"/>
              </a:rPr>
              <a:t>:</a:t>
            </a:r>
            <a:endParaRPr sz="2000">
              <a:latin typeface="Courier New"/>
              <a:ea typeface="Courier New"/>
              <a:cs typeface="Courier New"/>
              <a:sym typeface="Courier New"/>
            </a:endParaRPr>
          </a:p>
          <a:p>
            <a:pPr indent="0" lvl="0" marL="0" rtl="0" algn="l">
              <a:spcBef>
                <a:spcPts val="1000"/>
              </a:spcBef>
              <a:spcAft>
                <a:spcPts val="0"/>
              </a:spcAft>
              <a:buNone/>
            </a:pPr>
            <a:r>
              <a:rPr lang="en-US" sz="2000">
                <a:latin typeface="Courier New"/>
                <a:ea typeface="Courier New"/>
                <a:cs typeface="Courier New"/>
                <a:sym typeface="Courier New"/>
              </a:rPr>
              <a:t>	SELECT * FROM tabla WHERE columna_comun = x;</a:t>
            </a:r>
            <a:endParaRPr sz="2000">
              <a:latin typeface="Courier New"/>
              <a:ea typeface="Courier New"/>
              <a:cs typeface="Courier New"/>
              <a:sym typeface="Courier New"/>
            </a:endParaRPr>
          </a:p>
          <a:p>
            <a:pPr indent="0" lvl="0" marL="0" rtl="0" algn="l">
              <a:spcBef>
                <a:spcPts val="1000"/>
              </a:spcBef>
              <a:spcAft>
                <a:spcPts val="0"/>
              </a:spcAft>
              <a:buNone/>
            </a:pPr>
            <a:r>
              <a:rPr lang="en-US" sz="2000">
                <a:latin typeface="Courier New"/>
                <a:ea typeface="Courier New"/>
                <a:cs typeface="Courier New"/>
                <a:sym typeface="Courier New"/>
              </a:rPr>
              <a:t>Esto lo que hace es que ocupa la hash function creada “hash(x)” para </a:t>
            </a:r>
            <a:r>
              <a:rPr lang="en-US" sz="2000">
                <a:latin typeface="Courier New"/>
                <a:ea typeface="Courier New"/>
                <a:cs typeface="Courier New"/>
                <a:sym typeface="Courier New"/>
              </a:rPr>
              <a:t>así</a:t>
            </a:r>
            <a:r>
              <a:rPr lang="en-US" sz="2000">
                <a:latin typeface="Courier New"/>
                <a:ea typeface="Courier New"/>
                <a:cs typeface="Courier New"/>
                <a:sym typeface="Courier New"/>
              </a:rPr>
              <a:t> poder encontrar el “bucket” en el que se encuentra esa fila y permite acceso directo a la </a:t>
            </a:r>
            <a:r>
              <a:rPr lang="en-US" sz="2000">
                <a:latin typeface="Courier New"/>
                <a:ea typeface="Courier New"/>
                <a:cs typeface="Courier New"/>
                <a:sym typeface="Courier New"/>
              </a:rPr>
              <a:t>dirección</a:t>
            </a:r>
            <a:r>
              <a:rPr lang="en-US" sz="2000">
                <a:latin typeface="Courier New"/>
                <a:ea typeface="Courier New"/>
                <a:cs typeface="Courier New"/>
                <a:sym typeface="Courier New"/>
              </a:rPr>
              <a:t> de memoria donde esta esa fila </a:t>
            </a:r>
            <a:r>
              <a:rPr lang="en-US" sz="2000">
                <a:latin typeface="Courier New"/>
                <a:ea typeface="Courier New"/>
                <a:cs typeface="Courier New"/>
                <a:sym typeface="Courier New"/>
              </a:rPr>
              <a:t>específica</a:t>
            </a:r>
            <a:r>
              <a:rPr lang="en-US" sz="2000">
                <a:latin typeface="Courier New"/>
                <a:ea typeface="Courier New"/>
                <a:cs typeface="Courier New"/>
                <a:sym typeface="Courier New"/>
              </a:rPr>
              <a:t> o unas cuantas filas relacionadas.</a:t>
            </a:r>
            <a:endParaRPr sz="2000">
              <a:latin typeface="Courier New"/>
              <a:ea typeface="Courier New"/>
              <a:cs typeface="Courier New"/>
              <a:sym typeface="Courier New"/>
            </a:endParaRPr>
          </a:p>
          <a:p>
            <a:pPr indent="0" lvl="0" marL="0" rtl="0" algn="l">
              <a:spcBef>
                <a:spcPts val="1000"/>
              </a:spcBef>
              <a:spcAft>
                <a:spcPts val="0"/>
              </a:spcAft>
              <a:buNone/>
            </a:pPr>
            <a:r>
              <a:t/>
            </a:r>
            <a:endParaRPr sz="2000">
              <a:latin typeface="Courier New"/>
              <a:ea typeface="Courier New"/>
              <a:cs typeface="Courier New"/>
              <a:sym typeface="Courier New"/>
            </a:endParaRPr>
          </a:p>
          <a:p>
            <a:pPr indent="0" lvl="0" marL="0" rtl="0" algn="l">
              <a:spcBef>
                <a:spcPts val="1000"/>
              </a:spcBef>
              <a:spcAft>
                <a:spcPts val="0"/>
              </a:spcAft>
              <a:buNone/>
            </a:pPr>
            <a:r>
              <a:rPr lang="en-US" sz="2000">
                <a:latin typeface="Courier New"/>
                <a:ea typeface="Courier New"/>
                <a:cs typeface="Courier New"/>
                <a:sym typeface="Courier New"/>
              </a:rPr>
              <a:t>Esto es mucho mas eficiente que la forma convencional de ir buscando entre sectores de memoria hasta encontrar la fila que cumple con la </a:t>
            </a:r>
            <a:r>
              <a:rPr lang="en-US" sz="2000">
                <a:latin typeface="Courier New"/>
                <a:ea typeface="Courier New"/>
                <a:cs typeface="Courier New"/>
                <a:sym typeface="Courier New"/>
              </a:rPr>
              <a:t>condición</a:t>
            </a:r>
            <a:r>
              <a:rPr lang="en-US" sz="2000">
                <a:latin typeface="Courier New"/>
                <a:ea typeface="Courier New"/>
                <a:cs typeface="Courier New"/>
                <a:sym typeface="Courier New"/>
              </a:rPr>
              <a:t>.</a:t>
            </a:r>
            <a:endParaRPr sz="2000">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Hash Cluster Table</a:t>
            </a:r>
            <a:endParaRPr/>
          </a:p>
        </p:txBody>
      </p:sp>
      <p:sp>
        <p:nvSpPr>
          <p:cNvPr id="255" name="Google Shape;255;p33"/>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latin typeface="Courier New"/>
                <a:ea typeface="Courier New"/>
                <a:cs typeface="Courier New"/>
                <a:sym typeface="Courier New"/>
              </a:rPr>
              <a:t>Las desventajas de usar Hash cluster tables es que son muy malos para </a:t>
            </a:r>
            <a:r>
              <a:rPr lang="en-US">
                <a:latin typeface="Courier New"/>
                <a:ea typeface="Courier New"/>
                <a:cs typeface="Courier New"/>
                <a:sym typeface="Courier New"/>
              </a:rPr>
              <a:t>búsquedas</a:t>
            </a:r>
            <a:r>
              <a:rPr lang="en-US">
                <a:latin typeface="Courier New"/>
                <a:ea typeface="Courier New"/>
                <a:cs typeface="Courier New"/>
                <a:sym typeface="Courier New"/>
              </a:rPr>
              <a:t> con rangos</a:t>
            </a:r>
            <a:endParaRPr>
              <a:latin typeface="Courier New"/>
              <a:ea typeface="Courier New"/>
              <a:cs typeface="Courier New"/>
              <a:sym typeface="Courier New"/>
            </a:endParaRPr>
          </a:p>
          <a:p>
            <a:pPr indent="0" lvl="0" marL="0" rtl="0" algn="l">
              <a:spcBef>
                <a:spcPts val="1000"/>
              </a:spcBef>
              <a:spcAft>
                <a:spcPts val="0"/>
              </a:spcAft>
              <a:buNone/>
            </a:pPr>
            <a:r>
              <a:t/>
            </a:r>
            <a:endParaRPr>
              <a:latin typeface="Courier New"/>
              <a:ea typeface="Courier New"/>
              <a:cs typeface="Courier New"/>
              <a:sym typeface="Courier New"/>
            </a:endParaRPr>
          </a:p>
        </p:txBody>
      </p:sp>
      <p:pic>
        <p:nvPicPr>
          <p:cNvPr id="256" name="Google Shape;256;p33"/>
          <p:cNvPicPr preferRelativeResize="0"/>
          <p:nvPr/>
        </p:nvPicPr>
        <p:blipFill>
          <a:blip r:embed="rId3">
            <a:alphaModFix/>
          </a:blip>
          <a:stretch>
            <a:fillRect/>
          </a:stretch>
        </p:blipFill>
        <p:spPr>
          <a:xfrm>
            <a:off x="594850" y="3192762"/>
            <a:ext cx="7906274" cy="472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Hash Cluster Tables</a:t>
            </a:r>
            <a:endParaRPr/>
          </a:p>
        </p:txBody>
      </p:sp>
      <p:sp>
        <p:nvSpPr>
          <p:cNvPr id="263" name="Google Shape;263;p34"/>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64" name="Google Shape;264;p34"/>
          <p:cNvPicPr preferRelativeResize="0"/>
          <p:nvPr/>
        </p:nvPicPr>
        <p:blipFill>
          <a:blip r:embed="rId3">
            <a:alphaModFix/>
          </a:blip>
          <a:stretch>
            <a:fillRect/>
          </a:stretch>
        </p:blipFill>
        <p:spPr>
          <a:xfrm>
            <a:off x="677330" y="2262205"/>
            <a:ext cx="8414300" cy="32774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Hash Cluster Tables</a:t>
            </a:r>
            <a:endParaRPr/>
          </a:p>
        </p:txBody>
      </p:sp>
      <p:sp>
        <p:nvSpPr>
          <p:cNvPr id="271" name="Google Shape;271;p35"/>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latin typeface="Courier New"/>
                <a:ea typeface="Courier New"/>
                <a:cs typeface="Courier New"/>
                <a:sym typeface="Courier New"/>
              </a:rPr>
              <a:t>Sintaxis</a:t>
            </a:r>
            <a:endParaRPr sz="2400">
              <a:latin typeface="Courier New"/>
              <a:ea typeface="Courier New"/>
              <a:cs typeface="Courier New"/>
              <a:sym typeface="Courier New"/>
            </a:endParaRPr>
          </a:p>
          <a:p>
            <a:pPr indent="0" lvl="0" marL="0" rtl="0" algn="l">
              <a:spcBef>
                <a:spcPts val="1000"/>
              </a:spcBef>
              <a:spcAft>
                <a:spcPts val="0"/>
              </a:spcAft>
              <a:buNone/>
            </a:pPr>
            <a:r>
              <a:t/>
            </a:r>
            <a:endParaRPr>
              <a:latin typeface="Courier New"/>
              <a:ea typeface="Courier New"/>
              <a:cs typeface="Courier New"/>
              <a:sym typeface="Courier New"/>
            </a:endParaRPr>
          </a:p>
          <a:p>
            <a:pPr indent="0" lvl="0" marL="0" rtl="0" algn="l">
              <a:spcBef>
                <a:spcPts val="1000"/>
              </a:spcBef>
              <a:spcAft>
                <a:spcPts val="0"/>
              </a:spcAft>
              <a:buNone/>
            </a:pPr>
            <a:r>
              <a:t/>
            </a:r>
            <a:endParaRPr>
              <a:latin typeface="Courier New"/>
              <a:ea typeface="Courier New"/>
              <a:cs typeface="Courier New"/>
              <a:sym typeface="Courier New"/>
            </a:endParaRPr>
          </a:p>
          <a:p>
            <a:pPr indent="0" lvl="0" marL="0" rtl="0" algn="l">
              <a:spcBef>
                <a:spcPts val="1000"/>
              </a:spcBef>
              <a:spcAft>
                <a:spcPts val="0"/>
              </a:spcAft>
              <a:buNone/>
            </a:pPr>
            <a:r>
              <a:t/>
            </a:r>
            <a:endParaRPr>
              <a:latin typeface="Courier New"/>
              <a:ea typeface="Courier New"/>
              <a:cs typeface="Courier New"/>
              <a:sym typeface="Courier New"/>
            </a:endParaRPr>
          </a:p>
        </p:txBody>
      </p:sp>
      <p:pic>
        <p:nvPicPr>
          <p:cNvPr id="272" name="Google Shape;272;p35"/>
          <p:cNvPicPr preferRelativeResize="0"/>
          <p:nvPr/>
        </p:nvPicPr>
        <p:blipFill>
          <a:blip r:embed="rId3">
            <a:alphaModFix/>
          </a:blip>
          <a:stretch>
            <a:fillRect/>
          </a:stretch>
        </p:blipFill>
        <p:spPr>
          <a:xfrm>
            <a:off x="746025" y="3127575"/>
            <a:ext cx="6974352" cy="1320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Hash Cluster Tables</a:t>
            </a:r>
            <a:endParaRPr/>
          </a:p>
        </p:txBody>
      </p:sp>
      <p:sp>
        <p:nvSpPr>
          <p:cNvPr id="279" name="Google Shape;279;p36"/>
          <p:cNvSpPr txBox="1"/>
          <p:nvPr>
            <p:ph idx="1" type="body"/>
          </p:nvPr>
        </p:nvSpPr>
        <p:spPr>
          <a:xfrm>
            <a:off x="736334" y="160013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latin typeface="Courier New"/>
                <a:ea typeface="Courier New"/>
                <a:cs typeface="Courier New"/>
                <a:sym typeface="Courier New"/>
              </a:rPr>
              <a:t>El </a:t>
            </a:r>
            <a:r>
              <a:rPr lang="en-US">
                <a:latin typeface="Courier New"/>
                <a:ea typeface="Courier New"/>
                <a:cs typeface="Courier New"/>
                <a:sym typeface="Courier New"/>
              </a:rPr>
              <a:t>tamaño</a:t>
            </a:r>
            <a:r>
              <a:rPr lang="en-US">
                <a:latin typeface="Courier New"/>
                <a:ea typeface="Courier New"/>
                <a:cs typeface="Courier New"/>
                <a:sym typeface="Courier New"/>
              </a:rPr>
              <a:t> de HASHKEYS en general se selecciona como el </a:t>
            </a:r>
            <a:r>
              <a:rPr lang="en-US">
                <a:latin typeface="Courier New"/>
                <a:ea typeface="Courier New"/>
                <a:cs typeface="Courier New"/>
                <a:sym typeface="Courier New"/>
              </a:rPr>
              <a:t>tamaño</a:t>
            </a:r>
            <a:r>
              <a:rPr lang="en-US">
                <a:latin typeface="Courier New"/>
                <a:ea typeface="Courier New"/>
                <a:cs typeface="Courier New"/>
                <a:sym typeface="Courier New"/>
              </a:rPr>
              <a:t> de diferentes tipos de cosas vamos a tener, por ejemplo:</a:t>
            </a:r>
            <a:endParaRPr>
              <a:latin typeface="Courier New"/>
              <a:ea typeface="Courier New"/>
              <a:cs typeface="Courier New"/>
              <a:sym typeface="Courier New"/>
            </a:endParaRPr>
          </a:p>
          <a:p>
            <a:pPr indent="0" lvl="0" marL="0" rtl="0" algn="l">
              <a:spcBef>
                <a:spcPts val="1000"/>
              </a:spcBef>
              <a:spcAft>
                <a:spcPts val="0"/>
              </a:spcAft>
              <a:buNone/>
            </a:pPr>
            <a:r>
              <a:rPr lang="en-US">
                <a:latin typeface="Courier New"/>
                <a:ea typeface="Courier New"/>
                <a:cs typeface="Courier New"/>
                <a:sym typeface="Courier New"/>
              </a:rPr>
              <a:t>-una empresa con solo 100 empleados, al cluster se le </a:t>
            </a:r>
            <a:r>
              <a:rPr lang="en-US">
                <a:latin typeface="Courier New"/>
                <a:ea typeface="Courier New"/>
                <a:cs typeface="Courier New"/>
                <a:sym typeface="Courier New"/>
              </a:rPr>
              <a:t>asignan</a:t>
            </a:r>
            <a:r>
              <a:rPr lang="en-US">
                <a:latin typeface="Courier New"/>
                <a:ea typeface="Courier New"/>
                <a:cs typeface="Courier New"/>
                <a:sym typeface="Courier New"/>
              </a:rPr>
              <a:t> 100 llaves </a:t>
            </a:r>
            <a:r>
              <a:rPr lang="en-US">
                <a:latin typeface="Courier New"/>
                <a:ea typeface="Courier New"/>
                <a:cs typeface="Courier New"/>
                <a:sym typeface="Courier New"/>
              </a:rPr>
              <a:t>así</a:t>
            </a:r>
            <a:r>
              <a:rPr lang="en-US">
                <a:latin typeface="Courier New"/>
                <a:ea typeface="Courier New"/>
                <a:cs typeface="Courier New"/>
                <a:sym typeface="Courier New"/>
              </a:rPr>
              <a:t> permite acceso inmediato a cada empleado.</a:t>
            </a:r>
            <a:endParaRPr>
              <a:latin typeface="Courier New"/>
              <a:ea typeface="Courier New"/>
              <a:cs typeface="Courier New"/>
              <a:sym typeface="Courier New"/>
            </a:endParaRPr>
          </a:p>
          <a:p>
            <a:pPr indent="0" lvl="0" marL="0" rtl="0" algn="l">
              <a:spcBef>
                <a:spcPts val="1000"/>
              </a:spcBef>
              <a:spcAft>
                <a:spcPts val="0"/>
              </a:spcAft>
              <a:buNone/>
            </a:pPr>
            <a:r>
              <a:rPr lang="en-US">
                <a:latin typeface="Courier New"/>
                <a:ea typeface="Courier New"/>
                <a:cs typeface="Courier New"/>
                <a:sym typeface="Courier New"/>
              </a:rPr>
              <a:t>-Si se hicieran 50 tablas esto </a:t>
            </a:r>
            <a:r>
              <a:rPr lang="en-US">
                <a:latin typeface="Courier New"/>
                <a:ea typeface="Courier New"/>
                <a:cs typeface="Courier New"/>
                <a:sym typeface="Courier New"/>
              </a:rPr>
              <a:t>generaría</a:t>
            </a:r>
            <a:r>
              <a:rPr lang="en-US">
                <a:latin typeface="Courier New"/>
                <a:ea typeface="Courier New"/>
                <a:cs typeface="Courier New"/>
                <a:sym typeface="Courier New"/>
              </a:rPr>
              <a:t> 50 “buckets” con approx 2 personas por bucket, que igual sigue siendo </a:t>
            </a:r>
            <a:r>
              <a:rPr lang="en-US">
                <a:latin typeface="Courier New"/>
                <a:ea typeface="Courier New"/>
                <a:cs typeface="Courier New"/>
                <a:sym typeface="Courier New"/>
              </a:rPr>
              <a:t>más</a:t>
            </a:r>
            <a:r>
              <a:rPr lang="en-US">
                <a:latin typeface="Courier New"/>
                <a:ea typeface="Courier New"/>
                <a:cs typeface="Courier New"/>
                <a:sym typeface="Courier New"/>
              </a:rPr>
              <a:t> eficiente buscar de entre 2 empleados que entre los 100 totales.</a:t>
            </a:r>
            <a:endParaRPr>
              <a:latin typeface="Courier New"/>
              <a:ea typeface="Courier New"/>
              <a:cs typeface="Courier New"/>
              <a:sym typeface="Courier New"/>
            </a:endParaRPr>
          </a:p>
          <a:p>
            <a:pPr indent="0" lvl="0" marL="0" rtl="0" algn="l">
              <a:spcBef>
                <a:spcPts val="1000"/>
              </a:spcBef>
              <a:spcAft>
                <a:spcPts val="0"/>
              </a:spcAft>
              <a:buNone/>
            </a:pPr>
            <a:r>
              <a:rPr lang="en-US">
                <a:latin typeface="Courier New"/>
                <a:ea typeface="Courier New"/>
                <a:cs typeface="Courier New"/>
                <a:sym typeface="Courier New"/>
              </a:rPr>
              <a:t>- Si una empresa va a tener no más de 40 departamentos, le asignaremos 40 llaves asi tendria una llava por departamento y se pueden acceder inmediatamente todos los empleados dentro de ese departamento</a:t>
            </a:r>
            <a:endParaRPr>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Font typeface="Courier New"/>
              <a:buNone/>
            </a:pPr>
            <a:r>
              <a:rPr lang="en-US" u="sng">
                <a:solidFill>
                  <a:schemeClr val="dk1"/>
                </a:solidFill>
                <a:latin typeface="Courier New"/>
                <a:ea typeface="Courier New"/>
                <a:cs typeface="Courier New"/>
                <a:sym typeface="Courier New"/>
              </a:rPr>
              <a:t>CLUSTERS</a:t>
            </a:r>
            <a:endParaRPr/>
          </a:p>
        </p:txBody>
      </p:sp>
      <p:sp>
        <p:nvSpPr>
          <p:cNvPr id="157" name="Google Shape;157;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Font typeface="Arial"/>
              <a:buChar char="•"/>
            </a:pPr>
            <a:r>
              <a:rPr lang="en-US" sz="2400">
                <a:latin typeface="Courier New"/>
                <a:ea typeface="Courier New"/>
                <a:cs typeface="Courier New"/>
                <a:sym typeface="Courier New"/>
              </a:rPr>
              <a:t>Un clúster proporciona un método opcional para almacenar datos de tablas. Un clúster está formado por un grupo de tablas que comparten los mismos bloques de datos. Las tablas se agrupan porque comparten columnas comunes y, a menudo, se usan juntas</a:t>
            </a:r>
            <a:endParaRPr sz="2400">
              <a:latin typeface="Courier New"/>
              <a:ea typeface="Courier New"/>
              <a:cs typeface="Courier New"/>
              <a:sym typeface="Courier New"/>
            </a:endParaRPr>
          </a:p>
          <a:p>
            <a:pPr indent="0" lvl="0" marL="0" rtl="0" algn="l">
              <a:spcBef>
                <a:spcPts val="1000"/>
              </a:spcBef>
              <a:spcAft>
                <a:spcPts val="0"/>
              </a:spcAft>
              <a:buSzPts val="144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CLUSTERED TABLES</a:t>
            </a:r>
            <a:endParaRPr/>
          </a:p>
        </p:txBody>
      </p:sp>
      <p:sp>
        <p:nvSpPr>
          <p:cNvPr id="286" name="Google Shape;286;p37"/>
          <p:cNvSpPr txBox="1"/>
          <p:nvPr>
            <p:ph idx="1" type="body"/>
          </p:nvPr>
        </p:nvSpPr>
        <p:spPr>
          <a:xfrm>
            <a:off x="677334" y="214583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latin typeface="Courier New"/>
                <a:ea typeface="Courier New"/>
                <a:cs typeface="Courier New"/>
                <a:sym typeface="Courier New"/>
              </a:rPr>
              <a:t>Creación</a:t>
            </a:r>
            <a:r>
              <a:rPr lang="en-US" sz="2400">
                <a:latin typeface="Courier New"/>
                <a:ea typeface="Courier New"/>
                <a:cs typeface="Courier New"/>
                <a:sym typeface="Courier New"/>
              </a:rPr>
              <a:t> de tabla</a:t>
            </a:r>
            <a:endParaRPr sz="2400">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pic>
        <p:nvPicPr>
          <p:cNvPr id="287" name="Google Shape;287;p37"/>
          <p:cNvPicPr preferRelativeResize="0"/>
          <p:nvPr/>
        </p:nvPicPr>
        <p:blipFill>
          <a:blip r:embed="rId3">
            <a:alphaModFix/>
          </a:blip>
          <a:stretch>
            <a:fillRect/>
          </a:stretch>
        </p:blipFill>
        <p:spPr>
          <a:xfrm>
            <a:off x="775200" y="2799425"/>
            <a:ext cx="8401050" cy="3028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Cluster Indexes</a:t>
            </a:r>
            <a:endParaRPr/>
          </a:p>
        </p:txBody>
      </p:sp>
      <p:sp>
        <p:nvSpPr>
          <p:cNvPr id="294" name="Google Shape;294;p38"/>
          <p:cNvSpPr txBox="1"/>
          <p:nvPr>
            <p:ph idx="1" type="body"/>
          </p:nvPr>
        </p:nvSpPr>
        <p:spPr>
          <a:xfrm>
            <a:off x="677325" y="2160594"/>
            <a:ext cx="8596800" cy="1590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Un Index o </a:t>
            </a:r>
            <a:r>
              <a:rPr lang="en-US" sz="2400">
                <a:solidFill>
                  <a:schemeClr val="dk1"/>
                </a:solidFill>
                <a:latin typeface="Courier New"/>
                <a:ea typeface="Courier New"/>
                <a:cs typeface="Courier New"/>
                <a:sym typeface="Courier New"/>
              </a:rPr>
              <a:t>Índice</a:t>
            </a:r>
            <a:r>
              <a:rPr lang="en-US" sz="2400">
                <a:solidFill>
                  <a:schemeClr val="dk1"/>
                </a:solidFill>
                <a:latin typeface="Courier New"/>
                <a:ea typeface="Courier New"/>
                <a:cs typeface="Courier New"/>
                <a:sym typeface="Courier New"/>
              </a:rPr>
              <a:t> es un objeto de usuario que contiene una entrada por cada valor que aparece en la columna de </a:t>
            </a:r>
            <a:r>
              <a:rPr lang="en-US" sz="2400">
                <a:solidFill>
                  <a:schemeClr val="dk1"/>
                </a:solidFill>
                <a:latin typeface="Courier New"/>
                <a:ea typeface="Courier New"/>
                <a:cs typeface="Courier New"/>
                <a:sym typeface="Courier New"/>
              </a:rPr>
              <a:t>índice</a:t>
            </a:r>
            <a:r>
              <a:rPr lang="en-US" sz="2400">
                <a:solidFill>
                  <a:schemeClr val="dk1"/>
                </a:solidFill>
                <a:latin typeface="Courier New"/>
                <a:ea typeface="Courier New"/>
                <a:cs typeface="Courier New"/>
                <a:sym typeface="Courier New"/>
              </a:rPr>
              <a:t> de la tabla o Cluster, el cual provee un acceso directo y </a:t>
            </a:r>
            <a:r>
              <a:rPr lang="en-US" sz="2400">
                <a:solidFill>
                  <a:schemeClr val="dk1"/>
                </a:solidFill>
                <a:latin typeface="Courier New"/>
                <a:ea typeface="Courier New"/>
                <a:cs typeface="Courier New"/>
                <a:sym typeface="Courier New"/>
              </a:rPr>
              <a:t>rápido</a:t>
            </a:r>
            <a:r>
              <a:rPr lang="en-US" sz="2400">
                <a:solidFill>
                  <a:schemeClr val="dk1"/>
                </a:solidFill>
                <a:latin typeface="Courier New"/>
                <a:ea typeface="Courier New"/>
                <a:cs typeface="Courier New"/>
                <a:sym typeface="Courier New"/>
              </a:rPr>
              <a:t> hacia las columnas</a:t>
            </a:r>
            <a:endParaRPr sz="2400">
              <a:solidFill>
                <a:schemeClr val="dk1"/>
              </a:solidFill>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Cluster Indexes</a:t>
            </a:r>
            <a:endParaRPr/>
          </a:p>
          <a:p>
            <a:pPr indent="0" lvl="0" marL="0" rtl="0" algn="l">
              <a:spcBef>
                <a:spcPts val="0"/>
              </a:spcBef>
              <a:spcAft>
                <a:spcPts val="0"/>
              </a:spcAft>
              <a:buNone/>
            </a:pPr>
            <a:r>
              <a:t/>
            </a:r>
            <a:endParaRPr/>
          </a:p>
        </p:txBody>
      </p:sp>
      <p:sp>
        <p:nvSpPr>
          <p:cNvPr id="301" name="Google Shape;301;p39"/>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t/>
            </a:r>
            <a:endParaRPr i="1">
              <a:latin typeface="Courier New"/>
              <a:ea typeface="Courier New"/>
              <a:cs typeface="Courier New"/>
              <a:sym typeface="Courier New"/>
            </a:endParaRPr>
          </a:p>
          <a:p>
            <a:pPr indent="0" lvl="0" marL="0" rtl="0" algn="l">
              <a:spcBef>
                <a:spcPts val="1000"/>
              </a:spcBef>
              <a:spcAft>
                <a:spcPts val="0"/>
              </a:spcAft>
              <a:buNone/>
            </a:pPr>
            <a:r>
              <a:rPr i="1" lang="en-US" sz="2400">
                <a:latin typeface="Courier New"/>
                <a:ea typeface="Courier New"/>
                <a:cs typeface="Courier New"/>
                <a:sym typeface="Courier New"/>
              </a:rPr>
              <a:t>En otras palabras, al crear la Cluster Key necesitamos un </a:t>
            </a:r>
            <a:r>
              <a:rPr i="1" lang="en-US" sz="2400">
                <a:latin typeface="Courier New"/>
                <a:ea typeface="Courier New"/>
                <a:cs typeface="Courier New"/>
                <a:sym typeface="Courier New"/>
              </a:rPr>
              <a:t>método</a:t>
            </a:r>
            <a:r>
              <a:rPr i="1" lang="en-US" sz="2400">
                <a:latin typeface="Courier New"/>
                <a:ea typeface="Courier New"/>
                <a:cs typeface="Courier New"/>
                <a:sym typeface="Courier New"/>
              </a:rPr>
              <a:t> para organizarla, el cual es el Cluster Index, que guarda la </a:t>
            </a:r>
            <a:r>
              <a:rPr i="1" lang="en-US" sz="2400">
                <a:latin typeface="Courier New"/>
                <a:ea typeface="Courier New"/>
                <a:cs typeface="Courier New"/>
                <a:sym typeface="Courier New"/>
              </a:rPr>
              <a:t>dirección</a:t>
            </a:r>
            <a:r>
              <a:rPr i="1" lang="en-US" sz="2400">
                <a:latin typeface="Courier New"/>
                <a:ea typeface="Courier New"/>
                <a:cs typeface="Courier New"/>
                <a:sym typeface="Courier New"/>
              </a:rPr>
              <a:t> del bloque que contiene los datos de la Cluster Key, en nuestro ejemplo deptno=10.</a:t>
            </a:r>
            <a:endParaRPr i="1" sz="2400">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0"/>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Cluster Indexes</a:t>
            </a:r>
            <a:endParaRPr/>
          </a:p>
          <a:p>
            <a:pPr indent="0" lvl="0" marL="0" rtl="0" algn="l">
              <a:spcBef>
                <a:spcPts val="0"/>
              </a:spcBef>
              <a:spcAft>
                <a:spcPts val="0"/>
              </a:spcAft>
              <a:buNone/>
            </a:pPr>
            <a:r>
              <a:t/>
            </a:r>
            <a:endParaRPr/>
          </a:p>
        </p:txBody>
      </p:sp>
      <p:sp>
        <p:nvSpPr>
          <p:cNvPr id="308" name="Google Shape;308;p40"/>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2400">
                <a:solidFill>
                  <a:schemeClr val="dk1"/>
                </a:solidFill>
                <a:latin typeface="Courier New"/>
                <a:ea typeface="Courier New"/>
                <a:cs typeface="Courier New"/>
                <a:sym typeface="Courier New"/>
              </a:rPr>
              <a:t>Condiciones para crear Cluster Indexes:</a:t>
            </a:r>
            <a:endParaRPr b="1" sz="2400">
              <a:solidFill>
                <a:schemeClr val="dk1"/>
              </a:solidFill>
              <a:latin typeface="Courier New"/>
              <a:ea typeface="Courier New"/>
              <a:cs typeface="Courier New"/>
              <a:sym typeface="Courier New"/>
            </a:endParaRPr>
          </a:p>
          <a:p>
            <a:pPr indent="0" lvl="0" marL="0" rtl="0" algn="l">
              <a:spcBef>
                <a:spcPts val="100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US">
                <a:solidFill>
                  <a:schemeClr val="dk1"/>
                </a:solidFill>
                <a:latin typeface="Courier New"/>
                <a:ea typeface="Courier New"/>
                <a:cs typeface="Courier New"/>
                <a:sym typeface="Courier New"/>
              </a:rPr>
              <a:t>-El Cluster pertenece al Usuario en cuestión.</a:t>
            </a:r>
            <a:endParaRPr>
              <a:solidFill>
                <a:schemeClr val="dk1"/>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t/>
            </a:r>
            <a:endParaRPr>
              <a:solidFill>
                <a:schemeClr val="dk1"/>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a:solidFill>
                  <a:schemeClr val="dk1"/>
                </a:solidFill>
                <a:latin typeface="Courier New"/>
                <a:ea typeface="Courier New"/>
                <a:cs typeface="Courier New"/>
                <a:sym typeface="Courier New"/>
              </a:rPr>
              <a:t>-El usuario en cuestión tiene el </a:t>
            </a:r>
            <a:r>
              <a:rPr lang="en-US">
                <a:solidFill>
                  <a:schemeClr val="dk1"/>
                </a:solidFill>
                <a:latin typeface="Courier New"/>
                <a:ea typeface="Courier New"/>
                <a:cs typeface="Courier New"/>
                <a:sym typeface="Courier New"/>
              </a:rPr>
              <a:t>privilegio</a:t>
            </a:r>
            <a:r>
              <a:rPr lang="en-US">
                <a:solidFill>
                  <a:schemeClr val="dk1"/>
                </a:solidFill>
                <a:latin typeface="Courier New"/>
                <a:ea typeface="Courier New"/>
                <a:cs typeface="Courier New"/>
                <a:sym typeface="Courier New"/>
              </a:rPr>
              <a:t> de sistema CREATE ANY INDEX .</a:t>
            </a:r>
            <a:endParaRPr>
              <a:solidFill>
                <a:schemeClr val="dk1"/>
              </a:solidFill>
              <a:latin typeface="Courier New"/>
              <a:ea typeface="Courier New"/>
              <a:cs typeface="Courier New"/>
              <a:sym typeface="Courier New"/>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n-US">
                <a:solidFill>
                  <a:schemeClr val="dk1"/>
                </a:solidFill>
                <a:latin typeface="Courier New"/>
                <a:ea typeface="Courier New"/>
                <a:cs typeface="Courier New"/>
                <a:sym typeface="Courier New"/>
              </a:rPr>
              <a:t>Además</a:t>
            </a:r>
            <a:r>
              <a:rPr lang="en-US">
                <a:solidFill>
                  <a:schemeClr val="dk1"/>
                </a:solidFill>
                <a:latin typeface="Courier New"/>
                <a:ea typeface="Courier New"/>
                <a:cs typeface="Courier New"/>
                <a:sym typeface="Courier New"/>
              </a:rPr>
              <a:t> se debe poseer una quota de tablespace </a:t>
            </a:r>
            <a:r>
              <a:rPr lang="en-US">
                <a:solidFill>
                  <a:schemeClr val="dk1"/>
                </a:solidFill>
                <a:latin typeface="Courier New"/>
                <a:ea typeface="Courier New"/>
                <a:cs typeface="Courier New"/>
                <a:sym typeface="Courier New"/>
              </a:rPr>
              <a:t>suficiente</a:t>
            </a:r>
            <a:r>
              <a:rPr lang="en-US">
                <a:solidFill>
                  <a:schemeClr val="dk1"/>
                </a:solidFill>
                <a:latin typeface="Courier New"/>
                <a:ea typeface="Courier New"/>
                <a:cs typeface="Courier New"/>
                <a:sym typeface="Courier New"/>
              </a:rPr>
              <a:t> para contener el Cluster Index, o el privilegio de sistema UNLIMITED TABLESPACE;</a:t>
            </a:r>
            <a:endParaRPr>
              <a:solidFill>
                <a:schemeClr val="dk1"/>
              </a:solidFill>
              <a:latin typeface="Courier New"/>
              <a:ea typeface="Courier New"/>
              <a:cs typeface="Courier New"/>
              <a:sym typeface="Courier New"/>
            </a:endParaRPr>
          </a:p>
          <a:p>
            <a:pPr indent="0" lvl="0" marL="0" rtl="0" algn="l">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pic>
        <p:nvPicPr>
          <p:cNvPr id="314" name="Google Shape;314;p41"/>
          <p:cNvPicPr preferRelativeResize="0"/>
          <p:nvPr/>
        </p:nvPicPr>
        <p:blipFill>
          <a:blip r:embed="rId3">
            <a:alphaModFix/>
          </a:blip>
          <a:stretch>
            <a:fillRect/>
          </a:stretch>
        </p:blipFill>
        <p:spPr>
          <a:xfrm>
            <a:off x="852925" y="2115775"/>
            <a:ext cx="7467600" cy="4686300"/>
          </a:xfrm>
          <a:prstGeom prst="rect">
            <a:avLst/>
          </a:prstGeom>
          <a:noFill/>
          <a:ln>
            <a:noFill/>
          </a:ln>
        </p:spPr>
      </p:pic>
      <p:sp>
        <p:nvSpPr>
          <p:cNvPr id="315" name="Google Shape;315;p41"/>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Cluster Indexes</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Alter Cluster Indexes</a:t>
            </a:r>
            <a:endParaRPr/>
          </a:p>
        </p:txBody>
      </p:sp>
      <p:sp>
        <p:nvSpPr>
          <p:cNvPr id="322" name="Google Shape;322;p42"/>
          <p:cNvSpPr txBox="1"/>
          <p:nvPr>
            <p:ph idx="1" type="body"/>
          </p:nvPr>
        </p:nvSpPr>
        <p:spPr>
          <a:xfrm>
            <a:off x="612809" y="1488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Los </a:t>
            </a:r>
            <a:r>
              <a:rPr lang="en-US"/>
              <a:t>parámetros</a:t>
            </a:r>
            <a:r>
              <a:rPr lang="en-US"/>
              <a:t> INITIAL y MINEXTENTS </a:t>
            </a:r>
            <a:r>
              <a:rPr b="1" lang="en-US"/>
              <a:t>no </a:t>
            </a:r>
            <a:r>
              <a:rPr lang="en-US"/>
              <a:t>pueden ser alterados.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323" name="Google Shape;323;p42"/>
          <p:cNvPicPr preferRelativeResize="0"/>
          <p:nvPr/>
        </p:nvPicPr>
        <p:blipFill>
          <a:blip r:embed="rId3">
            <a:alphaModFix/>
          </a:blip>
          <a:stretch>
            <a:fillRect/>
          </a:stretch>
        </p:blipFill>
        <p:spPr>
          <a:xfrm>
            <a:off x="677325" y="2211463"/>
            <a:ext cx="7486650" cy="4333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Información</a:t>
            </a:r>
            <a:r>
              <a:rPr lang="en-US"/>
              <a:t> acerca de Clusters</a:t>
            </a:r>
            <a:endParaRPr/>
          </a:p>
        </p:txBody>
      </p:sp>
      <p:sp>
        <p:nvSpPr>
          <p:cNvPr id="330" name="Google Shape;330;p43"/>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a:latin typeface="Courier New"/>
                <a:ea typeface="Courier New"/>
                <a:cs typeface="Courier New"/>
                <a:sym typeface="Courier New"/>
              </a:rPr>
              <a:t>DBA_CLUSTERS</a:t>
            </a:r>
            <a:endParaRPr>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a:latin typeface="Courier New"/>
                <a:ea typeface="Courier New"/>
                <a:cs typeface="Courier New"/>
                <a:sym typeface="Courier New"/>
              </a:rPr>
              <a:t>ALL_CLUSTERS</a:t>
            </a:r>
            <a:endParaRPr>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a:latin typeface="Courier New"/>
                <a:ea typeface="Courier New"/>
                <a:cs typeface="Courier New"/>
                <a:sym typeface="Courier New"/>
              </a:rPr>
              <a:t>USER_CLUSTERS</a:t>
            </a:r>
            <a:endParaRPr>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a:latin typeface="Courier New"/>
                <a:ea typeface="Courier New"/>
                <a:cs typeface="Courier New"/>
                <a:sym typeface="Courier New"/>
              </a:rPr>
              <a:t>DBA_CLU_COLUMNS</a:t>
            </a:r>
            <a:endParaRPr>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US">
                <a:latin typeface="Courier New"/>
                <a:ea typeface="Courier New"/>
                <a:cs typeface="Courier New"/>
                <a:sym typeface="Courier New"/>
              </a:rPr>
              <a:t>USER_CLU_COLUMNS</a:t>
            </a:r>
            <a:endParaRPr>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4"/>
          <p:cNvSpPr txBox="1"/>
          <p:nvPr>
            <p:ph type="title"/>
          </p:nvPr>
        </p:nvSpPr>
        <p:spPr>
          <a:xfrm>
            <a:off x="1921709" y="276855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GRACIAS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36"/>
                                        </p:tgtEl>
                                      </p:cBhvr>
                                    </p:animEffect>
                                    <p:set>
                                      <p:cBhvr>
                                        <p:cTn dur="1" fill="hold">
                                          <p:stCondLst>
                                            <p:cond delay="1000"/>
                                          </p:stCondLst>
                                        </p:cTn>
                                        <p:tgtEl>
                                          <p:spTgt spid="33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0"/>
          <p:cNvSpPr txBox="1"/>
          <p:nvPr/>
        </p:nvSpPr>
        <p:spPr>
          <a:xfrm>
            <a:off x="558141" y="534391"/>
            <a:ext cx="240322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600" u="sng" cap="none" strike="noStrike">
                <a:solidFill>
                  <a:schemeClr val="dk1"/>
                </a:solidFill>
                <a:latin typeface="Courier New"/>
                <a:ea typeface="Courier New"/>
                <a:cs typeface="Courier New"/>
                <a:sym typeface="Courier New"/>
              </a:rPr>
              <a:t>SINTAXIS</a:t>
            </a:r>
            <a:endParaRPr sz="1800">
              <a:solidFill>
                <a:schemeClr val="dk1"/>
              </a:solidFill>
              <a:latin typeface="Trebuchet MS"/>
              <a:ea typeface="Trebuchet MS"/>
              <a:cs typeface="Trebuchet MS"/>
              <a:sym typeface="Trebuchet MS"/>
            </a:endParaRPr>
          </a:p>
        </p:txBody>
      </p:sp>
      <p:sp>
        <p:nvSpPr>
          <p:cNvPr id="164" name="Google Shape;164;p20"/>
          <p:cNvSpPr txBox="1"/>
          <p:nvPr/>
        </p:nvSpPr>
        <p:spPr>
          <a:xfrm>
            <a:off x="855023" y="4082954"/>
            <a:ext cx="8633361" cy="1477328"/>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3F3F3F"/>
              </a:buClr>
              <a:buSzPts val="2400"/>
              <a:buFont typeface="Arial"/>
              <a:buChar char="•"/>
            </a:pPr>
            <a:r>
              <a:rPr lang="en-US" sz="2400">
                <a:solidFill>
                  <a:srgbClr val="3F3F3F"/>
                </a:solidFill>
                <a:latin typeface="Courier New"/>
                <a:ea typeface="Courier New"/>
                <a:cs typeface="Courier New"/>
                <a:sym typeface="Courier New"/>
              </a:rPr>
              <a:t>Para que un usuario pueda crear un clúster es necesario tener el privilegio CREATE ANY CLUSTER.</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id="165" name="Google Shape;165;p20"/>
          <p:cNvPicPr preferRelativeResize="0"/>
          <p:nvPr/>
        </p:nvPicPr>
        <p:blipFill>
          <a:blip r:embed="rId3">
            <a:alphaModFix/>
          </a:blip>
          <a:stretch>
            <a:fillRect/>
          </a:stretch>
        </p:blipFill>
        <p:spPr>
          <a:xfrm>
            <a:off x="1273250" y="1617075"/>
            <a:ext cx="7393476" cy="2294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SEMANTICA</a:t>
            </a:r>
            <a:endParaRPr/>
          </a:p>
        </p:txBody>
      </p:sp>
      <p:pic>
        <p:nvPicPr>
          <p:cNvPr id="172" name="Google Shape;172;p21"/>
          <p:cNvPicPr preferRelativeResize="0"/>
          <p:nvPr/>
        </p:nvPicPr>
        <p:blipFill rotWithShape="1">
          <a:blip r:embed="rId3">
            <a:alphaModFix/>
          </a:blip>
          <a:srcRect b="73978" l="0" r="0" t="0"/>
          <a:stretch/>
        </p:blipFill>
        <p:spPr>
          <a:xfrm>
            <a:off x="121700" y="2888241"/>
            <a:ext cx="9850974" cy="108150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SEMANTICA</a:t>
            </a:r>
            <a:endParaRPr/>
          </a:p>
        </p:txBody>
      </p:sp>
      <p:pic>
        <p:nvPicPr>
          <p:cNvPr id="179" name="Google Shape;179;p22"/>
          <p:cNvPicPr preferRelativeResize="0"/>
          <p:nvPr/>
        </p:nvPicPr>
        <p:blipFill rotWithShape="1">
          <a:blip r:embed="rId3">
            <a:alphaModFix/>
          </a:blip>
          <a:srcRect b="21920" l="0" r="0" t="23482"/>
          <a:stretch/>
        </p:blipFill>
        <p:spPr>
          <a:xfrm>
            <a:off x="311150" y="2540000"/>
            <a:ext cx="9801225" cy="2257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3600"/>
              <a:buFont typeface="Courier New"/>
              <a:buNone/>
            </a:pPr>
            <a:r>
              <a:rPr lang="en-US" u="sng">
                <a:solidFill>
                  <a:srgbClr val="3F3F3F"/>
                </a:solidFill>
                <a:latin typeface="Courier New"/>
                <a:ea typeface="Courier New"/>
                <a:cs typeface="Courier New"/>
                <a:sym typeface="Courier New"/>
              </a:rPr>
              <a:t>SINTAXIS</a:t>
            </a:r>
            <a:endParaRPr>
              <a:solidFill>
                <a:srgbClr val="3F3F3F"/>
              </a:solidFill>
            </a:endParaRPr>
          </a:p>
        </p:txBody>
      </p:sp>
      <p:sp>
        <p:nvSpPr>
          <p:cNvPr id="185" name="Google Shape;185;p23"/>
          <p:cNvSpPr txBox="1"/>
          <p:nvPr>
            <p:ph idx="1" type="body"/>
          </p:nvPr>
        </p:nvSpPr>
        <p:spPr>
          <a:xfrm>
            <a:off x="677334" y="1519322"/>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20"/>
              <a:buFont typeface="Arial"/>
              <a:buChar char="•"/>
            </a:pPr>
            <a:r>
              <a:rPr lang="en-US" sz="2400">
                <a:latin typeface="Courier New"/>
                <a:ea typeface="Courier New"/>
                <a:cs typeface="Courier New"/>
                <a:sym typeface="Courier New"/>
              </a:rPr>
              <a:t>Eliminar cluster: </a:t>
            </a:r>
            <a:endParaRPr/>
          </a:p>
          <a:p>
            <a:pPr indent="-220980" lvl="0" marL="342900" rtl="0" algn="l">
              <a:spcBef>
                <a:spcPts val="1000"/>
              </a:spcBef>
              <a:spcAft>
                <a:spcPts val="0"/>
              </a:spcAft>
              <a:buSzPts val="1920"/>
              <a:buFont typeface="Arial"/>
              <a:buNone/>
            </a:pPr>
            <a:r>
              <a:t/>
            </a:r>
            <a:endParaRPr sz="2400">
              <a:latin typeface="Courier New"/>
              <a:ea typeface="Courier New"/>
              <a:cs typeface="Courier New"/>
              <a:sym typeface="Courier New"/>
            </a:endParaRPr>
          </a:p>
          <a:p>
            <a:pPr indent="-342900" lvl="0" marL="342900" rtl="0" algn="l">
              <a:spcBef>
                <a:spcPts val="1000"/>
              </a:spcBef>
              <a:spcAft>
                <a:spcPts val="0"/>
              </a:spcAft>
              <a:buSzPts val="1920"/>
              <a:buFont typeface="Arial"/>
              <a:buChar char="•"/>
            </a:pPr>
            <a:r>
              <a:rPr lang="en-US" sz="2400">
                <a:latin typeface="Courier New"/>
                <a:ea typeface="Courier New"/>
                <a:cs typeface="Courier New"/>
                <a:sym typeface="Courier New"/>
              </a:rPr>
              <a:t>¿Al eliminar un cluster los datos en su interior son borrados?</a:t>
            </a:r>
            <a:endParaRPr/>
          </a:p>
          <a:p>
            <a:pPr indent="-342900" lvl="0" marL="342900" rtl="0" algn="l">
              <a:spcBef>
                <a:spcPts val="1000"/>
              </a:spcBef>
              <a:spcAft>
                <a:spcPts val="0"/>
              </a:spcAft>
              <a:buSzPts val="1920"/>
              <a:buFont typeface="Arial"/>
              <a:buChar char="•"/>
            </a:pPr>
            <a:r>
              <a:rPr lang="en-US" sz="2400">
                <a:latin typeface="Courier New"/>
                <a:ea typeface="Courier New"/>
                <a:cs typeface="Courier New"/>
                <a:sym typeface="Courier New"/>
              </a:rPr>
              <a:t>Para eliminar un cluster desde un usuario es necesario tener el privilegio DROP ANY CLUSTER.</a:t>
            </a:r>
            <a:endParaRPr/>
          </a:p>
          <a:p>
            <a:pPr indent="0" lvl="0" marL="0" rtl="0" algn="l">
              <a:spcBef>
                <a:spcPts val="1000"/>
              </a:spcBef>
              <a:spcAft>
                <a:spcPts val="0"/>
              </a:spcAft>
              <a:buSzPts val="1920"/>
              <a:buNone/>
            </a:pPr>
            <a:r>
              <a:t/>
            </a:r>
            <a:endParaRPr sz="2400">
              <a:latin typeface="Courier New"/>
              <a:ea typeface="Courier New"/>
              <a:cs typeface="Courier New"/>
              <a:sym typeface="Courier New"/>
            </a:endParaRPr>
          </a:p>
        </p:txBody>
      </p:sp>
      <p:pic>
        <p:nvPicPr>
          <p:cNvPr id="186" name="Google Shape;186;p23"/>
          <p:cNvPicPr preferRelativeResize="0"/>
          <p:nvPr/>
        </p:nvPicPr>
        <p:blipFill>
          <a:blip r:embed="rId3">
            <a:alphaModFix/>
          </a:blip>
          <a:stretch>
            <a:fillRect/>
          </a:stretch>
        </p:blipFill>
        <p:spPr>
          <a:xfrm>
            <a:off x="2286000" y="2016574"/>
            <a:ext cx="4640826" cy="435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Clustered Tables</a:t>
            </a:r>
            <a:endParaRPr/>
          </a:p>
        </p:txBody>
      </p:sp>
      <p:sp>
        <p:nvSpPr>
          <p:cNvPr id="193" name="Google Shape;193;p24"/>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400">
                <a:latin typeface="Courier New"/>
                <a:ea typeface="Courier New"/>
                <a:cs typeface="Courier New"/>
                <a:sym typeface="Courier New"/>
              </a:rPr>
              <a:t>Las clustered tables es la forma de unir varias tablas en un cluster. Para poder hacer esto es necesario que todas las tablas que se van a agregar al cluster </a:t>
            </a:r>
            <a:r>
              <a:rPr lang="en-US" sz="2400">
                <a:latin typeface="Courier New"/>
                <a:ea typeface="Courier New"/>
                <a:cs typeface="Courier New"/>
                <a:sym typeface="Courier New"/>
              </a:rPr>
              <a:t>deben</a:t>
            </a:r>
            <a:r>
              <a:rPr lang="en-US" sz="2400">
                <a:latin typeface="Courier New"/>
                <a:ea typeface="Courier New"/>
                <a:cs typeface="Courier New"/>
                <a:sym typeface="Courier New"/>
              </a:rPr>
              <a:t> tener una columna en </a:t>
            </a:r>
            <a:r>
              <a:rPr lang="en-US" sz="2400">
                <a:latin typeface="Courier New"/>
                <a:ea typeface="Courier New"/>
                <a:cs typeface="Courier New"/>
                <a:sym typeface="Courier New"/>
              </a:rPr>
              <a:t>común</a:t>
            </a:r>
            <a:r>
              <a:rPr lang="en-US" sz="2400">
                <a:latin typeface="Courier New"/>
                <a:ea typeface="Courier New"/>
                <a:cs typeface="Courier New"/>
                <a:sym typeface="Courier New"/>
              </a:rPr>
              <a:t>.</a:t>
            </a:r>
            <a:endParaRPr sz="24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Clustered Tables</a:t>
            </a:r>
            <a:endParaRPr/>
          </a:p>
        </p:txBody>
      </p:sp>
      <p:sp>
        <p:nvSpPr>
          <p:cNvPr id="200" name="Google Shape;200;p25"/>
          <p:cNvSpPr txBox="1"/>
          <p:nvPr>
            <p:ph idx="1" type="body"/>
          </p:nvPr>
        </p:nvSpPr>
        <p:spPr>
          <a:xfrm>
            <a:off x="677334" y="1806614"/>
            <a:ext cx="85968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a:latin typeface="Courier New"/>
                <a:ea typeface="Courier New"/>
                <a:cs typeface="Courier New"/>
                <a:sym typeface="Courier New"/>
              </a:rPr>
              <a:t>Los clusters tienen los siguientes beneficios:</a:t>
            </a:r>
            <a:endParaRPr b="1">
              <a:latin typeface="Courier New"/>
              <a:ea typeface="Courier New"/>
              <a:cs typeface="Courier New"/>
              <a:sym typeface="Courier New"/>
            </a:endParaRPr>
          </a:p>
          <a:p>
            <a:pPr indent="0" lvl="0" marL="0" rtl="0" algn="l">
              <a:spcBef>
                <a:spcPts val="1000"/>
              </a:spcBef>
              <a:spcAft>
                <a:spcPts val="0"/>
              </a:spcAft>
              <a:buNone/>
            </a:pPr>
            <a:r>
              <a:t/>
            </a:r>
            <a:endParaRPr>
              <a:latin typeface="Courier New"/>
              <a:ea typeface="Courier New"/>
              <a:cs typeface="Courier New"/>
              <a:sym typeface="Courier New"/>
            </a:endParaRPr>
          </a:p>
          <a:p>
            <a:pPr indent="-342900" lvl="0" marL="457200" rtl="0" algn="l">
              <a:lnSpc>
                <a:spcPct val="115000"/>
              </a:lnSpc>
              <a:spcBef>
                <a:spcPts val="0"/>
              </a:spcBef>
              <a:spcAft>
                <a:spcPts val="0"/>
              </a:spcAft>
              <a:buClr>
                <a:schemeClr val="dk1"/>
              </a:buClr>
              <a:buSzPts val="1800"/>
              <a:buFont typeface="Courier New"/>
              <a:buChar char="-"/>
            </a:pPr>
            <a:r>
              <a:rPr lang="en-US">
                <a:solidFill>
                  <a:schemeClr val="dk1"/>
                </a:solidFill>
                <a:latin typeface="Courier New"/>
                <a:ea typeface="Courier New"/>
                <a:cs typeface="Courier New"/>
                <a:sym typeface="Courier New"/>
              </a:rPr>
              <a:t>La lectura de datos es reducida para joins entre clustered tables</a:t>
            </a:r>
            <a:endParaRPr>
              <a:solidFill>
                <a:schemeClr val="dk1"/>
              </a:solidFill>
              <a:latin typeface="Courier New"/>
              <a:ea typeface="Courier New"/>
              <a:cs typeface="Courier New"/>
              <a:sym typeface="Courier New"/>
            </a:endParaRPr>
          </a:p>
          <a:p>
            <a:pPr indent="-342900" lvl="0" marL="457200" rtl="0" algn="l">
              <a:lnSpc>
                <a:spcPct val="115000"/>
              </a:lnSpc>
              <a:spcBef>
                <a:spcPts val="0"/>
              </a:spcBef>
              <a:spcAft>
                <a:spcPts val="0"/>
              </a:spcAft>
              <a:buClr>
                <a:schemeClr val="dk1"/>
              </a:buClr>
              <a:buSzPts val="1800"/>
              <a:buFont typeface="Courier New"/>
              <a:buChar char="-"/>
            </a:pPr>
            <a:r>
              <a:rPr lang="en-US">
                <a:solidFill>
                  <a:schemeClr val="dk1"/>
                </a:solidFill>
                <a:latin typeface="Courier New"/>
                <a:ea typeface="Courier New"/>
                <a:cs typeface="Courier New"/>
                <a:sym typeface="Courier New"/>
              </a:rPr>
              <a:t>el tiempo para accesar dichas tablas se disminuye</a:t>
            </a:r>
            <a:endParaRPr>
              <a:solidFill>
                <a:schemeClr val="dk1"/>
              </a:solidFill>
              <a:latin typeface="Courier New"/>
              <a:ea typeface="Courier New"/>
              <a:cs typeface="Courier New"/>
              <a:sym typeface="Courier New"/>
            </a:endParaRPr>
          </a:p>
          <a:p>
            <a:pPr indent="-342900" lvl="0" marL="457200" rtl="0" algn="l">
              <a:lnSpc>
                <a:spcPct val="115000"/>
              </a:lnSpc>
              <a:spcBef>
                <a:spcPts val="0"/>
              </a:spcBef>
              <a:spcAft>
                <a:spcPts val="0"/>
              </a:spcAft>
              <a:buClr>
                <a:schemeClr val="dk1"/>
              </a:buClr>
              <a:buSzPts val="1800"/>
              <a:buFont typeface="Courier New"/>
              <a:buChar char="-"/>
            </a:pPr>
            <a:r>
              <a:rPr lang="en-US">
                <a:solidFill>
                  <a:schemeClr val="dk1"/>
                </a:solidFill>
                <a:latin typeface="Courier New"/>
                <a:ea typeface="Courier New"/>
                <a:cs typeface="Courier New"/>
                <a:sym typeface="Courier New"/>
              </a:rPr>
              <a:t>se requiere de menos espacio para guardar tablas relacionadas ya que el índice que une ambas tablas se es guardado una única vez.</a:t>
            </a:r>
            <a:endParaRPr>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chemeClr val="dk1"/>
              </a:solidFill>
              <a:latin typeface="Courier New"/>
              <a:ea typeface="Courier New"/>
              <a:cs typeface="Courier New"/>
              <a:sym typeface="Courier New"/>
            </a:endParaRPr>
          </a:p>
          <a:p>
            <a:pPr indent="-342900" lvl="0" marL="457200" rtl="0" algn="l">
              <a:lnSpc>
                <a:spcPct val="115000"/>
              </a:lnSpc>
              <a:spcBef>
                <a:spcPts val="0"/>
              </a:spcBef>
              <a:spcAft>
                <a:spcPts val="0"/>
              </a:spcAft>
              <a:buClr>
                <a:schemeClr val="dk1"/>
              </a:buClr>
              <a:buSzPts val="1800"/>
              <a:buFont typeface="Courier New"/>
              <a:buChar char="-"/>
            </a:pPr>
            <a:r>
              <a:t/>
            </a:r>
            <a:endParaRPr>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Clustered Tables</a:t>
            </a:r>
            <a:endParaRPr/>
          </a:p>
          <a:p>
            <a:pPr indent="0" lvl="0" marL="0" rtl="0" algn="l">
              <a:spcBef>
                <a:spcPts val="0"/>
              </a:spcBef>
              <a:spcAft>
                <a:spcPts val="0"/>
              </a:spcAft>
              <a:buNone/>
            </a:pPr>
            <a:r>
              <a:t/>
            </a:r>
            <a:endParaRPr/>
          </a:p>
        </p:txBody>
      </p:sp>
      <p:sp>
        <p:nvSpPr>
          <p:cNvPr id="207" name="Google Shape;207;p26"/>
          <p:cNvSpPr txBox="1"/>
          <p:nvPr>
            <p:ph idx="1" type="body"/>
          </p:nvPr>
        </p:nvSpPr>
        <p:spPr>
          <a:xfrm>
            <a:off x="677334" y="2160589"/>
            <a:ext cx="8596800" cy="3880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a:solidFill>
                  <a:schemeClr val="dk1"/>
                </a:solidFill>
                <a:latin typeface="Courier New"/>
                <a:ea typeface="Courier New"/>
                <a:cs typeface="Courier New"/>
                <a:sym typeface="Courier New"/>
              </a:rPr>
              <a:t>No es bueno utilizar clusters cuando se cumplen las siguientes condiciones:</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ourier New"/>
              <a:ea typeface="Courier New"/>
              <a:cs typeface="Courier New"/>
              <a:sym typeface="Courier New"/>
            </a:endParaRPr>
          </a:p>
          <a:p>
            <a:pPr indent="-342900" lvl="0" marL="457200" rtl="0" algn="l">
              <a:lnSpc>
                <a:spcPct val="115000"/>
              </a:lnSpc>
              <a:spcBef>
                <a:spcPts val="0"/>
              </a:spcBef>
              <a:spcAft>
                <a:spcPts val="0"/>
              </a:spcAft>
              <a:buClr>
                <a:schemeClr val="dk1"/>
              </a:buClr>
              <a:buSzPts val="1800"/>
              <a:buFont typeface="Courier New"/>
              <a:buChar char="-"/>
            </a:pPr>
            <a:r>
              <a:rPr lang="en-US">
                <a:solidFill>
                  <a:schemeClr val="dk1"/>
                </a:solidFill>
                <a:latin typeface="Courier New"/>
                <a:ea typeface="Courier New"/>
                <a:cs typeface="Courier New"/>
                <a:sym typeface="Courier New"/>
              </a:rPr>
              <a:t>Si las tablas son muy constantemente actualizadas</a:t>
            </a:r>
            <a:endParaRPr>
              <a:solidFill>
                <a:schemeClr val="dk1"/>
              </a:solidFill>
              <a:latin typeface="Courier New"/>
              <a:ea typeface="Courier New"/>
              <a:cs typeface="Courier New"/>
              <a:sym typeface="Courier New"/>
            </a:endParaRPr>
          </a:p>
          <a:p>
            <a:pPr indent="-342900" lvl="0" marL="457200" rtl="0" algn="l">
              <a:lnSpc>
                <a:spcPct val="115000"/>
              </a:lnSpc>
              <a:spcBef>
                <a:spcPts val="0"/>
              </a:spcBef>
              <a:spcAft>
                <a:spcPts val="0"/>
              </a:spcAft>
              <a:buClr>
                <a:schemeClr val="dk1"/>
              </a:buClr>
              <a:buSzPts val="1800"/>
              <a:buFont typeface="Courier New"/>
              <a:buChar char="-"/>
            </a:pPr>
            <a:r>
              <a:rPr lang="en-US">
                <a:solidFill>
                  <a:schemeClr val="dk1"/>
                </a:solidFill>
                <a:latin typeface="Courier New"/>
                <a:ea typeface="Courier New"/>
                <a:cs typeface="Courier New"/>
                <a:sym typeface="Courier New"/>
              </a:rPr>
              <a:t>si las tablas frecuentemente requieren un full table scan (recuperar secuencialmente todas las filas de una tabla).</a:t>
            </a:r>
            <a:endParaRPr>
              <a:solidFill>
                <a:schemeClr val="dk1"/>
              </a:solidFill>
              <a:latin typeface="Courier New"/>
              <a:ea typeface="Courier New"/>
              <a:cs typeface="Courier New"/>
              <a:sym typeface="Courier New"/>
            </a:endParaRPr>
          </a:p>
          <a:p>
            <a:pPr indent="-342900" lvl="0" marL="457200" rtl="0" algn="l">
              <a:lnSpc>
                <a:spcPct val="115000"/>
              </a:lnSpc>
              <a:spcBef>
                <a:spcPts val="0"/>
              </a:spcBef>
              <a:spcAft>
                <a:spcPts val="0"/>
              </a:spcAft>
              <a:buClr>
                <a:schemeClr val="dk1"/>
              </a:buClr>
              <a:buSzPts val="1800"/>
              <a:buFont typeface="Courier New"/>
              <a:buChar char="-"/>
            </a:pPr>
            <a:r>
              <a:rPr lang="en-US">
                <a:solidFill>
                  <a:schemeClr val="dk1"/>
                </a:solidFill>
                <a:latin typeface="Courier New"/>
                <a:ea typeface="Courier New"/>
                <a:cs typeface="Courier New"/>
                <a:sym typeface="Courier New"/>
              </a:rPr>
              <a:t>Las tablas deben ser truncadas.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a">
  <a:themeElements>
    <a:clrScheme name="Personalizado 3">
      <a:dk1>
        <a:srgbClr val="000000"/>
      </a:dk1>
      <a:lt1>
        <a:srgbClr val="FFFFFF"/>
      </a:lt1>
      <a:dk2>
        <a:srgbClr val="323232"/>
      </a:dk2>
      <a:lt2>
        <a:srgbClr val="E5C243"/>
      </a:lt2>
      <a:accent1>
        <a:srgbClr val="FF0000"/>
      </a:accent1>
      <a:accent2>
        <a:srgbClr val="C00000"/>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