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62" r:id="rId3"/>
    <p:sldId id="263" r:id="rId4"/>
    <p:sldId id="27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8" r:id="rId13"/>
    <p:sldId id="259" r:id="rId14"/>
    <p:sldId id="261" r:id="rId15"/>
    <p:sldId id="264" r:id="rId16"/>
    <p:sldId id="257" r:id="rId17"/>
    <p:sldId id="260" r:id="rId18"/>
    <p:sldId id="265" r:id="rId19"/>
    <p:sldId id="266" r:id="rId20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>
      <p:cViewPr>
        <p:scale>
          <a:sx n="75" d="100"/>
          <a:sy n="75" d="100"/>
        </p:scale>
        <p:origin x="-176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419D2-4FB2-4382-A837-DFD121C8116D}" type="datetimeFigureOut">
              <a:rPr lang="es-SV" smtClean="0"/>
              <a:pPr/>
              <a:t>13/11/2018</a:t>
            </a:fld>
            <a:endParaRPr lang="es-SV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1A0D4-BA51-4E80-9744-385044BE7845}" type="slidenum">
              <a:rPr lang="es-SV" smtClean="0"/>
              <a:pPr/>
              <a:t>‹Nº›</a:t>
            </a:fld>
            <a:endParaRPr lang="es-S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SV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1A0D4-BA51-4E80-9744-385044BE7845}" type="slidenum">
              <a:rPr lang="es-SV" smtClean="0"/>
              <a:pPr/>
              <a:t>13</a:t>
            </a:fld>
            <a:endParaRPr lang="es-SV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BD30EDB-7811-4701-8061-A0C99E888D82}" type="datetimeFigureOut">
              <a:rPr lang="es-SV" smtClean="0"/>
              <a:pPr/>
              <a:t>13/11/2018</a:t>
            </a:fld>
            <a:endParaRPr lang="es-SV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SV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C3B839-D089-413B-9EF3-05064C4EA047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EDB-7811-4701-8061-A0C99E888D82}" type="datetimeFigureOut">
              <a:rPr lang="es-SV" smtClean="0"/>
              <a:pPr/>
              <a:t>13/11/2018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B839-D089-413B-9EF3-05064C4EA047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BD30EDB-7811-4701-8061-A0C99E888D82}" type="datetimeFigureOut">
              <a:rPr lang="es-SV" smtClean="0"/>
              <a:pPr/>
              <a:t>13/11/2018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SV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C3B839-D089-413B-9EF3-05064C4EA047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EDB-7811-4701-8061-A0C99E888D82}" type="datetimeFigureOut">
              <a:rPr lang="es-SV" smtClean="0"/>
              <a:pPr/>
              <a:t>13/11/2018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C3B839-D089-413B-9EF3-05064C4EA047}" type="slidenum">
              <a:rPr lang="es-SV" smtClean="0"/>
              <a:pPr/>
              <a:t>‹Nº›</a:t>
            </a:fld>
            <a:endParaRPr lang="es-SV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EDB-7811-4701-8061-A0C99E888D82}" type="datetimeFigureOut">
              <a:rPr lang="es-SV" smtClean="0"/>
              <a:pPr/>
              <a:t>13/11/2018</a:t>
            </a:fld>
            <a:endParaRPr lang="es-SV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C3B839-D089-413B-9EF3-05064C4EA047}" type="slidenum">
              <a:rPr lang="es-SV" smtClean="0"/>
              <a:pPr/>
              <a:t>‹Nº›</a:t>
            </a:fld>
            <a:endParaRPr lang="es-SV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SV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BD30EDB-7811-4701-8061-A0C99E888D82}" type="datetimeFigureOut">
              <a:rPr lang="es-SV" smtClean="0"/>
              <a:pPr/>
              <a:t>13/11/2018</a:t>
            </a:fld>
            <a:endParaRPr lang="es-SV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C3B839-D089-413B-9EF3-05064C4EA047}" type="slidenum">
              <a:rPr lang="es-SV" smtClean="0"/>
              <a:pPr/>
              <a:t>‹Nº›</a:t>
            </a:fld>
            <a:endParaRPr lang="es-SV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BD30EDB-7811-4701-8061-A0C99E888D82}" type="datetimeFigureOut">
              <a:rPr lang="es-SV" smtClean="0"/>
              <a:pPr/>
              <a:t>13/11/2018</a:t>
            </a:fld>
            <a:endParaRPr lang="es-SV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C3B839-D089-413B-9EF3-05064C4EA047}" type="slidenum">
              <a:rPr lang="es-SV" smtClean="0"/>
              <a:pPr/>
              <a:t>‹Nº›</a:t>
            </a:fld>
            <a:endParaRPr lang="es-SV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SV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EDB-7811-4701-8061-A0C99E888D82}" type="datetimeFigureOut">
              <a:rPr lang="es-SV" smtClean="0"/>
              <a:pPr/>
              <a:t>13/11/2018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C3B839-D089-413B-9EF3-05064C4EA047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EDB-7811-4701-8061-A0C99E888D82}" type="datetimeFigureOut">
              <a:rPr lang="es-SV" smtClean="0"/>
              <a:pPr/>
              <a:t>13/11/2018</a:t>
            </a:fld>
            <a:endParaRPr lang="es-SV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C3B839-D089-413B-9EF3-05064C4EA047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EDB-7811-4701-8061-A0C99E888D82}" type="datetimeFigureOut">
              <a:rPr lang="es-SV" smtClean="0"/>
              <a:pPr/>
              <a:t>13/11/2018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C3B839-D089-413B-9EF3-05064C4EA047}" type="slidenum">
              <a:rPr lang="es-SV" smtClean="0"/>
              <a:pPr/>
              <a:t>‹Nº›</a:t>
            </a:fld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BD30EDB-7811-4701-8061-A0C99E888D82}" type="datetimeFigureOut">
              <a:rPr lang="es-SV" smtClean="0"/>
              <a:pPr/>
              <a:t>13/11/2018</a:t>
            </a:fld>
            <a:endParaRPr lang="es-SV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C3B839-D089-413B-9EF3-05064C4EA047}" type="slidenum">
              <a:rPr lang="es-SV" smtClean="0"/>
              <a:pPr/>
              <a:t>‹Nº›</a:t>
            </a:fld>
            <a:endParaRPr lang="es-SV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SV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D30EDB-7811-4701-8061-A0C99E888D82}" type="datetimeFigureOut">
              <a:rPr lang="es-SV" smtClean="0"/>
              <a:pPr/>
              <a:t>13/11/2018</a:t>
            </a:fld>
            <a:endParaRPr lang="es-SV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SV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C3B839-D089-413B-9EF3-05064C4EA047}" type="slidenum">
              <a:rPr lang="es-SV" smtClean="0"/>
              <a:pPr/>
              <a:t>‹Nº›</a:t>
            </a:fld>
            <a:endParaRPr lang="es-S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SV" dirty="0" smtClean="0"/>
              <a:t>GESTOR DE BASES DE DATOS CASSANDRA </a:t>
            </a:r>
            <a:r>
              <a:rPr lang="es-SV" dirty="0" err="1" smtClean="0"/>
              <a:t>NoSQL</a:t>
            </a:r>
            <a:endParaRPr lang="es-SV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63429" y="1026795"/>
            <a:ext cx="7616666" cy="23837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118361" y="4333875"/>
            <a:ext cx="4907756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008823" y="550545"/>
            <a:ext cx="5126355" cy="25355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654493" y="3761740"/>
            <a:ext cx="5835015" cy="505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8678" y="5142865"/>
            <a:ext cx="7447121" cy="958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VISTAS MATERIALIZADAS</a:t>
            </a:r>
            <a:endParaRPr lang="es-SV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CREATE:</a:t>
            </a:r>
          </a:p>
          <a:p>
            <a:pPr lvl="1"/>
            <a:r>
              <a:rPr lang="en-US" dirty="0" smtClean="0"/>
              <a:t>CREATE MATERIALIZED VIEW [ IF NOT EXISTS ] &lt;view_name&gt; AS &lt;select_statement&gt; PRIMARY KEY '(' primary_key ')' [WITH table_options]</a:t>
            </a:r>
          </a:p>
          <a:p>
            <a:r>
              <a:rPr lang="en-US" dirty="0" smtClean="0"/>
              <a:t>ALTER:</a:t>
            </a:r>
          </a:p>
          <a:p>
            <a:pPr lvl="1"/>
            <a:r>
              <a:rPr lang="en-US" dirty="0" smtClean="0"/>
              <a:t>ALTER MATERIALIZED VIEW &lt;view_name &gt; WITH &lt;table_options&gt;</a:t>
            </a:r>
          </a:p>
          <a:p>
            <a:r>
              <a:rPr lang="en-US" dirty="0" smtClean="0"/>
              <a:t>DROP:</a:t>
            </a:r>
          </a:p>
          <a:p>
            <a:pPr lvl="1"/>
            <a:r>
              <a:rPr lang="en-US" dirty="0" smtClean="0"/>
              <a:t>DROP MATERIALIZED VIEW [ IF EXISTS ] &lt;view_name&gt;</a:t>
            </a:r>
            <a:endParaRPr lang="es-SV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ROLS </a:t>
            </a:r>
            <a:endParaRPr lang="es-SV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SV" dirty="0" smtClean="0"/>
              <a:t>CREATE </a:t>
            </a:r>
          </a:p>
          <a:p>
            <a:pPr lvl="1"/>
            <a:r>
              <a:rPr lang="en-US" dirty="0" smtClean="0"/>
              <a:t>CREATE ROLE [ IF NOT EXISTS ] &lt;role_name&gt; </a:t>
            </a:r>
            <a:br>
              <a:rPr lang="en-US" dirty="0" smtClean="0"/>
            </a:br>
            <a:r>
              <a:rPr lang="en-US" dirty="0" smtClean="0"/>
              <a:t>[ WITH role_options ]</a:t>
            </a:r>
          </a:p>
          <a:p>
            <a:r>
              <a:rPr lang="es-SV" dirty="0" smtClean="0"/>
              <a:t>ALTER</a:t>
            </a:r>
          </a:p>
          <a:p>
            <a:pPr lvl="1"/>
            <a:r>
              <a:rPr lang="en-US" dirty="0" smtClean="0"/>
              <a:t>ALTER ROLE &lt;role_name&gt; WITH &lt;role_options&gt;</a:t>
            </a:r>
            <a:endParaRPr lang="es-SV" dirty="0" smtClean="0"/>
          </a:p>
          <a:p>
            <a:r>
              <a:rPr lang="es-SV" dirty="0" smtClean="0"/>
              <a:t>DROP</a:t>
            </a:r>
          </a:p>
          <a:p>
            <a:pPr lvl="1"/>
            <a:r>
              <a:rPr lang="en-US" dirty="0" smtClean="0"/>
              <a:t>DROP ROLE [ IF EXISTS ] &lt;role_name&gt;</a:t>
            </a:r>
            <a:endParaRPr lang="es-SV" dirty="0" smtClean="0"/>
          </a:p>
          <a:p>
            <a:r>
              <a:rPr lang="es-SV" dirty="0" smtClean="0"/>
              <a:t>GRANT</a:t>
            </a:r>
          </a:p>
          <a:p>
            <a:pPr lvl="1"/>
            <a:r>
              <a:rPr lang="es-SV" dirty="0" smtClean="0"/>
              <a:t>GRANT &lt;role_name&gt; TO &lt;role_name&gt;</a:t>
            </a:r>
          </a:p>
          <a:p>
            <a:r>
              <a:rPr lang="es-SV" dirty="0" smtClean="0"/>
              <a:t>REVOKE</a:t>
            </a:r>
          </a:p>
          <a:p>
            <a:pPr lvl="1"/>
            <a:r>
              <a:rPr lang="es-SV" dirty="0" smtClean="0"/>
              <a:t>REVOKE &lt;role_name&gt; FROM &lt;role_name&gt;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USUARIOS / PERMISOS</a:t>
            </a:r>
            <a:endParaRPr lang="es-SV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fontScale="92500"/>
          </a:bodyPr>
          <a:lstStyle/>
          <a:p>
            <a:r>
              <a:rPr lang="es-SV" dirty="0" smtClean="0"/>
              <a:t>CREATE</a:t>
            </a:r>
          </a:p>
          <a:p>
            <a:pPr lvl="1"/>
            <a:r>
              <a:rPr lang="en-US" dirty="0" smtClean="0"/>
              <a:t>CREATE USER [ IF NOT EXISTS ] &lt;role_name&gt; [ WITH PASSWORD string ] [</a:t>
            </a:r>
            <a:r>
              <a:rPr lang="es-SV" dirty="0" smtClean="0"/>
              <a:t>SUPERUSER | NOSUPERUSER</a:t>
            </a:r>
            <a:r>
              <a:rPr lang="en-US" dirty="0" smtClean="0"/>
              <a:t>]</a:t>
            </a:r>
            <a:endParaRPr lang="es-SV" dirty="0" smtClean="0"/>
          </a:p>
          <a:p>
            <a:r>
              <a:rPr lang="es-SV" dirty="0" smtClean="0"/>
              <a:t>ALTER</a:t>
            </a:r>
          </a:p>
          <a:p>
            <a:pPr lvl="1"/>
            <a:r>
              <a:rPr lang="en-US" dirty="0" smtClean="0"/>
              <a:t>ALTER USER &lt;role_name&gt; [ WITH PASSWORD string ] [</a:t>
            </a:r>
            <a:r>
              <a:rPr lang="es-SV" dirty="0" smtClean="0"/>
              <a:t>SUPERUSER | NOSUPERUSER</a:t>
            </a:r>
            <a:r>
              <a:rPr lang="en-US" dirty="0" smtClean="0"/>
              <a:t> ]</a:t>
            </a:r>
            <a:endParaRPr lang="es-SV" dirty="0" smtClean="0"/>
          </a:p>
          <a:p>
            <a:r>
              <a:rPr lang="es-SV" dirty="0" smtClean="0"/>
              <a:t>DROP</a:t>
            </a:r>
          </a:p>
          <a:p>
            <a:pPr lvl="1"/>
            <a:r>
              <a:rPr lang="en-US" dirty="0" smtClean="0"/>
              <a:t>DROP USER [ IF EXISTS ] &lt;role_name&gt;</a:t>
            </a:r>
            <a:endParaRPr lang="es-SV" dirty="0" smtClean="0"/>
          </a:p>
          <a:p>
            <a:r>
              <a:rPr lang="es-SV" dirty="0" smtClean="0"/>
              <a:t>PERMISOS</a:t>
            </a:r>
          </a:p>
          <a:p>
            <a:pPr lvl="1"/>
            <a:r>
              <a:rPr lang="en-US" dirty="0" smtClean="0"/>
              <a:t>GRANT &lt;permissions&gt; ON &lt;resource&gt; TO &lt;role_name&gt;</a:t>
            </a:r>
            <a:endParaRPr lang="es-SV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TYPES</a:t>
            </a:r>
            <a:endParaRPr lang="es-SV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SV" dirty="0" smtClean="0"/>
              <a:t>Facilita el manejo de múltiples campos de información relacionada.</a:t>
            </a:r>
          </a:p>
          <a:p>
            <a:r>
              <a:rPr lang="es-SV" dirty="0" smtClean="0"/>
              <a:t>CREATE</a:t>
            </a:r>
          </a:p>
          <a:p>
            <a:pPr lvl="1"/>
            <a:r>
              <a:rPr lang="es-SV" dirty="0" smtClean="0"/>
              <a:t>CREATE TYPE [IF NOT EXIST] &lt;</a:t>
            </a:r>
            <a:r>
              <a:rPr lang="es-SV" dirty="0" err="1" smtClean="0"/>
              <a:t>type_name</a:t>
            </a:r>
            <a:r>
              <a:rPr lang="es-SV" dirty="0" smtClean="0"/>
              <a:t>&gt; (</a:t>
            </a:r>
            <a:r>
              <a:rPr lang="es-SV" dirty="0" err="1" smtClean="0"/>
              <a:t>field,field</a:t>
            </a:r>
            <a:r>
              <a:rPr lang="es-SV" dirty="0" smtClean="0"/>
              <a:t>,…)</a:t>
            </a:r>
          </a:p>
          <a:p>
            <a:r>
              <a:rPr lang="es-SV" dirty="0" smtClean="0"/>
              <a:t>DROP</a:t>
            </a:r>
          </a:p>
          <a:p>
            <a:pPr lvl="1"/>
            <a:r>
              <a:rPr lang="en-US" dirty="0" smtClean="0"/>
              <a:t>DROP TYPE [IF EXISTS] &lt;</a:t>
            </a:r>
            <a:r>
              <a:rPr lang="en-US" dirty="0" err="1" smtClean="0"/>
              <a:t>type_name</a:t>
            </a:r>
            <a:r>
              <a:rPr lang="en-US" dirty="0" smtClean="0"/>
              <a:t>&gt;</a:t>
            </a:r>
            <a:endParaRPr lang="es-SV" dirty="0" smtClean="0"/>
          </a:p>
          <a:p>
            <a:r>
              <a:rPr lang="es-SV" dirty="0" smtClean="0"/>
              <a:t>ALTER</a:t>
            </a:r>
          </a:p>
          <a:p>
            <a:pPr lvl="1"/>
            <a:r>
              <a:rPr lang="en-US" dirty="0" smtClean="0"/>
              <a:t>ALTER TYPE &lt;</a:t>
            </a:r>
            <a:r>
              <a:rPr lang="en-US" dirty="0" err="1" smtClean="0"/>
              <a:t>type_name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|ADD &lt;</a:t>
            </a:r>
            <a:r>
              <a:rPr lang="en-US" dirty="0" err="1" smtClean="0"/>
              <a:t>field_name</a:t>
            </a:r>
            <a:r>
              <a:rPr lang="en-US" dirty="0" smtClean="0"/>
              <a:t>&gt; </a:t>
            </a:r>
            <a:r>
              <a:rPr lang="en-US" dirty="0" err="1" smtClean="0"/>
              <a:t>new_type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| RENAME &lt;</a:t>
            </a:r>
            <a:r>
              <a:rPr lang="en-US" dirty="0" err="1" smtClean="0"/>
              <a:t>field_name</a:t>
            </a:r>
            <a:r>
              <a:rPr lang="en-US" dirty="0" smtClean="0"/>
              <a:t>&gt; TO &lt;</a:t>
            </a:r>
            <a:r>
              <a:rPr lang="en-US" dirty="0" err="1" smtClean="0"/>
              <a:t>field_name</a:t>
            </a:r>
            <a:r>
              <a:rPr lang="en-US" dirty="0" smtClean="0"/>
              <a:t>&gt; </a:t>
            </a:r>
            <a:endParaRPr lang="es-SV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JSON</a:t>
            </a:r>
            <a:endParaRPr lang="es-SV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SV" dirty="0" smtClean="0"/>
              <a:t>Cassandra 2.2 introdujo soporte de JSON para SELECT e INSERT .</a:t>
            </a:r>
          </a:p>
          <a:p>
            <a:r>
              <a:rPr lang="es-SV" dirty="0" smtClean="0"/>
              <a:t>SELECT:</a:t>
            </a:r>
          </a:p>
          <a:p>
            <a:pPr lvl="1"/>
            <a:r>
              <a:rPr lang="es-SV" dirty="0" smtClean="0"/>
              <a:t>SELECT JSON * FROM &lt;</a:t>
            </a:r>
            <a:r>
              <a:rPr lang="es-SV" dirty="0" err="1" smtClean="0"/>
              <a:t>table</a:t>
            </a:r>
            <a:r>
              <a:rPr lang="es-SV" dirty="0" smtClean="0"/>
              <a:t>&gt;</a:t>
            </a:r>
          </a:p>
          <a:p>
            <a:r>
              <a:rPr lang="es-SV" dirty="0" smtClean="0"/>
              <a:t>INSERT</a:t>
            </a:r>
          </a:p>
          <a:p>
            <a:pPr lvl="1"/>
            <a:r>
              <a:rPr lang="es-SV" dirty="0" smtClean="0"/>
              <a:t>INSERT INTO &lt;</a:t>
            </a:r>
            <a:r>
              <a:rPr lang="es-SV" dirty="0" err="1" smtClean="0"/>
              <a:t>table</a:t>
            </a:r>
            <a:r>
              <a:rPr lang="es-SV" dirty="0" smtClean="0"/>
              <a:t>&gt; JSON {"</a:t>
            </a:r>
            <a:r>
              <a:rPr lang="es-SV" dirty="0" err="1" smtClean="0"/>
              <a:t>column_name</a:t>
            </a:r>
            <a:r>
              <a:rPr lang="es-SV" dirty="0" smtClean="0"/>
              <a:t>": </a:t>
            </a:r>
            <a:r>
              <a:rPr lang="es-SV" dirty="0" err="1" smtClean="0"/>
              <a:t>value</a:t>
            </a:r>
            <a:r>
              <a:rPr lang="es-SV" dirty="0" smtClean="0"/>
              <a:t>}</a:t>
            </a:r>
          </a:p>
          <a:p>
            <a:r>
              <a:rPr lang="es-SV" dirty="0" err="1" smtClean="0"/>
              <a:t>fromJson</a:t>
            </a:r>
            <a:r>
              <a:rPr lang="es-SV" dirty="0" smtClean="0"/>
              <a:t>()</a:t>
            </a:r>
          </a:p>
          <a:p>
            <a:r>
              <a:rPr lang="es-SV" dirty="0" err="1" smtClean="0"/>
              <a:t>toJson</a:t>
            </a:r>
            <a:r>
              <a:rPr lang="es-SV" dirty="0" smtClean="0"/>
              <a:t>()</a:t>
            </a:r>
          </a:p>
          <a:p>
            <a:pPr lvl="1"/>
            <a:endParaRPr lang="es-SV" dirty="0" smtClean="0"/>
          </a:p>
          <a:p>
            <a:pPr>
              <a:buNone/>
            </a:pPr>
            <a:endParaRPr lang="es-SV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TRIGGER</a:t>
            </a:r>
            <a:endParaRPr lang="es-SV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SV" dirty="0" smtClean="0"/>
              <a:t>CREATE</a:t>
            </a:r>
          </a:p>
          <a:p>
            <a:pPr lvl="1"/>
            <a:r>
              <a:rPr lang="en-US" dirty="0" smtClean="0"/>
              <a:t>CREATE TRIGGER [ IF NOT EXISTS ] &lt;trigger_name&gt; ON &lt;table_name&gt; USING &lt;string&gt;</a:t>
            </a:r>
            <a:endParaRPr lang="es-SV" dirty="0" smtClean="0"/>
          </a:p>
          <a:p>
            <a:r>
              <a:rPr lang="es-SV" dirty="0" smtClean="0"/>
              <a:t>DROP</a:t>
            </a:r>
          </a:p>
          <a:p>
            <a:pPr lvl="1"/>
            <a:r>
              <a:rPr lang="en-US" dirty="0" smtClean="0"/>
              <a:t>DROP TRIGGER [ IF EXISTS ] &lt;trigger_name&gt; ON &lt;table_name&gt;</a:t>
            </a:r>
            <a:endParaRPr lang="es-SV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58D6A2-C6C9-4889-B5AC-6021451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Ventajas de </a:t>
            </a:r>
            <a:r>
              <a:rPr lang="es-SV" dirty="0" err="1"/>
              <a:t>Cassandra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3C1544-0174-4D43-AA55-EBCA11EF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SV" sz="2800" dirty="0"/>
              <a:t>Almacenamiento distribuido de los datos (Descentralizado).</a:t>
            </a:r>
          </a:p>
          <a:p>
            <a:r>
              <a:rPr lang="es-SV" sz="2800" dirty="0"/>
              <a:t>Escalable horizontalmente. Maneja el crecimiento continuo de trabajo de manera fluida.</a:t>
            </a:r>
          </a:p>
          <a:p>
            <a:r>
              <a:rPr lang="es-SV" sz="2800" dirty="0"/>
              <a:t>Es posible configurarlo con estrategias de replicación.</a:t>
            </a:r>
          </a:p>
          <a:p>
            <a:r>
              <a:rPr lang="es-SV" sz="2800" dirty="0"/>
              <a:t>A prueba de fallas en un único punto.</a:t>
            </a:r>
          </a:p>
          <a:p>
            <a:r>
              <a:rPr lang="es-SV" sz="2800" dirty="0"/>
              <a:t>Es posible integrarlo con Hadoop.</a:t>
            </a:r>
          </a:p>
          <a:p>
            <a:r>
              <a:rPr lang="es-SV" sz="2800" dirty="0"/>
              <a:t>Alta velocidad de escritura para la gestión de altos volúmenes de datos.</a:t>
            </a:r>
          </a:p>
          <a:p>
            <a:r>
              <a:rPr lang="es-SV" sz="2800" dirty="0"/>
              <a:t>Sintaxis muy parecida a la de SQL</a:t>
            </a:r>
            <a:r>
              <a:rPr lang="es-SV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6305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4F0E8-A702-4F00-A751-42A151BE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Desventajas de </a:t>
            </a:r>
            <a:r>
              <a:rPr lang="es-SV" dirty="0" err="1"/>
              <a:t>Cassandra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44AD0B-309B-49B1-81CF-C9CB5FED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No hay JOINS ni sub consultas en </a:t>
            </a:r>
            <a:r>
              <a:rPr lang="es-SV" dirty="0" err="1"/>
              <a:t>Cassandra</a:t>
            </a:r>
            <a:r>
              <a:rPr lang="es-SV" dirty="0"/>
              <a:t>. N</a:t>
            </a:r>
            <a:r>
              <a:rPr lang="en-US" dirty="0"/>
              <a:t>o se </a:t>
            </a:r>
            <a:r>
              <a:rPr lang="en-US" dirty="0" err="1"/>
              <a:t>cuenta</a:t>
            </a:r>
            <a:r>
              <a:rPr lang="en-US" dirty="0"/>
              <a:t> con una </a:t>
            </a:r>
            <a:r>
              <a:rPr lang="en-US" dirty="0" err="1"/>
              <a:t>integridad</a:t>
            </a:r>
            <a:r>
              <a:rPr lang="en-US" dirty="0"/>
              <a:t> </a:t>
            </a:r>
            <a:r>
              <a:rPr lang="en-US" dirty="0" err="1"/>
              <a:t>referencial</a:t>
            </a:r>
            <a:r>
              <a:rPr lang="en-US" dirty="0"/>
              <a:t>.</a:t>
            </a:r>
            <a:endParaRPr lang="es-SV" dirty="0"/>
          </a:p>
          <a:p>
            <a:r>
              <a:rPr lang="es-SV" dirty="0"/>
              <a:t>A pesar que CQL es bastante parecido a SQL,  no es un lenguaje estandarizado</a:t>
            </a:r>
            <a:r>
              <a:rPr lang="en-US" dirty="0"/>
              <a:t>.</a:t>
            </a:r>
          </a:p>
          <a:p>
            <a:r>
              <a:rPr lang="es-SV" dirty="0"/>
              <a:t>C</a:t>
            </a:r>
            <a:r>
              <a:rPr lang="en-US" dirty="0" err="1"/>
              <a:t>assandra</a:t>
            </a:r>
            <a:r>
              <a:rPr lang="en-US" dirty="0"/>
              <a:t> no </a:t>
            </a:r>
            <a:r>
              <a:rPr lang="en-US" dirty="0" err="1"/>
              <a:t>garantiza</a:t>
            </a:r>
            <a:r>
              <a:rPr lang="en-US" dirty="0"/>
              <a:t> el </a:t>
            </a:r>
            <a:r>
              <a:rPr lang="en-US" dirty="0" err="1"/>
              <a:t>cumplimiento</a:t>
            </a:r>
            <a:r>
              <a:rPr lang="en-US" dirty="0"/>
              <a:t> del principio ACID.</a:t>
            </a:r>
          </a:p>
          <a:p>
            <a:r>
              <a:rPr lang="es-SV" dirty="0"/>
              <a:t>S</a:t>
            </a:r>
            <a:r>
              <a:rPr lang="en-US" dirty="0"/>
              <a:t>e cambia </a:t>
            </a:r>
            <a:r>
              <a:rPr lang="en-US" dirty="0" err="1"/>
              <a:t>confiabilidad</a:t>
            </a:r>
            <a:r>
              <a:rPr lang="en-US" dirty="0"/>
              <a:t> y </a:t>
            </a:r>
            <a:r>
              <a:rPr lang="en-US" dirty="0" err="1"/>
              <a:t>consistencia</a:t>
            </a:r>
            <a:r>
              <a:rPr lang="en-US" dirty="0"/>
              <a:t> por un mayor </a:t>
            </a:r>
            <a:r>
              <a:rPr lang="en-US" dirty="0" err="1"/>
              <a:t>desempeño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2842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1BEC0BB-2EBE-44BB-BFD2-A05587B4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¿Que es cassandra?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77FC9BD-5CF1-49E8-97C1-9C0FF78D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Cassandra es una base de datos NoSQL</a:t>
            </a:r>
          </a:p>
          <a:p>
            <a:r>
              <a:rPr lang="es-419" dirty="0"/>
              <a:t>Se enfoca en la desnormalización </a:t>
            </a:r>
          </a:p>
          <a:p>
            <a:r>
              <a:rPr lang="es-419" dirty="0"/>
              <a:t>No requiere de un servidor central</a:t>
            </a:r>
          </a:p>
          <a:p>
            <a:r>
              <a:rPr lang="es-419" dirty="0"/>
              <a:t>Se conforma por nodos</a:t>
            </a:r>
          </a:p>
          <a:p>
            <a:pPr marL="0" indent="0">
              <a:buNone/>
            </a:pP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1AA08656-4B8D-422B-AC81-576064B4E3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708920"/>
            <a:ext cx="2143125" cy="2857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1430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04A56A6-78D4-4794-976D-9D8034F2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¿Como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36EC5AC-3D82-443C-9AD7-D5BC1B76A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Los nodos se comunican por medio del protocolo P2P</a:t>
            </a:r>
          </a:p>
          <a:p>
            <a:r>
              <a:rPr lang="es-419" dirty="0"/>
              <a:t>Trabaja en base a familias de columnas</a:t>
            </a:r>
          </a:p>
          <a:p>
            <a:r>
              <a:rPr lang="es-419" dirty="0"/>
              <a:t>Keyspace</a:t>
            </a:r>
          </a:p>
          <a:p>
            <a:r>
              <a:rPr lang="es-419" dirty="0"/>
              <a:t>Columnas</a:t>
            </a:r>
          </a:p>
          <a:p>
            <a:r>
              <a:rPr lang="es-419" dirty="0"/>
              <a:t>Super-columnas</a:t>
            </a:r>
          </a:p>
        </p:txBody>
      </p:sp>
    </p:spTree>
    <p:extLst>
      <p:ext uri="{BB962C8B-B14F-4D97-AF65-F5344CB8AC3E}">
        <p14:creationId xmlns="" xmlns:p14="http://schemas.microsoft.com/office/powerpoint/2010/main" val="160756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KEYSPACE</a:t>
            </a:r>
            <a:endParaRPr lang="es-SV" dirty="0"/>
          </a:p>
        </p:txBody>
      </p:sp>
      <p:pic>
        <p:nvPicPr>
          <p:cNvPr id="4" name="Picture 6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4365104"/>
            <a:ext cx="5501640" cy="1882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r="12154"/>
          <a:stretch>
            <a:fillRect/>
          </a:stretch>
        </p:blipFill>
        <p:spPr>
          <a:xfrm>
            <a:off x="1403648" y="1628800"/>
            <a:ext cx="6888480" cy="2342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66" y="235254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Si simple strategy no da </a:t>
            </a:r>
            <a:r>
              <a:rPr lang="en-US" dirty="0" err="1"/>
              <a:t>problemas</a:t>
            </a:r>
            <a:r>
              <a:rPr lang="en-US" dirty="0"/>
              <a:t> al </a:t>
            </a:r>
            <a:r>
              <a:rPr lang="en-US" dirty="0" err="1"/>
              <a:t>tenerlos</a:t>
            </a:r>
            <a:r>
              <a:rPr lang="en-US" dirty="0"/>
              <a:t> tan </a:t>
            </a:r>
            <a:r>
              <a:rPr lang="en-US" dirty="0" err="1"/>
              <a:t>juntos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que NTS </a:t>
            </a:r>
            <a:r>
              <a:rPr lang="en-US" dirty="0" err="1"/>
              <a:t>si</a:t>
            </a:r>
            <a:r>
              <a:rPr lang="en-US" dirty="0"/>
              <a:t> da </a:t>
            </a:r>
            <a:r>
              <a:rPr lang="en-US" dirty="0" err="1"/>
              <a:t>problemas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14450" y="152401"/>
            <a:ext cx="6295073" cy="29495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489835" y="3101975"/>
            <a:ext cx="4413409" cy="133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9630" y="5030471"/>
            <a:ext cx="7072789" cy="7575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71550" y="784860"/>
            <a:ext cx="3517583" cy="24726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09575" y="3721101"/>
            <a:ext cx="3886200" cy="1708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2055" y="784861"/>
            <a:ext cx="3719989" cy="2605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22922" y="3770630"/>
            <a:ext cx="4192429" cy="1609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Tipos de datos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925003" y="1296035"/>
            <a:ext cx="5101590" cy="322072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925479" y="4752341"/>
            <a:ext cx="5101114" cy="1748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2060848"/>
            <a:ext cx="2285524" cy="16135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identificacion</a:t>
            </a:r>
            <a:r>
              <a:rPr lang="en-US" dirty="0"/>
              <a:t>:</a:t>
            </a:r>
          </a:p>
          <a:p>
            <a:r>
              <a:rPr lang="en-US" dirty="0"/>
              <a:t>UUID</a:t>
            </a:r>
          </a:p>
          <a:p>
            <a:r>
              <a:rPr lang="en-US" dirty="0" err="1"/>
              <a:t>Timeuuid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699792" y="1628800"/>
            <a:ext cx="6178868" cy="2359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4077072"/>
            <a:ext cx="5021580" cy="255206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388</TotalTime>
  <Words>449</Words>
  <Application>Microsoft Office PowerPoint</Application>
  <PresentationFormat>Presentación en pantalla (4:3)</PresentationFormat>
  <Paragraphs>80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Intermedio</vt:lpstr>
      <vt:lpstr>GESTOR DE BASES DE DATOS CASSANDRA NoSQL</vt:lpstr>
      <vt:lpstr>¿Que es cassandra?</vt:lpstr>
      <vt:lpstr>¿Como funciona?</vt:lpstr>
      <vt:lpstr>KEYSPACE</vt:lpstr>
      <vt:lpstr>Si simple strategy no da problemas al tenerlos tan juntos, por que NTS si da problemas</vt:lpstr>
      <vt:lpstr>Diapositiva 6</vt:lpstr>
      <vt:lpstr>Diapositiva 7</vt:lpstr>
      <vt:lpstr>Tipos de datos</vt:lpstr>
      <vt:lpstr>Diapositiva 9</vt:lpstr>
      <vt:lpstr>Diapositiva 10</vt:lpstr>
      <vt:lpstr>Diapositiva 11</vt:lpstr>
      <vt:lpstr>VISTAS MATERIALIZADAS</vt:lpstr>
      <vt:lpstr>ROLS </vt:lpstr>
      <vt:lpstr>USUARIOS / PERMISOS</vt:lpstr>
      <vt:lpstr>TYPES</vt:lpstr>
      <vt:lpstr>JSON</vt:lpstr>
      <vt:lpstr>TRIGGER</vt:lpstr>
      <vt:lpstr>Ventajas de Cassandra</vt:lpstr>
      <vt:lpstr>Desventajas de Cassandra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javie</dc:creator>
  <cp:lastModifiedBy>javie</cp:lastModifiedBy>
  <cp:revision>34</cp:revision>
  <dcterms:created xsi:type="dcterms:W3CDTF">2018-11-13T01:18:23Z</dcterms:created>
  <dcterms:modified xsi:type="dcterms:W3CDTF">2018-11-13T18:45:58Z</dcterms:modified>
</cp:coreProperties>
</file>