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oiret One"/>
      <p:regular r:id="rId21"/>
    </p:embeddedFont>
    <p:embeddedFont>
      <p:font typeface="ABeeZee"/>
      <p:regular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BeeZee-regular.fntdata"/><Relationship Id="rId10" Type="http://schemas.openxmlformats.org/officeDocument/2006/relationships/slide" Target="slides/slide6.xml"/><Relationship Id="rId21" Type="http://schemas.openxmlformats.org/officeDocument/2006/relationships/font" Target="fonts/PoiretOne-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ABeeZe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120dce6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20dce6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1120dce6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20dce6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120dce6d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20dce6d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1120dce6d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20dce6d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120dce6d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20dce6d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f0b8c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f0b8c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4a78cb2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4a78cb2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2328e12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328e12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120dce6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20dce6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120dce6d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20dce6d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120dce6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20dce6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120dce6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20dce6d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120dce6d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20dce6d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1120dce6d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20dce6d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120dce6d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20dce6d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2910325"/>
            <a:ext cx="8520600" cy="10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800">
                <a:solidFill>
                  <a:schemeClr val="dk2"/>
                </a:solidFill>
                <a:latin typeface="Poiret One"/>
                <a:ea typeface="Poiret One"/>
                <a:cs typeface="Poiret One"/>
                <a:sym typeface="Poiret One"/>
              </a:rPr>
              <a:t>Base de datos.</a:t>
            </a:r>
            <a:endParaRPr b="1" sz="2800">
              <a:solidFill>
                <a:schemeClr val="dk2"/>
              </a:solidFill>
              <a:latin typeface="Poiret One"/>
              <a:ea typeface="Poiret One"/>
              <a:cs typeface="Poiret One"/>
              <a:sym typeface="Poiret One"/>
            </a:endParaRPr>
          </a:p>
          <a:p>
            <a:pPr indent="0" lvl="0" marL="0" rtl="0" algn="ctr">
              <a:spcBef>
                <a:spcPts val="0"/>
              </a:spcBef>
              <a:spcAft>
                <a:spcPts val="0"/>
              </a:spcAft>
              <a:buClr>
                <a:schemeClr val="dk1"/>
              </a:buClr>
              <a:buSzPts val="1100"/>
              <a:buFont typeface="Arial"/>
              <a:buNone/>
            </a:pPr>
            <a:r>
              <a:rPr b="1" lang="es" sz="2800">
                <a:solidFill>
                  <a:schemeClr val="dk2"/>
                </a:solidFill>
                <a:latin typeface="Poiret One"/>
                <a:ea typeface="Poiret One"/>
                <a:cs typeface="Poiret One"/>
                <a:sym typeface="Poiret One"/>
              </a:rPr>
              <a:t>Introducción a SQL Server I.</a:t>
            </a:r>
            <a:endParaRPr b="1" sz="2800">
              <a:solidFill>
                <a:schemeClr val="dk1"/>
              </a:solidFill>
              <a:latin typeface="ABeeZee"/>
              <a:ea typeface="ABeeZee"/>
              <a:cs typeface="ABeeZee"/>
              <a:sym typeface="ABeeZee"/>
            </a:endParaRPr>
          </a:p>
          <a:p>
            <a:pPr indent="0" lvl="0" marL="0" rtl="0" algn="ctr">
              <a:spcBef>
                <a:spcPts val="0"/>
              </a:spcBef>
              <a:spcAft>
                <a:spcPts val="0"/>
              </a:spcAft>
              <a:buNone/>
            </a:pPr>
            <a:r>
              <a:t/>
            </a:r>
            <a:endParaRPr b="1" sz="2800">
              <a:latin typeface="ABeeZee"/>
              <a:ea typeface="ABeeZee"/>
              <a:cs typeface="ABeeZee"/>
              <a:sym typeface="ABeeZee"/>
            </a:endParaRPr>
          </a:p>
          <a:p>
            <a:pPr indent="0" lvl="0" marL="0" rtl="0" algn="ctr">
              <a:spcBef>
                <a:spcPts val="0"/>
              </a:spcBef>
              <a:spcAft>
                <a:spcPts val="0"/>
              </a:spcAft>
              <a:buNone/>
            </a:pPr>
            <a:r>
              <a:t/>
            </a:r>
            <a:endParaRPr b="1" sz="2800">
              <a:latin typeface="ABeeZee"/>
              <a:ea typeface="ABeeZee"/>
              <a:cs typeface="ABeeZee"/>
              <a:sym typeface="ABeeZee"/>
            </a:endParaRPr>
          </a:p>
        </p:txBody>
      </p:sp>
      <p:pic>
        <p:nvPicPr>
          <p:cNvPr id="55" name="Google Shape;55;p13"/>
          <p:cNvPicPr preferRelativeResize="0"/>
          <p:nvPr/>
        </p:nvPicPr>
        <p:blipFill>
          <a:blip r:embed="rId3">
            <a:alphaModFix/>
          </a:blip>
          <a:stretch>
            <a:fillRect/>
          </a:stretch>
        </p:blipFill>
        <p:spPr>
          <a:xfrm>
            <a:off x="2176463" y="1291075"/>
            <a:ext cx="4791075" cy="1619250"/>
          </a:xfrm>
          <a:prstGeom prst="rect">
            <a:avLst/>
          </a:prstGeom>
          <a:noFill/>
          <a:ln>
            <a:noFill/>
          </a:ln>
        </p:spPr>
      </p:pic>
      <p:cxnSp>
        <p:nvCxnSpPr>
          <p:cNvPr id="56" name="Google Shape;56;p13"/>
          <p:cNvCxnSpPr/>
          <p:nvPr/>
        </p:nvCxnSpPr>
        <p:spPr>
          <a:xfrm>
            <a:off x="1002150" y="3898150"/>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616500" y="1220100"/>
            <a:ext cx="7405500" cy="35391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En SQL Server, cada columna, variable local, expresión y parámetro tiene un tipo de datos relacionado.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sp>
        <p:nvSpPr>
          <p:cNvPr id="120" name="Google Shape;120;p2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Tipos de datos.</a:t>
            </a:r>
            <a:endParaRPr sz="2800">
              <a:solidFill>
                <a:srgbClr val="000000"/>
              </a:solidFill>
              <a:latin typeface="Trebuchet MS"/>
              <a:ea typeface="Trebuchet MS"/>
              <a:cs typeface="Trebuchet MS"/>
              <a:sym typeface="Trebuchet MS"/>
            </a:endParaRPr>
          </a:p>
        </p:txBody>
      </p:sp>
      <p:cxnSp>
        <p:nvCxnSpPr>
          <p:cNvPr id="121" name="Google Shape;121;p22"/>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Tipos de datos.</a:t>
            </a:r>
            <a:endParaRPr sz="2800">
              <a:solidFill>
                <a:srgbClr val="000000"/>
              </a:solidFill>
              <a:latin typeface="Trebuchet MS"/>
              <a:ea typeface="Trebuchet MS"/>
              <a:cs typeface="Trebuchet MS"/>
              <a:sym typeface="Trebuchet MS"/>
            </a:endParaRPr>
          </a:p>
        </p:txBody>
      </p:sp>
      <p:pic>
        <p:nvPicPr>
          <p:cNvPr id="127" name="Google Shape;127;p23"/>
          <p:cNvPicPr preferRelativeResize="0"/>
          <p:nvPr/>
        </p:nvPicPr>
        <p:blipFill>
          <a:blip r:embed="rId3">
            <a:alphaModFix/>
          </a:blip>
          <a:stretch>
            <a:fillRect/>
          </a:stretch>
        </p:blipFill>
        <p:spPr>
          <a:xfrm>
            <a:off x="1309463" y="1143722"/>
            <a:ext cx="6525075" cy="3542375"/>
          </a:xfrm>
          <a:prstGeom prst="rect">
            <a:avLst/>
          </a:prstGeom>
          <a:noFill/>
          <a:ln>
            <a:noFill/>
          </a:ln>
        </p:spPr>
      </p:pic>
      <p:cxnSp>
        <p:nvCxnSpPr>
          <p:cNvPr id="128" name="Google Shape;128;p23"/>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Tipos de datos.</a:t>
            </a:r>
            <a:endParaRPr sz="2800">
              <a:solidFill>
                <a:srgbClr val="000000"/>
              </a:solidFill>
              <a:latin typeface="Trebuchet MS"/>
              <a:ea typeface="Trebuchet MS"/>
              <a:cs typeface="Trebuchet MS"/>
              <a:sym typeface="Trebuchet MS"/>
            </a:endParaRPr>
          </a:p>
        </p:txBody>
      </p:sp>
      <p:pic>
        <p:nvPicPr>
          <p:cNvPr id="134" name="Google Shape;134;p24"/>
          <p:cNvPicPr preferRelativeResize="0"/>
          <p:nvPr/>
        </p:nvPicPr>
        <p:blipFill>
          <a:blip r:embed="rId3">
            <a:alphaModFix/>
          </a:blip>
          <a:stretch>
            <a:fillRect/>
          </a:stretch>
        </p:blipFill>
        <p:spPr>
          <a:xfrm>
            <a:off x="1065813" y="1607873"/>
            <a:ext cx="7012374" cy="2732400"/>
          </a:xfrm>
          <a:prstGeom prst="rect">
            <a:avLst/>
          </a:prstGeom>
          <a:noFill/>
          <a:ln>
            <a:noFill/>
          </a:ln>
        </p:spPr>
      </p:pic>
      <p:cxnSp>
        <p:nvCxnSpPr>
          <p:cNvPr id="135" name="Google Shape;135;p24"/>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Tipos de datos.</a:t>
            </a:r>
            <a:endParaRPr sz="2800">
              <a:solidFill>
                <a:srgbClr val="000000"/>
              </a:solidFill>
              <a:latin typeface="Trebuchet MS"/>
              <a:ea typeface="Trebuchet MS"/>
              <a:cs typeface="Trebuchet MS"/>
              <a:sym typeface="Trebuchet MS"/>
            </a:endParaRPr>
          </a:p>
        </p:txBody>
      </p:sp>
      <p:pic>
        <p:nvPicPr>
          <p:cNvPr id="141" name="Google Shape;141;p25"/>
          <p:cNvPicPr preferRelativeResize="0"/>
          <p:nvPr/>
        </p:nvPicPr>
        <p:blipFill>
          <a:blip r:embed="rId3">
            <a:alphaModFix/>
          </a:blip>
          <a:stretch>
            <a:fillRect/>
          </a:stretch>
        </p:blipFill>
        <p:spPr>
          <a:xfrm>
            <a:off x="1288935" y="1311625"/>
            <a:ext cx="6566126" cy="3294250"/>
          </a:xfrm>
          <a:prstGeom prst="rect">
            <a:avLst/>
          </a:prstGeom>
          <a:noFill/>
          <a:ln>
            <a:noFill/>
          </a:ln>
        </p:spPr>
      </p:pic>
      <p:cxnSp>
        <p:nvCxnSpPr>
          <p:cNvPr id="142" name="Google Shape;142;p25"/>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Tipos de datos.</a:t>
            </a:r>
            <a:endParaRPr sz="2800">
              <a:solidFill>
                <a:srgbClr val="000000"/>
              </a:solidFill>
              <a:latin typeface="Trebuchet MS"/>
              <a:ea typeface="Trebuchet MS"/>
              <a:cs typeface="Trebuchet MS"/>
              <a:sym typeface="Trebuchet MS"/>
            </a:endParaRPr>
          </a:p>
        </p:txBody>
      </p:sp>
      <p:pic>
        <p:nvPicPr>
          <p:cNvPr id="148" name="Google Shape;148;p26"/>
          <p:cNvPicPr preferRelativeResize="0"/>
          <p:nvPr/>
        </p:nvPicPr>
        <p:blipFill>
          <a:blip r:embed="rId3">
            <a:alphaModFix/>
          </a:blip>
          <a:stretch>
            <a:fillRect/>
          </a:stretch>
        </p:blipFill>
        <p:spPr>
          <a:xfrm>
            <a:off x="1554163" y="1285275"/>
            <a:ext cx="6035675" cy="2236650"/>
          </a:xfrm>
          <a:prstGeom prst="rect">
            <a:avLst/>
          </a:prstGeom>
          <a:noFill/>
          <a:ln>
            <a:noFill/>
          </a:ln>
        </p:spPr>
      </p:pic>
      <p:cxnSp>
        <p:nvCxnSpPr>
          <p:cNvPr id="149" name="Google Shape;149;p26"/>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Ejercicio</a:t>
            </a:r>
            <a:r>
              <a:rPr lang="es" sz="2400">
                <a:solidFill>
                  <a:schemeClr val="dk1"/>
                </a:solidFill>
                <a:latin typeface="ABeeZee"/>
                <a:ea typeface="ABeeZee"/>
                <a:cs typeface="ABeeZee"/>
                <a:sym typeface="ABeeZee"/>
              </a:rPr>
              <a:t>.</a:t>
            </a:r>
            <a:endParaRPr sz="2800">
              <a:solidFill>
                <a:srgbClr val="000000"/>
              </a:solidFill>
              <a:latin typeface="Trebuchet MS"/>
              <a:ea typeface="Trebuchet MS"/>
              <a:cs typeface="Trebuchet MS"/>
              <a:sym typeface="Trebuchet MS"/>
            </a:endParaRPr>
          </a:p>
        </p:txBody>
      </p:sp>
      <p:sp>
        <p:nvSpPr>
          <p:cNvPr id="155" name="Google Shape;155;p27"/>
          <p:cNvSpPr txBox="1"/>
          <p:nvPr/>
        </p:nvSpPr>
        <p:spPr>
          <a:xfrm>
            <a:off x="635450" y="1043375"/>
            <a:ext cx="7852800" cy="39648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Creando tablas y e</a:t>
            </a:r>
            <a:r>
              <a:rPr lang="es" sz="2400">
                <a:latin typeface="ABeeZee"/>
                <a:ea typeface="ABeeZee"/>
                <a:cs typeface="ABeeZee"/>
                <a:sym typeface="ABeeZee"/>
              </a:rPr>
              <a:t>liminando tablas.</a:t>
            </a:r>
            <a:endParaRPr sz="2400">
              <a:latin typeface="ABeeZee"/>
              <a:ea typeface="ABeeZee"/>
              <a:cs typeface="ABeeZee"/>
              <a:sym typeface="ABeeZee"/>
            </a:endParaRPr>
          </a:p>
          <a:p>
            <a:pPr indent="-381000" lvl="0" marL="4572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Definiendo restricciones.</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NOT NULL/NULL</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PRIMARY KEY</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UNIQUE</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DEFAULT</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CHECK</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FOREIGN KEY</a:t>
            </a:r>
            <a:endParaRPr sz="2400">
              <a:latin typeface="ABeeZee"/>
              <a:ea typeface="ABeeZee"/>
              <a:cs typeface="ABeeZee"/>
              <a:sym typeface="ABeeZee"/>
            </a:endParaRPr>
          </a:p>
          <a:p>
            <a:pPr indent="-381000" lvl="0" marL="4572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Agregando columnas a una tabla.</a:t>
            </a:r>
            <a:endParaRPr sz="2400">
              <a:latin typeface="ABeeZee"/>
              <a:ea typeface="ABeeZee"/>
              <a:cs typeface="ABeeZee"/>
              <a:sym typeface="ABeeZee"/>
            </a:endParaRPr>
          </a:p>
        </p:txBody>
      </p:sp>
      <p:cxnSp>
        <p:nvCxnSpPr>
          <p:cNvPr id="156" name="Google Shape;156;p27"/>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5079825" y="1100700"/>
            <a:ext cx="2353084" cy="3820975"/>
          </a:xfrm>
          <a:prstGeom prst="rect">
            <a:avLst/>
          </a:prstGeom>
          <a:noFill/>
          <a:ln>
            <a:noFill/>
          </a:ln>
        </p:spPr>
      </p:pic>
      <p:sp>
        <p:nvSpPr>
          <p:cNvPr id="162" name="Google Shape;162;p2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Solución</a:t>
            </a:r>
            <a:r>
              <a:rPr lang="es" sz="2400">
                <a:solidFill>
                  <a:schemeClr val="dk1"/>
                </a:solidFill>
                <a:latin typeface="ABeeZee"/>
                <a:ea typeface="ABeeZee"/>
                <a:cs typeface="ABeeZee"/>
                <a:sym typeface="ABeeZee"/>
              </a:rPr>
              <a:t>.</a:t>
            </a:r>
            <a:endParaRPr sz="2800">
              <a:solidFill>
                <a:srgbClr val="000000"/>
              </a:solidFill>
              <a:latin typeface="Trebuchet MS"/>
              <a:ea typeface="Trebuchet MS"/>
              <a:cs typeface="Trebuchet MS"/>
              <a:sym typeface="Trebuchet MS"/>
            </a:endParaRPr>
          </a:p>
        </p:txBody>
      </p:sp>
      <p:pic>
        <p:nvPicPr>
          <p:cNvPr id="163" name="Google Shape;163;p28"/>
          <p:cNvPicPr preferRelativeResize="0"/>
          <p:nvPr/>
        </p:nvPicPr>
        <p:blipFill>
          <a:blip r:embed="rId4">
            <a:alphaModFix/>
          </a:blip>
          <a:stretch>
            <a:fillRect/>
          </a:stretch>
        </p:blipFill>
        <p:spPr>
          <a:xfrm>
            <a:off x="1553450" y="1170125"/>
            <a:ext cx="2495886" cy="3820975"/>
          </a:xfrm>
          <a:prstGeom prst="rect">
            <a:avLst/>
          </a:prstGeom>
          <a:noFill/>
          <a:ln>
            <a:noFill/>
          </a:ln>
        </p:spPr>
      </p:pic>
      <p:cxnSp>
        <p:nvCxnSpPr>
          <p:cNvPr id="164" name="Google Shape;164;p28"/>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616500" y="1220100"/>
            <a:ext cx="7897200" cy="3296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s" sz="2400">
                <a:latin typeface="ABeeZee"/>
                <a:ea typeface="ABeeZee"/>
                <a:cs typeface="ABeeZee"/>
                <a:sym typeface="ABeeZee"/>
              </a:rPr>
              <a:t>SQL es un lenguaje de programación diseñado para almacenar, manipular y recuperar datos almacenados en bases de datos relacionales. La primera versión de SQL apareció en 1974, cuando un grupo de IBM desarrolló el primer prototipo de una base de datos relacional.</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sp>
        <p:nvSpPr>
          <p:cNvPr id="62" name="Google Shape;62;p1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Lenguaje de consulta estructurado.</a:t>
            </a:r>
            <a:endParaRPr sz="2800">
              <a:solidFill>
                <a:srgbClr val="000000"/>
              </a:solidFill>
              <a:latin typeface="Trebuchet MS"/>
              <a:ea typeface="Trebuchet MS"/>
              <a:cs typeface="Trebuchet MS"/>
              <a:sym typeface="Trebuchet MS"/>
            </a:endParaRPr>
          </a:p>
        </p:txBody>
      </p:sp>
      <p:cxnSp>
        <p:nvCxnSpPr>
          <p:cNvPr id="63" name="Google Shape;63;p14"/>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616500" y="1220100"/>
            <a:ext cx="7405500" cy="32967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SQL Server es un sistema de gestión de bases de datos relacionales (RDBMS) de Microsoft que está diseñado para el entorno empresarial.</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sp>
        <p:nvSpPr>
          <p:cNvPr id="69" name="Google Shape;69;p1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SQL server.</a:t>
            </a:r>
            <a:endParaRPr sz="2800">
              <a:solidFill>
                <a:srgbClr val="000000"/>
              </a:solidFill>
              <a:latin typeface="Trebuchet MS"/>
              <a:ea typeface="Trebuchet MS"/>
              <a:cs typeface="Trebuchet MS"/>
              <a:sym typeface="Trebuchet MS"/>
            </a:endParaRPr>
          </a:p>
        </p:txBody>
      </p:sp>
      <p:pic>
        <p:nvPicPr>
          <p:cNvPr id="70" name="Google Shape;70;p15"/>
          <p:cNvPicPr preferRelativeResize="0"/>
          <p:nvPr/>
        </p:nvPicPr>
        <p:blipFill>
          <a:blip r:embed="rId3">
            <a:alphaModFix/>
          </a:blip>
          <a:stretch>
            <a:fillRect/>
          </a:stretch>
        </p:blipFill>
        <p:spPr>
          <a:xfrm>
            <a:off x="1982988" y="3207123"/>
            <a:ext cx="5178025" cy="1309675"/>
          </a:xfrm>
          <a:prstGeom prst="rect">
            <a:avLst/>
          </a:prstGeom>
          <a:noFill/>
          <a:ln>
            <a:noFill/>
          </a:ln>
        </p:spPr>
      </p:pic>
      <p:cxnSp>
        <p:nvCxnSpPr>
          <p:cNvPr id="71" name="Google Shape;71;p15"/>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616500" y="1220100"/>
            <a:ext cx="7405500" cy="32967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Lenguaje de definición de datos. (DDL)</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define la estructura de la base de datos, permite definir gran parte del nivel interno de la base de datos.</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CREATE</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ALTER</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DROP</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sp>
        <p:nvSpPr>
          <p:cNvPr id="77" name="Google Shape;77;p1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Lenguaje </a:t>
            </a:r>
            <a:r>
              <a:rPr lang="es" sz="2400">
                <a:solidFill>
                  <a:schemeClr val="dk1"/>
                </a:solidFill>
                <a:latin typeface="ABeeZee"/>
                <a:ea typeface="ABeeZee"/>
                <a:cs typeface="ABeeZee"/>
                <a:sym typeface="ABeeZee"/>
              </a:rPr>
              <a:t>DDL.</a:t>
            </a:r>
            <a:endParaRPr sz="2800">
              <a:solidFill>
                <a:srgbClr val="000000"/>
              </a:solidFill>
              <a:latin typeface="Trebuchet MS"/>
              <a:ea typeface="Trebuchet MS"/>
              <a:cs typeface="Trebuchet MS"/>
              <a:sym typeface="Trebuchet MS"/>
            </a:endParaRPr>
          </a:p>
        </p:txBody>
      </p:sp>
      <p:cxnSp>
        <p:nvCxnSpPr>
          <p:cNvPr id="78" name="Google Shape;78;p16"/>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nvSpPr>
        <p:spPr>
          <a:xfrm>
            <a:off x="616500" y="1220100"/>
            <a:ext cx="7405500" cy="36282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000000"/>
              </a:buClr>
              <a:buSzPts val="2400"/>
              <a:buFont typeface="ABeeZee"/>
              <a:buChar char="●"/>
            </a:pPr>
            <a:r>
              <a:rPr lang="es" sz="2400">
                <a:latin typeface="ABeeZee"/>
                <a:ea typeface="ABeeZee"/>
                <a:cs typeface="ABeeZee"/>
                <a:sym typeface="ABeeZee"/>
              </a:rPr>
              <a:t>Lenguaje de manipulación de datos. (DML)</a:t>
            </a:r>
            <a:endParaRPr sz="2400">
              <a:latin typeface="ABeeZee"/>
              <a:ea typeface="ABeeZee"/>
              <a:cs typeface="ABeeZee"/>
              <a:sym typeface="ABeeZee"/>
            </a:endParaRPr>
          </a:p>
          <a:p>
            <a:pPr indent="-381000" lvl="1" marL="9144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Lenguaje de cierta complejidad que permite el manejo y procesamiento del contenido de la base de datos.</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SELECT</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INSERT</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DELETE</a:t>
            </a:r>
            <a:endParaRPr sz="2400">
              <a:latin typeface="ABeeZee"/>
              <a:ea typeface="ABeeZee"/>
              <a:cs typeface="ABeeZee"/>
              <a:sym typeface="ABeeZee"/>
            </a:endParaRPr>
          </a:p>
          <a:p>
            <a:pPr indent="-381000" lvl="3" marL="18288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UPDATE</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sp>
        <p:nvSpPr>
          <p:cNvPr id="84" name="Google Shape;84;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Lenguaje </a:t>
            </a:r>
            <a:r>
              <a:rPr lang="es" sz="2400">
                <a:solidFill>
                  <a:schemeClr val="dk1"/>
                </a:solidFill>
                <a:latin typeface="ABeeZee"/>
                <a:ea typeface="ABeeZee"/>
                <a:cs typeface="ABeeZee"/>
                <a:sym typeface="ABeeZee"/>
              </a:rPr>
              <a:t>DML.</a:t>
            </a:r>
            <a:endParaRPr sz="2800">
              <a:solidFill>
                <a:srgbClr val="000000"/>
              </a:solidFill>
              <a:latin typeface="Trebuchet MS"/>
              <a:ea typeface="Trebuchet MS"/>
              <a:cs typeface="Trebuchet MS"/>
              <a:sym typeface="Trebuchet MS"/>
            </a:endParaRPr>
          </a:p>
        </p:txBody>
      </p:sp>
      <p:cxnSp>
        <p:nvCxnSpPr>
          <p:cNvPr id="85" name="Google Shape;85;p17"/>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DDL: </a:t>
            </a:r>
            <a:r>
              <a:rPr lang="es" sz="2400">
                <a:solidFill>
                  <a:schemeClr val="dk1"/>
                </a:solidFill>
                <a:latin typeface="ABeeZee"/>
                <a:ea typeface="ABeeZee"/>
                <a:cs typeface="ABeeZee"/>
                <a:sym typeface="ABeeZee"/>
              </a:rPr>
              <a:t>Representación básica de tablas en SQL.</a:t>
            </a:r>
            <a:endParaRPr sz="2800">
              <a:solidFill>
                <a:srgbClr val="000000"/>
              </a:solidFill>
              <a:latin typeface="Trebuchet MS"/>
              <a:ea typeface="Trebuchet MS"/>
              <a:cs typeface="Trebuchet MS"/>
              <a:sym typeface="Trebuchet MS"/>
            </a:endParaRPr>
          </a:p>
        </p:txBody>
      </p:sp>
      <p:sp>
        <p:nvSpPr>
          <p:cNvPr id="91" name="Google Shape;91;p18"/>
          <p:cNvSpPr txBox="1"/>
          <p:nvPr/>
        </p:nvSpPr>
        <p:spPr>
          <a:xfrm>
            <a:off x="616500" y="1220100"/>
            <a:ext cx="7405500" cy="9732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tabla: Estructura básica de almacenamiento en bases de datos.</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pic>
        <p:nvPicPr>
          <p:cNvPr id="92" name="Google Shape;92;p18"/>
          <p:cNvPicPr preferRelativeResize="0"/>
          <p:nvPr/>
        </p:nvPicPr>
        <p:blipFill>
          <a:blip r:embed="rId3">
            <a:alphaModFix/>
          </a:blip>
          <a:stretch>
            <a:fillRect/>
          </a:stretch>
        </p:blipFill>
        <p:spPr>
          <a:xfrm>
            <a:off x="1452550" y="2396638"/>
            <a:ext cx="6238875" cy="2562225"/>
          </a:xfrm>
          <a:prstGeom prst="rect">
            <a:avLst/>
          </a:prstGeom>
          <a:noFill/>
          <a:ln>
            <a:noFill/>
          </a:ln>
        </p:spPr>
      </p:pic>
      <p:cxnSp>
        <p:nvCxnSpPr>
          <p:cNvPr id="93" name="Google Shape;93;p18"/>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DDL: </a:t>
            </a:r>
            <a:r>
              <a:rPr lang="es" sz="2400">
                <a:solidFill>
                  <a:schemeClr val="dk1"/>
                </a:solidFill>
                <a:latin typeface="ABeeZee"/>
                <a:ea typeface="ABeeZee"/>
                <a:cs typeface="ABeeZee"/>
                <a:sym typeface="ABeeZee"/>
              </a:rPr>
              <a:t>Restricciones</a:t>
            </a:r>
            <a:r>
              <a:rPr lang="es" sz="2400">
                <a:solidFill>
                  <a:schemeClr val="dk1"/>
                </a:solidFill>
                <a:latin typeface="ABeeZee"/>
                <a:ea typeface="ABeeZee"/>
                <a:cs typeface="ABeeZee"/>
                <a:sym typeface="ABeeZee"/>
              </a:rPr>
              <a:t>.</a:t>
            </a:r>
            <a:endParaRPr sz="2800">
              <a:solidFill>
                <a:srgbClr val="000000"/>
              </a:solidFill>
              <a:latin typeface="Trebuchet MS"/>
              <a:ea typeface="Trebuchet MS"/>
              <a:cs typeface="Trebuchet MS"/>
              <a:sym typeface="Trebuchet MS"/>
            </a:endParaRPr>
          </a:p>
        </p:txBody>
      </p:sp>
      <p:sp>
        <p:nvSpPr>
          <p:cNvPr id="99" name="Google Shape;99;p19"/>
          <p:cNvSpPr txBox="1"/>
          <p:nvPr/>
        </p:nvSpPr>
        <p:spPr>
          <a:xfrm>
            <a:off x="616500" y="991500"/>
            <a:ext cx="7405500" cy="39537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limitar el tipo de información que una tabla o columna puede mantener. </a:t>
            </a:r>
            <a:endParaRPr sz="2400">
              <a:latin typeface="ABeeZee"/>
              <a:ea typeface="ABeeZee"/>
              <a:cs typeface="ABeeZee"/>
              <a:sym typeface="ABeeZee"/>
            </a:endParaRPr>
          </a:p>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Los tipos comunes de restricciones:</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NOT NULL </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UNIQUE </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CHECK </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DEFAULT</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Clave primaria </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Clave externa (Ajena) (foránea)</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cxnSp>
        <p:nvCxnSpPr>
          <p:cNvPr id="100" name="Google Shape;100;p19"/>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Clave primaria.</a:t>
            </a:r>
            <a:endParaRPr sz="2800">
              <a:solidFill>
                <a:srgbClr val="000000"/>
              </a:solidFill>
              <a:latin typeface="Trebuchet MS"/>
              <a:ea typeface="Trebuchet MS"/>
              <a:cs typeface="Trebuchet MS"/>
              <a:sym typeface="Trebuchet MS"/>
            </a:endParaRPr>
          </a:p>
        </p:txBody>
      </p:sp>
      <p:sp>
        <p:nvSpPr>
          <p:cNvPr id="106" name="Google Shape;106;p20"/>
          <p:cNvSpPr txBox="1"/>
          <p:nvPr/>
        </p:nvSpPr>
        <p:spPr>
          <a:xfrm>
            <a:off x="616500" y="1220100"/>
            <a:ext cx="7405500" cy="34500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La clave primaria se utiliza para identificar en forma única cada línea en la tabla.</a:t>
            </a:r>
            <a:endParaRPr sz="2400">
              <a:latin typeface="ABeeZee"/>
              <a:ea typeface="ABeeZee"/>
              <a:cs typeface="ABeeZee"/>
              <a:sym typeface="ABeeZee"/>
            </a:endParaRPr>
          </a:p>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agregar clave primaria</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al crear tabla.</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modificando tabla.</a:t>
            </a:r>
            <a:endParaRPr sz="2400">
              <a:latin typeface="ABeeZee"/>
              <a:ea typeface="ABeeZee"/>
              <a:cs typeface="ABeeZee"/>
              <a:sym typeface="ABeeZee"/>
            </a:endParaRPr>
          </a:p>
          <a:p>
            <a:pPr indent="0" lvl="0" marL="0" rtl="0" algn="l">
              <a:lnSpc>
                <a:spcPct val="115000"/>
              </a:lnSpc>
              <a:spcBef>
                <a:spcPts val="1600"/>
              </a:spcBef>
              <a:spcAft>
                <a:spcPts val="0"/>
              </a:spcAft>
              <a:buNone/>
            </a:pPr>
            <a:r>
              <a:t/>
            </a:r>
            <a:endParaRPr sz="1800">
              <a:latin typeface="ABeeZee"/>
              <a:ea typeface="ABeeZee"/>
              <a:cs typeface="ABeeZee"/>
              <a:sym typeface="ABeeZee"/>
            </a:endParaRPr>
          </a:p>
          <a:p>
            <a:pPr indent="0" lvl="0" marL="0" rtl="0" algn="l">
              <a:lnSpc>
                <a:spcPct val="115000"/>
              </a:lnSpc>
              <a:spcBef>
                <a:spcPts val="1600"/>
              </a:spcBef>
              <a:spcAft>
                <a:spcPts val="1600"/>
              </a:spcAft>
              <a:buNone/>
            </a:pPr>
            <a:r>
              <a:t/>
            </a:r>
            <a:endParaRPr sz="1800">
              <a:solidFill>
                <a:srgbClr val="595959"/>
              </a:solidFill>
            </a:endParaRPr>
          </a:p>
        </p:txBody>
      </p:sp>
      <p:cxnSp>
        <p:nvCxnSpPr>
          <p:cNvPr id="107" name="Google Shape;107;p20"/>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dk1"/>
                </a:solidFill>
                <a:latin typeface="ABeeZee"/>
                <a:ea typeface="ABeeZee"/>
                <a:cs typeface="ABeeZee"/>
                <a:sym typeface="ABeeZee"/>
              </a:rPr>
              <a:t>Clave foránea.</a:t>
            </a:r>
            <a:endParaRPr sz="2800">
              <a:solidFill>
                <a:srgbClr val="000000"/>
              </a:solidFill>
              <a:latin typeface="Trebuchet MS"/>
              <a:ea typeface="Trebuchet MS"/>
              <a:cs typeface="Trebuchet MS"/>
              <a:sym typeface="Trebuchet MS"/>
            </a:endParaRPr>
          </a:p>
        </p:txBody>
      </p:sp>
      <p:sp>
        <p:nvSpPr>
          <p:cNvPr id="113" name="Google Shape;113;p21"/>
          <p:cNvSpPr txBox="1"/>
          <p:nvPr/>
        </p:nvSpPr>
        <p:spPr>
          <a:xfrm>
            <a:off x="616500" y="1220100"/>
            <a:ext cx="7405500" cy="34500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Una clave externa es un campo (o campos) que señala la clave primaria de otra tabla. El propósito de la clave externa es asegurar la integridad referencial de los datos.</a:t>
            </a:r>
            <a:endParaRPr sz="2400">
              <a:latin typeface="ABeeZee"/>
              <a:ea typeface="ABeeZee"/>
              <a:cs typeface="ABeeZee"/>
              <a:sym typeface="ABeeZee"/>
            </a:endParaRPr>
          </a:p>
          <a:p>
            <a:pPr indent="-381000" lvl="0" marL="4572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agregar clave </a:t>
            </a:r>
            <a:r>
              <a:rPr lang="es" sz="2400">
                <a:solidFill>
                  <a:schemeClr val="dk1"/>
                </a:solidFill>
                <a:latin typeface="ABeeZee"/>
                <a:ea typeface="ABeeZee"/>
                <a:cs typeface="ABeeZee"/>
                <a:sym typeface="ABeeZee"/>
              </a:rPr>
              <a:t>foránea</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al crear tabla.</a:t>
            </a:r>
            <a:endParaRPr sz="2400">
              <a:latin typeface="ABeeZee"/>
              <a:ea typeface="ABeeZee"/>
              <a:cs typeface="ABeeZee"/>
              <a:sym typeface="ABeeZee"/>
            </a:endParaRPr>
          </a:p>
          <a:p>
            <a:pPr indent="-381000" lvl="2" marL="1371600" marR="0" rtl="0" algn="just">
              <a:lnSpc>
                <a:spcPct val="115000"/>
              </a:lnSpc>
              <a:spcBef>
                <a:spcPts val="0"/>
              </a:spcBef>
              <a:spcAft>
                <a:spcPts val="0"/>
              </a:spcAft>
              <a:buClr>
                <a:srgbClr val="595959"/>
              </a:buClr>
              <a:buSzPts val="2400"/>
              <a:buFont typeface="ABeeZee"/>
              <a:buChar char="■"/>
            </a:pPr>
            <a:r>
              <a:rPr lang="es" sz="2400">
                <a:latin typeface="ABeeZee"/>
                <a:ea typeface="ABeeZee"/>
                <a:cs typeface="ABeeZee"/>
                <a:sym typeface="ABeeZee"/>
              </a:rPr>
              <a:t>modificando tabla.</a:t>
            </a:r>
            <a:endParaRPr sz="1800">
              <a:solidFill>
                <a:srgbClr val="595959"/>
              </a:solidFill>
            </a:endParaRPr>
          </a:p>
        </p:txBody>
      </p:sp>
      <p:cxnSp>
        <p:nvCxnSpPr>
          <p:cNvPr id="114" name="Google Shape;114;p21"/>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