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iret One"/>
      <p:regular r:id="rId13"/>
    </p:embeddedFont>
    <p:embeddedFont>
      <p:font typeface="ABeeZee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20271B-3DAF-42AC-B565-B73F84BC7FDD}">
  <a:tblStyle styleId="{CE20271B-3DAF-42AC-B565-B73F84BC7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iretOn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BeeZee-italic.fntdata"/><Relationship Id="rId14" Type="http://schemas.openxmlformats.org/officeDocument/2006/relationships/font" Target="fonts/ABeeZe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0dce6d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0dce6d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aa4641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aa4641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aa4641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aa4641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aa4641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aa4641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aa4641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aa4641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aa4641e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aa4641e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291075"/>
            <a:ext cx="47910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2910325"/>
            <a:ext cx="8520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Base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Introducción a SQL Server II: DML</a:t>
            </a:r>
            <a:endParaRPr b="1" sz="28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02150" y="38981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DML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43175" y="1138675"/>
            <a:ext cx="81786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DML es un lenguaje proporcionado por los DBMS, permite a los usuarios insertar datos y  realizar tareas de consulta o modificación de los datos.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Instrucciones DML: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SELECT.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INSERT.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UPDATE.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DELETE.</a:t>
            </a:r>
            <a:endParaRPr sz="18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Expresiones lógicas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43175" y="1826425"/>
            <a:ext cx="81786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Los operadores lógicos </a:t>
            </a: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evalúan</a:t>
            </a: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 si una condición es falsa o verdadera, SLQ se auxilia de varios tipos de expresiones lógicas, como operadores lógicos y algunas expresiones propias del lenguaje.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Expresiones de evaluación.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7" name="Google Shape;77;p16"/>
          <p:cNvGraphicFramePr/>
          <p:nvPr/>
        </p:nvGraphicFramePr>
        <p:xfrm>
          <a:off x="505963" y="14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{CE20271B-3DAF-42AC-B565-B73F84BC7FDD}</a:tableStyleId>
              </a:tblPr>
              <a:tblGrid>
                <a:gridCol w="1489125"/>
                <a:gridCol w="2825825"/>
                <a:gridCol w="1287200"/>
                <a:gridCol w="2529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Expresión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Significado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Expresión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Significado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=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!&gt;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mayor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&lt;&gt;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es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!&lt;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menor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!=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es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BETWEEN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Valor entre un rango.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&gt;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Mayor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Negación de una expresión.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&gt;=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Mayor o igual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Valor dentro de un conjunto.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LIKE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Uso de modelo de evaluación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&lt;=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Menor o igual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Auxiliar LIKE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4" name="Google Shape;84;p17"/>
          <p:cNvGraphicFramePr/>
          <p:nvPr/>
        </p:nvGraphicFramePr>
        <p:xfrm>
          <a:off x="992800" y="137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{CE20271B-3DAF-42AC-B565-B73F84BC7FDD}</a:tableStyleId>
              </a:tblPr>
              <a:tblGrid>
                <a:gridCol w="1873675"/>
                <a:gridCol w="536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Expresión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Forma de uso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“Cualquier cadena de 0 o más caracteres”, por ejemplo: la expresión '%computer%' es compatible con cualquier cadena con la palabra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'computer'.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“Cualquier </a:t>
                      </a:r>
                      <a:r>
                        <a:rPr lang="es"/>
                        <a:t>carácter</a:t>
                      </a:r>
                      <a:r>
                        <a:rPr lang="es"/>
                        <a:t>”, por ejemplo, la expresión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'_an' es compatible con las topologías de red: 'pan','lan','man','wan'.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[-]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“Cualquier caracter de un rango”, si la expresión es: [a-d], y es utilizada como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'[a-d]an', son compatibles: 'aan','ban','can','dan'.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[^]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“Ningún caracter de un rango”, si la expresión es: [d-z], y es utilizada como '[d-z]uri', son compatibles: 'auri','buri','curi'.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Ejemplos 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LIKE.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1" name="Google Shape;91;p18"/>
          <p:cNvGraphicFramePr/>
          <p:nvPr/>
        </p:nvGraphicFramePr>
        <p:xfrm>
          <a:off x="992800" y="137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{CE20271B-3DAF-42AC-B565-B73F84BC7FDD}</a:tableStyleId>
              </a:tblPr>
              <a:tblGrid>
                <a:gridCol w="1873675"/>
                <a:gridCol w="536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Expresión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Forma de uso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[ABQ]%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Toda cadena de texto que comience con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'A','B' o 'Q' y sea de cualquier longitud.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[A-Z0-9]%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Toda cadena de texto que comience con una letra del rango 'A' a 'Z' o cualquier número del rango '0' a '9' y sea de cualquier longitud.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[^A-C]%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Cualquier cadena que NO comience con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'A','B' o 'C' y sea de cualquier longitud.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%</a:t>
                      </a:r>
                      <a:r>
                        <a:rPr lang="es"/>
                        <a:t>[A-Z]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Toda cadena de texto que termine con una letra del rango 'A' a 'Z' y sea de cualquier longitud.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975" y="1197842"/>
            <a:ext cx="1792525" cy="360695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Ejercicio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43175" y="1138675"/>
            <a:ext cx="82029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Definiendo llaves primarias compuestas.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Uso de la instrucción INSERT.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Uso de la instrucción DELETE.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Uso de la instrucción UPDATE.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Uso de la instrucción SELECT.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Expresiones de evaluación lógica.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