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iret One"/>
      <p:regular r:id="rId14"/>
    </p:embeddedFont>
    <p:embeddedFont>
      <p:font typeface="ABeeZee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eeZee-regular.fntdata"/><Relationship Id="rId14" Type="http://schemas.openxmlformats.org/officeDocument/2006/relationships/font" Target="fonts/PoiretOne-regular.fntdata"/><Relationship Id="rId16" Type="http://schemas.openxmlformats.org/officeDocument/2006/relationships/font" Target="fonts/ABeeZe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0c53b4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0c53b4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e0502c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e0502c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e0502c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e0502c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e0502c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e0502c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a8e587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a8e587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e0502c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e0502c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e0502cc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e0502cc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e0502c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e0502c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1291075"/>
            <a:ext cx="47910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2910325"/>
            <a:ext cx="85206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Base de datos.</a:t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2800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Llaves foráneas.</a:t>
            </a:r>
            <a:endParaRPr b="1" sz="2800">
              <a:solidFill>
                <a:srgbClr val="000000"/>
              </a:solidFill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002150" y="3898150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Clave foránea.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16500" y="1220100"/>
            <a:ext cx="77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Una clave externa es un campo (o campos) que señala la clave primaria de otra tabla. El propósito de la clave externa es </a:t>
            </a:r>
            <a:r>
              <a:rPr b="1" lang="es" sz="2400">
                <a:latin typeface="ABeeZee"/>
                <a:ea typeface="ABeeZee"/>
                <a:cs typeface="ABeeZee"/>
                <a:sym typeface="ABeeZee"/>
              </a:rPr>
              <a:t>asegurar la integridad referencial de los datos.</a:t>
            </a:r>
            <a:endParaRPr b="1" sz="24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00" y="3195650"/>
            <a:ext cx="3034600" cy="14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Clave foránea.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16500" y="1220100"/>
            <a:ext cx="77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Una restricción FK puede referenciar solo una columna. 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La columna referenciada debe tener el mismo tipo de datos que la columna en la que se define la restricción.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Una FK no solo se puede enlazar a una PK, también lo puede hacer a un campo UNIQUE.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Clave foránea.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6500" y="1220100"/>
            <a:ext cx="77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Cuando un valor diferente de NULL se ingresa en un campo con restricción FK, el valor debe existir en la columna referenciada.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Las restricciones FK pueden hacer referencia a otra columna en la misma tabla. Esto se conoce como autorreferencia.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Las restricciones FOREIGN KEY no se aplican en tablas temporales.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100" y="1557850"/>
            <a:ext cx="7420776" cy="30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Declaración básica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5" name="Google Shape;85;p17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401650" y="990250"/>
            <a:ext cx="7770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Al crear una tabla: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01650" y="3328175"/>
            <a:ext cx="7770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Editando una tabla ya existente: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Parámetros adicionales</a:t>
            </a: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 txBox="1"/>
          <p:nvPr/>
        </p:nvSpPr>
        <p:spPr>
          <a:xfrm>
            <a:off x="401650" y="1098025"/>
            <a:ext cx="7770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Al crear una tabla: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13" y="1720725"/>
            <a:ext cx="7881377" cy="21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Parámetros adicionales.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616500" y="1220100"/>
            <a:ext cx="77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ON DELETE …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Acción a tomar con los datos referenciados si se </a:t>
            </a:r>
            <a:r>
              <a:rPr b="1" lang="es" sz="2400">
                <a:latin typeface="ABeeZee"/>
                <a:ea typeface="ABeeZee"/>
                <a:cs typeface="ABeeZee"/>
                <a:sym typeface="ABeeZee"/>
              </a:rPr>
              <a:t>elimina </a:t>
            </a: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un registro en la tabla origen de la fk (Campo PK o UNIQUE).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ON UPDATE …: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Acción a tomar con los datos referenciados si se </a:t>
            </a:r>
            <a:r>
              <a:rPr b="1" lang="es" sz="2400">
                <a:latin typeface="ABeeZee"/>
                <a:ea typeface="ABeeZee"/>
                <a:cs typeface="ABeeZee"/>
                <a:sym typeface="ABeeZee"/>
              </a:rPr>
              <a:t>actualiza </a:t>
            </a: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un registro en la tabla origen de la fk (Campo PK o UNIQUE).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Parámetros adicionales.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616500" y="1220100"/>
            <a:ext cx="77703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NO ACTION: No se realiza ninguna acción sobre los datos referenciados.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CASCADE: El dato referenciado se actualiza o se elimina el registro respectivamente.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SET NULL: El dato referenciado se vuelve nulo si la columna permite NULL.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SET DEFAULT: El dato referenciado vuelve a su valor por defecto.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2975" y="1197842"/>
            <a:ext cx="1792525" cy="3606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rPr>
              <a:t>Ejercicio.</a:t>
            </a:r>
            <a:endParaRPr sz="2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43175" y="1138675"/>
            <a:ext cx="82029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Definición de llaves foráneas</a:t>
            </a: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Al crear la tabla.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○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Editando la tabla.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Eliminando tablas enlazadas.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Eliminando datos referencias.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Actualizando datos referencias.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BeeZee"/>
              <a:buChar char="●"/>
            </a:pP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Utilizando parámetros ON DELETE </a:t>
            </a:r>
            <a:br>
              <a:rPr lang="es" sz="2400">
                <a:latin typeface="ABeeZee"/>
                <a:ea typeface="ABeeZee"/>
                <a:cs typeface="ABeeZee"/>
                <a:sym typeface="ABeeZee"/>
              </a:rPr>
            </a:br>
            <a:r>
              <a:rPr lang="es" sz="2400">
                <a:latin typeface="ABeeZee"/>
                <a:ea typeface="ABeeZee"/>
                <a:cs typeface="ABeeZee"/>
                <a:sym typeface="ABeeZee"/>
              </a:rPr>
              <a:t>y ON UPDATE.</a:t>
            </a:r>
            <a:endParaRPr sz="2400">
              <a:latin typeface="ABeeZee"/>
              <a:ea typeface="ABeeZee"/>
              <a:cs typeface="ABeeZee"/>
              <a:sym typeface="ABeeZe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117" name="Google Shape;117;p21"/>
          <p:cNvCxnSpPr/>
          <p:nvPr/>
        </p:nvCxnSpPr>
        <p:spPr>
          <a:xfrm>
            <a:off x="0" y="966725"/>
            <a:ext cx="7139700" cy="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