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oiret One"/>
      <p:regular r:id="rId11"/>
    </p:embeddedFont>
    <p:embeddedFont>
      <p:font typeface="ABeeZee"/>
      <p:regular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oiretOne-regular.fntdata"/><Relationship Id="rId10" Type="http://schemas.openxmlformats.org/officeDocument/2006/relationships/slide" Target="slides/slide6.xml"/><Relationship Id="rId13" Type="http://schemas.openxmlformats.org/officeDocument/2006/relationships/font" Target="fonts/ABeeZee-italic.fntdata"/><Relationship Id="rId12" Type="http://schemas.openxmlformats.org/officeDocument/2006/relationships/font" Target="fonts/ABeeZe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3318701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318701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7c81c0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7c81c0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17c81c0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17c81c0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b8f91d0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b8f91d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b8f91d0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b8f91d0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2910325"/>
            <a:ext cx="8520600" cy="10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800">
                <a:solidFill>
                  <a:schemeClr val="dk2"/>
                </a:solidFill>
                <a:latin typeface="Poiret One"/>
                <a:ea typeface="Poiret One"/>
                <a:cs typeface="Poiret One"/>
                <a:sym typeface="Poiret One"/>
              </a:rPr>
              <a:t>Base de datos.</a:t>
            </a:r>
            <a:endParaRPr b="1" sz="2800">
              <a:solidFill>
                <a:schemeClr val="dk2"/>
              </a:solidFill>
              <a:latin typeface="Poiret One"/>
              <a:ea typeface="Poiret One"/>
              <a:cs typeface="Poiret One"/>
              <a:sym typeface="Poiret One"/>
            </a:endParaRPr>
          </a:p>
          <a:p>
            <a:pPr indent="0" lvl="0" marL="0" rtl="0" algn="ctr">
              <a:spcBef>
                <a:spcPts val="0"/>
              </a:spcBef>
              <a:spcAft>
                <a:spcPts val="0"/>
              </a:spcAft>
              <a:buClr>
                <a:schemeClr val="dk1"/>
              </a:buClr>
              <a:buSzPts val="1100"/>
              <a:buFont typeface="Arial"/>
              <a:buNone/>
            </a:pPr>
            <a:r>
              <a:rPr b="1" lang="es" sz="2800">
                <a:solidFill>
                  <a:schemeClr val="dk2"/>
                </a:solidFill>
                <a:latin typeface="Poiret One"/>
                <a:ea typeface="Poiret One"/>
                <a:cs typeface="Poiret One"/>
                <a:sym typeface="Poiret One"/>
              </a:rPr>
              <a:t>ORDER BY y GROUP BY.</a:t>
            </a:r>
            <a:endParaRPr b="1" sz="2800">
              <a:solidFill>
                <a:schemeClr val="dk1"/>
              </a:solidFill>
              <a:latin typeface="ABeeZee"/>
              <a:ea typeface="ABeeZee"/>
              <a:cs typeface="ABeeZee"/>
              <a:sym typeface="ABeeZee"/>
            </a:endParaRPr>
          </a:p>
          <a:p>
            <a:pPr indent="0" lvl="0" marL="0" rtl="0" algn="ctr">
              <a:spcBef>
                <a:spcPts val="0"/>
              </a:spcBef>
              <a:spcAft>
                <a:spcPts val="0"/>
              </a:spcAft>
              <a:buNone/>
            </a:pPr>
            <a:r>
              <a:t/>
            </a:r>
            <a:endParaRPr b="1" sz="2800">
              <a:latin typeface="ABeeZee"/>
              <a:ea typeface="ABeeZee"/>
              <a:cs typeface="ABeeZee"/>
              <a:sym typeface="ABeeZee"/>
            </a:endParaRPr>
          </a:p>
          <a:p>
            <a:pPr indent="0" lvl="0" marL="0" rtl="0" algn="ctr">
              <a:spcBef>
                <a:spcPts val="0"/>
              </a:spcBef>
              <a:spcAft>
                <a:spcPts val="0"/>
              </a:spcAft>
              <a:buNone/>
            </a:pPr>
            <a:r>
              <a:t/>
            </a:r>
            <a:endParaRPr b="1" sz="2800">
              <a:latin typeface="ABeeZee"/>
              <a:ea typeface="ABeeZee"/>
              <a:cs typeface="ABeeZee"/>
              <a:sym typeface="ABeeZee"/>
            </a:endParaRPr>
          </a:p>
        </p:txBody>
      </p:sp>
      <p:pic>
        <p:nvPicPr>
          <p:cNvPr id="55" name="Google Shape;55;p13"/>
          <p:cNvPicPr preferRelativeResize="0"/>
          <p:nvPr/>
        </p:nvPicPr>
        <p:blipFill>
          <a:blip r:embed="rId3">
            <a:alphaModFix/>
          </a:blip>
          <a:stretch>
            <a:fillRect/>
          </a:stretch>
        </p:blipFill>
        <p:spPr>
          <a:xfrm>
            <a:off x="2176463" y="1291075"/>
            <a:ext cx="4791075" cy="1619250"/>
          </a:xfrm>
          <a:prstGeom prst="rect">
            <a:avLst/>
          </a:prstGeom>
          <a:noFill/>
          <a:ln>
            <a:noFill/>
          </a:ln>
        </p:spPr>
      </p:pic>
      <p:cxnSp>
        <p:nvCxnSpPr>
          <p:cNvPr id="56" name="Google Shape;56;p13"/>
          <p:cNvCxnSpPr/>
          <p:nvPr/>
        </p:nvCxnSpPr>
        <p:spPr>
          <a:xfrm>
            <a:off x="1002150" y="3898150"/>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chemeClr val="dk1"/>
                </a:solidFill>
                <a:latin typeface="ABeeZee"/>
                <a:ea typeface="ABeeZee"/>
                <a:cs typeface="ABeeZee"/>
                <a:sym typeface="ABeeZee"/>
              </a:rPr>
              <a:t>Sintaxis de SELECT.</a:t>
            </a:r>
            <a:endParaRPr sz="2800">
              <a:solidFill>
                <a:srgbClr val="000000"/>
              </a:solidFill>
              <a:latin typeface="Trebuchet MS"/>
              <a:ea typeface="Trebuchet MS"/>
              <a:cs typeface="Trebuchet MS"/>
              <a:sym typeface="Trebuchet MS"/>
            </a:endParaRPr>
          </a:p>
        </p:txBody>
      </p:sp>
      <p:sp>
        <p:nvSpPr>
          <p:cNvPr id="62" name="Google Shape;62;p14"/>
          <p:cNvSpPr txBox="1"/>
          <p:nvPr/>
        </p:nvSpPr>
        <p:spPr>
          <a:xfrm>
            <a:off x="616500" y="1220100"/>
            <a:ext cx="7779000" cy="345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s" sz="2400">
                <a:latin typeface="ABeeZee"/>
                <a:ea typeface="ABeeZee"/>
                <a:cs typeface="ABeeZee"/>
                <a:sym typeface="ABeeZee"/>
              </a:rPr>
              <a:t>SELECT select_list [ INTO new_table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FROM table_source ] [ WHERE search_condition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GROUP BY group_by_expression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HAVING search_condition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ORDER BY order_expression [ ASC | DESC ]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1600"/>
              </a:spcAft>
              <a:buNone/>
            </a:pPr>
            <a:r>
              <a:t/>
            </a:r>
            <a:endParaRPr sz="2400">
              <a:latin typeface="ABeeZee"/>
              <a:ea typeface="ABeeZee"/>
              <a:cs typeface="ABeeZee"/>
              <a:sym typeface="ABeeZee"/>
            </a:endParaRPr>
          </a:p>
        </p:txBody>
      </p:sp>
      <p:cxnSp>
        <p:nvCxnSpPr>
          <p:cNvPr id="63" name="Google Shape;63;p14"/>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chemeClr val="dk1"/>
                </a:solidFill>
                <a:latin typeface="ABeeZee"/>
                <a:ea typeface="ABeeZee"/>
                <a:cs typeface="ABeeZee"/>
                <a:sym typeface="ABeeZee"/>
              </a:rPr>
              <a:t>Sintaxis de SELECT.</a:t>
            </a:r>
            <a:endParaRPr sz="2800">
              <a:solidFill>
                <a:srgbClr val="000000"/>
              </a:solidFill>
              <a:latin typeface="Trebuchet MS"/>
              <a:ea typeface="Trebuchet MS"/>
              <a:cs typeface="Trebuchet MS"/>
              <a:sym typeface="Trebuchet MS"/>
            </a:endParaRPr>
          </a:p>
        </p:txBody>
      </p:sp>
      <p:sp>
        <p:nvSpPr>
          <p:cNvPr id="69" name="Google Shape;69;p15"/>
          <p:cNvSpPr txBox="1"/>
          <p:nvPr/>
        </p:nvSpPr>
        <p:spPr>
          <a:xfrm>
            <a:off x="616500" y="1220100"/>
            <a:ext cx="7779000" cy="345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s" sz="2400">
                <a:solidFill>
                  <a:srgbClr val="0000FF"/>
                </a:solidFill>
                <a:latin typeface="ABeeZee"/>
                <a:ea typeface="ABeeZee"/>
                <a:cs typeface="ABeeZee"/>
                <a:sym typeface="ABeeZee"/>
              </a:rPr>
              <a:t>SELECT select_list</a:t>
            </a:r>
            <a:r>
              <a:rPr lang="es" sz="2400">
                <a:latin typeface="ABeeZee"/>
                <a:ea typeface="ABeeZee"/>
                <a:cs typeface="ABeeZee"/>
                <a:sym typeface="ABeeZee"/>
              </a:rPr>
              <a:t> [ INTO new_table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solidFill>
                  <a:srgbClr val="0000FF"/>
                </a:solidFill>
                <a:latin typeface="ABeeZee"/>
                <a:ea typeface="ABeeZee"/>
                <a:cs typeface="ABeeZee"/>
                <a:sym typeface="ABeeZee"/>
              </a:rPr>
              <a:t>[ FROM table_source ] [ WHERE search_condition ]</a:t>
            </a:r>
            <a:endParaRPr sz="2400">
              <a:solidFill>
                <a:srgbClr val="0000FF"/>
              </a:solidFill>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GROUP BY group_by_expression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HAVING search_condition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ORDER BY order_expression [ ASC | DESC ]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1600"/>
              </a:spcAft>
              <a:buNone/>
            </a:pPr>
            <a:r>
              <a:t/>
            </a:r>
            <a:endParaRPr sz="2400">
              <a:latin typeface="ABeeZee"/>
              <a:ea typeface="ABeeZee"/>
              <a:cs typeface="ABeeZee"/>
              <a:sym typeface="ABeeZee"/>
            </a:endParaRPr>
          </a:p>
        </p:txBody>
      </p:sp>
      <p:cxnSp>
        <p:nvCxnSpPr>
          <p:cNvPr id="70" name="Google Shape;70;p15"/>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chemeClr val="dk1"/>
                </a:solidFill>
                <a:latin typeface="ABeeZee"/>
                <a:ea typeface="ABeeZee"/>
                <a:cs typeface="ABeeZee"/>
                <a:sym typeface="ABeeZee"/>
              </a:rPr>
              <a:t>Sintaxis de SELECT.</a:t>
            </a:r>
            <a:endParaRPr sz="2800">
              <a:solidFill>
                <a:srgbClr val="000000"/>
              </a:solidFill>
              <a:latin typeface="Trebuchet MS"/>
              <a:ea typeface="Trebuchet MS"/>
              <a:cs typeface="Trebuchet MS"/>
              <a:sym typeface="Trebuchet MS"/>
            </a:endParaRPr>
          </a:p>
        </p:txBody>
      </p:sp>
      <p:sp>
        <p:nvSpPr>
          <p:cNvPr id="76" name="Google Shape;76;p16"/>
          <p:cNvSpPr txBox="1"/>
          <p:nvPr/>
        </p:nvSpPr>
        <p:spPr>
          <a:xfrm>
            <a:off x="616500" y="1220100"/>
            <a:ext cx="7779000" cy="345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s" sz="2400">
                <a:solidFill>
                  <a:srgbClr val="0000FF"/>
                </a:solidFill>
                <a:latin typeface="ABeeZee"/>
                <a:ea typeface="ABeeZee"/>
                <a:cs typeface="ABeeZee"/>
                <a:sym typeface="ABeeZee"/>
              </a:rPr>
              <a:t>SELECT select_list</a:t>
            </a:r>
            <a:r>
              <a:rPr lang="es" sz="2400">
                <a:latin typeface="ABeeZee"/>
                <a:ea typeface="ABeeZee"/>
                <a:cs typeface="ABeeZee"/>
                <a:sym typeface="ABeeZee"/>
              </a:rPr>
              <a:t> [ INTO new_table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solidFill>
                  <a:srgbClr val="0000FF"/>
                </a:solidFill>
                <a:latin typeface="ABeeZee"/>
                <a:ea typeface="ABeeZee"/>
                <a:cs typeface="ABeeZee"/>
                <a:sym typeface="ABeeZee"/>
              </a:rPr>
              <a:t>[ FROM table_source ] [ WHERE search_condition ]</a:t>
            </a:r>
            <a:endParaRPr sz="2400">
              <a:solidFill>
                <a:srgbClr val="0000FF"/>
              </a:solidFill>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solidFill>
                  <a:srgbClr val="FF0000"/>
                </a:solidFill>
                <a:latin typeface="ABeeZee"/>
                <a:ea typeface="ABeeZee"/>
                <a:cs typeface="ABeeZee"/>
                <a:sym typeface="ABeeZee"/>
              </a:rPr>
              <a:t>[ GROUP BY group_by_expression ]</a:t>
            </a:r>
            <a:endParaRPr sz="2400">
              <a:solidFill>
                <a:srgbClr val="FF0000"/>
              </a:solidFill>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latin typeface="ABeeZee"/>
                <a:ea typeface="ABeeZee"/>
                <a:cs typeface="ABeeZee"/>
                <a:sym typeface="ABeeZee"/>
              </a:rPr>
              <a:t>[ HAVING search_condition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rPr lang="es" sz="2400">
                <a:solidFill>
                  <a:srgbClr val="FF0000"/>
                </a:solidFill>
                <a:latin typeface="ABeeZee"/>
                <a:ea typeface="ABeeZee"/>
                <a:cs typeface="ABeeZee"/>
                <a:sym typeface="ABeeZee"/>
              </a:rPr>
              <a:t>[ ORDER BY order_expression [ ASC | DESC ] ]</a:t>
            </a:r>
            <a:endParaRPr sz="2400">
              <a:solidFill>
                <a:srgbClr val="FF0000"/>
              </a:solidFill>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1600"/>
              </a:spcAft>
              <a:buNone/>
            </a:pPr>
            <a:r>
              <a:t/>
            </a:r>
            <a:endParaRPr sz="2400">
              <a:latin typeface="ABeeZee"/>
              <a:ea typeface="ABeeZee"/>
              <a:cs typeface="ABeeZee"/>
              <a:sym typeface="ABeeZee"/>
            </a:endParaRPr>
          </a:p>
        </p:txBody>
      </p:sp>
      <p:cxnSp>
        <p:nvCxnSpPr>
          <p:cNvPr id="77" name="Google Shape;77;p16"/>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chemeClr val="dk1"/>
                </a:solidFill>
                <a:latin typeface="ABeeZee"/>
                <a:ea typeface="ABeeZee"/>
                <a:cs typeface="ABeeZee"/>
                <a:sym typeface="ABeeZee"/>
              </a:rPr>
              <a:t>F</a:t>
            </a:r>
            <a:r>
              <a:rPr lang="es" sz="2400">
                <a:solidFill>
                  <a:schemeClr val="dk1"/>
                </a:solidFill>
                <a:latin typeface="ABeeZee"/>
                <a:ea typeface="ABeeZee"/>
                <a:cs typeface="ABeeZee"/>
                <a:sym typeface="ABeeZee"/>
              </a:rPr>
              <a:t>unciones de agregación</a:t>
            </a:r>
            <a:r>
              <a:rPr lang="es" sz="2400">
                <a:solidFill>
                  <a:schemeClr val="dk1"/>
                </a:solidFill>
                <a:latin typeface="ABeeZee"/>
                <a:ea typeface="ABeeZee"/>
                <a:cs typeface="ABeeZee"/>
                <a:sym typeface="ABeeZee"/>
              </a:rPr>
              <a:t>.</a:t>
            </a:r>
            <a:endParaRPr sz="2800">
              <a:solidFill>
                <a:srgbClr val="000000"/>
              </a:solidFill>
              <a:latin typeface="Trebuchet MS"/>
              <a:ea typeface="Trebuchet MS"/>
              <a:cs typeface="Trebuchet MS"/>
              <a:sym typeface="Trebuchet MS"/>
            </a:endParaRPr>
          </a:p>
        </p:txBody>
      </p:sp>
      <p:sp>
        <p:nvSpPr>
          <p:cNvPr id="83" name="Google Shape;83;p17"/>
          <p:cNvSpPr txBox="1"/>
          <p:nvPr/>
        </p:nvSpPr>
        <p:spPr>
          <a:xfrm>
            <a:off x="616500" y="1376525"/>
            <a:ext cx="7779000" cy="3293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s" sz="2400">
                <a:latin typeface="ABeeZee"/>
                <a:ea typeface="ABeeZee"/>
                <a:cs typeface="ABeeZee"/>
                <a:sym typeface="ABeeZee"/>
              </a:rPr>
              <a:t>SQL no permite efectuar operaciones sobre un conjunto de resultados, pero devolviendo un único valor agregado para todos ellos. Es decir, nos permiten obtener medias, máximos, etc... sobre un conjunto de valores.</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Clr>
                <a:schemeClr val="dk1"/>
              </a:buClr>
              <a:buSzPts val="1100"/>
              <a:buFont typeface="Arial"/>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1600"/>
              </a:spcAft>
              <a:buNone/>
            </a:pPr>
            <a:r>
              <a:t/>
            </a:r>
            <a:endParaRPr sz="2400">
              <a:latin typeface="ABeeZee"/>
              <a:ea typeface="ABeeZee"/>
              <a:cs typeface="ABeeZee"/>
              <a:sym typeface="ABeeZee"/>
            </a:endParaRPr>
          </a:p>
        </p:txBody>
      </p:sp>
      <p:cxnSp>
        <p:nvCxnSpPr>
          <p:cNvPr id="84" name="Google Shape;84;p17"/>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400">
                <a:solidFill>
                  <a:schemeClr val="dk1"/>
                </a:solidFill>
                <a:latin typeface="ABeeZee"/>
                <a:ea typeface="ABeeZee"/>
                <a:cs typeface="ABeeZee"/>
                <a:sym typeface="ABeeZee"/>
              </a:rPr>
              <a:t>Funciones de agregación.</a:t>
            </a:r>
            <a:endParaRPr sz="2800">
              <a:solidFill>
                <a:srgbClr val="000000"/>
              </a:solidFill>
              <a:latin typeface="Trebuchet MS"/>
              <a:ea typeface="Trebuchet MS"/>
              <a:cs typeface="Trebuchet MS"/>
              <a:sym typeface="Trebuchet MS"/>
            </a:endParaRPr>
          </a:p>
        </p:txBody>
      </p:sp>
      <p:sp>
        <p:nvSpPr>
          <p:cNvPr id="90" name="Google Shape;90;p18"/>
          <p:cNvSpPr txBox="1"/>
          <p:nvPr/>
        </p:nvSpPr>
        <p:spPr>
          <a:xfrm>
            <a:off x="616500" y="1360250"/>
            <a:ext cx="7779000" cy="33099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Font typeface="ABeeZee"/>
              <a:buChar char="●"/>
            </a:pPr>
            <a:r>
              <a:rPr lang="es" sz="2400">
                <a:solidFill>
                  <a:schemeClr val="dk1"/>
                </a:solidFill>
                <a:latin typeface="ABeeZee"/>
                <a:ea typeface="ABeeZee"/>
                <a:cs typeface="ABeeZee"/>
                <a:sym typeface="ABeeZee"/>
              </a:rPr>
              <a:t>COUNT: devuelve el número total de filas seleccionadas por la consulta.</a:t>
            </a:r>
            <a:endParaRPr sz="2400">
              <a:solidFill>
                <a:schemeClr val="dk1"/>
              </a:solidFill>
              <a:latin typeface="ABeeZee"/>
              <a:ea typeface="ABeeZee"/>
              <a:cs typeface="ABeeZee"/>
              <a:sym typeface="ABeeZee"/>
            </a:endParaRPr>
          </a:p>
          <a:p>
            <a:pPr indent="-381000" lvl="0" marL="457200" rtl="0" algn="just">
              <a:lnSpc>
                <a:spcPct val="115000"/>
              </a:lnSpc>
              <a:spcBef>
                <a:spcPts val="0"/>
              </a:spcBef>
              <a:spcAft>
                <a:spcPts val="0"/>
              </a:spcAft>
              <a:buClr>
                <a:schemeClr val="dk1"/>
              </a:buClr>
              <a:buSzPts val="2400"/>
              <a:buFont typeface="ABeeZee"/>
              <a:buChar char="●"/>
            </a:pPr>
            <a:r>
              <a:rPr lang="es" sz="2400">
                <a:solidFill>
                  <a:schemeClr val="dk1"/>
                </a:solidFill>
                <a:latin typeface="ABeeZee"/>
                <a:ea typeface="ABeeZee"/>
                <a:cs typeface="ABeeZee"/>
                <a:sym typeface="ABeeZee"/>
              </a:rPr>
              <a:t>MIN: devuelve el valor mínimo de un conjunto.</a:t>
            </a:r>
            <a:endParaRPr sz="2400">
              <a:solidFill>
                <a:schemeClr val="dk1"/>
              </a:solidFill>
              <a:latin typeface="ABeeZee"/>
              <a:ea typeface="ABeeZee"/>
              <a:cs typeface="ABeeZee"/>
              <a:sym typeface="ABeeZee"/>
            </a:endParaRPr>
          </a:p>
          <a:p>
            <a:pPr indent="-381000" lvl="0" marL="457200" rtl="0" algn="just">
              <a:lnSpc>
                <a:spcPct val="115000"/>
              </a:lnSpc>
              <a:spcBef>
                <a:spcPts val="0"/>
              </a:spcBef>
              <a:spcAft>
                <a:spcPts val="0"/>
              </a:spcAft>
              <a:buClr>
                <a:schemeClr val="dk1"/>
              </a:buClr>
              <a:buSzPts val="2400"/>
              <a:buFont typeface="ABeeZee"/>
              <a:buChar char="●"/>
            </a:pPr>
            <a:r>
              <a:rPr lang="es" sz="2400">
                <a:solidFill>
                  <a:schemeClr val="dk1"/>
                </a:solidFill>
                <a:latin typeface="ABeeZee"/>
                <a:ea typeface="ABeeZee"/>
                <a:cs typeface="ABeeZee"/>
                <a:sym typeface="ABeeZee"/>
              </a:rPr>
              <a:t>MAX: devuelve el valor máximo de un conjunto.</a:t>
            </a:r>
            <a:endParaRPr sz="2400">
              <a:solidFill>
                <a:schemeClr val="dk1"/>
              </a:solidFill>
              <a:latin typeface="ABeeZee"/>
              <a:ea typeface="ABeeZee"/>
              <a:cs typeface="ABeeZee"/>
              <a:sym typeface="ABeeZee"/>
            </a:endParaRPr>
          </a:p>
          <a:p>
            <a:pPr indent="-381000" lvl="0" marL="457200" rtl="0" algn="just">
              <a:lnSpc>
                <a:spcPct val="115000"/>
              </a:lnSpc>
              <a:spcBef>
                <a:spcPts val="0"/>
              </a:spcBef>
              <a:spcAft>
                <a:spcPts val="0"/>
              </a:spcAft>
              <a:buClr>
                <a:schemeClr val="dk1"/>
              </a:buClr>
              <a:buSzPts val="2400"/>
              <a:buFont typeface="ABeeZee"/>
              <a:buChar char="●"/>
            </a:pPr>
            <a:r>
              <a:rPr lang="es" sz="2400">
                <a:solidFill>
                  <a:schemeClr val="dk1"/>
                </a:solidFill>
                <a:latin typeface="ABeeZee"/>
                <a:ea typeface="ABeeZee"/>
                <a:cs typeface="ABeeZee"/>
                <a:sym typeface="ABeeZee"/>
              </a:rPr>
              <a:t>SUM: suma los valores de un conjunto.</a:t>
            </a:r>
            <a:endParaRPr sz="2400">
              <a:solidFill>
                <a:schemeClr val="dk1"/>
              </a:solidFill>
              <a:latin typeface="ABeeZee"/>
              <a:ea typeface="ABeeZee"/>
              <a:cs typeface="ABeeZee"/>
              <a:sym typeface="ABeeZee"/>
            </a:endParaRPr>
          </a:p>
          <a:p>
            <a:pPr indent="-381000" lvl="0" marL="457200" rtl="0" algn="just">
              <a:lnSpc>
                <a:spcPct val="115000"/>
              </a:lnSpc>
              <a:spcBef>
                <a:spcPts val="0"/>
              </a:spcBef>
              <a:spcAft>
                <a:spcPts val="0"/>
              </a:spcAft>
              <a:buClr>
                <a:schemeClr val="dk1"/>
              </a:buClr>
              <a:buSzPts val="2400"/>
              <a:buFont typeface="ABeeZee"/>
              <a:buChar char="●"/>
            </a:pPr>
            <a:r>
              <a:rPr lang="es" sz="2400">
                <a:solidFill>
                  <a:schemeClr val="dk1"/>
                </a:solidFill>
                <a:latin typeface="ABeeZee"/>
                <a:ea typeface="ABeeZee"/>
                <a:cs typeface="ABeeZee"/>
                <a:sym typeface="ABeeZee"/>
              </a:rPr>
              <a:t>AVG: devuelve el valor promedio de un conjunto.</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0"/>
              </a:spcAft>
              <a:buNone/>
            </a:pPr>
            <a:r>
              <a:t/>
            </a:r>
            <a:endParaRPr sz="2400">
              <a:latin typeface="ABeeZee"/>
              <a:ea typeface="ABeeZee"/>
              <a:cs typeface="ABeeZee"/>
              <a:sym typeface="ABeeZee"/>
            </a:endParaRPr>
          </a:p>
          <a:p>
            <a:pPr indent="0" lvl="0" marL="0" marR="0" rtl="0" algn="just">
              <a:lnSpc>
                <a:spcPct val="115000"/>
              </a:lnSpc>
              <a:spcBef>
                <a:spcPts val="1600"/>
              </a:spcBef>
              <a:spcAft>
                <a:spcPts val="1600"/>
              </a:spcAft>
              <a:buNone/>
            </a:pPr>
            <a:r>
              <a:t/>
            </a:r>
            <a:endParaRPr sz="2400">
              <a:latin typeface="ABeeZee"/>
              <a:ea typeface="ABeeZee"/>
              <a:cs typeface="ABeeZee"/>
              <a:sym typeface="ABeeZee"/>
            </a:endParaRPr>
          </a:p>
        </p:txBody>
      </p:sp>
      <p:cxnSp>
        <p:nvCxnSpPr>
          <p:cNvPr id="91" name="Google Shape;91;p18"/>
          <p:cNvCxnSpPr/>
          <p:nvPr/>
        </p:nvCxnSpPr>
        <p:spPr>
          <a:xfrm>
            <a:off x="0" y="966725"/>
            <a:ext cx="7139700" cy="0"/>
          </a:xfrm>
          <a:prstGeom prst="straightConnector1">
            <a:avLst/>
          </a:prstGeom>
          <a:noFill/>
          <a:ln cap="flat" cmpd="sng" w="38100">
            <a:solidFill>
              <a:srgbClr val="CC4125"/>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