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1"/>
  </p:notesMasterIdLst>
  <p:handoutMasterIdLst>
    <p:handoutMasterId r:id="rId52"/>
  </p:handoutMasterIdLst>
  <p:sldIdLst>
    <p:sldId id="256" r:id="rId2"/>
    <p:sldId id="257" r:id="rId3"/>
    <p:sldId id="285" r:id="rId4"/>
    <p:sldId id="286" r:id="rId5"/>
    <p:sldId id="266" r:id="rId6"/>
    <p:sldId id="287" r:id="rId7"/>
    <p:sldId id="288" r:id="rId8"/>
    <p:sldId id="289" r:id="rId9"/>
    <p:sldId id="312" r:id="rId10"/>
    <p:sldId id="294" r:id="rId11"/>
    <p:sldId id="313" r:id="rId12"/>
    <p:sldId id="311" r:id="rId13"/>
    <p:sldId id="316" r:id="rId14"/>
    <p:sldId id="314" r:id="rId15"/>
    <p:sldId id="315" r:id="rId16"/>
    <p:sldId id="295" r:id="rId17"/>
    <p:sldId id="290" r:id="rId18"/>
    <p:sldId id="291" r:id="rId19"/>
    <p:sldId id="292" r:id="rId20"/>
    <p:sldId id="293" r:id="rId21"/>
    <p:sldId id="317" r:id="rId22"/>
    <p:sldId id="319" r:id="rId23"/>
    <p:sldId id="318" r:id="rId24"/>
    <p:sldId id="296" r:id="rId25"/>
    <p:sldId id="309" r:id="rId26"/>
    <p:sldId id="279" r:id="rId27"/>
    <p:sldId id="259" r:id="rId28"/>
    <p:sldId id="260" r:id="rId29"/>
    <p:sldId id="262" r:id="rId30"/>
    <p:sldId id="280" r:id="rId31"/>
    <p:sldId id="274" r:id="rId32"/>
    <p:sldId id="264" r:id="rId33"/>
    <p:sldId id="281" r:id="rId34"/>
    <p:sldId id="275" r:id="rId35"/>
    <p:sldId id="297" r:id="rId36"/>
    <p:sldId id="310" r:id="rId37"/>
    <p:sldId id="276" r:id="rId38"/>
    <p:sldId id="278" r:id="rId39"/>
    <p:sldId id="300" r:id="rId40"/>
    <p:sldId id="299" r:id="rId41"/>
    <p:sldId id="301" r:id="rId42"/>
    <p:sldId id="304" r:id="rId43"/>
    <p:sldId id="302" r:id="rId44"/>
    <p:sldId id="298" r:id="rId45"/>
    <p:sldId id="305" r:id="rId46"/>
    <p:sldId id="306" r:id="rId47"/>
    <p:sldId id="303" r:id="rId48"/>
    <p:sldId id="307" r:id="rId49"/>
    <p:sldId id="308" r:id="rId50"/>
  </p:sldIdLst>
  <p:sldSz cx="9144000" cy="6858000" type="screen4x3"/>
  <p:notesSz cx="7099300" cy="10234613"/>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006600"/>
    <a:srgbClr val="CC9900"/>
    <a:srgbClr val="663300"/>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258"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s-AR"/>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B0A3ADFC-F9CC-4B4A-98CF-C8DE600BB5C2}" type="datetimeFigureOut">
              <a:rPr lang="es-AR" smtClean="0"/>
              <a:pPr/>
              <a:t>11/10/2013</a:t>
            </a:fld>
            <a:endParaRPr lang="es-AR"/>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s-AR"/>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89E45E23-CD1E-4124-9F2A-68C444BD7BCF}" type="slidenum">
              <a:rPr lang="es-AR" smtClean="0"/>
              <a:pPr/>
              <a:t>‹Nº›</a:t>
            </a:fld>
            <a:endParaRPr lang="es-AR"/>
          </a:p>
        </p:txBody>
      </p:sp>
    </p:spTree>
    <p:extLst>
      <p:ext uri="{BB962C8B-B14F-4D97-AF65-F5344CB8AC3E}">
        <p14:creationId xmlns:p14="http://schemas.microsoft.com/office/powerpoint/2010/main" val="1794253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s-AR"/>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0CB8C239-38B3-462F-A75E-C1025294F644}" type="datetimeFigureOut">
              <a:rPr lang="es-AR" smtClean="0"/>
              <a:pPr/>
              <a:t>11/10/2013</a:t>
            </a:fld>
            <a:endParaRPr lang="es-AR"/>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s-AR"/>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s-AR"/>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77D3BB7C-7EA1-4B9B-9980-8659EBBFD480}" type="slidenum">
              <a:rPr lang="es-AR" smtClean="0"/>
              <a:pPr/>
              <a:t>‹Nº›</a:t>
            </a:fld>
            <a:endParaRPr lang="es-AR"/>
          </a:p>
        </p:txBody>
      </p:sp>
    </p:spTree>
    <p:extLst>
      <p:ext uri="{BB962C8B-B14F-4D97-AF65-F5344CB8AC3E}">
        <p14:creationId xmlns:p14="http://schemas.microsoft.com/office/powerpoint/2010/main" val="965373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r>
              <a:rPr lang="es-AR" smtClean="0"/>
              <a:t>IBBDD</a:t>
            </a:r>
            <a:endParaRPr lang="es-AR"/>
          </a:p>
        </p:txBody>
      </p:sp>
      <p:sp>
        <p:nvSpPr>
          <p:cNvPr id="17" name="Footer Placeholder 16"/>
          <p:cNvSpPr>
            <a:spLocks noGrp="1"/>
          </p:cNvSpPr>
          <p:nvPr>
            <p:ph type="ftr" sz="quarter" idx="11"/>
          </p:nvPr>
        </p:nvSpPr>
        <p:spPr/>
        <p:txBody>
          <a:bodyPr/>
          <a:lstStyle/>
          <a:p>
            <a:r>
              <a:rPr lang="es-AR" smtClean="0"/>
              <a:t>SQL</a:t>
            </a:r>
            <a:endParaRPr lang="es-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45FBE8E-C018-4514-B6E6-6AFED8D2B55D}" type="slidenum">
              <a:rPr lang="es-AR" smtClean="0"/>
              <a:pPr/>
              <a:t>‹Nº›</a:t>
            </a:fld>
            <a:endParaRPr lang="es-A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s-AR" smtClean="0"/>
              <a:t>IBBDD</a:t>
            </a:r>
            <a:endParaRPr lang="es-AR"/>
          </a:p>
        </p:txBody>
      </p:sp>
      <p:sp>
        <p:nvSpPr>
          <p:cNvPr id="5" name="Footer Placeholder 4"/>
          <p:cNvSpPr>
            <a:spLocks noGrp="1"/>
          </p:cNvSpPr>
          <p:nvPr>
            <p:ph type="ftr" sz="quarter" idx="11"/>
          </p:nvPr>
        </p:nvSpPr>
        <p:spPr/>
        <p:txBody>
          <a:bodyPr/>
          <a:lstStyle/>
          <a:p>
            <a:r>
              <a:rPr lang="es-AR" smtClean="0"/>
              <a:t>SQL</a:t>
            </a:r>
            <a:endParaRPr lang="es-AR"/>
          </a:p>
        </p:txBody>
      </p:sp>
      <p:sp>
        <p:nvSpPr>
          <p:cNvPr id="6" name="Slide Number Placeholder 5"/>
          <p:cNvSpPr>
            <a:spLocks noGrp="1"/>
          </p:cNvSpPr>
          <p:nvPr>
            <p:ph type="sldNum" sz="quarter" idx="12"/>
          </p:nvPr>
        </p:nvSpPr>
        <p:spPr/>
        <p:txBody>
          <a:bodyPr/>
          <a:lstStyle/>
          <a:p>
            <a:fld id="{245FBE8E-C018-4514-B6E6-6AFED8D2B55D}"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s-AR" smtClean="0"/>
              <a:t>IBBDD</a:t>
            </a:r>
            <a:endParaRPr lang="es-AR"/>
          </a:p>
        </p:txBody>
      </p:sp>
      <p:sp>
        <p:nvSpPr>
          <p:cNvPr id="5" name="Footer Placeholder 4"/>
          <p:cNvSpPr>
            <a:spLocks noGrp="1"/>
          </p:cNvSpPr>
          <p:nvPr>
            <p:ph type="ftr" sz="quarter" idx="11"/>
          </p:nvPr>
        </p:nvSpPr>
        <p:spPr/>
        <p:txBody>
          <a:bodyPr/>
          <a:lstStyle/>
          <a:p>
            <a:r>
              <a:rPr lang="es-AR" smtClean="0"/>
              <a:t>SQL</a:t>
            </a:r>
            <a:endParaRPr lang="es-AR"/>
          </a:p>
        </p:txBody>
      </p:sp>
      <p:sp>
        <p:nvSpPr>
          <p:cNvPr id="6" name="Slide Number Placeholder 5"/>
          <p:cNvSpPr>
            <a:spLocks noGrp="1"/>
          </p:cNvSpPr>
          <p:nvPr>
            <p:ph type="sldNum" sz="quarter" idx="12"/>
          </p:nvPr>
        </p:nvSpPr>
        <p:spPr/>
        <p:txBody>
          <a:bodyPr/>
          <a:lstStyle/>
          <a:p>
            <a:fld id="{245FBE8E-C018-4514-B6E6-6AFED8D2B55D}"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r>
              <a:rPr lang="es-AR" smtClean="0"/>
              <a:t>IBBDD</a:t>
            </a:r>
            <a:endParaRPr lang="es-AR"/>
          </a:p>
        </p:txBody>
      </p:sp>
      <p:sp>
        <p:nvSpPr>
          <p:cNvPr id="5" name="Footer Placeholder 4"/>
          <p:cNvSpPr>
            <a:spLocks noGrp="1"/>
          </p:cNvSpPr>
          <p:nvPr>
            <p:ph type="ftr" sz="quarter" idx="11"/>
          </p:nvPr>
        </p:nvSpPr>
        <p:spPr/>
        <p:txBody>
          <a:bodyPr/>
          <a:lstStyle/>
          <a:p>
            <a:r>
              <a:rPr lang="es-AR" smtClean="0"/>
              <a:t>SQL</a:t>
            </a:r>
            <a:endParaRPr lang="es-AR"/>
          </a:p>
        </p:txBody>
      </p:sp>
      <p:sp>
        <p:nvSpPr>
          <p:cNvPr id="6" name="Slide Number Placeholder 5"/>
          <p:cNvSpPr>
            <a:spLocks noGrp="1"/>
          </p:cNvSpPr>
          <p:nvPr>
            <p:ph type="sldNum" sz="quarter" idx="12"/>
          </p:nvPr>
        </p:nvSpPr>
        <p:spPr/>
        <p:txBody>
          <a:bodyPr/>
          <a:lstStyle/>
          <a:p>
            <a:fld id="{245FBE8E-C018-4514-B6E6-6AFED8D2B55D}" type="slidenum">
              <a:rPr lang="es-AR" smtClean="0"/>
              <a:pPr/>
              <a:t>‹Nº›</a:t>
            </a:fld>
            <a:endParaRPr lang="es-AR"/>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s-AR" smtClean="0"/>
              <a:t>IBBDD</a:t>
            </a:r>
            <a:endParaRPr lang="es-AR"/>
          </a:p>
        </p:txBody>
      </p:sp>
      <p:sp>
        <p:nvSpPr>
          <p:cNvPr id="5" name="Footer Placeholder 4"/>
          <p:cNvSpPr>
            <a:spLocks noGrp="1"/>
          </p:cNvSpPr>
          <p:nvPr>
            <p:ph type="ftr" sz="quarter" idx="11"/>
          </p:nvPr>
        </p:nvSpPr>
        <p:spPr>
          <a:xfrm>
            <a:off x="800100" y="6172200"/>
            <a:ext cx="4000500" cy="457200"/>
          </a:xfrm>
        </p:spPr>
        <p:txBody>
          <a:bodyPr/>
          <a:lstStyle/>
          <a:p>
            <a:r>
              <a:rPr lang="es-AR" smtClean="0"/>
              <a:t>SQL</a:t>
            </a:r>
            <a:endParaRPr lang="es-A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245FBE8E-C018-4514-B6E6-6AFED8D2B55D}" type="slidenum">
              <a:rPr lang="es-AR" smtClean="0"/>
              <a:pPr/>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r>
              <a:rPr lang="es-AR" smtClean="0"/>
              <a:t>IBBDD</a:t>
            </a:r>
            <a:endParaRPr lang="es-AR"/>
          </a:p>
        </p:txBody>
      </p:sp>
      <p:sp>
        <p:nvSpPr>
          <p:cNvPr id="6" name="Footer Placeholder 5"/>
          <p:cNvSpPr>
            <a:spLocks noGrp="1"/>
          </p:cNvSpPr>
          <p:nvPr>
            <p:ph type="ftr" sz="quarter" idx="11"/>
          </p:nvPr>
        </p:nvSpPr>
        <p:spPr/>
        <p:txBody>
          <a:bodyPr/>
          <a:lstStyle/>
          <a:p>
            <a:r>
              <a:rPr lang="es-AR" smtClean="0"/>
              <a:t>SQL</a:t>
            </a:r>
            <a:endParaRPr lang="es-AR"/>
          </a:p>
        </p:txBody>
      </p:sp>
      <p:sp>
        <p:nvSpPr>
          <p:cNvPr id="7" name="Slide Number Placeholder 6"/>
          <p:cNvSpPr>
            <a:spLocks noGrp="1"/>
          </p:cNvSpPr>
          <p:nvPr>
            <p:ph type="sldNum" sz="quarter" idx="12"/>
          </p:nvPr>
        </p:nvSpPr>
        <p:spPr/>
        <p:txBody>
          <a:bodyPr/>
          <a:lstStyle/>
          <a:p>
            <a:fld id="{245FBE8E-C018-4514-B6E6-6AFED8D2B55D}" type="slidenum">
              <a:rPr lang="es-AR" smtClean="0"/>
              <a:pPr/>
              <a:t>‹Nº›</a:t>
            </a:fld>
            <a:endParaRPr lang="es-AR"/>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r>
              <a:rPr lang="es-AR" smtClean="0"/>
              <a:t>IBBDD</a:t>
            </a:r>
            <a:endParaRPr lang="es-AR"/>
          </a:p>
        </p:txBody>
      </p:sp>
      <p:sp>
        <p:nvSpPr>
          <p:cNvPr id="8" name="Footer Placeholder 7"/>
          <p:cNvSpPr>
            <a:spLocks noGrp="1"/>
          </p:cNvSpPr>
          <p:nvPr>
            <p:ph type="ftr" sz="quarter" idx="11"/>
          </p:nvPr>
        </p:nvSpPr>
        <p:spPr/>
        <p:txBody>
          <a:bodyPr/>
          <a:lstStyle/>
          <a:p>
            <a:r>
              <a:rPr lang="es-AR" smtClean="0"/>
              <a:t>SQL</a:t>
            </a:r>
            <a:endParaRPr lang="es-AR"/>
          </a:p>
        </p:txBody>
      </p:sp>
      <p:sp>
        <p:nvSpPr>
          <p:cNvPr id="9" name="Slide Number Placeholder 8"/>
          <p:cNvSpPr>
            <a:spLocks noGrp="1"/>
          </p:cNvSpPr>
          <p:nvPr>
            <p:ph type="sldNum" sz="quarter" idx="12"/>
          </p:nvPr>
        </p:nvSpPr>
        <p:spPr/>
        <p:txBody>
          <a:bodyPr/>
          <a:lstStyle/>
          <a:p>
            <a:fld id="{245FBE8E-C018-4514-B6E6-6AFED8D2B55D}" type="slidenum">
              <a:rPr lang="es-AR" smtClean="0"/>
              <a:pPr/>
              <a:t>‹Nº›</a:t>
            </a:fld>
            <a:endParaRPr lang="es-AR"/>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s-AR" smtClean="0"/>
              <a:t>IBBDD</a:t>
            </a:r>
            <a:endParaRPr lang="es-AR"/>
          </a:p>
        </p:txBody>
      </p:sp>
      <p:sp>
        <p:nvSpPr>
          <p:cNvPr id="4" name="Footer Placeholder 3"/>
          <p:cNvSpPr>
            <a:spLocks noGrp="1"/>
          </p:cNvSpPr>
          <p:nvPr>
            <p:ph type="ftr" sz="quarter" idx="11"/>
          </p:nvPr>
        </p:nvSpPr>
        <p:spPr/>
        <p:txBody>
          <a:bodyPr/>
          <a:lstStyle/>
          <a:p>
            <a:r>
              <a:rPr lang="es-AR" smtClean="0"/>
              <a:t>SQL</a:t>
            </a:r>
            <a:endParaRPr lang="es-AR"/>
          </a:p>
        </p:txBody>
      </p:sp>
      <p:sp>
        <p:nvSpPr>
          <p:cNvPr id="5" name="Slide Number Placeholder 4"/>
          <p:cNvSpPr>
            <a:spLocks noGrp="1"/>
          </p:cNvSpPr>
          <p:nvPr>
            <p:ph type="sldNum" sz="quarter" idx="12"/>
          </p:nvPr>
        </p:nvSpPr>
        <p:spPr/>
        <p:txBody>
          <a:bodyPr/>
          <a:lstStyle/>
          <a:p>
            <a:fld id="{245FBE8E-C018-4514-B6E6-6AFED8D2B55D}" type="slidenum">
              <a:rPr lang="es-AR" smtClean="0"/>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s-AR" smtClean="0"/>
              <a:t>IBBDD</a:t>
            </a:r>
            <a:endParaRPr lang="es-AR"/>
          </a:p>
        </p:txBody>
      </p:sp>
      <p:sp>
        <p:nvSpPr>
          <p:cNvPr id="3" name="Footer Placeholder 2"/>
          <p:cNvSpPr>
            <a:spLocks noGrp="1"/>
          </p:cNvSpPr>
          <p:nvPr>
            <p:ph type="ftr" sz="quarter" idx="11"/>
          </p:nvPr>
        </p:nvSpPr>
        <p:spPr/>
        <p:txBody>
          <a:bodyPr/>
          <a:lstStyle/>
          <a:p>
            <a:r>
              <a:rPr lang="es-AR" smtClean="0"/>
              <a:t>SQL</a:t>
            </a:r>
            <a:endParaRPr lang="es-AR"/>
          </a:p>
        </p:txBody>
      </p:sp>
      <p:sp>
        <p:nvSpPr>
          <p:cNvPr id="4" name="Slide Number Placeholder 3"/>
          <p:cNvSpPr>
            <a:spLocks noGrp="1"/>
          </p:cNvSpPr>
          <p:nvPr>
            <p:ph type="sldNum" sz="quarter" idx="12"/>
          </p:nvPr>
        </p:nvSpPr>
        <p:spPr/>
        <p:txBody>
          <a:bodyPr/>
          <a:lstStyle/>
          <a:p>
            <a:fld id="{245FBE8E-C018-4514-B6E6-6AFED8D2B55D}"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s-AR" smtClean="0"/>
              <a:t>IBBDD</a:t>
            </a:r>
            <a:endParaRPr lang="es-AR"/>
          </a:p>
        </p:txBody>
      </p:sp>
      <p:sp>
        <p:nvSpPr>
          <p:cNvPr id="6" name="Footer Placeholder 5"/>
          <p:cNvSpPr>
            <a:spLocks noGrp="1"/>
          </p:cNvSpPr>
          <p:nvPr>
            <p:ph type="ftr" sz="quarter" idx="11"/>
          </p:nvPr>
        </p:nvSpPr>
        <p:spPr/>
        <p:txBody>
          <a:bodyPr/>
          <a:lstStyle/>
          <a:p>
            <a:r>
              <a:rPr lang="es-AR" smtClean="0"/>
              <a:t>SQL</a:t>
            </a:r>
            <a:endParaRPr lang="es-AR"/>
          </a:p>
        </p:txBody>
      </p:sp>
      <p:sp>
        <p:nvSpPr>
          <p:cNvPr id="7" name="Slide Number Placeholder 6"/>
          <p:cNvSpPr>
            <a:spLocks noGrp="1"/>
          </p:cNvSpPr>
          <p:nvPr>
            <p:ph type="sldNum" sz="quarter" idx="12"/>
          </p:nvPr>
        </p:nvSpPr>
        <p:spPr/>
        <p:txBody>
          <a:bodyPr/>
          <a:lstStyle/>
          <a:p>
            <a:fld id="{245FBE8E-C018-4514-B6E6-6AFED8D2B55D}" type="slidenum">
              <a:rPr lang="es-AR" smtClean="0"/>
              <a:pPr/>
              <a:t>‹Nº›</a:t>
            </a:fld>
            <a:endParaRPr lang="es-AR"/>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s-AR" smtClean="0"/>
              <a:t>IBBDD</a:t>
            </a:r>
            <a:endParaRPr lang="es-AR"/>
          </a:p>
        </p:txBody>
      </p:sp>
      <p:sp>
        <p:nvSpPr>
          <p:cNvPr id="6" name="Footer Placeholder 5"/>
          <p:cNvSpPr>
            <a:spLocks noGrp="1"/>
          </p:cNvSpPr>
          <p:nvPr>
            <p:ph type="ftr" sz="quarter" idx="11"/>
          </p:nvPr>
        </p:nvSpPr>
        <p:spPr>
          <a:xfrm>
            <a:off x="914400" y="6172200"/>
            <a:ext cx="3886200" cy="457200"/>
          </a:xfrm>
        </p:spPr>
        <p:txBody>
          <a:bodyPr/>
          <a:lstStyle/>
          <a:p>
            <a:r>
              <a:rPr lang="es-AR" smtClean="0"/>
              <a:t>SQL</a:t>
            </a:r>
            <a:endParaRPr lang="es-AR"/>
          </a:p>
        </p:txBody>
      </p:sp>
      <p:sp>
        <p:nvSpPr>
          <p:cNvPr id="7" name="Slide Number Placeholder 6"/>
          <p:cNvSpPr>
            <a:spLocks noGrp="1"/>
          </p:cNvSpPr>
          <p:nvPr>
            <p:ph type="sldNum" sz="quarter" idx="12"/>
          </p:nvPr>
        </p:nvSpPr>
        <p:spPr>
          <a:xfrm>
            <a:off x="146304" y="6208776"/>
            <a:ext cx="457200" cy="457200"/>
          </a:xfrm>
        </p:spPr>
        <p:txBody>
          <a:bodyPr/>
          <a:lstStyle/>
          <a:p>
            <a:fld id="{245FBE8E-C018-4514-B6E6-6AFED8D2B55D}" type="slidenum">
              <a:rPr lang="es-AR" smtClean="0"/>
              <a:pPr/>
              <a:t>‹Nº›</a:t>
            </a:fld>
            <a:endParaRPr lang="es-AR"/>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r>
              <a:rPr lang="es-AR" smtClean="0"/>
              <a:t>IBBDD</a:t>
            </a:r>
            <a:endParaRPr lang="es-A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s-AR" smtClean="0"/>
              <a:t>SQL</a:t>
            </a:r>
            <a:endParaRPr lang="es-A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45FBE8E-C018-4514-B6E6-6AFED8D2B55D}" type="slidenum">
              <a:rPr lang="es-AR" smtClean="0"/>
              <a:pPr/>
              <a:t>‹Nº›</a:t>
            </a:fld>
            <a:endParaRPr lang="es-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s-AR" dirty="0" smtClean="0"/>
              <a:t>Definición de Datos</a:t>
            </a:r>
          </a:p>
          <a:p>
            <a:r>
              <a:rPr lang="es-AR" dirty="0" smtClean="0"/>
              <a:t>Manipulación de Datos</a:t>
            </a:r>
            <a:endParaRPr lang="es-AR" dirty="0"/>
          </a:p>
        </p:txBody>
      </p:sp>
      <p:sp>
        <p:nvSpPr>
          <p:cNvPr id="2" name="Title 1"/>
          <p:cNvSpPr>
            <a:spLocks noGrp="1"/>
          </p:cNvSpPr>
          <p:nvPr>
            <p:ph type="ctrTitle"/>
          </p:nvPr>
        </p:nvSpPr>
        <p:spPr/>
        <p:txBody>
          <a:bodyPr/>
          <a:lstStyle/>
          <a:p>
            <a:r>
              <a:rPr lang="es-AR" dirty="0" smtClean="0"/>
              <a:t>SQL</a:t>
            </a:r>
            <a:endParaRPr lang="es-A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Vistas</a:t>
            </a:r>
            <a:endParaRPr lang="es-AR" dirty="0"/>
          </a:p>
        </p:txBody>
      </p:sp>
      <p:sp>
        <p:nvSpPr>
          <p:cNvPr id="3" name="Date Placeholder 2"/>
          <p:cNvSpPr>
            <a:spLocks noGrp="1"/>
          </p:cNvSpPr>
          <p:nvPr>
            <p:ph type="dt" sz="half" idx="10"/>
          </p:nvPr>
        </p:nvSpPr>
        <p:spPr/>
        <p:txBody>
          <a:bodyPr/>
          <a:lstStyle/>
          <a:p>
            <a:r>
              <a:rPr lang="es-AR" smtClean="0"/>
              <a:t>IBBDD</a:t>
            </a:r>
            <a:endParaRPr lang="es-AR"/>
          </a:p>
        </p:txBody>
      </p:sp>
      <p:sp>
        <p:nvSpPr>
          <p:cNvPr id="4" name="Footer Placeholder 3"/>
          <p:cNvSpPr>
            <a:spLocks noGrp="1"/>
          </p:cNvSpPr>
          <p:nvPr>
            <p:ph type="ftr" sz="quarter" idx="11"/>
          </p:nvPr>
        </p:nvSpPr>
        <p:spPr/>
        <p:txBody>
          <a:bodyPr/>
          <a:lstStyle/>
          <a:p>
            <a:r>
              <a:rPr lang="es-AR" smtClean="0"/>
              <a:t>SQL</a:t>
            </a:r>
            <a:endParaRPr lang="es-AR"/>
          </a:p>
        </p:txBody>
      </p:sp>
      <p:sp>
        <p:nvSpPr>
          <p:cNvPr id="5" name="Slide Number Placeholder 4"/>
          <p:cNvSpPr>
            <a:spLocks noGrp="1"/>
          </p:cNvSpPr>
          <p:nvPr>
            <p:ph type="sldNum" sz="quarter" idx="12"/>
          </p:nvPr>
        </p:nvSpPr>
        <p:spPr/>
        <p:txBody>
          <a:bodyPr/>
          <a:lstStyle/>
          <a:p>
            <a:fld id="{245FBE8E-C018-4514-B6E6-6AFED8D2B55D}" type="slidenum">
              <a:rPr lang="es-AR" smtClean="0"/>
              <a:pPr/>
              <a:t>10</a:t>
            </a:fld>
            <a:endParaRPr lang="es-AR"/>
          </a:p>
        </p:txBody>
      </p:sp>
      <p:sp>
        <p:nvSpPr>
          <p:cNvPr id="6" name="Content Placeholder 5"/>
          <p:cNvSpPr>
            <a:spLocks noGrp="1"/>
          </p:cNvSpPr>
          <p:nvPr>
            <p:ph sz="quarter" idx="1"/>
          </p:nvPr>
        </p:nvSpPr>
        <p:spPr/>
        <p:txBody>
          <a:bodyPr>
            <a:normAutofit fontScale="92500" lnSpcReduction="10000"/>
          </a:bodyPr>
          <a:lstStyle/>
          <a:p>
            <a:r>
              <a:rPr lang="es-AR" dirty="0" smtClean="0"/>
              <a:t>Son resultados dinámicos de una o más operaciones sobre tablas para producir otra tabla</a:t>
            </a:r>
          </a:p>
          <a:p>
            <a:r>
              <a:rPr lang="es-AR" dirty="0" smtClean="0"/>
              <a:t>Una vista es una tabla virtual que se produce cuando es invocada</a:t>
            </a:r>
          </a:p>
          <a:p>
            <a:r>
              <a:rPr lang="es-AR" dirty="0" smtClean="0"/>
              <a:t>Se utilizan para definir operaciones frecuentes en una base de datos y para </a:t>
            </a:r>
            <a:r>
              <a:rPr lang="es-AR" dirty="0" err="1" smtClean="0"/>
              <a:t>modularizar</a:t>
            </a:r>
            <a:r>
              <a:rPr lang="es-AR" dirty="0" smtClean="0"/>
              <a:t> operaciones complejas (igual que las asignaciones en AR)</a:t>
            </a:r>
          </a:p>
          <a:p>
            <a:r>
              <a:rPr lang="es-AR" dirty="0" smtClean="0"/>
              <a:t>Pueden ser para actualizar tablas, con algunas restricciones:</a:t>
            </a:r>
          </a:p>
          <a:p>
            <a:pPr lvl="1"/>
            <a:r>
              <a:rPr lang="es-AR" dirty="0" smtClean="0"/>
              <a:t>No se puede eliminar filas duplicadas de los resultados</a:t>
            </a:r>
          </a:p>
          <a:p>
            <a:pPr lvl="1"/>
            <a:r>
              <a:rPr lang="es-AR" dirty="0" smtClean="0"/>
              <a:t>Sólo se puede usar nombres de columnas en la expresión de selección</a:t>
            </a:r>
          </a:p>
          <a:p>
            <a:pPr lvl="1"/>
            <a:r>
              <a:rPr lang="es-AR" dirty="0" smtClean="0"/>
              <a:t>Debe haber sólo una tabla origen</a:t>
            </a:r>
          </a:p>
          <a:p>
            <a:pPr lvl="1"/>
            <a:r>
              <a:rPr lang="es-AR" dirty="0" smtClean="0"/>
              <a:t>No puede haber </a:t>
            </a:r>
            <a:r>
              <a:rPr lang="es-AR" dirty="0" err="1" smtClean="0"/>
              <a:t>subconsultas</a:t>
            </a:r>
            <a:r>
              <a:rPr lang="es-AR" dirty="0" smtClean="0"/>
              <a:t> sobre la tabla origen</a:t>
            </a:r>
          </a:p>
          <a:p>
            <a:pPr lvl="1"/>
            <a:r>
              <a:rPr lang="es-AR" dirty="0" smtClean="0"/>
              <a:t>No puede haber funciones ni restricciones sobre grupos de filas</a:t>
            </a:r>
            <a:endParaRPr lang="es-A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Procedimientos Almacenados</a:t>
            </a:r>
            <a:endParaRPr lang="es-AR" dirty="0"/>
          </a:p>
        </p:txBody>
      </p:sp>
      <p:sp>
        <p:nvSpPr>
          <p:cNvPr id="3" name="Marcador de fecha 2"/>
          <p:cNvSpPr>
            <a:spLocks noGrp="1"/>
          </p:cNvSpPr>
          <p:nvPr>
            <p:ph type="dt" sz="half" idx="10"/>
          </p:nvPr>
        </p:nvSpPr>
        <p:spPr/>
        <p:txBody>
          <a:bodyPr/>
          <a:lstStyle/>
          <a:p>
            <a:r>
              <a:rPr lang="es-AR" smtClean="0"/>
              <a:t>IBBDD</a:t>
            </a:r>
            <a:endParaRPr lang="es-AR"/>
          </a:p>
        </p:txBody>
      </p:sp>
      <p:sp>
        <p:nvSpPr>
          <p:cNvPr id="4" name="Marcador de pie de página 3"/>
          <p:cNvSpPr>
            <a:spLocks noGrp="1"/>
          </p:cNvSpPr>
          <p:nvPr>
            <p:ph type="ftr" sz="quarter" idx="11"/>
          </p:nvPr>
        </p:nvSpPr>
        <p:spPr/>
        <p:txBody>
          <a:bodyPr/>
          <a:lstStyle/>
          <a:p>
            <a:r>
              <a:rPr lang="es-AR" smtClean="0"/>
              <a:t>SQL</a:t>
            </a:r>
            <a:endParaRPr lang="es-AR"/>
          </a:p>
        </p:txBody>
      </p:sp>
      <p:sp>
        <p:nvSpPr>
          <p:cNvPr id="5" name="Marcador de número de diapositiva 4"/>
          <p:cNvSpPr>
            <a:spLocks noGrp="1"/>
          </p:cNvSpPr>
          <p:nvPr>
            <p:ph type="sldNum" sz="quarter" idx="12"/>
          </p:nvPr>
        </p:nvSpPr>
        <p:spPr/>
        <p:txBody>
          <a:bodyPr/>
          <a:lstStyle/>
          <a:p>
            <a:fld id="{245FBE8E-C018-4514-B6E6-6AFED8D2B55D}" type="slidenum">
              <a:rPr lang="es-AR" smtClean="0"/>
              <a:pPr/>
              <a:t>11</a:t>
            </a:fld>
            <a:endParaRPr lang="es-AR"/>
          </a:p>
        </p:txBody>
      </p:sp>
      <p:sp>
        <p:nvSpPr>
          <p:cNvPr id="6" name="Marcador de contenido 5"/>
          <p:cNvSpPr>
            <a:spLocks noGrp="1"/>
          </p:cNvSpPr>
          <p:nvPr>
            <p:ph sz="quarter" idx="1"/>
          </p:nvPr>
        </p:nvSpPr>
        <p:spPr/>
        <p:txBody>
          <a:bodyPr>
            <a:normAutofit fontScale="92500" lnSpcReduction="20000"/>
          </a:bodyPr>
          <a:lstStyle/>
          <a:p>
            <a:pPr marL="0" indent="0">
              <a:buNone/>
            </a:pPr>
            <a:r>
              <a:rPr lang="es-AR" dirty="0"/>
              <a:t>CREATE</a:t>
            </a:r>
          </a:p>
          <a:p>
            <a:pPr marL="0" indent="0">
              <a:buNone/>
            </a:pPr>
            <a:r>
              <a:rPr lang="es-AR" dirty="0" smtClean="0"/>
              <a:t>     PROCEDURE </a:t>
            </a:r>
            <a:r>
              <a:rPr lang="es-AR" i="1" dirty="0" err="1" smtClean="0"/>
              <a:t>nombre_procedimiento</a:t>
            </a:r>
            <a:r>
              <a:rPr lang="es-AR" dirty="0" smtClean="0"/>
              <a:t> ([</a:t>
            </a:r>
            <a:r>
              <a:rPr lang="es-AR" i="1" dirty="0" smtClean="0"/>
              <a:t>parámetro</a:t>
            </a:r>
            <a:r>
              <a:rPr lang="es-AR" dirty="0" smtClean="0"/>
              <a:t>[,...]])</a:t>
            </a:r>
          </a:p>
          <a:p>
            <a:pPr marL="0" indent="0">
              <a:buNone/>
            </a:pPr>
            <a:r>
              <a:rPr lang="es-AR" dirty="0" smtClean="0"/>
              <a:t>     [</a:t>
            </a:r>
            <a:r>
              <a:rPr lang="es-AR" dirty="0"/>
              <a:t>COMMENT '</a:t>
            </a:r>
            <a:r>
              <a:rPr lang="es-AR" i="1" dirty="0" err="1"/>
              <a:t>string</a:t>
            </a:r>
            <a:r>
              <a:rPr lang="es-AR" dirty="0"/>
              <a:t>'] </a:t>
            </a:r>
            <a:r>
              <a:rPr lang="es-AR" i="1" dirty="0" smtClean="0"/>
              <a:t>cuerpo</a:t>
            </a:r>
            <a:endParaRPr lang="es-AR" i="1" dirty="0"/>
          </a:p>
          <a:p>
            <a:pPr marL="0" indent="0">
              <a:buNone/>
            </a:pPr>
            <a:endParaRPr lang="es-AR" dirty="0" smtClean="0"/>
          </a:p>
          <a:p>
            <a:pPr marL="0" indent="0">
              <a:buNone/>
            </a:pPr>
            <a:r>
              <a:rPr lang="es-AR" i="1" dirty="0" smtClean="0"/>
              <a:t>parámetro:</a:t>
            </a:r>
            <a:endParaRPr lang="es-AR" i="1" dirty="0"/>
          </a:p>
          <a:p>
            <a:pPr marL="0" indent="0">
              <a:buNone/>
            </a:pPr>
            <a:r>
              <a:rPr lang="es-AR" dirty="0"/>
              <a:t>    [ IN | OUT | INOUT ] </a:t>
            </a:r>
            <a:r>
              <a:rPr lang="es-AR" i="1" dirty="0" err="1" smtClean="0"/>
              <a:t>nombre_parámetro</a:t>
            </a:r>
            <a:r>
              <a:rPr lang="es-AR" i="1" dirty="0" smtClean="0"/>
              <a:t> tipo</a:t>
            </a:r>
            <a:endParaRPr lang="es-AR" i="1" dirty="0"/>
          </a:p>
          <a:p>
            <a:pPr marL="0" indent="0">
              <a:buNone/>
            </a:pPr>
            <a:endParaRPr lang="es-AR" dirty="0"/>
          </a:p>
          <a:p>
            <a:pPr marL="0" indent="0">
              <a:buNone/>
            </a:pPr>
            <a:r>
              <a:rPr lang="es-AR" i="1" dirty="0" smtClean="0"/>
              <a:t>tipo:</a:t>
            </a:r>
            <a:endParaRPr lang="es-AR" i="1" dirty="0"/>
          </a:p>
          <a:p>
            <a:pPr marL="0" indent="0">
              <a:buNone/>
            </a:pPr>
            <a:r>
              <a:rPr lang="es-AR" dirty="0"/>
              <a:t>    </a:t>
            </a:r>
            <a:r>
              <a:rPr lang="es-AR" dirty="0" smtClean="0"/>
              <a:t>Cualquier tipo de dato de SQL</a:t>
            </a:r>
            <a:endParaRPr lang="es-AR" dirty="0"/>
          </a:p>
          <a:p>
            <a:pPr marL="0" indent="0">
              <a:buNone/>
            </a:pPr>
            <a:endParaRPr lang="es-AR" dirty="0"/>
          </a:p>
          <a:p>
            <a:pPr marL="0" indent="0">
              <a:buNone/>
            </a:pPr>
            <a:r>
              <a:rPr lang="es-AR" i="1" dirty="0" smtClean="0"/>
              <a:t>cuerpo:</a:t>
            </a:r>
            <a:endParaRPr lang="es-AR" i="1" dirty="0"/>
          </a:p>
          <a:p>
            <a:pPr marL="0" indent="0">
              <a:buNone/>
            </a:pPr>
            <a:r>
              <a:rPr lang="es-AR" dirty="0"/>
              <a:t>    </a:t>
            </a:r>
            <a:r>
              <a:rPr lang="es-AR" i="1" dirty="0" err="1" smtClean="0"/>
              <a:t>sentencia_SQL</a:t>
            </a:r>
            <a:r>
              <a:rPr lang="es-AR" dirty="0" smtClean="0"/>
              <a:t> |BEGIN </a:t>
            </a:r>
            <a:r>
              <a:rPr lang="es-AR" i="1" dirty="0" err="1" smtClean="0"/>
              <a:t>sentencia_SQL</a:t>
            </a:r>
            <a:r>
              <a:rPr lang="es-AR" i="1" dirty="0" smtClean="0"/>
              <a:t>; …</a:t>
            </a:r>
            <a:r>
              <a:rPr lang="es-AR" dirty="0" smtClean="0"/>
              <a:t> END</a:t>
            </a:r>
            <a:endParaRPr lang="es-AR" dirty="0"/>
          </a:p>
        </p:txBody>
      </p:sp>
    </p:spTree>
    <p:extLst>
      <p:ext uri="{BB962C8B-B14F-4D97-AF65-F5344CB8AC3E}">
        <p14:creationId xmlns:p14="http://schemas.microsoft.com/office/powerpoint/2010/main" val="4821633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Procedimientos Almacenados</a:t>
            </a:r>
            <a:endParaRPr lang="es-AR" dirty="0"/>
          </a:p>
        </p:txBody>
      </p:sp>
      <p:sp>
        <p:nvSpPr>
          <p:cNvPr id="3" name="Date Placeholder 2"/>
          <p:cNvSpPr>
            <a:spLocks noGrp="1"/>
          </p:cNvSpPr>
          <p:nvPr>
            <p:ph type="dt" sz="half" idx="10"/>
          </p:nvPr>
        </p:nvSpPr>
        <p:spPr/>
        <p:txBody>
          <a:bodyPr/>
          <a:lstStyle/>
          <a:p>
            <a:r>
              <a:rPr lang="es-AR" smtClean="0"/>
              <a:t>IBBDD</a:t>
            </a:r>
            <a:endParaRPr lang="es-AR"/>
          </a:p>
        </p:txBody>
      </p:sp>
      <p:sp>
        <p:nvSpPr>
          <p:cNvPr id="4" name="Footer Placeholder 3"/>
          <p:cNvSpPr>
            <a:spLocks noGrp="1"/>
          </p:cNvSpPr>
          <p:nvPr>
            <p:ph type="ftr" sz="quarter" idx="11"/>
          </p:nvPr>
        </p:nvSpPr>
        <p:spPr/>
        <p:txBody>
          <a:bodyPr/>
          <a:lstStyle/>
          <a:p>
            <a:r>
              <a:rPr lang="es-AR" smtClean="0"/>
              <a:t>SQL</a:t>
            </a:r>
            <a:endParaRPr lang="es-AR"/>
          </a:p>
        </p:txBody>
      </p:sp>
      <p:sp>
        <p:nvSpPr>
          <p:cNvPr id="5" name="Slide Number Placeholder 4"/>
          <p:cNvSpPr>
            <a:spLocks noGrp="1"/>
          </p:cNvSpPr>
          <p:nvPr>
            <p:ph type="sldNum" sz="quarter" idx="12"/>
          </p:nvPr>
        </p:nvSpPr>
        <p:spPr/>
        <p:txBody>
          <a:bodyPr/>
          <a:lstStyle/>
          <a:p>
            <a:fld id="{245FBE8E-C018-4514-B6E6-6AFED8D2B55D}" type="slidenum">
              <a:rPr lang="es-AR" smtClean="0"/>
              <a:pPr/>
              <a:t>12</a:t>
            </a:fld>
            <a:endParaRPr lang="es-AR"/>
          </a:p>
        </p:txBody>
      </p:sp>
      <p:sp>
        <p:nvSpPr>
          <p:cNvPr id="6" name="Content Placeholder 5"/>
          <p:cNvSpPr>
            <a:spLocks noGrp="1"/>
          </p:cNvSpPr>
          <p:nvPr>
            <p:ph sz="quarter" idx="1"/>
          </p:nvPr>
        </p:nvSpPr>
        <p:spPr/>
        <p:txBody>
          <a:bodyPr>
            <a:normAutofit/>
          </a:bodyPr>
          <a:lstStyle/>
          <a:p>
            <a:r>
              <a:rPr lang="es-AR" dirty="0" smtClean="0"/>
              <a:t>Son procedimientos almacenados en la base de datos </a:t>
            </a:r>
            <a:r>
              <a:rPr lang="es-AR" i="1" dirty="0" smtClean="0"/>
              <a:t>(</a:t>
            </a:r>
            <a:r>
              <a:rPr lang="es-AR" i="1" dirty="0" err="1" smtClean="0"/>
              <a:t>stored</a:t>
            </a:r>
            <a:r>
              <a:rPr lang="es-AR" i="1" dirty="0" smtClean="0"/>
              <a:t> </a:t>
            </a:r>
            <a:r>
              <a:rPr lang="es-AR" i="1" dirty="0" err="1" smtClean="0"/>
              <a:t>procedures</a:t>
            </a:r>
            <a:r>
              <a:rPr lang="es-AR" i="1" dirty="0" smtClean="0"/>
              <a:t>)</a:t>
            </a:r>
          </a:p>
          <a:p>
            <a:r>
              <a:rPr lang="es-AR" dirty="0" smtClean="0"/>
              <a:t>Para invocar un procedimiento almacenado se usa la </a:t>
            </a:r>
            <a:r>
              <a:rPr lang="es-AR" dirty="0"/>
              <a:t>sentencia </a:t>
            </a:r>
            <a:r>
              <a:rPr lang="es-AR" dirty="0" smtClean="0"/>
              <a:t>CALL </a:t>
            </a:r>
            <a:r>
              <a:rPr lang="es-AR" i="1" dirty="0" err="1" smtClean="0"/>
              <a:t>nombre_sp</a:t>
            </a:r>
            <a:r>
              <a:rPr lang="es-AR" dirty="0" smtClean="0"/>
              <a:t> ([</a:t>
            </a:r>
            <a:r>
              <a:rPr lang="es-AR" i="1" dirty="0" smtClean="0"/>
              <a:t>parámetro</a:t>
            </a:r>
            <a:r>
              <a:rPr lang="es-AR" dirty="0" smtClean="0"/>
              <a:t>[,...]])</a:t>
            </a:r>
          </a:p>
          <a:p>
            <a:r>
              <a:rPr lang="es-AR" dirty="0" smtClean="0"/>
              <a:t>La lista de parámetros encerrada entre paréntesis siempre debe estar presente. Si el procedimiento no tiene parámetros, se debe especificar una lista vacía ().</a:t>
            </a:r>
          </a:p>
          <a:p>
            <a:r>
              <a:rPr lang="es-AR" dirty="0" smtClean="0"/>
              <a:t>Si no se especifica IN (de entrada), OUT (de salida) o INOUT (de entrada y salida) antes del nombre del parámetro, se asume por defecto IN.</a:t>
            </a:r>
            <a:endParaRPr lang="es-AR" dirty="0"/>
          </a:p>
        </p:txBody>
      </p:sp>
    </p:spTree>
    <p:extLst>
      <p:ext uri="{BB962C8B-B14F-4D97-AF65-F5344CB8AC3E}">
        <p14:creationId xmlns:p14="http://schemas.microsoft.com/office/powerpoint/2010/main" val="42452262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sz="2800" dirty="0" smtClean="0"/>
              <a:t>Ejemplo de Procedimiento Almacenado en </a:t>
            </a:r>
            <a:r>
              <a:rPr lang="es-AR" sz="2800" dirty="0" err="1" smtClean="0"/>
              <a:t>MySQL</a:t>
            </a:r>
            <a:r>
              <a:rPr lang="es-AR" sz="2800" dirty="0" smtClean="0"/>
              <a:t> (con parámetro de salida)</a:t>
            </a:r>
            <a:endParaRPr lang="es-AR" sz="2800" dirty="0"/>
          </a:p>
        </p:txBody>
      </p:sp>
      <p:sp>
        <p:nvSpPr>
          <p:cNvPr id="3" name="Marcador de fecha 2"/>
          <p:cNvSpPr>
            <a:spLocks noGrp="1"/>
          </p:cNvSpPr>
          <p:nvPr>
            <p:ph type="dt" sz="half" idx="10"/>
          </p:nvPr>
        </p:nvSpPr>
        <p:spPr/>
        <p:txBody>
          <a:bodyPr/>
          <a:lstStyle/>
          <a:p>
            <a:r>
              <a:rPr lang="es-AR" smtClean="0"/>
              <a:t>IBBDD</a:t>
            </a:r>
            <a:endParaRPr lang="es-AR"/>
          </a:p>
        </p:txBody>
      </p:sp>
      <p:sp>
        <p:nvSpPr>
          <p:cNvPr id="4" name="Marcador de pie de página 3"/>
          <p:cNvSpPr>
            <a:spLocks noGrp="1"/>
          </p:cNvSpPr>
          <p:nvPr>
            <p:ph type="ftr" sz="quarter" idx="11"/>
          </p:nvPr>
        </p:nvSpPr>
        <p:spPr/>
        <p:txBody>
          <a:bodyPr/>
          <a:lstStyle/>
          <a:p>
            <a:r>
              <a:rPr lang="es-AR" smtClean="0"/>
              <a:t>SQL</a:t>
            </a:r>
            <a:endParaRPr lang="es-AR"/>
          </a:p>
        </p:txBody>
      </p:sp>
      <p:sp>
        <p:nvSpPr>
          <p:cNvPr id="5" name="Marcador de número de diapositiva 4"/>
          <p:cNvSpPr>
            <a:spLocks noGrp="1"/>
          </p:cNvSpPr>
          <p:nvPr>
            <p:ph type="sldNum" sz="quarter" idx="12"/>
          </p:nvPr>
        </p:nvSpPr>
        <p:spPr/>
        <p:txBody>
          <a:bodyPr/>
          <a:lstStyle/>
          <a:p>
            <a:fld id="{245FBE8E-C018-4514-B6E6-6AFED8D2B55D}" type="slidenum">
              <a:rPr lang="es-AR" smtClean="0"/>
              <a:pPr/>
              <a:t>13</a:t>
            </a:fld>
            <a:endParaRPr lang="es-AR"/>
          </a:p>
        </p:txBody>
      </p:sp>
      <p:sp>
        <p:nvSpPr>
          <p:cNvPr id="6" name="Marcador de contenido 5"/>
          <p:cNvSpPr>
            <a:spLocks noGrp="1"/>
          </p:cNvSpPr>
          <p:nvPr>
            <p:ph sz="quarter" idx="1"/>
          </p:nvPr>
        </p:nvSpPr>
        <p:spPr/>
        <p:txBody>
          <a:bodyPr>
            <a:normAutofit fontScale="47500" lnSpcReduction="20000"/>
          </a:bodyPr>
          <a:lstStyle/>
          <a:p>
            <a:pPr marL="0" indent="0">
              <a:buNone/>
            </a:pPr>
            <a:r>
              <a:rPr lang="es-AR" dirty="0" err="1"/>
              <a:t>mysql</a:t>
            </a:r>
            <a:r>
              <a:rPr lang="es-AR" dirty="0"/>
              <a:t>&gt; </a:t>
            </a:r>
            <a:r>
              <a:rPr lang="es-AR" dirty="0" err="1"/>
              <a:t>delimiter</a:t>
            </a:r>
            <a:r>
              <a:rPr lang="es-AR" dirty="0"/>
              <a:t> //</a:t>
            </a:r>
          </a:p>
          <a:p>
            <a:pPr marL="0" indent="0">
              <a:buNone/>
            </a:pPr>
            <a:endParaRPr lang="es-AR" dirty="0"/>
          </a:p>
          <a:p>
            <a:pPr marL="0" indent="0">
              <a:buNone/>
            </a:pPr>
            <a:r>
              <a:rPr lang="es-AR" dirty="0" err="1"/>
              <a:t>mysql</a:t>
            </a:r>
            <a:r>
              <a:rPr lang="es-AR" dirty="0"/>
              <a:t>&gt; CREATE PROCEDURE </a:t>
            </a:r>
            <a:r>
              <a:rPr lang="es-AR" dirty="0" err="1"/>
              <a:t>simpleproc</a:t>
            </a:r>
            <a:r>
              <a:rPr lang="es-AR" dirty="0"/>
              <a:t> (OUT param1 INT)</a:t>
            </a:r>
          </a:p>
          <a:p>
            <a:pPr marL="0" indent="0">
              <a:buNone/>
            </a:pPr>
            <a:r>
              <a:rPr lang="es-AR" dirty="0"/>
              <a:t>    -&gt; BEGIN</a:t>
            </a:r>
          </a:p>
          <a:p>
            <a:pPr marL="0" indent="0">
              <a:buNone/>
            </a:pPr>
            <a:r>
              <a:rPr lang="es-AR" dirty="0"/>
              <a:t>    -&gt;   SELECT COUNT(*) INTO param1 FROM t;</a:t>
            </a:r>
          </a:p>
          <a:p>
            <a:pPr marL="0" indent="0">
              <a:buNone/>
            </a:pPr>
            <a:r>
              <a:rPr lang="es-AR" dirty="0"/>
              <a:t>    -&gt; END//</a:t>
            </a:r>
          </a:p>
          <a:p>
            <a:pPr marL="0" indent="0">
              <a:buNone/>
            </a:pPr>
            <a:r>
              <a:rPr lang="es-AR" dirty="0" err="1"/>
              <a:t>Query</a:t>
            </a:r>
            <a:r>
              <a:rPr lang="es-AR" dirty="0"/>
              <a:t> OK, 0 </a:t>
            </a:r>
            <a:r>
              <a:rPr lang="es-AR" dirty="0" err="1"/>
              <a:t>rows</a:t>
            </a:r>
            <a:r>
              <a:rPr lang="es-AR" dirty="0"/>
              <a:t> </a:t>
            </a:r>
            <a:r>
              <a:rPr lang="es-AR" dirty="0" err="1"/>
              <a:t>affected</a:t>
            </a:r>
            <a:r>
              <a:rPr lang="es-AR" dirty="0"/>
              <a:t> (0.00 </a:t>
            </a:r>
            <a:r>
              <a:rPr lang="es-AR" dirty="0" err="1"/>
              <a:t>sec</a:t>
            </a:r>
            <a:r>
              <a:rPr lang="es-AR" dirty="0"/>
              <a:t>)</a:t>
            </a:r>
          </a:p>
          <a:p>
            <a:pPr marL="0" indent="0">
              <a:buNone/>
            </a:pPr>
            <a:endParaRPr lang="es-AR" dirty="0"/>
          </a:p>
          <a:p>
            <a:pPr marL="0" indent="0">
              <a:buNone/>
            </a:pPr>
            <a:r>
              <a:rPr lang="es-AR" dirty="0" err="1"/>
              <a:t>mysql</a:t>
            </a:r>
            <a:r>
              <a:rPr lang="es-AR" dirty="0"/>
              <a:t>&gt; </a:t>
            </a:r>
            <a:r>
              <a:rPr lang="es-AR" dirty="0" err="1"/>
              <a:t>delimiter</a:t>
            </a:r>
            <a:r>
              <a:rPr lang="es-AR" dirty="0"/>
              <a:t> ;</a:t>
            </a:r>
          </a:p>
          <a:p>
            <a:pPr marL="0" indent="0">
              <a:buNone/>
            </a:pPr>
            <a:endParaRPr lang="es-AR" dirty="0"/>
          </a:p>
          <a:p>
            <a:pPr marL="0" indent="0">
              <a:buNone/>
            </a:pPr>
            <a:r>
              <a:rPr lang="es-AR" dirty="0" err="1"/>
              <a:t>mysql</a:t>
            </a:r>
            <a:r>
              <a:rPr lang="es-AR" dirty="0"/>
              <a:t>&gt; CALL </a:t>
            </a:r>
            <a:r>
              <a:rPr lang="es-AR" dirty="0" err="1"/>
              <a:t>simpleproc</a:t>
            </a:r>
            <a:r>
              <a:rPr lang="es-AR" dirty="0"/>
              <a:t>(@a);</a:t>
            </a:r>
          </a:p>
          <a:p>
            <a:pPr marL="0" indent="0">
              <a:buNone/>
            </a:pPr>
            <a:r>
              <a:rPr lang="es-AR" dirty="0" err="1"/>
              <a:t>Query</a:t>
            </a:r>
            <a:r>
              <a:rPr lang="es-AR" dirty="0"/>
              <a:t> OK, 0 </a:t>
            </a:r>
            <a:r>
              <a:rPr lang="es-AR" dirty="0" err="1"/>
              <a:t>rows</a:t>
            </a:r>
            <a:r>
              <a:rPr lang="es-AR" dirty="0"/>
              <a:t> </a:t>
            </a:r>
            <a:r>
              <a:rPr lang="es-AR" dirty="0" err="1"/>
              <a:t>affected</a:t>
            </a:r>
            <a:r>
              <a:rPr lang="es-AR" dirty="0"/>
              <a:t> (0.00 </a:t>
            </a:r>
            <a:r>
              <a:rPr lang="es-AR" dirty="0" err="1"/>
              <a:t>sec</a:t>
            </a:r>
            <a:r>
              <a:rPr lang="es-AR" dirty="0"/>
              <a:t>)</a:t>
            </a:r>
          </a:p>
          <a:p>
            <a:pPr marL="0" indent="0">
              <a:buNone/>
            </a:pPr>
            <a:endParaRPr lang="es-AR" dirty="0"/>
          </a:p>
          <a:p>
            <a:pPr marL="0" indent="0">
              <a:buNone/>
            </a:pPr>
            <a:r>
              <a:rPr lang="es-AR" dirty="0" err="1"/>
              <a:t>mysql</a:t>
            </a:r>
            <a:r>
              <a:rPr lang="es-AR" dirty="0"/>
              <a:t>&gt; SELECT @a;</a:t>
            </a:r>
          </a:p>
          <a:p>
            <a:pPr marL="0" indent="0">
              <a:buNone/>
            </a:pPr>
            <a:r>
              <a:rPr lang="es-AR" dirty="0"/>
              <a:t>+------+</a:t>
            </a:r>
          </a:p>
          <a:p>
            <a:pPr marL="0" indent="0">
              <a:buNone/>
            </a:pPr>
            <a:r>
              <a:rPr lang="es-AR" dirty="0"/>
              <a:t>| @a   |</a:t>
            </a:r>
          </a:p>
          <a:p>
            <a:pPr marL="0" indent="0">
              <a:buNone/>
            </a:pPr>
            <a:r>
              <a:rPr lang="es-AR" dirty="0"/>
              <a:t>+------+</a:t>
            </a:r>
          </a:p>
          <a:p>
            <a:pPr marL="0" indent="0">
              <a:buNone/>
            </a:pPr>
            <a:r>
              <a:rPr lang="es-AR" dirty="0"/>
              <a:t>| 3    |</a:t>
            </a:r>
          </a:p>
          <a:p>
            <a:pPr marL="0" indent="0">
              <a:buNone/>
            </a:pPr>
            <a:r>
              <a:rPr lang="es-AR" dirty="0"/>
              <a:t>+------+</a:t>
            </a:r>
          </a:p>
          <a:p>
            <a:pPr marL="0" indent="0">
              <a:buNone/>
            </a:pPr>
            <a:r>
              <a:rPr lang="es-AR" dirty="0"/>
              <a:t>1 </a:t>
            </a:r>
            <a:r>
              <a:rPr lang="es-AR" dirty="0" err="1"/>
              <a:t>row</a:t>
            </a:r>
            <a:r>
              <a:rPr lang="es-AR" dirty="0"/>
              <a:t> in set (0.00 </a:t>
            </a:r>
            <a:r>
              <a:rPr lang="es-AR" dirty="0" err="1"/>
              <a:t>sec</a:t>
            </a:r>
            <a:r>
              <a:rPr lang="es-AR" dirty="0"/>
              <a:t>)</a:t>
            </a:r>
          </a:p>
        </p:txBody>
      </p:sp>
    </p:spTree>
    <p:extLst>
      <p:ext uri="{BB962C8B-B14F-4D97-AF65-F5344CB8AC3E}">
        <p14:creationId xmlns:p14="http://schemas.microsoft.com/office/powerpoint/2010/main" val="37556045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Triggers</a:t>
            </a:r>
            <a:endParaRPr lang="es-AR" dirty="0"/>
          </a:p>
        </p:txBody>
      </p:sp>
      <p:sp>
        <p:nvSpPr>
          <p:cNvPr id="3" name="Marcador de fecha 2"/>
          <p:cNvSpPr>
            <a:spLocks noGrp="1"/>
          </p:cNvSpPr>
          <p:nvPr>
            <p:ph type="dt" sz="half" idx="10"/>
          </p:nvPr>
        </p:nvSpPr>
        <p:spPr/>
        <p:txBody>
          <a:bodyPr/>
          <a:lstStyle/>
          <a:p>
            <a:r>
              <a:rPr lang="es-AR" smtClean="0"/>
              <a:t>IBBDD</a:t>
            </a:r>
            <a:endParaRPr lang="es-AR"/>
          </a:p>
        </p:txBody>
      </p:sp>
      <p:sp>
        <p:nvSpPr>
          <p:cNvPr id="4" name="Marcador de pie de página 3"/>
          <p:cNvSpPr>
            <a:spLocks noGrp="1"/>
          </p:cNvSpPr>
          <p:nvPr>
            <p:ph type="ftr" sz="quarter" idx="11"/>
          </p:nvPr>
        </p:nvSpPr>
        <p:spPr/>
        <p:txBody>
          <a:bodyPr/>
          <a:lstStyle/>
          <a:p>
            <a:r>
              <a:rPr lang="es-AR" smtClean="0"/>
              <a:t>SQL</a:t>
            </a:r>
            <a:endParaRPr lang="es-AR"/>
          </a:p>
        </p:txBody>
      </p:sp>
      <p:sp>
        <p:nvSpPr>
          <p:cNvPr id="5" name="Marcador de número de diapositiva 4"/>
          <p:cNvSpPr>
            <a:spLocks noGrp="1"/>
          </p:cNvSpPr>
          <p:nvPr>
            <p:ph type="sldNum" sz="quarter" idx="12"/>
          </p:nvPr>
        </p:nvSpPr>
        <p:spPr/>
        <p:txBody>
          <a:bodyPr/>
          <a:lstStyle/>
          <a:p>
            <a:fld id="{245FBE8E-C018-4514-B6E6-6AFED8D2B55D}" type="slidenum">
              <a:rPr lang="es-AR" smtClean="0"/>
              <a:pPr/>
              <a:t>14</a:t>
            </a:fld>
            <a:endParaRPr lang="es-AR"/>
          </a:p>
        </p:txBody>
      </p:sp>
      <p:sp>
        <p:nvSpPr>
          <p:cNvPr id="6" name="Marcador de contenido 5"/>
          <p:cNvSpPr>
            <a:spLocks noGrp="1"/>
          </p:cNvSpPr>
          <p:nvPr>
            <p:ph sz="quarter" idx="1"/>
          </p:nvPr>
        </p:nvSpPr>
        <p:spPr/>
        <p:txBody>
          <a:bodyPr>
            <a:normAutofit/>
          </a:bodyPr>
          <a:lstStyle/>
          <a:p>
            <a:pPr marL="0" indent="0">
              <a:buNone/>
            </a:pPr>
            <a:r>
              <a:rPr lang="es-AR" dirty="0"/>
              <a:t>CREATE</a:t>
            </a:r>
          </a:p>
          <a:p>
            <a:pPr marL="0" indent="0">
              <a:buNone/>
            </a:pPr>
            <a:r>
              <a:rPr lang="es-AR" dirty="0" smtClean="0"/>
              <a:t>    TRIGGER </a:t>
            </a:r>
            <a:r>
              <a:rPr lang="es-AR" i="1" dirty="0" err="1" smtClean="0"/>
              <a:t>nombre_trigger</a:t>
            </a:r>
            <a:endParaRPr lang="es-AR" i="1" dirty="0" smtClean="0"/>
          </a:p>
          <a:p>
            <a:pPr marL="0" indent="0">
              <a:buNone/>
            </a:pPr>
            <a:r>
              <a:rPr lang="es-AR" dirty="0" smtClean="0"/>
              <a:t>    </a:t>
            </a:r>
            <a:r>
              <a:rPr lang="es-AR" i="1" dirty="0" err="1" smtClean="0"/>
              <a:t>tiempo_activación</a:t>
            </a:r>
            <a:r>
              <a:rPr lang="es-AR" i="1" dirty="0" smtClean="0"/>
              <a:t> </a:t>
            </a:r>
            <a:r>
              <a:rPr lang="es-AR" i="1" dirty="0" err="1" smtClean="0"/>
              <a:t>tipo_operación</a:t>
            </a:r>
            <a:endParaRPr lang="es-AR" i="1" dirty="0"/>
          </a:p>
          <a:p>
            <a:pPr marL="0" indent="0">
              <a:buNone/>
            </a:pPr>
            <a:r>
              <a:rPr lang="es-AR" dirty="0"/>
              <a:t>    ON </a:t>
            </a:r>
            <a:r>
              <a:rPr lang="es-AR" i="1" dirty="0" err="1" smtClean="0"/>
              <a:t>nombre_tabla</a:t>
            </a:r>
            <a:r>
              <a:rPr lang="es-AR" dirty="0" smtClean="0"/>
              <a:t> </a:t>
            </a:r>
            <a:r>
              <a:rPr lang="es-AR" dirty="0"/>
              <a:t>FOR EACH ROW</a:t>
            </a:r>
          </a:p>
          <a:p>
            <a:pPr marL="0" indent="0">
              <a:buNone/>
            </a:pPr>
            <a:r>
              <a:rPr lang="es-AR" dirty="0"/>
              <a:t>    </a:t>
            </a:r>
            <a:r>
              <a:rPr lang="es-AR" i="1" dirty="0" smtClean="0"/>
              <a:t>cuerpo</a:t>
            </a:r>
            <a:endParaRPr lang="es-AR" i="1" dirty="0"/>
          </a:p>
          <a:p>
            <a:pPr marL="0" indent="0">
              <a:buNone/>
            </a:pPr>
            <a:endParaRPr lang="es-AR" dirty="0"/>
          </a:p>
          <a:p>
            <a:pPr marL="0" indent="0">
              <a:buNone/>
            </a:pPr>
            <a:r>
              <a:rPr lang="es-AR" i="1" dirty="0" err="1" smtClean="0"/>
              <a:t>tiempo_activación</a:t>
            </a:r>
            <a:r>
              <a:rPr lang="es-AR" dirty="0" smtClean="0"/>
              <a:t>: </a:t>
            </a:r>
            <a:r>
              <a:rPr lang="es-AR" dirty="0"/>
              <a:t>{ BEFORE | AFTER }</a:t>
            </a:r>
          </a:p>
          <a:p>
            <a:pPr marL="0" indent="0">
              <a:buNone/>
            </a:pPr>
            <a:endParaRPr lang="es-AR" dirty="0"/>
          </a:p>
          <a:p>
            <a:pPr marL="0" indent="0">
              <a:buNone/>
            </a:pPr>
            <a:r>
              <a:rPr lang="es-AR" i="1" dirty="0" err="1" smtClean="0"/>
              <a:t>tipo_operación</a:t>
            </a:r>
            <a:r>
              <a:rPr lang="es-AR" dirty="0" smtClean="0"/>
              <a:t>: </a:t>
            </a:r>
            <a:r>
              <a:rPr lang="es-AR" dirty="0"/>
              <a:t>{ INSERT | UPDATE | DELETE }</a:t>
            </a:r>
          </a:p>
        </p:txBody>
      </p:sp>
    </p:spTree>
    <p:extLst>
      <p:ext uri="{BB962C8B-B14F-4D97-AF65-F5344CB8AC3E}">
        <p14:creationId xmlns:p14="http://schemas.microsoft.com/office/powerpoint/2010/main" val="38178252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Triggers</a:t>
            </a:r>
            <a:endParaRPr lang="es-AR" dirty="0"/>
          </a:p>
        </p:txBody>
      </p:sp>
      <p:sp>
        <p:nvSpPr>
          <p:cNvPr id="3" name="Marcador de fecha 2"/>
          <p:cNvSpPr>
            <a:spLocks noGrp="1"/>
          </p:cNvSpPr>
          <p:nvPr>
            <p:ph type="dt" sz="half" idx="10"/>
          </p:nvPr>
        </p:nvSpPr>
        <p:spPr/>
        <p:txBody>
          <a:bodyPr/>
          <a:lstStyle/>
          <a:p>
            <a:r>
              <a:rPr lang="es-AR" smtClean="0"/>
              <a:t>IBBDD</a:t>
            </a:r>
            <a:endParaRPr lang="es-AR"/>
          </a:p>
        </p:txBody>
      </p:sp>
      <p:sp>
        <p:nvSpPr>
          <p:cNvPr id="4" name="Marcador de pie de página 3"/>
          <p:cNvSpPr>
            <a:spLocks noGrp="1"/>
          </p:cNvSpPr>
          <p:nvPr>
            <p:ph type="ftr" sz="quarter" idx="11"/>
          </p:nvPr>
        </p:nvSpPr>
        <p:spPr/>
        <p:txBody>
          <a:bodyPr/>
          <a:lstStyle/>
          <a:p>
            <a:r>
              <a:rPr lang="es-AR" smtClean="0"/>
              <a:t>SQL</a:t>
            </a:r>
            <a:endParaRPr lang="es-AR"/>
          </a:p>
        </p:txBody>
      </p:sp>
      <p:sp>
        <p:nvSpPr>
          <p:cNvPr id="5" name="Marcador de número de diapositiva 4"/>
          <p:cNvSpPr>
            <a:spLocks noGrp="1"/>
          </p:cNvSpPr>
          <p:nvPr>
            <p:ph type="sldNum" sz="quarter" idx="12"/>
          </p:nvPr>
        </p:nvSpPr>
        <p:spPr/>
        <p:txBody>
          <a:bodyPr/>
          <a:lstStyle/>
          <a:p>
            <a:fld id="{245FBE8E-C018-4514-B6E6-6AFED8D2B55D}" type="slidenum">
              <a:rPr lang="es-AR" smtClean="0"/>
              <a:pPr/>
              <a:t>15</a:t>
            </a:fld>
            <a:endParaRPr lang="es-AR"/>
          </a:p>
        </p:txBody>
      </p:sp>
      <p:sp>
        <p:nvSpPr>
          <p:cNvPr id="6" name="Marcador de contenido 5"/>
          <p:cNvSpPr>
            <a:spLocks noGrp="1"/>
          </p:cNvSpPr>
          <p:nvPr>
            <p:ph sz="quarter" idx="1"/>
          </p:nvPr>
        </p:nvSpPr>
        <p:spPr/>
        <p:txBody>
          <a:bodyPr>
            <a:normAutofit fontScale="77500" lnSpcReduction="20000"/>
          </a:bodyPr>
          <a:lstStyle/>
          <a:p>
            <a:r>
              <a:rPr lang="es-AR" dirty="0" smtClean="0"/>
              <a:t>Un </a:t>
            </a:r>
            <a:r>
              <a:rPr lang="es-AR" dirty="0" err="1" smtClean="0"/>
              <a:t>trigger</a:t>
            </a:r>
            <a:r>
              <a:rPr lang="es-AR" dirty="0" smtClean="0"/>
              <a:t> (disparador) es un mecanismo de control sobre una tabla, definido en la base de datos con un nombre, que se activa cuando se ejecuta una operación específica sobre la tabla. No se puede definir </a:t>
            </a:r>
            <a:r>
              <a:rPr lang="es-AR" dirty="0" err="1" smtClean="0"/>
              <a:t>triggers</a:t>
            </a:r>
            <a:r>
              <a:rPr lang="es-AR" dirty="0" smtClean="0"/>
              <a:t> sobre vistas ni sobre tablas temporales.</a:t>
            </a:r>
          </a:p>
          <a:p>
            <a:r>
              <a:rPr lang="es-AR" dirty="0" smtClean="0"/>
              <a:t>El tiempo de activación determina que el cuerpo se ejecute antes (BEFORE) o después (AFTER) de que cada fila de la tabla sea modificada. </a:t>
            </a:r>
          </a:p>
          <a:p>
            <a:r>
              <a:rPr lang="es-AR" dirty="0" smtClean="0"/>
              <a:t>El tipo de operación determina qué modificación en las filas de la tabla activa al </a:t>
            </a:r>
            <a:r>
              <a:rPr lang="es-AR" dirty="0" err="1" smtClean="0"/>
              <a:t>trigger</a:t>
            </a:r>
            <a:r>
              <a:rPr lang="es-AR" dirty="0" smtClean="0"/>
              <a:t>.</a:t>
            </a:r>
          </a:p>
          <a:p>
            <a:r>
              <a:rPr lang="es-AR" dirty="0" smtClean="0"/>
              <a:t>El cuerpo del </a:t>
            </a:r>
            <a:r>
              <a:rPr lang="es-AR" dirty="0" err="1" smtClean="0"/>
              <a:t>trigger</a:t>
            </a:r>
            <a:r>
              <a:rPr lang="es-AR" dirty="0" smtClean="0"/>
              <a:t> es la sentencia que se ejecuta cuando éste se activa. Para ejecutar más de una sentencia, se debe usar la construcción BEGIN ... END.</a:t>
            </a:r>
          </a:p>
          <a:p>
            <a:r>
              <a:rPr lang="es-AR" dirty="0" smtClean="0"/>
              <a:t>Las operaciones en cascada sobre claves foráneas no activan </a:t>
            </a:r>
            <a:r>
              <a:rPr lang="es-AR" dirty="0" err="1" smtClean="0"/>
              <a:t>triggers</a:t>
            </a:r>
            <a:r>
              <a:rPr lang="es-AR" dirty="0" smtClean="0"/>
              <a:t>.</a:t>
            </a:r>
          </a:p>
          <a:p>
            <a:r>
              <a:rPr lang="es-AR" dirty="0" smtClean="0"/>
              <a:t>Dentro del cuerpo del </a:t>
            </a:r>
            <a:r>
              <a:rPr lang="es-AR" dirty="0" err="1" smtClean="0"/>
              <a:t>trigger</a:t>
            </a:r>
            <a:r>
              <a:rPr lang="es-AR" dirty="0" smtClean="0"/>
              <a:t>, se puede referir a las columnas de la tabla asociada usando los alias OLD y NEW. </a:t>
            </a:r>
            <a:r>
              <a:rPr lang="es-AR" dirty="0" err="1" smtClean="0"/>
              <a:t>OLD.</a:t>
            </a:r>
            <a:r>
              <a:rPr lang="es-AR" i="1" dirty="0" err="1" smtClean="0"/>
              <a:t>nombre_columna</a:t>
            </a:r>
            <a:r>
              <a:rPr lang="es-AR" dirty="0" smtClean="0"/>
              <a:t> refiere a una columna de una fila existente antes de que sea actualizada o borrada. </a:t>
            </a:r>
            <a:r>
              <a:rPr lang="es-AR" dirty="0" err="1" smtClean="0"/>
              <a:t>NEW.</a:t>
            </a:r>
            <a:r>
              <a:rPr lang="es-AR" i="1" dirty="0" err="1" smtClean="0"/>
              <a:t>nombre_columna</a:t>
            </a:r>
            <a:r>
              <a:rPr lang="es-AR" dirty="0" smtClean="0"/>
              <a:t> refiere a la columna de una nueva fila a ser insertada o a una fila existente después de ser actualizada.</a:t>
            </a:r>
            <a:endParaRPr lang="es-AR" dirty="0"/>
          </a:p>
        </p:txBody>
      </p:sp>
    </p:spTree>
    <p:extLst>
      <p:ext uri="{BB962C8B-B14F-4D97-AF65-F5344CB8AC3E}">
        <p14:creationId xmlns:p14="http://schemas.microsoft.com/office/powerpoint/2010/main" val="17784521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Control de Acceso</a:t>
            </a:r>
            <a:endParaRPr lang="es-AR" dirty="0"/>
          </a:p>
        </p:txBody>
      </p:sp>
      <p:sp>
        <p:nvSpPr>
          <p:cNvPr id="3" name="Date Placeholder 2"/>
          <p:cNvSpPr>
            <a:spLocks noGrp="1"/>
          </p:cNvSpPr>
          <p:nvPr>
            <p:ph type="dt" sz="half" idx="10"/>
          </p:nvPr>
        </p:nvSpPr>
        <p:spPr/>
        <p:txBody>
          <a:bodyPr/>
          <a:lstStyle/>
          <a:p>
            <a:r>
              <a:rPr lang="es-AR" smtClean="0"/>
              <a:t>IBBDD</a:t>
            </a:r>
            <a:endParaRPr lang="es-AR"/>
          </a:p>
        </p:txBody>
      </p:sp>
      <p:sp>
        <p:nvSpPr>
          <p:cNvPr id="4" name="Footer Placeholder 3"/>
          <p:cNvSpPr>
            <a:spLocks noGrp="1"/>
          </p:cNvSpPr>
          <p:nvPr>
            <p:ph type="ftr" sz="quarter" idx="11"/>
          </p:nvPr>
        </p:nvSpPr>
        <p:spPr/>
        <p:txBody>
          <a:bodyPr/>
          <a:lstStyle/>
          <a:p>
            <a:r>
              <a:rPr lang="es-AR" smtClean="0"/>
              <a:t>SQL</a:t>
            </a:r>
            <a:endParaRPr lang="es-AR"/>
          </a:p>
        </p:txBody>
      </p:sp>
      <p:sp>
        <p:nvSpPr>
          <p:cNvPr id="5" name="Slide Number Placeholder 4"/>
          <p:cNvSpPr>
            <a:spLocks noGrp="1"/>
          </p:cNvSpPr>
          <p:nvPr>
            <p:ph type="sldNum" sz="quarter" idx="12"/>
          </p:nvPr>
        </p:nvSpPr>
        <p:spPr/>
        <p:txBody>
          <a:bodyPr/>
          <a:lstStyle/>
          <a:p>
            <a:fld id="{245FBE8E-C018-4514-B6E6-6AFED8D2B55D}" type="slidenum">
              <a:rPr lang="es-AR" smtClean="0"/>
              <a:pPr/>
              <a:t>16</a:t>
            </a:fld>
            <a:endParaRPr lang="es-AR"/>
          </a:p>
        </p:txBody>
      </p:sp>
      <p:sp>
        <p:nvSpPr>
          <p:cNvPr id="6" name="Content Placeholder 5"/>
          <p:cNvSpPr>
            <a:spLocks noGrp="1"/>
          </p:cNvSpPr>
          <p:nvPr>
            <p:ph sz="quarter" idx="1"/>
          </p:nvPr>
        </p:nvSpPr>
        <p:spPr/>
        <p:txBody>
          <a:bodyPr>
            <a:normAutofit fontScale="92500" lnSpcReduction="20000"/>
          </a:bodyPr>
          <a:lstStyle/>
          <a:p>
            <a:r>
              <a:rPr lang="es-AR" dirty="0" smtClean="0"/>
              <a:t>Concesión de privilegios a otros usuarios</a:t>
            </a:r>
          </a:p>
          <a:p>
            <a:pPr lvl="1">
              <a:buNone/>
            </a:pPr>
            <a:r>
              <a:rPr lang="es-AR" dirty="0" smtClean="0"/>
              <a:t>GRANT {</a:t>
            </a:r>
            <a:r>
              <a:rPr lang="es-AR" i="1" dirty="0" err="1" smtClean="0"/>
              <a:t>listaPrivilegios</a:t>
            </a:r>
            <a:r>
              <a:rPr lang="es-AR" dirty="0" smtClean="0"/>
              <a:t> | ALL PRIVILEGES}</a:t>
            </a:r>
          </a:p>
          <a:p>
            <a:pPr lvl="1">
              <a:buNone/>
            </a:pPr>
            <a:r>
              <a:rPr lang="es-AR" dirty="0" smtClean="0"/>
              <a:t>ON	</a:t>
            </a:r>
            <a:r>
              <a:rPr lang="es-AR" i="1" dirty="0" err="1" smtClean="0"/>
              <a:t>nombreObjeto</a:t>
            </a:r>
            <a:endParaRPr lang="es-AR" i="1" dirty="0" smtClean="0"/>
          </a:p>
          <a:p>
            <a:pPr lvl="1">
              <a:buNone/>
            </a:pPr>
            <a:r>
              <a:rPr lang="es-AR" dirty="0" smtClean="0"/>
              <a:t>TO	{</a:t>
            </a:r>
            <a:r>
              <a:rPr lang="es-AR" i="1" dirty="0" err="1" smtClean="0"/>
              <a:t>listaIdentificadoresAutorización</a:t>
            </a:r>
            <a:r>
              <a:rPr lang="es-AR" dirty="0" smtClean="0"/>
              <a:t> | PUBLIC}</a:t>
            </a:r>
          </a:p>
          <a:p>
            <a:pPr lvl="1">
              <a:buNone/>
            </a:pPr>
            <a:r>
              <a:rPr lang="es-AR" dirty="0" smtClean="0"/>
              <a:t>[WITH GRANT OPTION]</a:t>
            </a:r>
          </a:p>
          <a:p>
            <a:r>
              <a:rPr lang="es-AR" dirty="0" smtClean="0"/>
              <a:t>Privilegios</a:t>
            </a:r>
          </a:p>
          <a:p>
            <a:pPr lvl="1"/>
            <a:r>
              <a:rPr lang="es-AR" dirty="0" smtClean="0"/>
              <a:t>SELECT, DELETE, USAGE</a:t>
            </a:r>
          </a:p>
          <a:p>
            <a:pPr lvl="1"/>
            <a:r>
              <a:rPr lang="es-AR" dirty="0" smtClean="0"/>
              <a:t>INSERT|UPDATE|REFERENCES [(</a:t>
            </a:r>
            <a:r>
              <a:rPr lang="es-AR" i="1" dirty="0" err="1" smtClean="0"/>
              <a:t>nombreColumna</a:t>
            </a:r>
            <a:r>
              <a:rPr lang="es-AR" dirty="0" smtClean="0"/>
              <a:t> [,…])]</a:t>
            </a:r>
          </a:p>
          <a:p>
            <a:r>
              <a:rPr lang="es-AR" dirty="0" smtClean="0"/>
              <a:t>Revocación de privilegios</a:t>
            </a:r>
          </a:p>
          <a:p>
            <a:pPr lvl="1">
              <a:buNone/>
            </a:pPr>
            <a:r>
              <a:rPr lang="es-AR" dirty="0" smtClean="0"/>
              <a:t>REVOKE [GRANT OPTION FOR] {</a:t>
            </a:r>
            <a:r>
              <a:rPr lang="es-AR" i="1" dirty="0" err="1" smtClean="0"/>
              <a:t>listaPrivilegios</a:t>
            </a:r>
            <a:r>
              <a:rPr lang="es-AR" dirty="0" smtClean="0"/>
              <a:t> | ALL PRIVILEGES}</a:t>
            </a:r>
          </a:p>
          <a:p>
            <a:pPr lvl="1">
              <a:buNone/>
            </a:pPr>
            <a:r>
              <a:rPr lang="es-AR" dirty="0" smtClean="0"/>
              <a:t>ON	</a:t>
            </a:r>
            <a:r>
              <a:rPr lang="es-AR" i="1" dirty="0" err="1" smtClean="0"/>
              <a:t>nombreObjeto</a:t>
            </a:r>
            <a:endParaRPr lang="es-AR" i="1" dirty="0" smtClean="0"/>
          </a:p>
          <a:p>
            <a:pPr lvl="1">
              <a:buNone/>
            </a:pPr>
            <a:r>
              <a:rPr lang="es-AR" dirty="0" smtClean="0"/>
              <a:t>FROM {</a:t>
            </a:r>
            <a:r>
              <a:rPr lang="es-AR" i="1" dirty="0" err="1" smtClean="0"/>
              <a:t>listaIdentificadoresAutorización</a:t>
            </a:r>
            <a:r>
              <a:rPr lang="es-AR" i="1" dirty="0" smtClean="0"/>
              <a:t> </a:t>
            </a:r>
            <a:r>
              <a:rPr lang="es-AR" dirty="0" smtClean="0"/>
              <a:t>| PUBLIC} [RESTRICT | CASCADE}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Ejemplo</a:t>
            </a:r>
            <a:endParaRPr lang="es-AR" dirty="0"/>
          </a:p>
        </p:txBody>
      </p:sp>
      <p:sp>
        <p:nvSpPr>
          <p:cNvPr id="3" name="Date Placeholder 2"/>
          <p:cNvSpPr>
            <a:spLocks noGrp="1"/>
          </p:cNvSpPr>
          <p:nvPr>
            <p:ph type="dt" sz="half" idx="10"/>
          </p:nvPr>
        </p:nvSpPr>
        <p:spPr/>
        <p:txBody>
          <a:bodyPr/>
          <a:lstStyle/>
          <a:p>
            <a:r>
              <a:rPr lang="es-AR" smtClean="0"/>
              <a:t>IBBDD</a:t>
            </a:r>
            <a:endParaRPr lang="es-AR"/>
          </a:p>
        </p:txBody>
      </p:sp>
      <p:sp>
        <p:nvSpPr>
          <p:cNvPr id="4" name="Footer Placeholder 3"/>
          <p:cNvSpPr>
            <a:spLocks noGrp="1"/>
          </p:cNvSpPr>
          <p:nvPr>
            <p:ph type="ftr" sz="quarter" idx="11"/>
          </p:nvPr>
        </p:nvSpPr>
        <p:spPr/>
        <p:txBody>
          <a:bodyPr/>
          <a:lstStyle/>
          <a:p>
            <a:r>
              <a:rPr lang="es-AR" smtClean="0"/>
              <a:t>SQL</a:t>
            </a:r>
            <a:endParaRPr lang="es-AR"/>
          </a:p>
        </p:txBody>
      </p:sp>
      <p:sp>
        <p:nvSpPr>
          <p:cNvPr id="5" name="Slide Number Placeholder 4"/>
          <p:cNvSpPr>
            <a:spLocks noGrp="1"/>
          </p:cNvSpPr>
          <p:nvPr>
            <p:ph type="sldNum" sz="quarter" idx="12"/>
          </p:nvPr>
        </p:nvSpPr>
        <p:spPr/>
        <p:txBody>
          <a:bodyPr/>
          <a:lstStyle/>
          <a:p>
            <a:fld id="{245FBE8E-C018-4514-B6E6-6AFED8D2B55D}" type="slidenum">
              <a:rPr lang="es-AR" smtClean="0"/>
              <a:pPr/>
              <a:t>17</a:t>
            </a:fld>
            <a:endParaRPr lang="es-AR"/>
          </a:p>
        </p:txBody>
      </p:sp>
      <p:sp>
        <p:nvSpPr>
          <p:cNvPr id="6" name="Content Placeholder 5"/>
          <p:cNvSpPr>
            <a:spLocks noGrp="1"/>
          </p:cNvSpPr>
          <p:nvPr>
            <p:ph sz="quarter" idx="1"/>
          </p:nvPr>
        </p:nvSpPr>
        <p:spPr/>
        <p:txBody>
          <a:bodyPr>
            <a:normAutofit/>
          </a:bodyPr>
          <a:lstStyle/>
          <a:p>
            <a:pPr>
              <a:buNone/>
            </a:pPr>
            <a:r>
              <a:rPr lang="es-AR" dirty="0" smtClean="0">
                <a:solidFill>
                  <a:schemeClr val="accent1">
                    <a:lumMod val="75000"/>
                  </a:schemeClr>
                </a:solidFill>
              </a:rPr>
              <a:t>Factura(</a:t>
            </a:r>
            <a:r>
              <a:rPr lang="es-AR" dirty="0" err="1" smtClean="0">
                <a:solidFill>
                  <a:schemeClr val="accent1">
                    <a:lumMod val="75000"/>
                  </a:schemeClr>
                </a:solidFill>
              </a:rPr>
              <a:t>nroFac</a:t>
            </a:r>
            <a:r>
              <a:rPr lang="es-AR" dirty="0" smtClean="0">
                <a:solidFill>
                  <a:schemeClr val="accent1">
                    <a:lumMod val="75000"/>
                  </a:schemeClr>
                </a:solidFill>
              </a:rPr>
              <a:t>, fecha, </a:t>
            </a:r>
            <a:r>
              <a:rPr lang="es-AR" dirty="0" err="1" smtClean="0">
                <a:solidFill>
                  <a:schemeClr val="accent1">
                    <a:lumMod val="75000"/>
                  </a:schemeClr>
                </a:solidFill>
              </a:rPr>
              <a:t>fPago</a:t>
            </a:r>
            <a:r>
              <a:rPr lang="es-AR" dirty="0" smtClean="0">
                <a:solidFill>
                  <a:schemeClr val="accent1">
                    <a:lumMod val="75000"/>
                  </a:schemeClr>
                </a:solidFill>
              </a:rPr>
              <a:t>, </a:t>
            </a:r>
            <a:r>
              <a:rPr lang="es-AR" dirty="0" err="1" smtClean="0">
                <a:solidFill>
                  <a:schemeClr val="accent1">
                    <a:lumMod val="75000"/>
                  </a:schemeClr>
                </a:solidFill>
              </a:rPr>
              <a:t>dto</a:t>
            </a:r>
            <a:r>
              <a:rPr lang="es-AR" dirty="0" smtClean="0">
                <a:solidFill>
                  <a:schemeClr val="accent1">
                    <a:lumMod val="75000"/>
                  </a:schemeClr>
                </a:solidFill>
              </a:rPr>
              <a:t>)</a:t>
            </a:r>
          </a:p>
          <a:p>
            <a:pPr>
              <a:buNone/>
            </a:pPr>
            <a:r>
              <a:rPr lang="es-AR" dirty="0" smtClean="0">
                <a:solidFill>
                  <a:schemeClr val="accent1">
                    <a:lumMod val="75000"/>
                  </a:schemeClr>
                </a:solidFill>
              </a:rPr>
              <a:t>Producto(</a:t>
            </a:r>
            <a:r>
              <a:rPr lang="es-AR" dirty="0" err="1" smtClean="0">
                <a:solidFill>
                  <a:schemeClr val="accent1">
                    <a:lumMod val="75000"/>
                  </a:schemeClr>
                </a:solidFill>
              </a:rPr>
              <a:t>codProd</a:t>
            </a:r>
            <a:r>
              <a:rPr lang="es-AR" dirty="0" smtClean="0">
                <a:solidFill>
                  <a:schemeClr val="accent1">
                    <a:lumMod val="75000"/>
                  </a:schemeClr>
                </a:solidFill>
              </a:rPr>
              <a:t>, </a:t>
            </a:r>
            <a:r>
              <a:rPr lang="es-AR" dirty="0" err="1" smtClean="0">
                <a:solidFill>
                  <a:schemeClr val="accent1">
                    <a:lumMod val="75000"/>
                  </a:schemeClr>
                </a:solidFill>
              </a:rPr>
              <a:t>desc</a:t>
            </a:r>
            <a:r>
              <a:rPr lang="es-AR" dirty="0" smtClean="0">
                <a:solidFill>
                  <a:schemeClr val="accent1">
                    <a:lumMod val="75000"/>
                  </a:schemeClr>
                </a:solidFill>
              </a:rPr>
              <a:t>, </a:t>
            </a:r>
            <a:r>
              <a:rPr lang="es-AR" dirty="0" err="1" smtClean="0">
                <a:solidFill>
                  <a:schemeClr val="accent1">
                    <a:lumMod val="75000"/>
                  </a:schemeClr>
                </a:solidFill>
              </a:rPr>
              <a:t>existAct</a:t>
            </a:r>
            <a:r>
              <a:rPr lang="es-AR" dirty="0" smtClean="0">
                <a:solidFill>
                  <a:schemeClr val="accent1">
                    <a:lumMod val="75000"/>
                  </a:schemeClr>
                </a:solidFill>
              </a:rPr>
              <a:t>, </a:t>
            </a:r>
            <a:r>
              <a:rPr lang="es-AR" dirty="0" err="1" smtClean="0">
                <a:solidFill>
                  <a:schemeClr val="accent1">
                    <a:lumMod val="75000"/>
                  </a:schemeClr>
                </a:solidFill>
              </a:rPr>
              <a:t>existMin</a:t>
            </a:r>
            <a:r>
              <a:rPr lang="es-AR" dirty="0" smtClean="0">
                <a:solidFill>
                  <a:schemeClr val="accent1">
                    <a:lumMod val="75000"/>
                  </a:schemeClr>
                </a:solidFill>
              </a:rPr>
              <a:t>, </a:t>
            </a:r>
            <a:r>
              <a:rPr lang="es-AR" dirty="0" err="1" smtClean="0">
                <a:solidFill>
                  <a:schemeClr val="accent1">
                    <a:lumMod val="75000"/>
                  </a:schemeClr>
                </a:solidFill>
              </a:rPr>
              <a:t>pVAct</a:t>
            </a:r>
            <a:r>
              <a:rPr lang="es-AR" dirty="0" smtClean="0">
                <a:solidFill>
                  <a:schemeClr val="accent1">
                    <a:lumMod val="75000"/>
                  </a:schemeClr>
                </a:solidFill>
              </a:rPr>
              <a:t>)</a:t>
            </a:r>
          </a:p>
          <a:p>
            <a:pPr>
              <a:buNone/>
            </a:pPr>
            <a:r>
              <a:rPr lang="es-AR" dirty="0" err="1" smtClean="0">
                <a:solidFill>
                  <a:schemeClr val="accent1">
                    <a:lumMod val="75000"/>
                  </a:schemeClr>
                </a:solidFill>
              </a:rPr>
              <a:t>VentaProd</a:t>
            </a:r>
            <a:r>
              <a:rPr lang="es-AR" dirty="0" smtClean="0">
                <a:solidFill>
                  <a:schemeClr val="accent1">
                    <a:lumMod val="75000"/>
                  </a:schemeClr>
                </a:solidFill>
              </a:rPr>
              <a:t>(</a:t>
            </a:r>
            <a:r>
              <a:rPr lang="es-AR" dirty="0" err="1" smtClean="0">
                <a:solidFill>
                  <a:schemeClr val="accent1">
                    <a:lumMod val="75000"/>
                  </a:schemeClr>
                </a:solidFill>
              </a:rPr>
              <a:t>nroFac</a:t>
            </a:r>
            <a:r>
              <a:rPr lang="es-AR" dirty="0" smtClean="0">
                <a:solidFill>
                  <a:schemeClr val="accent1">
                    <a:lumMod val="75000"/>
                  </a:schemeClr>
                </a:solidFill>
              </a:rPr>
              <a:t>, </a:t>
            </a:r>
            <a:r>
              <a:rPr lang="es-AR" dirty="0" err="1" smtClean="0">
                <a:solidFill>
                  <a:schemeClr val="accent1">
                    <a:lumMod val="75000"/>
                  </a:schemeClr>
                </a:solidFill>
              </a:rPr>
              <a:t>codProd</a:t>
            </a:r>
            <a:r>
              <a:rPr lang="es-AR" dirty="0" smtClean="0">
                <a:solidFill>
                  <a:schemeClr val="accent1">
                    <a:lumMod val="75000"/>
                  </a:schemeClr>
                </a:solidFill>
              </a:rPr>
              <a:t>, </a:t>
            </a:r>
            <a:r>
              <a:rPr lang="es-AR" dirty="0" err="1" smtClean="0">
                <a:solidFill>
                  <a:schemeClr val="accent1">
                    <a:lumMod val="75000"/>
                  </a:schemeClr>
                </a:solidFill>
              </a:rPr>
              <a:t>cant</a:t>
            </a:r>
            <a:r>
              <a:rPr lang="es-AR" dirty="0" smtClean="0">
                <a:solidFill>
                  <a:schemeClr val="accent1">
                    <a:lumMod val="75000"/>
                  </a:schemeClr>
                </a:solidFill>
              </a:rPr>
              <a:t>, </a:t>
            </a:r>
            <a:r>
              <a:rPr lang="es-AR" dirty="0" err="1" smtClean="0">
                <a:solidFill>
                  <a:schemeClr val="accent1">
                    <a:lumMod val="75000"/>
                  </a:schemeClr>
                </a:solidFill>
              </a:rPr>
              <a:t>pvu</a:t>
            </a:r>
            <a:r>
              <a:rPr lang="es-AR" dirty="0" smtClean="0">
                <a:solidFill>
                  <a:schemeClr val="accent1">
                    <a:lumMod val="75000"/>
                  </a:schemeClr>
                </a:solidFill>
              </a:rPr>
              <a:t>)</a:t>
            </a:r>
          </a:p>
          <a:p>
            <a:pPr marL="0" indent="0">
              <a:buNone/>
            </a:pPr>
            <a:endParaRPr lang="es-AR" dirty="0" smtClean="0"/>
          </a:p>
          <a:p>
            <a:pPr marL="0" indent="0">
              <a:buNone/>
            </a:pPr>
            <a:r>
              <a:rPr lang="es-AR" dirty="0" smtClean="0"/>
              <a:t>CREATE SCHEMA </a:t>
            </a:r>
            <a:r>
              <a:rPr lang="es-AR" dirty="0" err="1" smtClean="0"/>
              <a:t>Facturacion</a:t>
            </a:r>
            <a:r>
              <a:rPr lang="es-AR" dirty="0" smtClean="0"/>
              <a:t>;</a:t>
            </a:r>
          </a:p>
          <a:p>
            <a:pPr marL="0" indent="0">
              <a:buNone/>
            </a:pPr>
            <a:r>
              <a:rPr lang="es-AR" dirty="0" smtClean="0"/>
              <a:t>CREATE DOMAIN </a:t>
            </a:r>
            <a:r>
              <a:rPr lang="es-AR" dirty="0" err="1" smtClean="0"/>
              <a:t>IdFactura</a:t>
            </a:r>
            <a:r>
              <a:rPr lang="es-AR" dirty="0" smtClean="0"/>
              <a:t> AS NUMERIC(8);</a:t>
            </a:r>
          </a:p>
          <a:p>
            <a:pPr marL="0" indent="0">
              <a:buNone/>
            </a:pPr>
            <a:r>
              <a:rPr lang="es-AR" dirty="0" smtClean="0"/>
              <a:t>CREATE DOMAIN </a:t>
            </a:r>
            <a:r>
              <a:rPr lang="es-AR" dirty="0" err="1" smtClean="0"/>
              <a:t>IdProducto</a:t>
            </a:r>
            <a:r>
              <a:rPr lang="es-AR" dirty="0" smtClean="0"/>
              <a:t> AS CHAR(6);</a:t>
            </a:r>
          </a:p>
          <a:p>
            <a:pPr marL="0" indent="0">
              <a:buNone/>
            </a:pPr>
            <a:r>
              <a:rPr lang="es-AR" dirty="0" smtClean="0"/>
              <a:t>CREATE DOMAIN Precio AS DEC(6, 2);</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Ejemplo</a:t>
            </a:r>
            <a:endParaRPr lang="es-AR" dirty="0"/>
          </a:p>
        </p:txBody>
      </p:sp>
      <p:sp>
        <p:nvSpPr>
          <p:cNvPr id="3" name="Date Placeholder 2"/>
          <p:cNvSpPr>
            <a:spLocks noGrp="1"/>
          </p:cNvSpPr>
          <p:nvPr>
            <p:ph type="dt" sz="half" idx="10"/>
          </p:nvPr>
        </p:nvSpPr>
        <p:spPr/>
        <p:txBody>
          <a:bodyPr/>
          <a:lstStyle/>
          <a:p>
            <a:r>
              <a:rPr lang="es-AR" smtClean="0"/>
              <a:t>IBBDD</a:t>
            </a:r>
            <a:endParaRPr lang="es-AR"/>
          </a:p>
        </p:txBody>
      </p:sp>
      <p:sp>
        <p:nvSpPr>
          <p:cNvPr id="4" name="Footer Placeholder 3"/>
          <p:cNvSpPr>
            <a:spLocks noGrp="1"/>
          </p:cNvSpPr>
          <p:nvPr>
            <p:ph type="ftr" sz="quarter" idx="11"/>
          </p:nvPr>
        </p:nvSpPr>
        <p:spPr/>
        <p:txBody>
          <a:bodyPr/>
          <a:lstStyle/>
          <a:p>
            <a:r>
              <a:rPr lang="es-AR" smtClean="0"/>
              <a:t>SQL</a:t>
            </a:r>
            <a:endParaRPr lang="es-AR"/>
          </a:p>
        </p:txBody>
      </p:sp>
      <p:sp>
        <p:nvSpPr>
          <p:cNvPr id="5" name="Slide Number Placeholder 4"/>
          <p:cNvSpPr>
            <a:spLocks noGrp="1"/>
          </p:cNvSpPr>
          <p:nvPr>
            <p:ph type="sldNum" sz="quarter" idx="12"/>
          </p:nvPr>
        </p:nvSpPr>
        <p:spPr/>
        <p:txBody>
          <a:bodyPr/>
          <a:lstStyle/>
          <a:p>
            <a:fld id="{245FBE8E-C018-4514-B6E6-6AFED8D2B55D}" type="slidenum">
              <a:rPr lang="es-AR" smtClean="0"/>
              <a:pPr/>
              <a:t>18</a:t>
            </a:fld>
            <a:endParaRPr lang="es-AR"/>
          </a:p>
        </p:txBody>
      </p:sp>
      <p:sp>
        <p:nvSpPr>
          <p:cNvPr id="6" name="Content Placeholder 5"/>
          <p:cNvSpPr>
            <a:spLocks noGrp="1"/>
          </p:cNvSpPr>
          <p:nvPr>
            <p:ph sz="quarter" idx="1"/>
          </p:nvPr>
        </p:nvSpPr>
        <p:spPr>
          <a:xfrm>
            <a:off x="914400" y="1447800"/>
            <a:ext cx="7978080" cy="4572000"/>
          </a:xfrm>
        </p:spPr>
        <p:txBody>
          <a:bodyPr>
            <a:normAutofit/>
          </a:bodyPr>
          <a:lstStyle/>
          <a:p>
            <a:pPr>
              <a:buNone/>
            </a:pPr>
            <a:r>
              <a:rPr lang="es-AR" dirty="0" smtClean="0">
                <a:solidFill>
                  <a:schemeClr val="accent1">
                    <a:lumMod val="75000"/>
                  </a:schemeClr>
                </a:solidFill>
              </a:rPr>
              <a:t>Factura(</a:t>
            </a:r>
            <a:r>
              <a:rPr lang="es-AR" dirty="0" err="1" smtClean="0">
                <a:solidFill>
                  <a:schemeClr val="accent1">
                    <a:lumMod val="75000"/>
                  </a:schemeClr>
                </a:solidFill>
              </a:rPr>
              <a:t>nroFac</a:t>
            </a:r>
            <a:r>
              <a:rPr lang="es-AR" dirty="0" smtClean="0">
                <a:solidFill>
                  <a:schemeClr val="accent1">
                    <a:lumMod val="75000"/>
                  </a:schemeClr>
                </a:solidFill>
              </a:rPr>
              <a:t>, fecha, </a:t>
            </a:r>
            <a:r>
              <a:rPr lang="es-AR" dirty="0" err="1" smtClean="0">
                <a:solidFill>
                  <a:schemeClr val="accent1">
                    <a:lumMod val="75000"/>
                  </a:schemeClr>
                </a:solidFill>
              </a:rPr>
              <a:t>fPago</a:t>
            </a:r>
            <a:r>
              <a:rPr lang="es-AR" dirty="0" smtClean="0">
                <a:solidFill>
                  <a:schemeClr val="accent1">
                    <a:lumMod val="75000"/>
                  </a:schemeClr>
                </a:solidFill>
              </a:rPr>
              <a:t>, </a:t>
            </a:r>
            <a:r>
              <a:rPr lang="es-AR" dirty="0" err="1" smtClean="0">
                <a:solidFill>
                  <a:schemeClr val="accent1">
                    <a:lumMod val="75000"/>
                  </a:schemeClr>
                </a:solidFill>
              </a:rPr>
              <a:t>dto</a:t>
            </a:r>
            <a:r>
              <a:rPr lang="es-AR" dirty="0" smtClean="0">
                <a:solidFill>
                  <a:schemeClr val="accent1">
                    <a:lumMod val="75000"/>
                  </a:schemeClr>
                </a:solidFill>
              </a:rPr>
              <a:t>)</a:t>
            </a:r>
          </a:p>
          <a:p>
            <a:pPr>
              <a:buNone/>
            </a:pPr>
            <a:r>
              <a:rPr lang="es-AR" dirty="0" smtClean="0">
                <a:solidFill>
                  <a:schemeClr val="accent1">
                    <a:lumMod val="75000"/>
                  </a:schemeClr>
                </a:solidFill>
              </a:rPr>
              <a:t>Producto(</a:t>
            </a:r>
            <a:r>
              <a:rPr lang="es-AR" dirty="0" err="1" smtClean="0">
                <a:solidFill>
                  <a:schemeClr val="accent1">
                    <a:lumMod val="75000"/>
                  </a:schemeClr>
                </a:solidFill>
              </a:rPr>
              <a:t>codProd</a:t>
            </a:r>
            <a:r>
              <a:rPr lang="es-AR" dirty="0" smtClean="0">
                <a:solidFill>
                  <a:schemeClr val="accent1">
                    <a:lumMod val="75000"/>
                  </a:schemeClr>
                </a:solidFill>
              </a:rPr>
              <a:t>, </a:t>
            </a:r>
            <a:r>
              <a:rPr lang="es-AR" dirty="0" err="1" smtClean="0">
                <a:solidFill>
                  <a:schemeClr val="accent1">
                    <a:lumMod val="75000"/>
                  </a:schemeClr>
                </a:solidFill>
              </a:rPr>
              <a:t>desc</a:t>
            </a:r>
            <a:r>
              <a:rPr lang="es-AR" dirty="0" smtClean="0">
                <a:solidFill>
                  <a:schemeClr val="accent1">
                    <a:lumMod val="75000"/>
                  </a:schemeClr>
                </a:solidFill>
              </a:rPr>
              <a:t>, </a:t>
            </a:r>
            <a:r>
              <a:rPr lang="es-AR" dirty="0" err="1" smtClean="0">
                <a:solidFill>
                  <a:schemeClr val="accent1">
                    <a:lumMod val="75000"/>
                  </a:schemeClr>
                </a:solidFill>
              </a:rPr>
              <a:t>existAct</a:t>
            </a:r>
            <a:r>
              <a:rPr lang="es-AR" dirty="0" smtClean="0">
                <a:solidFill>
                  <a:schemeClr val="accent1">
                    <a:lumMod val="75000"/>
                  </a:schemeClr>
                </a:solidFill>
              </a:rPr>
              <a:t>, </a:t>
            </a:r>
            <a:r>
              <a:rPr lang="es-AR" dirty="0" err="1" smtClean="0">
                <a:solidFill>
                  <a:schemeClr val="accent1">
                    <a:lumMod val="75000"/>
                  </a:schemeClr>
                </a:solidFill>
              </a:rPr>
              <a:t>existMin</a:t>
            </a:r>
            <a:r>
              <a:rPr lang="es-AR" dirty="0" smtClean="0">
                <a:solidFill>
                  <a:schemeClr val="accent1">
                    <a:lumMod val="75000"/>
                  </a:schemeClr>
                </a:solidFill>
              </a:rPr>
              <a:t>, </a:t>
            </a:r>
            <a:r>
              <a:rPr lang="es-AR" dirty="0" err="1" smtClean="0">
                <a:solidFill>
                  <a:schemeClr val="accent1">
                    <a:lumMod val="75000"/>
                  </a:schemeClr>
                </a:solidFill>
              </a:rPr>
              <a:t>pVAct</a:t>
            </a:r>
            <a:r>
              <a:rPr lang="es-AR" dirty="0" smtClean="0">
                <a:solidFill>
                  <a:schemeClr val="accent1">
                    <a:lumMod val="75000"/>
                  </a:schemeClr>
                </a:solidFill>
              </a:rPr>
              <a:t>)</a:t>
            </a:r>
          </a:p>
          <a:p>
            <a:pPr>
              <a:buNone/>
            </a:pPr>
            <a:r>
              <a:rPr lang="es-AR" dirty="0" err="1" smtClean="0">
                <a:solidFill>
                  <a:schemeClr val="accent1">
                    <a:lumMod val="75000"/>
                  </a:schemeClr>
                </a:solidFill>
              </a:rPr>
              <a:t>VentaProd</a:t>
            </a:r>
            <a:r>
              <a:rPr lang="es-AR" dirty="0" smtClean="0">
                <a:solidFill>
                  <a:schemeClr val="accent1">
                    <a:lumMod val="75000"/>
                  </a:schemeClr>
                </a:solidFill>
              </a:rPr>
              <a:t>(</a:t>
            </a:r>
            <a:r>
              <a:rPr lang="es-AR" dirty="0" err="1" smtClean="0">
                <a:solidFill>
                  <a:schemeClr val="accent1">
                    <a:lumMod val="75000"/>
                  </a:schemeClr>
                </a:solidFill>
              </a:rPr>
              <a:t>nroFac</a:t>
            </a:r>
            <a:r>
              <a:rPr lang="es-AR" dirty="0" smtClean="0">
                <a:solidFill>
                  <a:schemeClr val="accent1">
                    <a:lumMod val="75000"/>
                  </a:schemeClr>
                </a:solidFill>
              </a:rPr>
              <a:t>, </a:t>
            </a:r>
            <a:r>
              <a:rPr lang="es-AR" dirty="0" err="1" smtClean="0">
                <a:solidFill>
                  <a:schemeClr val="accent1">
                    <a:lumMod val="75000"/>
                  </a:schemeClr>
                </a:solidFill>
              </a:rPr>
              <a:t>codProd</a:t>
            </a:r>
            <a:r>
              <a:rPr lang="es-AR" dirty="0" smtClean="0">
                <a:solidFill>
                  <a:schemeClr val="accent1">
                    <a:lumMod val="75000"/>
                  </a:schemeClr>
                </a:solidFill>
              </a:rPr>
              <a:t>, </a:t>
            </a:r>
            <a:r>
              <a:rPr lang="es-AR" dirty="0" err="1" smtClean="0">
                <a:solidFill>
                  <a:schemeClr val="accent1">
                    <a:lumMod val="75000"/>
                  </a:schemeClr>
                </a:solidFill>
              </a:rPr>
              <a:t>cant</a:t>
            </a:r>
            <a:r>
              <a:rPr lang="es-AR" dirty="0" smtClean="0">
                <a:solidFill>
                  <a:schemeClr val="accent1">
                    <a:lumMod val="75000"/>
                  </a:schemeClr>
                </a:solidFill>
              </a:rPr>
              <a:t>, </a:t>
            </a:r>
            <a:r>
              <a:rPr lang="es-AR" dirty="0" err="1" smtClean="0">
                <a:solidFill>
                  <a:schemeClr val="accent1">
                    <a:lumMod val="75000"/>
                  </a:schemeClr>
                </a:solidFill>
              </a:rPr>
              <a:t>pvu</a:t>
            </a:r>
            <a:r>
              <a:rPr lang="es-AR" dirty="0" smtClean="0">
                <a:solidFill>
                  <a:schemeClr val="accent1">
                    <a:lumMod val="75000"/>
                  </a:schemeClr>
                </a:solidFill>
              </a:rPr>
              <a:t>)</a:t>
            </a:r>
          </a:p>
          <a:p>
            <a:pPr marL="0" indent="0">
              <a:buNone/>
            </a:pPr>
            <a:endParaRPr lang="es-AR" dirty="0" smtClean="0"/>
          </a:p>
          <a:p>
            <a:pPr marL="0" indent="0">
              <a:buNone/>
              <a:tabLst>
                <a:tab pos="358775" algn="l"/>
              </a:tabLst>
            </a:pPr>
            <a:r>
              <a:rPr lang="es-AR" sz="1800" dirty="0" smtClean="0"/>
              <a:t>CREATE TABLE Factura(</a:t>
            </a:r>
          </a:p>
          <a:p>
            <a:pPr marL="0" indent="0">
              <a:buNone/>
              <a:tabLst>
                <a:tab pos="358775" algn="l"/>
              </a:tabLst>
            </a:pPr>
            <a:r>
              <a:rPr lang="es-AR" sz="1800" dirty="0" smtClean="0"/>
              <a:t>	</a:t>
            </a:r>
            <a:r>
              <a:rPr lang="es-AR" sz="1800" dirty="0" err="1" smtClean="0"/>
              <a:t>nroFac</a:t>
            </a:r>
            <a:r>
              <a:rPr lang="es-AR" sz="1800" dirty="0" smtClean="0"/>
              <a:t>  </a:t>
            </a:r>
            <a:r>
              <a:rPr lang="es-AR" sz="1800" b="1" dirty="0" err="1" smtClean="0"/>
              <a:t>IdFactura</a:t>
            </a:r>
            <a:r>
              <a:rPr lang="es-AR" sz="1800" dirty="0" smtClean="0"/>
              <a:t>	NOT NULL,</a:t>
            </a:r>
          </a:p>
          <a:p>
            <a:pPr marL="0" indent="0">
              <a:buNone/>
              <a:tabLst>
                <a:tab pos="358775" algn="l"/>
              </a:tabLst>
            </a:pPr>
            <a:r>
              <a:rPr lang="es-AR" sz="1800" dirty="0" smtClean="0"/>
              <a:t>	fecha	  DATE		NOT NULL DEFAULT CURRENT_DATE,</a:t>
            </a:r>
          </a:p>
          <a:p>
            <a:pPr marL="0" indent="0">
              <a:buNone/>
              <a:tabLst>
                <a:tab pos="358775" algn="l"/>
              </a:tabLst>
            </a:pPr>
            <a:r>
              <a:rPr lang="es-AR" sz="1800" dirty="0" smtClean="0"/>
              <a:t>	</a:t>
            </a:r>
            <a:r>
              <a:rPr lang="es-AR" sz="1800" dirty="0" err="1" smtClean="0"/>
              <a:t>fPago</a:t>
            </a:r>
            <a:r>
              <a:rPr lang="es-AR" sz="1800" dirty="0" smtClean="0"/>
              <a:t>	  CHAR(2)	NOT NULL CHECK (</a:t>
            </a:r>
            <a:r>
              <a:rPr lang="es-AR" sz="1800" dirty="0" err="1" smtClean="0"/>
              <a:t>fPago</a:t>
            </a:r>
            <a:r>
              <a:rPr lang="es-AR" sz="1800" dirty="0" smtClean="0"/>
              <a:t> IN (‘CO’, ‘DE’, ‘CR’, ‘CH’)),</a:t>
            </a:r>
          </a:p>
          <a:p>
            <a:pPr marL="0" indent="0">
              <a:buNone/>
              <a:tabLst>
                <a:tab pos="358775" algn="l"/>
              </a:tabLst>
            </a:pPr>
            <a:r>
              <a:rPr lang="es-AR" sz="1800" dirty="0" smtClean="0"/>
              <a:t>	</a:t>
            </a:r>
            <a:r>
              <a:rPr lang="es-AR" sz="1800" dirty="0" err="1" smtClean="0"/>
              <a:t>dto</a:t>
            </a:r>
            <a:r>
              <a:rPr lang="es-AR" sz="1800" dirty="0" smtClean="0"/>
              <a:t>	  NUMERIC(3, 2)	NOT NULL DEFAULT 0 CHECK (</a:t>
            </a:r>
            <a:r>
              <a:rPr lang="es-AR" sz="1800" dirty="0" err="1" smtClean="0"/>
              <a:t>desc</a:t>
            </a:r>
            <a:r>
              <a:rPr lang="es-AR" sz="1800" dirty="0" smtClean="0"/>
              <a:t> &lt;=1),</a:t>
            </a:r>
          </a:p>
          <a:p>
            <a:pPr marL="0" indent="0">
              <a:buNone/>
              <a:tabLst>
                <a:tab pos="358775" algn="l"/>
              </a:tabLst>
            </a:pPr>
            <a:r>
              <a:rPr lang="es-AR" sz="1800" dirty="0" smtClean="0"/>
              <a:t>	PRIMARY KEY (</a:t>
            </a:r>
            <a:r>
              <a:rPr lang="es-AR" sz="1800" dirty="0" err="1" smtClean="0"/>
              <a:t>nroFac</a:t>
            </a:r>
            <a:r>
              <a:rPr lang="es-AR" sz="1800" dirty="0" smtClean="0"/>
              <a:t>));</a:t>
            </a:r>
            <a:endParaRPr lang="es-A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Ejemplo</a:t>
            </a:r>
            <a:endParaRPr lang="es-AR" dirty="0"/>
          </a:p>
        </p:txBody>
      </p:sp>
      <p:sp>
        <p:nvSpPr>
          <p:cNvPr id="3" name="Date Placeholder 2"/>
          <p:cNvSpPr>
            <a:spLocks noGrp="1"/>
          </p:cNvSpPr>
          <p:nvPr>
            <p:ph type="dt" sz="half" idx="10"/>
          </p:nvPr>
        </p:nvSpPr>
        <p:spPr/>
        <p:txBody>
          <a:bodyPr/>
          <a:lstStyle/>
          <a:p>
            <a:r>
              <a:rPr lang="es-AR" smtClean="0"/>
              <a:t>IBBDD</a:t>
            </a:r>
            <a:endParaRPr lang="es-AR"/>
          </a:p>
        </p:txBody>
      </p:sp>
      <p:sp>
        <p:nvSpPr>
          <p:cNvPr id="4" name="Footer Placeholder 3"/>
          <p:cNvSpPr>
            <a:spLocks noGrp="1"/>
          </p:cNvSpPr>
          <p:nvPr>
            <p:ph type="ftr" sz="quarter" idx="11"/>
          </p:nvPr>
        </p:nvSpPr>
        <p:spPr/>
        <p:txBody>
          <a:bodyPr/>
          <a:lstStyle/>
          <a:p>
            <a:r>
              <a:rPr lang="es-AR" smtClean="0"/>
              <a:t>SQL</a:t>
            </a:r>
            <a:endParaRPr lang="es-AR"/>
          </a:p>
        </p:txBody>
      </p:sp>
      <p:sp>
        <p:nvSpPr>
          <p:cNvPr id="5" name="Slide Number Placeholder 4"/>
          <p:cNvSpPr>
            <a:spLocks noGrp="1"/>
          </p:cNvSpPr>
          <p:nvPr>
            <p:ph type="sldNum" sz="quarter" idx="12"/>
          </p:nvPr>
        </p:nvSpPr>
        <p:spPr/>
        <p:txBody>
          <a:bodyPr/>
          <a:lstStyle/>
          <a:p>
            <a:fld id="{245FBE8E-C018-4514-B6E6-6AFED8D2B55D}" type="slidenum">
              <a:rPr lang="es-AR" smtClean="0"/>
              <a:pPr/>
              <a:t>19</a:t>
            </a:fld>
            <a:endParaRPr lang="es-AR"/>
          </a:p>
        </p:txBody>
      </p:sp>
      <p:sp>
        <p:nvSpPr>
          <p:cNvPr id="6" name="Content Placeholder 5"/>
          <p:cNvSpPr>
            <a:spLocks noGrp="1"/>
          </p:cNvSpPr>
          <p:nvPr>
            <p:ph sz="quarter" idx="1"/>
          </p:nvPr>
        </p:nvSpPr>
        <p:spPr/>
        <p:txBody>
          <a:bodyPr>
            <a:normAutofit/>
          </a:bodyPr>
          <a:lstStyle/>
          <a:p>
            <a:pPr>
              <a:buNone/>
            </a:pPr>
            <a:r>
              <a:rPr lang="es-AR" dirty="0" smtClean="0">
                <a:solidFill>
                  <a:schemeClr val="accent1">
                    <a:lumMod val="75000"/>
                  </a:schemeClr>
                </a:solidFill>
              </a:rPr>
              <a:t>Factura(</a:t>
            </a:r>
            <a:r>
              <a:rPr lang="es-AR" dirty="0" err="1" smtClean="0">
                <a:solidFill>
                  <a:schemeClr val="accent1">
                    <a:lumMod val="75000"/>
                  </a:schemeClr>
                </a:solidFill>
              </a:rPr>
              <a:t>nroFac</a:t>
            </a:r>
            <a:r>
              <a:rPr lang="es-AR" dirty="0" smtClean="0">
                <a:solidFill>
                  <a:schemeClr val="accent1">
                    <a:lumMod val="75000"/>
                  </a:schemeClr>
                </a:solidFill>
              </a:rPr>
              <a:t>, fecha, </a:t>
            </a:r>
            <a:r>
              <a:rPr lang="es-AR" dirty="0" err="1" smtClean="0">
                <a:solidFill>
                  <a:schemeClr val="accent1">
                    <a:lumMod val="75000"/>
                  </a:schemeClr>
                </a:solidFill>
              </a:rPr>
              <a:t>fPago</a:t>
            </a:r>
            <a:r>
              <a:rPr lang="es-AR" dirty="0" smtClean="0">
                <a:solidFill>
                  <a:schemeClr val="accent1">
                    <a:lumMod val="75000"/>
                  </a:schemeClr>
                </a:solidFill>
              </a:rPr>
              <a:t>, </a:t>
            </a:r>
            <a:r>
              <a:rPr lang="es-AR" dirty="0" err="1" smtClean="0">
                <a:solidFill>
                  <a:schemeClr val="accent1">
                    <a:lumMod val="75000"/>
                  </a:schemeClr>
                </a:solidFill>
              </a:rPr>
              <a:t>dto</a:t>
            </a:r>
            <a:r>
              <a:rPr lang="es-AR" dirty="0" smtClean="0">
                <a:solidFill>
                  <a:schemeClr val="accent1">
                    <a:lumMod val="75000"/>
                  </a:schemeClr>
                </a:solidFill>
              </a:rPr>
              <a:t>)</a:t>
            </a:r>
          </a:p>
          <a:p>
            <a:pPr>
              <a:buNone/>
            </a:pPr>
            <a:r>
              <a:rPr lang="es-AR" dirty="0" smtClean="0">
                <a:solidFill>
                  <a:schemeClr val="accent1">
                    <a:lumMod val="75000"/>
                  </a:schemeClr>
                </a:solidFill>
              </a:rPr>
              <a:t>Producto(</a:t>
            </a:r>
            <a:r>
              <a:rPr lang="es-AR" dirty="0" err="1" smtClean="0">
                <a:solidFill>
                  <a:schemeClr val="accent1">
                    <a:lumMod val="75000"/>
                  </a:schemeClr>
                </a:solidFill>
              </a:rPr>
              <a:t>codProd</a:t>
            </a:r>
            <a:r>
              <a:rPr lang="es-AR" dirty="0" smtClean="0">
                <a:solidFill>
                  <a:schemeClr val="accent1">
                    <a:lumMod val="75000"/>
                  </a:schemeClr>
                </a:solidFill>
              </a:rPr>
              <a:t>, </a:t>
            </a:r>
            <a:r>
              <a:rPr lang="es-AR" dirty="0" err="1" smtClean="0">
                <a:solidFill>
                  <a:schemeClr val="accent1">
                    <a:lumMod val="75000"/>
                  </a:schemeClr>
                </a:solidFill>
              </a:rPr>
              <a:t>desc</a:t>
            </a:r>
            <a:r>
              <a:rPr lang="es-AR" dirty="0" smtClean="0">
                <a:solidFill>
                  <a:schemeClr val="accent1">
                    <a:lumMod val="75000"/>
                  </a:schemeClr>
                </a:solidFill>
              </a:rPr>
              <a:t>, </a:t>
            </a:r>
            <a:r>
              <a:rPr lang="es-AR" dirty="0" err="1" smtClean="0">
                <a:solidFill>
                  <a:schemeClr val="accent1">
                    <a:lumMod val="75000"/>
                  </a:schemeClr>
                </a:solidFill>
              </a:rPr>
              <a:t>existAct</a:t>
            </a:r>
            <a:r>
              <a:rPr lang="es-AR" dirty="0" smtClean="0">
                <a:solidFill>
                  <a:schemeClr val="accent1">
                    <a:lumMod val="75000"/>
                  </a:schemeClr>
                </a:solidFill>
              </a:rPr>
              <a:t>, </a:t>
            </a:r>
            <a:r>
              <a:rPr lang="es-AR" dirty="0" err="1" smtClean="0">
                <a:solidFill>
                  <a:schemeClr val="accent1">
                    <a:lumMod val="75000"/>
                  </a:schemeClr>
                </a:solidFill>
              </a:rPr>
              <a:t>existMin</a:t>
            </a:r>
            <a:r>
              <a:rPr lang="es-AR" dirty="0" smtClean="0">
                <a:solidFill>
                  <a:schemeClr val="accent1">
                    <a:lumMod val="75000"/>
                  </a:schemeClr>
                </a:solidFill>
              </a:rPr>
              <a:t>, </a:t>
            </a:r>
            <a:r>
              <a:rPr lang="es-AR" dirty="0" err="1" smtClean="0">
                <a:solidFill>
                  <a:schemeClr val="accent1">
                    <a:lumMod val="75000"/>
                  </a:schemeClr>
                </a:solidFill>
              </a:rPr>
              <a:t>pVAct</a:t>
            </a:r>
            <a:r>
              <a:rPr lang="es-AR" dirty="0" smtClean="0">
                <a:solidFill>
                  <a:schemeClr val="accent1">
                    <a:lumMod val="75000"/>
                  </a:schemeClr>
                </a:solidFill>
              </a:rPr>
              <a:t>)</a:t>
            </a:r>
          </a:p>
          <a:p>
            <a:pPr>
              <a:buNone/>
            </a:pPr>
            <a:r>
              <a:rPr lang="es-AR" dirty="0" err="1" smtClean="0">
                <a:solidFill>
                  <a:schemeClr val="accent1">
                    <a:lumMod val="75000"/>
                  </a:schemeClr>
                </a:solidFill>
              </a:rPr>
              <a:t>VentaProd</a:t>
            </a:r>
            <a:r>
              <a:rPr lang="es-AR" dirty="0" smtClean="0">
                <a:solidFill>
                  <a:schemeClr val="accent1">
                    <a:lumMod val="75000"/>
                  </a:schemeClr>
                </a:solidFill>
              </a:rPr>
              <a:t>(</a:t>
            </a:r>
            <a:r>
              <a:rPr lang="es-AR" dirty="0" err="1" smtClean="0">
                <a:solidFill>
                  <a:schemeClr val="accent1">
                    <a:lumMod val="75000"/>
                  </a:schemeClr>
                </a:solidFill>
              </a:rPr>
              <a:t>nroFac</a:t>
            </a:r>
            <a:r>
              <a:rPr lang="es-AR" dirty="0" smtClean="0">
                <a:solidFill>
                  <a:schemeClr val="accent1">
                    <a:lumMod val="75000"/>
                  </a:schemeClr>
                </a:solidFill>
              </a:rPr>
              <a:t>, </a:t>
            </a:r>
            <a:r>
              <a:rPr lang="es-AR" dirty="0" err="1" smtClean="0">
                <a:solidFill>
                  <a:schemeClr val="accent1">
                    <a:lumMod val="75000"/>
                  </a:schemeClr>
                </a:solidFill>
              </a:rPr>
              <a:t>codProd</a:t>
            </a:r>
            <a:r>
              <a:rPr lang="es-AR" dirty="0" smtClean="0">
                <a:solidFill>
                  <a:schemeClr val="accent1">
                    <a:lumMod val="75000"/>
                  </a:schemeClr>
                </a:solidFill>
              </a:rPr>
              <a:t>, </a:t>
            </a:r>
            <a:r>
              <a:rPr lang="es-AR" dirty="0" err="1" smtClean="0">
                <a:solidFill>
                  <a:schemeClr val="accent1">
                    <a:lumMod val="75000"/>
                  </a:schemeClr>
                </a:solidFill>
              </a:rPr>
              <a:t>cant</a:t>
            </a:r>
            <a:r>
              <a:rPr lang="es-AR" dirty="0" smtClean="0">
                <a:solidFill>
                  <a:schemeClr val="accent1">
                    <a:lumMod val="75000"/>
                  </a:schemeClr>
                </a:solidFill>
              </a:rPr>
              <a:t>, </a:t>
            </a:r>
            <a:r>
              <a:rPr lang="es-AR" dirty="0" err="1" smtClean="0">
                <a:solidFill>
                  <a:schemeClr val="accent1">
                    <a:lumMod val="75000"/>
                  </a:schemeClr>
                </a:solidFill>
              </a:rPr>
              <a:t>pvu</a:t>
            </a:r>
            <a:r>
              <a:rPr lang="es-AR" dirty="0" smtClean="0">
                <a:solidFill>
                  <a:schemeClr val="accent1">
                    <a:lumMod val="75000"/>
                  </a:schemeClr>
                </a:solidFill>
              </a:rPr>
              <a:t>)</a:t>
            </a:r>
          </a:p>
          <a:p>
            <a:pPr marL="0" indent="0">
              <a:buNone/>
            </a:pPr>
            <a:endParaRPr lang="es-AR" dirty="0" smtClean="0"/>
          </a:p>
          <a:p>
            <a:pPr marL="0" indent="0">
              <a:buNone/>
              <a:tabLst>
                <a:tab pos="358775" algn="l"/>
              </a:tabLst>
            </a:pPr>
            <a:r>
              <a:rPr lang="es-AR" sz="1800" dirty="0" smtClean="0"/>
              <a:t>CREATE TABLE Producto(</a:t>
            </a:r>
          </a:p>
          <a:p>
            <a:pPr marL="0" indent="0">
              <a:buNone/>
              <a:tabLst>
                <a:tab pos="358775" algn="l"/>
              </a:tabLst>
            </a:pPr>
            <a:r>
              <a:rPr lang="es-AR" sz="1800" dirty="0" smtClean="0"/>
              <a:t>	</a:t>
            </a:r>
            <a:r>
              <a:rPr lang="es-AR" sz="1800" dirty="0" err="1" smtClean="0"/>
              <a:t>codProd</a:t>
            </a:r>
            <a:r>
              <a:rPr lang="es-AR" sz="1800" dirty="0" smtClean="0"/>
              <a:t>	</a:t>
            </a:r>
            <a:r>
              <a:rPr lang="es-AR" sz="1800" b="1" dirty="0" err="1" smtClean="0"/>
              <a:t>IdProducto</a:t>
            </a:r>
            <a:r>
              <a:rPr lang="es-AR" sz="1800" dirty="0" smtClean="0"/>
              <a:t>	NOT NULL,</a:t>
            </a:r>
          </a:p>
          <a:p>
            <a:pPr marL="0" indent="0">
              <a:buNone/>
              <a:tabLst>
                <a:tab pos="358775" algn="l"/>
              </a:tabLst>
            </a:pPr>
            <a:r>
              <a:rPr lang="es-AR" sz="1800" dirty="0" smtClean="0"/>
              <a:t>	</a:t>
            </a:r>
            <a:r>
              <a:rPr lang="es-AR" sz="1800" dirty="0" err="1" smtClean="0"/>
              <a:t>desc</a:t>
            </a:r>
            <a:r>
              <a:rPr lang="es-AR" sz="1800" dirty="0" smtClean="0"/>
              <a:t>		VARCHAR(30)	NOT NULL,</a:t>
            </a:r>
          </a:p>
          <a:p>
            <a:pPr marL="0" indent="0">
              <a:buNone/>
              <a:tabLst>
                <a:tab pos="358775" algn="l"/>
              </a:tabLst>
            </a:pPr>
            <a:r>
              <a:rPr lang="es-AR" sz="1800" dirty="0" smtClean="0"/>
              <a:t>	</a:t>
            </a:r>
            <a:r>
              <a:rPr lang="es-AR" sz="1800" dirty="0" err="1" smtClean="0"/>
              <a:t>existAct</a:t>
            </a:r>
            <a:r>
              <a:rPr lang="es-AR" sz="1800" dirty="0" smtClean="0"/>
              <a:t>	NUMERIC(4)	NOT NULL,</a:t>
            </a:r>
          </a:p>
          <a:p>
            <a:pPr marL="0" indent="0">
              <a:buNone/>
              <a:tabLst>
                <a:tab pos="358775" algn="l"/>
              </a:tabLst>
            </a:pPr>
            <a:r>
              <a:rPr lang="es-AR" sz="1800" dirty="0" smtClean="0"/>
              <a:t>	</a:t>
            </a:r>
            <a:r>
              <a:rPr lang="es-AR" sz="1800" dirty="0" err="1" smtClean="0"/>
              <a:t>existMin</a:t>
            </a:r>
            <a:r>
              <a:rPr lang="es-AR" sz="1800" dirty="0" smtClean="0"/>
              <a:t>	NUMERIC(4)	NOT NULL,</a:t>
            </a:r>
          </a:p>
          <a:p>
            <a:pPr marL="0" indent="0">
              <a:buNone/>
              <a:tabLst>
                <a:tab pos="358775" algn="l"/>
              </a:tabLst>
            </a:pPr>
            <a:r>
              <a:rPr lang="es-AR" sz="1800" dirty="0" smtClean="0"/>
              <a:t>	</a:t>
            </a:r>
            <a:r>
              <a:rPr lang="es-AR" sz="1800" dirty="0" err="1" smtClean="0"/>
              <a:t>pVAct</a:t>
            </a:r>
            <a:r>
              <a:rPr lang="es-AR" sz="1800" dirty="0" smtClean="0"/>
              <a:t>		</a:t>
            </a:r>
            <a:r>
              <a:rPr lang="es-AR" sz="1800" b="1" dirty="0" smtClean="0"/>
              <a:t>Precio</a:t>
            </a:r>
            <a:r>
              <a:rPr lang="es-AR" sz="1800" dirty="0" smtClean="0"/>
              <a:t>		NOT NULL,</a:t>
            </a:r>
          </a:p>
          <a:p>
            <a:pPr marL="0" indent="0">
              <a:buNone/>
              <a:tabLst>
                <a:tab pos="358775" algn="l"/>
              </a:tabLst>
            </a:pPr>
            <a:r>
              <a:rPr lang="es-AR" sz="1800" dirty="0" smtClean="0"/>
              <a:t>	PRIMARY KEY (</a:t>
            </a:r>
            <a:r>
              <a:rPr lang="es-AR" sz="1800" dirty="0" err="1" smtClean="0"/>
              <a:t>codProd</a:t>
            </a:r>
            <a:r>
              <a:rPr lang="es-AR" sz="1800" dirty="0" smtClean="0"/>
              <a:t>));</a:t>
            </a:r>
            <a:endParaRPr lang="es-A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Introducción</a:t>
            </a:r>
            <a:endParaRPr lang="es-AR" dirty="0"/>
          </a:p>
        </p:txBody>
      </p:sp>
      <p:sp>
        <p:nvSpPr>
          <p:cNvPr id="3" name="Content Placeholder 2"/>
          <p:cNvSpPr>
            <a:spLocks noGrp="1"/>
          </p:cNvSpPr>
          <p:nvPr>
            <p:ph sz="quarter" idx="1"/>
          </p:nvPr>
        </p:nvSpPr>
        <p:spPr/>
        <p:txBody>
          <a:bodyPr>
            <a:normAutofit lnSpcReduction="10000"/>
          </a:bodyPr>
          <a:lstStyle/>
          <a:p>
            <a:r>
              <a:rPr lang="es-AR" dirty="0" smtClean="0"/>
              <a:t>En 1986, el ANSI </a:t>
            </a:r>
            <a:r>
              <a:rPr lang="es-AR" i="1" dirty="0" smtClean="0"/>
              <a:t>(American </a:t>
            </a:r>
            <a:r>
              <a:rPr lang="es-AR" i="1" dirty="0" err="1" smtClean="0"/>
              <a:t>National</a:t>
            </a:r>
            <a:r>
              <a:rPr lang="es-AR" i="1" dirty="0" smtClean="0"/>
              <a:t> Standard </a:t>
            </a:r>
            <a:r>
              <a:rPr lang="es-AR" i="1" dirty="0" err="1" smtClean="0"/>
              <a:t>Institute</a:t>
            </a:r>
            <a:r>
              <a:rPr lang="es-AR" i="1" dirty="0" smtClean="0"/>
              <a:t>) </a:t>
            </a:r>
            <a:r>
              <a:rPr lang="es-AR" dirty="0" smtClean="0"/>
              <a:t>definió un estándar para SQL que en 1987 fue adoptado como estándar internacional por la ISO </a:t>
            </a:r>
            <a:r>
              <a:rPr lang="es-AR" i="1" dirty="0" smtClean="0"/>
              <a:t>(International </a:t>
            </a:r>
            <a:r>
              <a:rPr lang="es-AR" i="1" dirty="0" err="1" smtClean="0"/>
              <a:t>Organization</a:t>
            </a:r>
            <a:r>
              <a:rPr lang="es-AR" i="1" dirty="0" smtClean="0"/>
              <a:t> </a:t>
            </a:r>
            <a:r>
              <a:rPr lang="es-AR" i="1" dirty="0" err="1" smtClean="0"/>
              <a:t>for</a:t>
            </a:r>
            <a:r>
              <a:rPr lang="es-AR" i="1" dirty="0" smtClean="0"/>
              <a:t> </a:t>
            </a:r>
            <a:r>
              <a:rPr lang="es-AR" i="1" dirty="0" err="1" smtClean="0"/>
              <a:t>Standardization</a:t>
            </a:r>
            <a:r>
              <a:rPr lang="es-AR" i="1" dirty="0" smtClean="0"/>
              <a:t>)</a:t>
            </a:r>
          </a:p>
          <a:p>
            <a:r>
              <a:rPr lang="es-AR" dirty="0" smtClean="0"/>
              <a:t>Es un </a:t>
            </a:r>
            <a:r>
              <a:rPr lang="es-AR" i="1" dirty="0" smtClean="0"/>
              <a:t>lenguaje orientado a la transformación</a:t>
            </a:r>
            <a:r>
              <a:rPr lang="es-AR" dirty="0" smtClean="0"/>
              <a:t>: transforma los datos de entrada en las salidas requeridas</a:t>
            </a:r>
          </a:p>
          <a:p>
            <a:r>
              <a:rPr lang="es-AR" dirty="0" smtClean="0"/>
              <a:t>Tiene dos componentes principales:</a:t>
            </a:r>
          </a:p>
          <a:p>
            <a:pPr lvl="1"/>
            <a:r>
              <a:rPr lang="es-AR" dirty="0" smtClean="0"/>
              <a:t>Un lenguaje de definición de datos </a:t>
            </a:r>
            <a:r>
              <a:rPr lang="es-AR" i="1" dirty="0" smtClean="0"/>
              <a:t>(DDL, Data </a:t>
            </a:r>
            <a:r>
              <a:rPr lang="es-AR" i="1" dirty="0" err="1" smtClean="0"/>
              <a:t>Definition</a:t>
            </a:r>
            <a:r>
              <a:rPr lang="es-AR" i="1" dirty="0" smtClean="0"/>
              <a:t> </a:t>
            </a:r>
            <a:r>
              <a:rPr lang="es-AR" i="1" dirty="0" err="1" smtClean="0"/>
              <a:t>Language</a:t>
            </a:r>
            <a:r>
              <a:rPr lang="es-AR" i="1" dirty="0" smtClean="0"/>
              <a:t>) </a:t>
            </a:r>
            <a:r>
              <a:rPr lang="es-AR" dirty="0" smtClean="0"/>
              <a:t>para definir la estructura de la base de datos y controlar el acceso a los datos</a:t>
            </a:r>
          </a:p>
          <a:p>
            <a:pPr lvl="1"/>
            <a:r>
              <a:rPr lang="es-AR" dirty="0" smtClean="0"/>
              <a:t>Un lenguaje de manipulación de datos </a:t>
            </a:r>
            <a:r>
              <a:rPr lang="es-AR" i="1" dirty="0" smtClean="0"/>
              <a:t>(DML, Data </a:t>
            </a:r>
            <a:r>
              <a:rPr lang="es-AR" i="1" dirty="0" err="1" smtClean="0"/>
              <a:t>Manipulation</a:t>
            </a:r>
            <a:r>
              <a:rPr lang="es-AR" i="1" dirty="0" smtClean="0"/>
              <a:t> </a:t>
            </a:r>
            <a:r>
              <a:rPr lang="es-AR" i="1" dirty="0" err="1" smtClean="0"/>
              <a:t>Language</a:t>
            </a:r>
            <a:r>
              <a:rPr lang="es-AR" i="1" dirty="0" smtClean="0"/>
              <a:t>)</a:t>
            </a:r>
            <a:r>
              <a:rPr lang="es-AR" dirty="0" smtClean="0"/>
              <a:t> para extraer y actualizar los datos</a:t>
            </a:r>
            <a:endParaRPr lang="es-AR" dirty="0"/>
          </a:p>
        </p:txBody>
      </p:sp>
      <p:sp>
        <p:nvSpPr>
          <p:cNvPr id="4" name="Date Placeholder 3"/>
          <p:cNvSpPr>
            <a:spLocks noGrp="1"/>
          </p:cNvSpPr>
          <p:nvPr>
            <p:ph type="dt" sz="half" idx="10"/>
          </p:nvPr>
        </p:nvSpPr>
        <p:spPr/>
        <p:txBody>
          <a:bodyPr/>
          <a:lstStyle/>
          <a:p>
            <a:r>
              <a:rPr lang="es-AR" smtClean="0"/>
              <a:t>IBBDD</a:t>
            </a:r>
            <a:endParaRPr lang="es-AR"/>
          </a:p>
        </p:txBody>
      </p:sp>
      <p:sp>
        <p:nvSpPr>
          <p:cNvPr id="5" name="Slide Number Placeholder 4"/>
          <p:cNvSpPr>
            <a:spLocks noGrp="1"/>
          </p:cNvSpPr>
          <p:nvPr>
            <p:ph type="sldNum" sz="quarter" idx="12"/>
          </p:nvPr>
        </p:nvSpPr>
        <p:spPr/>
        <p:txBody>
          <a:bodyPr/>
          <a:lstStyle/>
          <a:p>
            <a:fld id="{245FBE8E-C018-4514-B6E6-6AFED8D2B55D}" type="slidenum">
              <a:rPr lang="es-AR" smtClean="0"/>
              <a:pPr/>
              <a:t>2</a:t>
            </a:fld>
            <a:endParaRPr lang="es-AR"/>
          </a:p>
        </p:txBody>
      </p:sp>
      <p:sp>
        <p:nvSpPr>
          <p:cNvPr id="6" name="Footer Placeholder 5"/>
          <p:cNvSpPr>
            <a:spLocks noGrp="1"/>
          </p:cNvSpPr>
          <p:nvPr>
            <p:ph type="ftr" sz="quarter" idx="11"/>
          </p:nvPr>
        </p:nvSpPr>
        <p:spPr/>
        <p:txBody>
          <a:bodyPr/>
          <a:lstStyle/>
          <a:p>
            <a:r>
              <a:rPr lang="es-AR" smtClean="0"/>
              <a:t>SQL</a:t>
            </a:r>
            <a:endParaRPr lang="es-A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Ejemplo</a:t>
            </a:r>
            <a:endParaRPr lang="es-AR" dirty="0"/>
          </a:p>
        </p:txBody>
      </p:sp>
      <p:sp>
        <p:nvSpPr>
          <p:cNvPr id="3" name="Date Placeholder 2"/>
          <p:cNvSpPr>
            <a:spLocks noGrp="1"/>
          </p:cNvSpPr>
          <p:nvPr>
            <p:ph type="dt" sz="half" idx="10"/>
          </p:nvPr>
        </p:nvSpPr>
        <p:spPr/>
        <p:txBody>
          <a:bodyPr/>
          <a:lstStyle/>
          <a:p>
            <a:r>
              <a:rPr lang="es-AR" smtClean="0"/>
              <a:t>IBBDD</a:t>
            </a:r>
            <a:endParaRPr lang="es-AR"/>
          </a:p>
        </p:txBody>
      </p:sp>
      <p:sp>
        <p:nvSpPr>
          <p:cNvPr id="4" name="Footer Placeholder 3"/>
          <p:cNvSpPr>
            <a:spLocks noGrp="1"/>
          </p:cNvSpPr>
          <p:nvPr>
            <p:ph type="ftr" sz="quarter" idx="11"/>
          </p:nvPr>
        </p:nvSpPr>
        <p:spPr/>
        <p:txBody>
          <a:bodyPr/>
          <a:lstStyle/>
          <a:p>
            <a:r>
              <a:rPr lang="es-AR" smtClean="0"/>
              <a:t>SQL</a:t>
            </a:r>
            <a:endParaRPr lang="es-AR"/>
          </a:p>
        </p:txBody>
      </p:sp>
      <p:sp>
        <p:nvSpPr>
          <p:cNvPr id="5" name="Slide Number Placeholder 4"/>
          <p:cNvSpPr>
            <a:spLocks noGrp="1"/>
          </p:cNvSpPr>
          <p:nvPr>
            <p:ph type="sldNum" sz="quarter" idx="12"/>
          </p:nvPr>
        </p:nvSpPr>
        <p:spPr/>
        <p:txBody>
          <a:bodyPr/>
          <a:lstStyle/>
          <a:p>
            <a:fld id="{245FBE8E-C018-4514-B6E6-6AFED8D2B55D}" type="slidenum">
              <a:rPr lang="es-AR" smtClean="0"/>
              <a:pPr/>
              <a:t>20</a:t>
            </a:fld>
            <a:endParaRPr lang="es-AR"/>
          </a:p>
        </p:txBody>
      </p:sp>
      <p:sp>
        <p:nvSpPr>
          <p:cNvPr id="6" name="Content Placeholder 5"/>
          <p:cNvSpPr>
            <a:spLocks noGrp="1"/>
          </p:cNvSpPr>
          <p:nvPr>
            <p:ph sz="quarter" idx="1"/>
          </p:nvPr>
        </p:nvSpPr>
        <p:spPr/>
        <p:txBody>
          <a:bodyPr>
            <a:normAutofit fontScale="92500" lnSpcReduction="20000"/>
          </a:bodyPr>
          <a:lstStyle/>
          <a:p>
            <a:pPr>
              <a:buNone/>
            </a:pPr>
            <a:r>
              <a:rPr lang="es-AR" dirty="0" smtClean="0">
                <a:solidFill>
                  <a:schemeClr val="accent1">
                    <a:lumMod val="75000"/>
                  </a:schemeClr>
                </a:solidFill>
              </a:rPr>
              <a:t>Factura(</a:t>
            </a:r>
            <a:r>
              <a:rPr lang="es-AR" dirty="0" err="1" smtClean="0">
                <a:solidFill>
                  <a:schemeClr val="accent1">
                    <a:lumMod val="75000"/>
                  </a:schemeClr>
                </a:solidFill>
              </a:rPr>
              <a:t>nroFac</a:t>
            </a:r>
            <a:r>
              <a:rPr lang="es-AR" dirty="0" smtClean="0">
                <a:solidFill>
                  <a:schemeClr val="accent1">
                    <a:lumMod val="75000"/>
                  </a:schemeClr>
                </a:solidFill>
              </a:rPr>
              <a:t>, fecha, </a:t>
            </a:r>
            <a:r>
              <a:rPr lang="es-AR" dirty="0" err="1" smtClean="0">
                <a:solidFill>
                  <a:schemeClr val="accent1">
                    <a:lumMod val="75000"/>
                  </a:schemeClr>
                </a:solidFill>
              </a:rPr>
              <a:t>fPago</a:t>
            </a:r>
            <a:r>
              <a:rPr lang="es-AR" dirty="0" smtClean="0">
                <a:solidFill>
                  <a:schemeClr val="accent1">
                    <a:lumMod val="75000"/>
                  </a:schemeClr>
                </a:solidFill>
              </a:rPr>
              <a:t>, </a:t>
            </a:r>
            <a:r>
              <a:rPr lang="es-AR" dirty="0" err="1" smtClean="0">
                <a:solidFill>
                  <a:schemeClr val="accent1">
                    <a:lumMod val="75000"/>
                  </a:schemeClr>
                </a:solidFill>
              </a:rPr>
              <a:t>dto</a:t>
            </a:r>
            <a:r>
              <a:rPr lang="es-AR" dirty="0" smtClean="0">
                <a:solidFill>
                  <a:schemeClr val="accent1">
                    <a:lumMod val="75000"/>
                  </a:schemeClr>
                </a:solidFill>
              </a:rPr>
              <a:t>)</a:t>
            </a:r>
          </a:p>
          <a:p>
            <a:pPr>
              <a:buNone/>
            </a:pPr>
            <a:r>
              <a:rPr lang="es-AR" dirty="0" smtClean="0">
                <a:solidFill>
                  <a:schemeClr val="accent1">
                    <a:lumMod val="75000"/>
                  </a:schemeClr>
                </a:solidFill>
              </a:rPr>
              <a:t>Producto(</a:t>
            </a:r>
            <a:r>
              <a:rPr lang="es-AR" dirty="0" err="1" smtClean="0">
                <a:solidFill>
                  <a:schemeClr val="accent1">
                    <a:lumMod val="75000"/>
                  </a:schemeClr>
                </a:solidFill>
              </a:rPr>
              <a:t>codProd</a:t>
            </a:r>
            <a:r>
              <a:rPr lang="es-AR" dirty="0" smtClean="0">
                <a:solidFill>
                  <a:schemeClr val="accent1">
                    <a:lumMod val="75000"/>
                  </a:schemeClr>
                </a:solidFill>
              </a:rPr>
              <a:t>, </a:t>
            </a:r>
            <a:r>
              <a:rPr lang="es-AR" dirty="0" err="1" smtClean="0">
                <a:solidFill>
                  <a:schemeClr val="accent1">
                    <a:lumMod val="75000"/>
                  </a:schemeClr>
                </a:solidFill>
              </a:rPr>
              <a:t>desc</a:t>
            </a:r>
            <a:r>
              <a:rPr lang="es-AR" dirty="0" smtClean="0">
                <a:solidFill>
                  <a:schemeClr val="accent1">
                    <a:lumMod val="75000"/>
                  </a:schemeClr>
                </a:solidFill>
              </a:rPr>
              <a:t>, </a:t>
            </a:r>
            <a:r>
              <a:rPr lang="es-AR" dirty="0" err="1" smtClean="0">
                <a:solidFill>
                  <a:schemeClr val="accent1">
                    <a:lumMod val="75000"/>
                  </a:schemeClr>
                </a:solidFill>
              </a:rPr>
              <a:t>existAct</a:t>
            </a:r>
            <a:r>
              <a:rPr lang="es-AR" dirty="0" smtClean="0">
                <a:solidFill>
                  <a:schemeClr val="accent1">
                    <a:lumMod val="75000"/>
                  </a:schemeClr>
                </a:solidFill>
              </a:rPr>
              <a:t>, </a:t>
            </a:r>
            <a:r>
              <a:rPr lang="es-AR" dirty="0" err="1" smtClean="0">
                <a:solidFill>
                  <a:schemeClr val="accent1">
                    <a:lumMod val="75000"/>
                  </a:schemeClr>
                </a:solidFill>
              </a:rPr>
              <a:t>existMin</a:t>
            </a:r>
            <a:r>
              <a:rPr lang="es-AR" dirty="0" smtClean="0">
                <a:solidFill>
                  <a:schemeClr val="accent1">
                    <a:lumMod val="75000"/>
                  </a:schemeClr>
                </a:solidFill>
              </a:rPr>
              <a:t>, </a:t>
            </a:r>
            <a:r>
              <a:rPr lang="es-AR" dirty="0" err="1" smtClean="0">
                <a:solidFill>
                  <a:schemeClr val="accent1">
                    <a:lumMod val="75000"/>
                  </a:schemeClr>
                </a:solidFill>
              </a:rPr>
              <a:t>pVAct</a:t>
            </a:r>
            <a:r>
              <a:rPr lang="es-AR" dirty="0" smtClean="0">
                <a:solidFill>
                  <a:schemeClr val="accent1">
                    <a:lumMod val="75000"/>
                  </a:schemeClr>
                </a:solidFill>
              </a:rPr>
              <a:t>)</a:t>
            </a:r>
          </a:p>
          <a:p>
            <a:pPr>
              <a:buNone/>
            </a:pPr>
            <a:r>
              <a:rPr lang="es-AR" dirty="0" err="1" smtClean="0">
                <a:solidFill>
                  <a:schemeClr val="accent1">
                    <a:lumMod val="75000"/>
                  </a:schemeClr>
                </a:solidFill>
              </a:rPr>
              <a:t>VentaProd</a:t>
            </a:r>
            <a:r>
              <a:rPr lang="es-AR" dirty="0" smtClean="0">
                <a:solidFill>
                  <a:schemeClr val="accent1">
                    <a:lumMod val="75000"/>
                  </a:schemeClr>
                </a:solidFill>
              </a:rPr>
              <a:t>(</a:t>
            </a:r>
            <a:r>
              <a:rPr lang="es-AR" dirty="0" err="1" smtClean="0">
                <a:solidFill>
                  <a:schemeClr val="accent1">
                    <a:lumMod val="75000"/>
                  </a:schemeClr>
                </a:solidFill>
              </a:rPr>
              <a:t>nroFac</a:t>
            </a:r>
            <a:r>
              <a:rPr lang="es-AR" dirty="0" smtClean="0">
                <a:solidFill>
                  <a:schemeClr val="accent1">
                    <a:lumMod val="75000"/>
                  </a:schemeClr>
                </a:solidFill>
              </a:rPr>
              <a:t>, </a:t>
            </a:r>
            <a:r>
              <a:rPr lang="es-AR" dirty="0" err="1" smtClean="0">
                <a:solidFill>
                  <a:schemeClr val="accent1">
                    <a:lumMod val="75000"/>
                  </a:schemeClr>
                </a:solidFill>
              </a:rPr>
              <a:t>codProd</a:t>
            </a:r>
            <a:r>
              <a:rPr lang="es-AR" dirty="0" smtClean="0">
                <a:solidFill>
                  <a:schemeClr val="accent1">
                    <a:lumMod val="75000"/>
                  </a:schemeClr>
                </a:solidFill>
              </a:rPr>
              <a:t>, </a:t>
            </a:r>
            <a:r>
              <a:rPr lang="es-AR" dirty="0" err="1" smtClean="0">
                <a:solidFill>
                  <a:schemeClr val="accent1">
                    <a:lumMod val="75000"/>
                  </a:schemeClr>
                </a:solidFill>
              </a:rPr>
              <a:t>cant</a:t>
            </a:r>
            <a:r>
              <a:rPr lang="es-AR" dirty="0" smtClean="0">
                <a:solidFill>
                  <a:schemeClr val="accent1">
                    <a:lumMod val="75000"/>
                  </a:schemeClr>
                </a:solidFill>
              </a:rPr>
              <a:t>, </a:t>
            </a:r>
            <a:r>
              <a:rPr lang="es-AR" dirty="0" err="1" smtClean="0">
                <a:solidFill>
                  <a:schemeClr val="accent1">
                    <a:lumMod val="75000"/>
                  </a:schemeClr>
                </a:solidFill>
              </a:rPr>
              <a:t>pvu</a:t>
            </a:r>
            <a:r>
              <a:rPr lang="es-AR" dirty="0" smtClean="0">
                <a:solidFill>
                  <a:schemeClr val="accent1">
                    <a:lumMod val="75000"/>
                  </a:schemeClr>
                </a:solidFill>
              </a:rPr>
              <a:t>)</a:t>
            </a:r>
          </a:p>
          <a:p>
            <a:pPr marL="0" indent="0">
              <a:buNone/>
            </a:pPr>
            <a:endParaRPr lang="es-AR" dirty="0" smtClean="0"/>
          </a:p>
          <a:p>
            <a:pPr marL="0" indent="0">
              <a:buNone/>
              <a:tabLst>
                <a:tab pos="358775" algn="l"/>
              </a:tabLst>
            </a:pPr>
            <a:r>
              <a:rPr lang="es-AR" sz="1800" dirty="0" smtClean="0"/>
              <a:t>CREATE TABLE </a:t>
            </a:r>
            <a:r>
              <a:rPr lang="es-AR" sz="1800" dirty="0" err="1" smtClean="0"/>
              <a:t>VentaProd</a:t>
            </a:r>
            <a:r>
              <a:rPr lang="es-AR" sz="1800" dirty="0" smtClean="0"/>
              <a:t>(</a:t>
            </a:r>
          </a:p>
          <a:p>
            <a:pPr marL="0" indent="0">
              <a:buNone/>
              <a:tabLst>
                <a:tab pos="358775" algn="l"/>
              </a:tabLst>
            </a:pPr>
            <a:r>
              <a:rPr lang="es-AR" sz="1800" dirty="0" smtClean="0"/>
              <a:t>	</a:t>
            </a:r>
            <a:r>
              <a:rPr lang="es-AR" sz="1800" dirty="0" err="1" smtClean="0"/>
              <a:t>nroFac</a:t>
            </a:r>
            <a:r>
              <a:rPr lang="es-AR" sz="1800" dirty="0" smtClean="0"/>
              <a:t>		</a:t>
            </a:r>
            <a:r>
              <a:rPr lang="es-AR" sz="1800" b="1" dirty="0" err="1" smtClean="0"/>
              <a:t>IdFactura</a:t>
            </a:r>
            <a:r>
              <a:rPr lang="es-AR" sz="1800" dirty="0" smtClean="0"/>
              <a:t>		NOT NULL,</a:t>
            </a:r>
          </a:p>
          <a:p>
            <a:pPr marL="0" indent="0">
              <a:buNone/>
              <a:tabLst>
                <a:tab pos="358775" algn="l"/>
              </a:tabLst>
            </a:pPr>
            <a:r>
              <a:rPr lang="es-AR" sz="1800" dirty="0" smtClean="0"/>
              <a:t>	</a:t>
            </a:r>
            <a:r>
              <a:rPr lang="es-AR" sz="1800" dirty="0" err="1" smtClean="0"/>
              <a:t>codProd</a:t>
            </a:r>
            <a:r>
              <a:rPr lang="es-AR" sz="1800" dirty="0" smtClean="0"/>
              <a:t>	</a:t>
            </a:r>
            <a:r>
              <a:rPr lang="es-AR" sz="1800" b="1" dirty="0" err="1" smtClean="0"/>
              <a:t>IdProducto</a:t>
            </a:r>
            <a:r>
              <a:rPr lang="es-AR" sz="1800" dirty="0" smtClean="0"/>
              <a:t>	NOT NULL,</a:t>
            </a:r>
          </a:p>
          <a:p>
            <a:pPr marL="0" indent="0">
              <a:buNone/>
              <a:tabLst>
                <a:tab pos="358775" algn="l"/>
              </a:tabLst>
            </a:pPr>
            <a:r>
              <a:rPr lang="es-AR" sz="1800" dirty="0" smtClean="0"/>
              <a:t>	</a:t>
            </a:r>
            <a:r>
              <a:rPr lang="es-AR" sz="1800" dirty="0" err="1" smtClean="0"/>
              <a:t>cant</a:t>
            </a:r>
            <a:r>
              <a:rPr lang="es-AR" sz="1800" dirty="0" smtClean="0"/>
              <a:t>		SMALLINT	NOT NULL,</a:t>
            </a:r>
          </a:p>
          <a:p>
            <a:pPr marL="0" indent="0">
              <a:buNone/>
              <a:tabLst>
                <a:tab pos="358775" algn="l"/>
              </a:tabLst>
            </a:pPr>
            <a:r>
              <a:rPr lang="es-AR" sz="1800" dirty="0" smtClean="0"/>
              <a:t>	</a:t>
            </a:r>
            <a:r>
              <a:rPr lang="es-AR" sz="1800" dirty="0" err="1" smtClean="0"/>
              <a:t>pvu</a:t>
            </a:r>
            <a:r>
              <a:rPr lang="es-AR" sz="1800" dirty="0" smtClean="0"/>
              <a:t>		</a:t>
            </a:r>
            <a:r>
              <a:rPr lang="es-AR" sz="1800" b="1" dirty="0" smtClean="0"/>
              <a:t>Precio</a:t>
            </a:r>
            <a:r>
              <a:rPr lang="es-AR" sz="1800" dirty="0" smtClean="0"/>
              <a:t>		NOT NULL,</a:t>
            </a:r>
          </a:p>
          <a:p>
            <a:pPr marL="0" indent="0">
              <a:buNone/>
              <a:tabLst>
                <a:tab pos="358775" algn="l"/>
              </a:tabLst>
            </a:pPr>
            <a:r>
              <a:rPr lang="es-AR" sz="1800" dirty="0" smtClean="0"/>
              <a:t>	PRIMARY KEY (</a:t>
            </a:r>
            <a:r>
              <a:rPr lang="es-AR" sz="1800" dirty="0" err="1" smtClean="0"/>
              <a:t>nroFac</a:t>
            </a:r>
            <a:r>
              <a:rPr lang="es-AR" sz="1800" dirty="0" smtClean="0"/>
              <a:t>, </a:t>
            </a:r>
            <a:r>
              <a:rPr lang="es-AR" sz="1800" dirty="0" err="1" smtClean="0"/>
              <a:t>codProd</a:t>
            </a:r>
            <a:r>
              <a:rPr lang="es-AR" sz="1800" dirty="0" smtClean="0"/>
              <a:t>),</a:t>
            </a:r>
          </a:p>
          <a:p>
            <a:pPr marL="0" indent="0">
              <a:buNone/>
              <a:tabLst>
                <a:tab pos="358775" algn="l"/>
              </a:tabLst>
            </a:pPr>
            <a:r>
              <a:rPr lang="es-AR" sz="1800" dirty="0" smtClean="0"/>
              <a:t>	FOREIGN KEY (</a:t>
            </a:r>
            <a:r>
              <a:rPr lang="es-AR" sz="1800" dirty="0" err="1" smtClean="0"/>
              <a:t>nroFac</a:t>
            </a:r>
            <a:r>
              <a:rPr lang="es-AR" sz="1800" dirty="0" smtClean="0"/>
              <a:t>) REFERENCES Factura ON DELETE NO ACTION ON UPDATE NO ACTION,</a:t>
            </a:r>
          </a:p>
          <a:p>
            <a:pPr marL="0" indent="0">
              <a:buNone/>
              <a:tabLst>
                <a:tab pos="358775" algn="l"/>
              </a:tabLst>
            </a:pPr>
            <a:r>
              <a:rPr lang="es-AR" sz="1800" dirty="0" smtClean="0"/>
              <a:t>	FOREIGN KEY (</a:t>
            </a:r>
            <a:r>
              <a:rPr lang="es-AR" sz="1800" dirty="0" err="1" smtClean="0"/>
              <a:t>codProd</a:t>
            </a:r>
            <a:r>
              <a:rPr lang="es-AR" sz="1800" dirty="0" smtClean="0"/>
              <a:t>) REFERENCES Producto ON DELETE NO ACTION ON UPDATE NO ACTION);</a:t>
            </a:r>
            <a:endParaRPr lang="es-A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Ejemplo</a:t>
            </a:r>
            <a:endParaRPr lang="es-AR" dirty="0"/>
          </a:p>
        </p:txBody>
      </p:sp>
      <p:sp>
        <p:nvSpPr>
          <p:cNvPr id="3" name="Date Placeholder 2"/>
          <p:cNvSpPr>
            <a:spLocks noGrp="1"/>
          </p:cNvSpPr>
          <p:nvPr>
            <p:ph type="dt" sz="half" idx="10"/>
          </p:nvPr>
        </p:nvSpPr>
        <p:spPr/>
        <p:txBody>
          <a:bodyPr/>
          <a:lstStyle/>
          <a:p>
            <a:r>
              <a:rPr lang="es-AR" smtClean="0">
                <a:solidFill>
                  <a:srgbClr val="696464"/>
                </a:solidFill>
              </a:rPr>
              <a:t>IBBDD</a:t>
            </a:r>
            <a:endParaRPr lang="es-AR">
              <a:solidFill>
                <a:srgbClr val="696464"/>
              </a:solidFill>
            </a:endParaRPr>
          </a:p>
        </p:txBody>
      </p:sp>
      <p:sp>
        <p:nvSpPr>
          <p:cNvPr id="4" name="Footer Placeholder 3"/>
          <p:cNvSpPr>
            <a:spLocks noGrp="1"/>
          </p:cNvSpPr>
          <p:nvPr>
            <p:ph type="ftr" sz="quarter" idx="11"/>
          </p:nvPr>
        </p:nvSpPr>
        <p:spPr/>
        <p:txBody>
          <a:bodyPr/>
          <a:lstStyle/>
          <a:p>
            <a:r>
              <a:rPr lang="es-AR" smtClean="0">
                <a:solidFill>
                  <a:srgbClr val="696464"/>
                </a:solidFill>
              </a:rPr>
              <a:t>SQL</a:t>
            </a:r>
            <a:endParaRPr lang="es-AR">
              <a:solidFill>
                <a:srgbClr val="696464"/>
              </a:solidFill>
            </a:endParaRPr>
          </a:p>
        </p:txBody>
      </p:sp>
      <p:sp>
        <p:nvSpPr>
          <p:cNvPr id="5" name="Slide Number Placeholder 4"/>
          <p:cNvSpPr>
            <a:spLocks noGrp="1"/>
          </p:cNvSpPr>
          <p:nvPr>
            <p:ph type="sldNum" sz="quarter" idx="12"/>
          </p:nvPr>
        </p:nvSpPr>
        <p:spPr/>
        <p:txBody>
          <a:bodyPr/>
          <a:lstStyle/>
          <a:p>
            <a:fld id="{245FBE8E-C018-4514-B6E6-6AFED8D2B55D}" type="slidenum">
              <a:rPr lang="es-AR" smtClean="0"/>
              <a:pPr/>
              <a:t>21</a:t>
            </a:fld>
            <a:endParaRPr lang="es-AR"/>
          </a:p>
        </p:txBody>
      </p:sp>
      <p:sp>
        <p:nvSpPr>
          <p:cNvPr id="6" name="Content Placeholder 5"/>
          <p:cNvSpPr>
            <a:spLocks noGrp="1"/>
          </p:cNvSpPr>
          <p:nvPr>
            <p:ph sz="quarter" idx="1"/>
          </p:nvPr>
        </p:nvSpPr>
        <p:spPr/>
        <p:txBody>
          <a:bodyPr>
            <a:normAutofit/>
          </a:bodyPr>
          <a:lstStyle/>
          <a:p>
            <a:pPr>
              <a:buNone/>
            </a:pPr>
            <a:r>
              <a:rPr lang="es-AR" dirty="0" smtClean="0">
                <a:solidFill>
                  <a:schemeClr val="accent1">
                    <a:lumMod val="75000"/>
                  </a:schemeClr>
                </a:solidFill>
              </a:rPr>
              <a:t>Factura(</a:t>
            </a:r>
            <a:r>
              <a:rPr lang="es-AR" dirty="0" err="1" smtClean="0">
                <a:solidFill>
                  <a:schemeClr val="accent1">
                    <a:lumMod val="75000"/>
                  </a:schemeClr>
                </a:solidFill>
              </a:rPr>
              <a:t>nroFac</a:t>
            </a:r>
            <a:r>
              <a:rPr lang="es-AR" dirty="0" smtClean="0">
                <a:solidFill>
                  <a:schemeClr val="accent1">
                    <a:lumMod val="75000"/>
                  </a:schemeClr>
                </a:solidFill>
              </a:rPr>
              <a:t>, fecha, </a:t>
            </a:r>
            <a:r>
              <a:rPr lang="es-AR" dirty="0" err="1" smtClean="0">
                <a:solidFill>
                  <a:schemeClr val="accent1">
                    <a:lumMod val="75000"/>
                  </a:schemeClr>
                </a:solidFill>
              </a:rPr>
              <a:t>fPago</a:t>
            </a:r>
            <a:r>
              <a:rPr lang="es-AR" dirty="0" smtClean="0">
                <a:solidFill>
                  <a:schemeClr val="accent1">
                    <a:lumMod val="75000"/>
                  </a:schemeClr>
                </a:solidFill>
              </a:rPr>
              <a:t>, </a:t>
            </a:r>
            <a:r>
              <a:rPr lang="es-AR" dirty="0" err="1" smtClean="0">
                <a:solidFill>
                  <a:schemeClr val="accent1">
                    <a:lumMod val="75000"/>
                  </a:schemeClr>
                </a:solidFill>
              </a:rPr>
              <a:t>dto</a:t>
            </a:r>
            <a:r>
              <a:rPr lang="es-AR" dirty="0" smtClean="0">
                <a:solidFill>
                  <a:schemeClr val="accent1">
                    <a:lumMod val="75000"/>
                  </a:schemeClr>
                </a:solidFill>
              </a:rPr>
              <a:t>)</a:t>
            </a:r>
          </a:p>
          <a:p>
            <a:pPr>
              <a:buNone/>
            </a:pPr>
            <a:r>
              <a:rPr lang="es-AR" dirty="0" smtClean="0">
                <a:solidFill>
                  <a:schemeClr val="accent1">
                    <a:lumMod val="75000"/>
                  </a:schemeClr>
                </a:solidFill>
              </a:rPr>
              <a:t>Producto(</a:t>
            </a:r>
            <a:r>
              <a:rPr lang="es-AR" dirty="0" err="1" smtClean="0">
                <a:solidFill>
                  <a:schemeClr val="accent1">
                    <a:lumMod val="75000"/>
                  </a:schemeClr>
                </a:solidFill>
              </a:rPr>
              <a:t>codProd</a:t>
            </a:r>
            <a:r>
              <a:rPr lang="es-AR" dirty="0" smtClean="0">
                <a:solidFill>
                  <a:schemeClr val="accent1">
                    <a:lumMod val="75000"/>
                  </a:schemeClr>
                </a:solidFill>
              </a:rPr>
              <a:t>, </a:t>
            </a:r>
            <a:r>
              <a:rPr lang="es-AR" dirty="0" err="1" smtClean="0">
                <a:solidFill>
                  <a:schemeClr val="accent1">
                    <a:lumMod val="75000"/>
                  </a:schemeClr>
                </a:solidFill>
              </a:rPr>
              <a:t>desc</a:t>
            </a:r>
            <a:r>
              <a:rPr lang="es-AR" dirty="0" smtClean="0">
                <a:solidFill>
                  <a:schemeClr val="accent1">
                    <a:lumMod val="75000"/>
                  </a:schemeClr>
                </a:solidFill>
              </a:rPr>
              <a:t>, </a:t>
            </a:r>
            <a:r>
              <a:rPr lang="es-AR" dirty="0" err="1" smtClean="0">
                <a:solidFill>
                  <a:schemeClr val="accent1">
                    <a:lumMod val="75000"/>
                  </a:schemeClr>
                </a:solidFill>
              </a:rPr>
              <a:t>existAct</a:t>
            </a:r>
            <a:r>
              <a:rPr lang="es-AR" dirty="0" smtClean="0">
                <a:solidFill>
                  <a:schemeClr val="accent1">
                    <a:lumMod val="75000"/>
                  </a:schemeClr>
                </a:solidFill>
              </a:rPr>
              <a:t>, </a:t>
            </a:r>
            <a:r>
              <a:rPr lang="es-AR" dirty="0" err="1" smtClean="0">
                <a:solidFill>
                  <a:schemeClr val="accent1">
                    <a:lumMod val="75000"/>
                  </a:schemeClr>
                </a:solidFill>
              </a:rPr>
              <a:t>existMin</a:t>
            </a:r>
            <a:r>
              <a:rPr lang="es-AR" dirty="0" smtClean="0">
                <a:solidFill>
                  <a:schemeClr val="accent1">
                    <a:lumMod val="75000"/>
                  </a:schemeClr>
                </a:solidFill>
              </a:rPr>
              <a:t>, </a:t>
            </a:r>
            <a:r>
              <a:rPr lang="es-AR" dirty="0" err="1" smtClean="0">
                <a:solidFill>
                  <a:schemeClr val="accent1">
                    <a:lumMod val="75000"/>
                  </a:schemeClr>
                </a:solidFill>
              </a:rPr>
              <a:t>pVAct</a:t>
            </a:r>
            <a:r>
              <a:rPr lang="es-AR" dirty="0" smtClean="0">
                <a:solidFill>
                  <a:schemeClr val="accent1">
                    <a:lumMod val="75000"/>
                  </a:schemeClr>
                </a:solidFill>
              </a:rPr>
              <a:t>)</a:t>
            </a:r>
          </a:p>
          <a:p>
            <a:pPr>
              <a:buNone/>
            </a:pPr>
            <a:r>
              <a:rPr lang="es-AR" dirty="0" err="1" smtClean="0">
                <a:solidFill>
                  <a:schemeClr val="accent1">
                    <a:lumMod val="75000"/>
                  </a:schemeClr>
                </a:solidFill>
              </a:rPr>
              <a:t>VentaProd</a:t>
            </a:r>
            <a:r>
              <a:rPr lang="es-AR" dirty="0" smtClean="0">
                <a:solidFill>
                  <a:schemeClr val="accent1">
                    <a:lumMod val="75000"/>
                  </a:schemeClr>
                </a:solidFill>
              </a:rPr>
              <a:t>(</a:t>
            </a:r>
            <a:r>
              <a:rPr lang="es-AR" dirty="0" err="1" smtClean="0">
                <a:solidFill>
                  <a:schemeClr val="accent1">
                    <a:lumMod val="75000"/>
                  </a:schemeClr>
                </a:solidFill>
              </a:rPr>
              <a:t>nroFac</a:t>
            </a:r>
            <a:r>
              <a:rPr lang="es-AR" dirty="0" smtClean="0">
                <a:solidFill>
                  <a:schemeClr val="accent1">
                    <a:lumMod val="75000"/>
                  </a:schemeClr>
                </a:solidFill>
              </a:rPr>
              <a:t>, </a:t>
            </a:r>
            <a:r>
              <a:rPr lang="es-AR" dirty="0" err="1" smtClean="0">
                <a:solidFill>
                  <a:schemeClr val="accent1">
                    <a:lumMod val="75000"/>
                  </a:schemeClr>
                </a:solidFill>
              </a:rPr>
              <a:t>codProd</a:t>
            </a:r>
            <a:r>
              <a:rPr lang="es-AR" dirty="0" smtClean="0">
                <a:solidFill>
                  <a:schemeClr val="accent1">
                    <a:lumMod val="75000"/>
                  </a:schemeClr>
                </a:solidFill>
              </a:rPr>
              <a:t>, </a:t>
            </a:r>
            <a:r>
              <a:rPr lang="es-AR" dirty="0" err="1" smtClean="0">
                <a:solidFill>
                  <a:schemeClr val="accent1">
                    <a:lumMod val="75000"/>
                  </a:schemeClr>
                </a:solidFill>
              </a:rPr>
              <a:t>cant</a:t>
            </a:r>
            <a:r>
              <a:rPr lang="es-AR" dirty="0" smtClean="0">
                <a:solidFill>
                  <a:schemeClr val="accent1">
                    <a:lumMod val="75000"/>
                  </a:schemeClr>
                </a:solidFill>
              </a:rPr>
              <a:t>, </a:t>
            </a:r>
            <a:r>
              <a:rPr lang="es-AR" dirty="0" err="1" smtClean="0">
                <a:solidFill>
                  <a:schemeClr val="accent1">
                    <a:lumMod val="75000"/>
                  </a:schemeClr>
                </a:solidFill>
              </a:rPr>
              <a:t>pvu</a:t>
            </a:r>
            <a:r>
              <a:rPr lang="es-AR" dirty="0" smtClean="0">
                <a:solidFill>
                  <a:schemeClr val="accent1">
                    <a:lumMod val="75000"/>
                  </a:schemeClr>
                </a:solidFill>
              </a:rPr>
              <a:t>)</a:t>
            </a:r>
          </a:p>
          <a:p>
            <a:pPr marL="0" indent="0">
              <a:buNone/>
            </a:pPr>
            <a:endParaRPr lang="es-AR" dirty="0" smtClean="0"/>
          </a:p>
          <a:p>
            <a:pPr marL="0" indent="0">
              <a:buNone/>
              <a:tabLst>
                <a:tab pos="358775" algn="l"/>
              </a:tabLst>
            </a:pPr>
            <a:r>
              <a:rPr lang="es-AR" sz="2800" dirty="0" smtClean="0"/>
              <a:t>CREATE </a:t>
            </a:r>
            <a:r>
              <a:rPr lang="es-AR" sz="2800" dirty="0"/>
              <a:t>TRIGGER </a:t>
            </a:r>
            <a:r>
              <a:rPr lang="es-AR" sz="2800" dirty="0" err="1"/>
              <a:t>ActProdVta</a:t>
            </a:r>
            <a:r>
              <a:rPr lang="es-AR" sz="2800" dirty="0"/>
              <a:t> </a:t>
            </a:r>
            <a:r>
              <a:rPr lang="es-AR" sz="2800" dirty="0" smtClean="0"/>
              <a:t>AFTER INSERT</a:t>
            </a:r>
          </a:p>
          <a:p>
            <a:pPr marL="0" indent="0">
              <a:buNone/>
              <a:tabLst>
                <a:tab pos="358775" algn="l"/>
              </a:tabLst>
            </a:pPr>
            <a:r>
              <a:rPr lang="es-AR" sz="2800" dirty="0" smtClean="0"/>
              <a:t>ON </a:t>
            </a:r>
            <a:r>
              <a:rPr lang="es-AR" sz="2800" dirty="0" err="1" smtClean="0"/>
              <a:t>VentaProducto</a:t>
            </a:r>
            <a:r>
              <a:rPr lang="es-AR" sz="2800" dirty="0" smtClean="0"/>
              <a:t> FOR EACH ROW</a:t>
            </a:r>
          </a:p>
          <a:p>
            <a:pPr marL="0" indent="0">
              <a:buNone/>
              <a:tabLst>
                <a:tab pos="358775" algn="l"/>
              </a:tabLst>
            </a:pPr>
            <a:r>
              <a:rPr lang="es-AR" sz="2800" dirty="0" smtClean="0"/>
              <a:t>UPDATE Producto SET </a:t>
            </a:r>
            <a:r>
              <a:rPr lang="es-AR" sz="2800" dirty="0" err="1" smtClean="0"/>
              <a:t>existAct</a:t>
            </a:r>
            <a:r>
              <a:rPr lang="es-AR" sz="2800" dirty="0" smtClean="0"/>
              <a:t> = </a:t>
            </a:r>
            <a:r>
              <a:rPr lang="es-AR" sz="2800" dirty="0" err="1" smtClean="0"/>
              <a:t>existAct</a:t>
            </a:r>
            <a:r>
              <a:rPr lang="es-AR" sz="2800" dirty="0" smtClean="0"/>
              <a:t> – </a:t>
            </a:r>
            <a:r>
              <a:rPr lang="es-AR" sz="2800" dirty="0" err="1" smtClean="0"/>
              <a:t>NEW.cant</a:t>
            </a:r>
            <a:endParaRPr lang="es-AR" sz="2800" dirty="0" smtClean="0"/>
          </a:p>
          <a:p>
            <a:pPr marL="0" indent="0">
              <a:buNone/>
              <a:tabLst>
                <a:tab pos="358775" algn="l"/>
              </a:tabLst>
            </a:pPr>
            <a:r>
              <a:rPr lang="es-AR" sz="2800" dirty="0" smtClean="0"/>
              <a:t>WHERE </a:t>
            </a:r>
            <a:r>
              <a:rPr lang="es-AR" sz="2800" dirty="0" err="1" smtClean="0"/>
              <a:t>Producto.codProd</a:t>
            </a:r>
            <a:r>
              <a:rPr lang="es-AR" sz="2800" dirty="0" smtClean="0"/>
              <a:t> = </a:t>
            </a:r>
            <a:r>
              <a:rPr lang="es-AR" sz="2800" dirty="0" err="1" smtClean="0"/>
              <a:t>NEW.codProd</a:t>
            </a:r>
            <a:endParaRPr lang="es-AR" sz="2800" dirty="0" smtClean="0"/>
          </a:p>
        </p:txBody>
      </p:sp>
    </p:spTree>
    <p:extLst>
      <p:ext uri="{BB962C8B-B14F-4D97-AF65-F5344CB8AC3E}">
        <p14:creationId xmlns:p14="http://schemas.microsoft.com/office/powerpoint/2010/main" val="34250822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Ejemplo</a:t>
            </a:r>
            <a:endParaRPr lang="es-AR" dirty="0"/>
          </a:p>
        </p:txBody>
      </p:sp>
      <p:sp>
        <p:nvSpPr>
          <p:cNvPr id="3" name="Date Placeholder 2"/>
          <p:cNvSpPr>
            <a:spLocks noGrp="1"/>
          </p:cNvSpPr>
          <p:nvPr>
            <p:ph type="dt" sz="half" idx="10"/>
          </p:nvPr>
        </p:nvSpPr>
        <p:spPr/>
        <p:txBody>
          <a:bodyPr/>
          <a:lstStyle/>
          <a:p>
            <a:r>
              <a:rPr lang="es-AR" smtClean="0">
                <a:solidFill>
                  <a:srgbClr val="696464"/>
                </a:solidFill>
              </a:rPr>
              <a:t>IBBDD</a:t>
            </a:r>
            <a:endParaRPr lang="es-AR">
              <a:solidFill>
                <a:srgbClr val="696464"/>
              </a:solidFill>
            </a:endParaRPr>
          </a:p>
        </p:txBody>
      </p:sp>
      <p:sp>
        <p:nvSpPr>
          <p:cNvPr id="4" name="Footer Placeholder 3"/>
          <p:cNvSpPr>
            <a:spLocks noGrp="1"/>
          </p:cNvSpPr>
          <p:nvPr>
            <p:ph type="ftr" sz="quarter" idx="11"/>
          </p:nvPr>
        </p:nvSpPr>
        <p:spPr/>
        <p:txBody>
          <a:bodyPr/>
          <a:lstStyle/>
          <a:p>
            <a:r>
              <a:rPr lang="es-AR" smtClean="0">
                <a:solidFill>
                  <a:srgbClr val="696464"/>
                </a:solidFill>
              </a:rPr>
              <a:t>SQL</a:t>
            </a:r>
            <a:endParaRPr lang="es-AR">
              <a:solidFill>
                <a:srgbClr val="696464"/>
              </a:solidFill>
            </a:endParaRPr>
          </a:p>
        </p:txBody>
      </p:sp>
      <p:sp>
        <p:nvSpPr>
          <p:cNvPr id="5" name="Slide Number Placeholder 4"/>
          <p:cNvSpPr>
            <a:spLocks noGrp="1"/>
          </p:cNvSpPr>
          <p:nvPr>
            <p:ph type="sldNum" sz="quarter" idx="12"/>
          </p:nvPr>
        </p:nvSpPr>
        <p:spPr/>
        <p:txBody>
          <a:bodyPr/>
          <a:lstStyle/>
          <a:p>
            <a:fld id="{245FBE8E-C018-4514-B6E6-6AFED8D2B55D}" type="slidenum">
              <a:rPr lang="es-AR" smtClean="0"/>
              <a:pPr/>
              <a:t>22</a:t>
            </a:fld>
            <a:endParaRPr lang="es-AR"/>
          </a:p>
        </p:txBody>
      </p:sp>
      <p:sp>
        <p:nvSpPr>
          <p:cNvPr id="6" name="Content Placeholder 5"/>
          <p:cNvSpPr>
            <a:spLocks noGrp="1"/>
          </p:cNvSpPr>
          <p:nvPr>
            <p:ph sz="quarter" idx="1"/>
          </p:nvPr>
        </p:nvSpPr>
        <p:spPr/>
        <p:txBody>
          <a:bodyPr>
            <a:normAutofit fontScale="62500" lnSpcReduction="20000"/>
          </a:bodyPr>
          <a:lstStyle/>
          <a:p>
            <a:pPr>
              <a:buNone/>
            </a:pPr>
            <a:r>
              <a:rPr lang="es-AR" dirty="0" smtClean="0">
                <a:solidFill>
                  <a:schemeClr val="accent1">
                    <a:lumMod val="75000"/>
                  </a:schemeClr>
                </a:solidFill>
              </a:rPr>
              <a:t>Factura(</a:t>
            </a:r>
            <a:r>
              <a:rPr lang="es-AR" dirty="0" err="1" smtClean="0">
                <a:solidFill>
                  <a:schemeClr val="accent1">
                    <a:lumMod val="75000"/>
                  </a:schemeClr>
                </a:solidFill>
              </a:rPr>
              <a:t>nroFac</a:t>
            </a:r>
            <a:r>
              <a:rPr lang="es-AR" dirty="0" smtClean="0">
                <a:solidFill>
                  <a:schemeClr val="accent1">
                    <a:lumMod val="75000"/>
                  </a:schemeClr>
                </a:solidFill>
              </a:rPr>
              <a:t>, fecha, </a:t>
            </a:r>
            <a:r>
              <a:rPr lang="es-AR" dirty="0" err="1" smtClean="0">
                <a:solidFill>
                  <a:schemeClr val="accent1">
                    <a:lumMod val="75000"/>
                  </a:schemeClr>
                </a:solidFill>
              </a:rPr>
              <a:t>fPago</a:t>
            </a:r>
            <a:r>
              <a:rPr lang="es-AR" dirty="0" smtClean="0">
                <a:solidFill>
                  <a:schemeClr val="accent1">
                    <a:lumMod val="75000"/>
                  </a:schemeClr>
                </a:solidFill>
              </a:rPr>
              <a:t>, </a:t>
            </a:r>
            <a:r>
              <a:rPr lang="es-AR" dirty="0" err="1" smtClean="0">
                <a:solidFill>
                  <a:schemeClr val="accent1">
                    <a:lumMod val="75000"/>
                  </a:schemeClr>
                </a:solidFill>
              </a:rPr>
              <a:t>dto</a:t>
            </a:r>
            <a:r>
              <a:rPr lang="es-AR" dirty="0" smtClean="0">
                <a:solidFill>
                  <a:schemeClr val="accent1">
                    <a:lumMod val="75000"/>
                  </a:schemeClr>
                </a:solidFill>
              </a:rPr>
              <a:t>)</a:t>
            </a:r>
          </a:p>
          <a:p>
            <a:pPr>
              <a:buNone/>
            </a:pPr>
            <a:r>
              <a:rPr lang="es-AR" dirty="0" smtClean="0">
                <a:solidFill>
                  <a:schemeClr val="accent1">
                    <a:lumMod val="75000"/>
                  </a:schemeClr>
                </a:solidFill>
              </a:rPr>
              <a:t>Producto(</a:t>
            </a:r>
            <a:r>
              <a:rPr lang="es-AR" dirty="0" err="1" smtClean="0">
                <a:solidFill>
                  <a:schemeClr val="accent1">
                    <a:lumMod val="75000"/>
                  </a:schemeClr>
                </a:solidFill>
              </a:rPr>
              <a:t>codProd</a:t>
            </a:r>
            <a:r>
              <a:rPr lang="es-AR" dirty="0" smtClean="0">
                <a:solidFill>
                  <a:schemeClr val="accent1">
                    <a:lumMod val="75000"/>
                  </a:schemeClr>
                </a:solidFill>
              </a:rPr>
              <a:t>, </a:t>
            </a:r>
            <a:r>
              <a:rPr lang="es-AR" dirty="0" err="1" smtClean="0">
                <a:solidFill>
                  <a:schemeClr val="accent1">
                    <a:lumMod val="75000"/>
                  </a:schemeClr>
                </a:solidFill>
              </a:rPr>
              <a:t>desc</a:t>
            </a:r>
            <a:r>
              <a:rPr lang="es-AR" dirty="0" smtClean="0">
                <a:solidFill>
                  <a:schemeClr val="accent1">
                    <a:lumMod val="75000"/>
                  </a:schemeClr>
                </a:solidFill>
              </a:rPr>
              <a:t>, </a:t>
            </a:r>
            <a:r>
              <a:rPr lang="es-AR" dirty="0" err="1" smtClean="0">
                <a:solidFill>
                  <a:schemeClr val="accent1">
                    <a:lumMod val="75000"/>
                  </a:schemeClr>
                </a:solidFill>
              </a:rPr>
              <a:t>existAct</a:t>
            </a:r>
            <a:r>
              <a:rPr lang="es-AR" dirty="0" smtClean="0">
                <a:solidFill>
                  <a:schemeClr val="accent1">
                    <a:lumMod val="75000"/>
                  </a:schemeClr>
                </a:solidFill>
              </a:rPr>
              <a:t>, </a:t>
            </a:r>
            <a:r>
              <a:rPr lang="es-AR" dirty="0" err="1" smtClean="0">
                <a:solidFill>
                  <a:schemeClr val="accent1">
                    <a:lumMod val="75000"/>
                  </a:schemeClr>
                </a:solidFill>
              </a:rPr>
              <a:t>existMin</a:t>
            </a:r>
            <a:r>
              <a:rPr lang="es-AR" dirty="0" smtClean="0">
                <a:solidFill>
                  <a:schemeClr val="accent1">
                    <a:lumMod val="75000"/>
                  </a:schemeClr>
                </a:solidFill>
              </a:rPr>
              <a:t>, </a:t>
            </a:r>
            <a:r>
              <a:rPr lang="es-AR" dirty="0" err="1" smtClean="0">
                <a:solidFill>
                  <a:schemeClr val="accent1">
                    <a:lumMod val="75000"/>
                  </a:schemeClr>
                </a:solidFill>
              </a:rPr>
              <a:t>pVAct</a:t>
            </a:r>
            <a:r>
              <a:rPr lang="es-AR" dirty="0" smtClean="0">
                <a:solidFill>
                  <a:schemeClr val="accent1">
                    <a:lumMod val="75000"/>
                  </a:schemeClr>
                </a:solidFill>
              </a:rPr>
              <a:t>)</a:t>
            </a:r>
          </a:p>
          <a:p>
            <a:pPr>
              <a:buNone/>
            </a:pPr>
            <a:r>
              <a:rPr lang="es-AR" dirty="0" err="1" smtClean="0">
                <a:solidFill>
                  <a:schemeClr val="accent1">
                    <a:lumMod val="75000"/>
                  </a:schemeClr>
                </a:solidFill>
              </a:rPr>
              <a:t>VentaProd</a:t>
            </a:r>
            <a:r>
              <a:rPr lang="es-AR" dirty="0" smtClean="0">
                <a:solidFill>
                  <a:schemeClr val="accent1">
                    <a:lumMod val="75000"/>
                  </a:schemeClr>
                </a:solidFill>
              </a:rPr>
              <a:t>(</a:t>
            </a:r>
            <a:r>
              <a:rPr lang="es-AR" dirty="0" err="1" smtClean="0">
                <a:solidFill>
                  <a:schemeClr val="accent1">
                    <a:lumMod val="75000"/>
                  </a:schemeClr>
                </a:solidFill>
              </a:rPr>
              <a:t>nroFac</a:t>
            </a:r>
            <a:r>
              <a:rPr lang="es-AR" dirty="0" smtClean="0">
                <a:solidFill>
                  <a:schemeClr val="accent1">
                    <a:lumMod val="75000"/>
                  </a:schemeClr>
                </a:solidFill>
              </a:rPr>
              <a:t>, </a:t>
            </a:r>
            <a:r>
              <a:rPr lang="es-AR" dirty="0" err="1" smtClean="0">
                <a:solidFill>
                  <a:schemeClr val="accent1">
                    <a:lumMod val="75000"/>
                  </a:schemeClr>
                </a:solidFill>
              </a:rPr>
              <a:t>codProd</a:t>
            </a:r>
            <a:r>
              <a:rPr lang="es-AR" dirty="0" smtClean="0">
                <a:solidFill>
                  <a:schemeClr val="accent1">
                    <a:lumMod val="75000"/>
                  </a:schemeClr>
                </a:solidFill>
              </a:rPr>
              <a:t>, </a:t>
            </a:r>
            <a:r>
              <a:rPr lang="es-AR" dirty="0" err="1" smtClean="0">
                <a:solidFill>
                  <a:schemeClr val="accent1">
                    <a:lumMod val="75000"/>
                  </a:schemeClr>
                </a:solidFill>
              </a:rPr>
              <a:t>cant</a:t>
            </a:r>
            <a:r>
              <a:rPr lang="es-AR" dirty="0" smtClean="0">
                <a:solidFill>
                  <a:schemeClr val="accent1">
                    <a:lumMod val="75000"/>
                  </a:schemeClr>
                </a:solidFill>
              </a:rPr>
              <a:t>, </a:t>
            </a:r>
            <a:r>
              <a:rPr lang="es-AR" dirty="0" err="1" smtClean="0">
                <a:solidFill>
                  <a:schemeClr val="accent1">
                    <a:lumMod val="75000"/>
                  </a:schemeClr>
                </a:solidFill>
              </a:rPr>
              <a:t>pvu</a:t>
            </a:r>
            <a:r>
              <a:rPr lang="es-AR" dirty="0" smtClean="0">
                <a:solidFill>
                  <a:schemeClr val="accent1">
                    <a:lumMod val="75000"/>
                  </a:schemeClr>
                </a:solidFill>
              </a:rPr>
              <a:t>)</a:t>
            </a:r>
          </a:p>
          <a:p>
            <a:pPr marL="0" indent="0">
              <a:buNone/>
            </a:pPr>
            <a:endParaRPr lang="es-AR" dirty="0" smtClean="0"/>
          </a:p>
          <a:p>
            <a:pPr marL="0" indent="0">
              <a:buNone/>
              <a:tabLst>
                <a:tab pos="358775" algn="l"/>
              </a:tabLst>
            </a:pPr>
            <a:r>
              <a:rPr lang="es-AR" sz="2800" dirty="0" smtClean="0"/>
              <a:t>CREATE TRIGGER </a:t>
            </a:r>
            <a:r>
              <a:rPr lang="es-AR" sz="2800" dirty="0" err="1" smtClean="0"/>
              <a:t>ActProdModVta</a:t>
            </a:r>
            <a:r>
              <a:rPr lang="es-AR" sz="2800" dirty="0" smtClean="0"/>
              <a:t> AFTER UPDATE</a:t>
            </a:r>
          </a:p>
          <a:p>
            <a:pPr marL="0" indent="0">
              <a:buNone/>
              <a:tabLst>
                <a:tab pos="358775" algn="l"/>
              </a:tabLst>
            </a:pPr>
            <a:r>
              <a:rPr lang="es-AR" sz="2800" dirty="0" smtClean="0"/>
              <a:t>ON </a:t>
            </a:r>
            <a:r>
              <a:rPr lang="es-AR" sz="2800" dirty="0" err="1" smtClean="0"/>
              <a:t>VentaProducto</a:t>
            </a:r>
            <a:r>
              <a:rPr lang="es-AR" sz="2800" dirty="0" smtClean="0"/>
              <a:t> FOR EACH ROW</a:t>
            </a:r>
          </a:p>
          <a:p>
            <a:pPr marL="0" indent="0">
              <a:buNone/>
              <a:tabLst>
                <a:tab pos="358775" algn="l"/>
              </a:tabLst>
            </a:pPr>
            <a:r>
              <a:rPr lang="es-AR" sz="2800" dirty="0" smtClean="0"/>
              <a:t>BEGIN</a:t>
            </a:r>
          </a:p>
          <a:p>
            <a:pPr marL="274320" lvl="1" indent="0">
              <a:buNone/>
              <a:tabLst>
                <a:tab pos="358775" algn="l"/>
              </a:tabLst>
            </a:pPr>
            <a:r>
              <a:rPr lang="es-AR" dirty="0" smtClean="0"/>
              <a:t>IF </a:t>
            </a:r>
            <a:r>
              <a:rPr lang="es-AR" dirty="0" err="1" smtClean="0"/>
              <a:t>NEW.codProd</a:t>
            </a:r>
            <a:r>
              <a:rPr lang="es-AR" dirty="0" smtClean="0"/>
              <a:t> &lt;&gt; </a:t>
            </a:r>
            <a:r>
              <a:rPr lang="es-AR" dirty="0" err="1" smtClean="0"/>
              <a:t>OLD.codProd</a:t>
            </a:r>
            <a:endParaRPr lang="es-AR" dirty="0" smtClean="0"/>
          </a:p>
          <a:p>
            <a:pPr marL="274320" lvl="1" indent="0">
              <a:buNone/>
              <a:tabLst>
                <a:tab pos="358775" algn="l"/>
              </a:tabLst>
            </a:pPr>
            <a:r>
              <a:rPr lang="es-AR" dirty="0" smtClean="0"/>
              <a:t>THEN # cambió el producto vendido</a:t>
            </a:r>
          </a:p>
          <a:p>
            <a:pPr marL="548640" lvl="2" indent="0">
              <a:buNone/>
              <a:tabLst>
                <a:tab pos="358775" algn="l"/>
              </a:tabLst>
            </a:pPr>
            <a:r>
              <a:rPr lang="es-AR" dirty="0"/>
              <a:t>UPDATE Producto SET </a:t>
            </a:r>
            <a:r>
              <a:rPr lang="es-AR" dirty="0" err="1"/>
              <a:t>existAct</a:t>
            </a:r>
            <a:r>
              <a:rPr lang="es-AR" dirty="0"/>
              <a:t> = </a:t>
            </a:r>
            <a:r>
              <a:rPr lang="es-AR" dirty="0" err="1"/>
              <a:t>existAct</a:t>
            </a:r>
            <a:r>
              <a:rPr lang="es-AR" dirty="0"/>
              <a:t> + </a:t>
            </a:r>
            <a:r>
              <a:rPr lang="es-AR" dirty="0" err="1" smtClean="0"/>
              <a:t>OLD.cant</a:t>
            </a:r>
            <a:r>
              <a:rPr lang="es-AR" dirty="0"/>
              <a:t> </a:t>
            </a:r>
            <a:r>
              <a:rPr lang="es-AR" dirty="0" smtClean="0"/>
              <a:t>WHERE </a:t>
            </a:r>
            <a:r>
              <a:rPr lang="es-AR" dirty="0" err="1"/>
              <a:t>Producto.codProd</a:t>
            </a:r>
            <a:r>
              <a:rPr lang="es-AR" dirty="0"/>
              <a:t> = </a:t>
            </a:r>
            <a:r>
              <a:rPr lang="es-AR" dirty="0" err="1"/>
              <a:t>OLD.codProd</a:t>
            </a:r>
            <a:r>
              <a:rPr lang="es-AR" dirty="0"/>
              <a:t>;</a:t>
            </a:r>
          </a:p>
          <a:p>
            <a:pPr marL="548640" lvl="2" indent="0">
              <a:buNone/>
              <a:tabLst>
                <a:tab pos="358775" algn="l"/>
              </a:tabLst>
            </a:pPr>
            <a:r>
              <a:rPr lang="es-AR" dirty="0"/>
              <a:t>UPDATE Producto SET </a:t>
            </a:r>
            <a:r>
              <a:rPr lang="es-AR" dirty="0" err="1"/>
              <a:t>existAct</a:t>
            </a:r>
            <a:r>
              <a:rPr lang="es-AR" dirty="0"/>
              <a:t> = </a:t>
            </a:r>
            <a:r>
              <a:rPr lang="es-AR" dirty="0" err="1"/>
              <a:t>existAct</a:t>
            </a:r>
            <a:r>
              <a:rPr lang="es-AR" dirty="0"/>
              <a:t> </a:t>
            </a:r>
            <a:r>
              <a:rPr lang="es-AR" dirty="0" smtClean="0"/>
              <a:t>- </a:t>
            </a:r>
            <a:r>
              <a:rPr lang="es-AR" dirty="0" err="1" smtClean="0"/>
              <a:t>NEW.cant</a:t>
            </a:r>
            <a:r>
              <a:rPr lang="es-AR" dirty="0" smtClean="0"/>
              <a:t> </a:t>
            </a:r>
            <a:r>
              <a:rPr lang="es-AR" dirty="0"/>
              <a:t>WHERE </a:t>
            </a:r>
            <a:r>
              <a:rPr lang="es-AR" dirty="0" err="1"/>
              <a:t>Producto.codProd</a:t>
            </a:r>
            <a:r>
              <a:rPr lang="es-AR" dirty="0"/>
              <a:t> = </a:t>
            </a:r>
            <a:r>
              <a:rPr lang="es-AR" dirty="0" err="1" smtClean="0"/>
              <a:t>NEW.codProd</a:t>
            </a:r>
            <a:r>
              <a:rPr lang="es-AR" dirty="0"/>
              <a:t>;</a:t>
            </a:r>
          </a:p>
          <a:p>
            <a:pPr marL="274320" lvl="1" indent="0">
              <a:buNone/>
              <a:tabLst>
                <a:tab pos="358775" algn="l"/>
              </a:tabLst>
            </a:pPr>
            <a:r>
              <a:rPr lang="es-AR" dirty="0" smtClean="0"/>
              <a:t>ELSE IF </a:t>
            </a:r>
            <a:r>
              <a:rPr lang="es-AR" dirty="0" err="1" smtClean="0"/>
              <a:t>NEW.cant</a:t>
            </a:r>
            <a:r>
              <a:rPr lang="es-AR" dirty="0" smtClean="0"/>
              <a:t> &lt;&gt; </a:t>
            </a:r>
            <a:r>
              <a:rPr lang="es-AR" dirty="0" err="1" smtClean="0"/>
              <a:t>OLD.cant</a:t>
            </a:r>
            <a:r>
              <a:rPr lang="es-AR" dirty="0" smtClean="0"/>
              <a:t> THEN # cambió cantidad del mismo producto vendido</a:t>
            </a:r>
          </a:p>
          <a:p>
            <a:pPr marL="548640" lvl="2" indent="0">
              <a:buNone/>
              <a:tabLst>
                <a:tab pos="358775" algn="l"/>
              </a:tabLst>
            </a:pPr>
            <a:r>
              <a:rPr lang="es-AR" dirty="0" smtClean="0"/>
              <a:t>UPDATE Producto SET </a:t>
            </a:r>
            <a:r>
              <a:rPr lang="es-AR" dirty="0" err="1" smtClean="0"/>
              <a:t>existAct</a:t>
            </a:r>
            <a:r>
              <a:rPr lang="es-AR" dirty="0" smtClean="0"/>
              <a:t> = </a:t>
            </a:r>
            <a:r>
              <a:rPr lang="es-AR" dirty="0" err="1" smtClean="0"/>
              <a:t>existAct</a:t>
            </a:r>
            <a:r>
              <a:rPr lang="es-AR" dirty="0" smtClean="0"/>
              <a:t> + </a:t>
            </a:r>
            <a:r>
              <a:rPr lang="es-AR" dirty="0" err="1" smtClean="0"/>
              <a:t>OLD.cant</a:t>
            </a:r>
            <a:r>
              <a:rPr lang="es-AR" dirty="0" smtClean="0"/>
              <a:t> – </a:t>
            </a:r>
            <a:r>
              <a:rPr lang="es-AR" dirty="0" err="1" smtClean="0"/>
              <a:t>NEW.cant</a:t>
            </a:r>
            <a:endParaRPr lang="es-AR" dirty="0" smtClean="0"/>
          </a:p>
          <a:p>
            <a:pPr marL="548640" lvl="2" indent="0">
              <a:buNone/>
              <a:tabLst>
                <a:tab pos="358775" algn="l"/>
              </a:tabLst>
            </a:pPr>
            <a:r>
              <a:rPr lang="es-AR" dirty="0" smtClean="0"/>
              <a:t>WHERE </a:t>
            </a:r>
            <a:r>
              <a:rPr lang="es-AR" dirty="0" err="1" smtClean="0"/>
              <a:t>Producto.codProd</a:t>
            </a:r>
            <a:r>
              <a:rPr lang="es-AR" dirty="0" smtClean="0"/>
              <a:t> = </a:t>
            </a:r>
            <a:r>
              <a:rPr lang="es-AR" dirty="0" err="1" smtClean="0"/>
              <a:t>OLD.codProd</a:t>
            </a:r>
            <a:r>
              <a:rPr lang="es-AR" dirty="0" smtClean="0"/>
              <a:t>;</a:t>
            </a:r>
          </a:p>
          <a:p>
            <a:pPr marL="548640" lvl="2" indent="0">
              <a:buNone/>
              <a:tabLst>
                <a:tab pos="358775" algn="l"/>
              </a:tabLst>
            </a:pPr>
            <a:r>
              <a:rPr lang="es-AR" dirty="0" smtClean="0"/>
              <a:t>END IF;</a:t>
            </a:r>
          </a:p>
          <a:p>
            <a:pPr marL="274320" lvl="1" indent="0">
              <a:buNone/>
              <a:tabLst>
                <a:tab pos="358775" algn="l"/>
              </a:tabLst>
            </a:pPr>
            <a:r>
              <a:rPr lang="es-AR" dirty="0" smtClean="0"/>
              <a:t>END IF;</a:t>
            </a:r>
          </a:p>
          <a:p>
            <a:pPr marL="0" indent="0">
              <a:buNone/>
              <a:tabLst>
                <a:tab pos="358775" algn="l"/>
              </a:tabLst>
            </a:pPr>
            <a:r>
              <a:rPr lang="es-AR" sz="2800" dirty="0" smtClean="0"/>
              <a:t>END</a:t>
            </a:r>
          </a:p>
        </p:txBody>
      </p:sp>
    </p:spTree>
    <p:extLst>
      <p:ext uri="{BB962C8B-B14F-4D97-AF65-F5344CB8AC3E}">
        <p14:creationId xmlns:p14="http://schemas.microsoft.com/office/powerpoint/2010/main" val="32820777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Ejemplo</a:t>
            </a:r>
            <a:endParaRPr lang="es-AR" dirty="0"/>
          </a:p>
        </p:txBody>
      </p:sp>
      <p:sp>
        <p:nvSpPr>
          <p:cNvPr id="3" name="Date Placeholder 2"/>
          <p:cNvSpPr>
            <a:spLocks noGrp="1"/>
          </p:cNvSpPr>
          <p:nvPr>
            <p:ph type="dt" sz="half" idx="10"/>
          </p:nvPr>
        </p:nvSpPr>
        <p:spPr/>
        <p:txBody>
          <a:bodyPr/>
          <a:lstStyle/>
          <a:p>
            <a:r>
              <a:rPr lang="es-AR" smtClean="0">
                <a:solidFill>
                  <a:srgbClr val="696464"/>
                </a:solidFill>
              </a:rPr>
              <a:t>IBBDD</a:t>
            </a:r>
            <a:endParaRPr lang="es-AR">
              <a:solidFill>
                <a:srgbClr val="696464"/>
              </a:solidFill>
            </a:endParaRPr>
          </a:p>
        </p:txBody>
      </p:sp>
      <p:sp>
        <p:nvSpPr>
          <p:cNvPr id="4" name="Footer Placeholder 3"/>
          <p:cNvSpPr>
            <a:spLocks noGrp="1"/>
          </p:cNvSpPr>
          <p:nvPr>
            <p:ph type="ftr" sz="quarter" idx="11"/>
          </p:nvPr>
        </p:nvSpPr>
        <p:spPr/>
        <p:txBody>
          <a:bodyPr/>
          <a:lstStyle/>
          <a:p>
            <a:r>
              <a:rPr lang="es-AR" smtClean="0">
                <a:solidFill>
                  <a:srgbClr val="696464"/>
                </a:solidFill>
              </a:rPr>
              <a:t>SQL</a:t>
            </a:r>
            <a:endParaRPr lang="es-AR">
              <a:solidFill>
                <a:srgbClr val="696464"/>
              </a:solidFill>
            </a:endParaRPr>
          </a:p>
        </p:txBody>
      </p:sp>
      <p:sp>
        <p:nvSpPr>
          <p:cNvPr id="5" name="Slide Number Placeholder 4"/>
          <p:cNvSpPr>
            <a:spLocks noGrp="1"/>
          </p:cNvSpPr>
          <p:nvPr>
            <p:ph type="sldNum" sz="quarter" idx="12"/>
          </p:nvPr>
        </p:nvSpPr>
        <p:spPr/>
        <p:txBody>
          <a:bodyPr/>
          <a:lstStyle/>
          <a:p>
            <a:fld id="{245FBE8E-C018-4514-B6E6-6AFED8D2B55D}" type="slidenum">
              <a:rPr lang="es-AR" smtClean="0"/>
              <a:pPr/>
              <a:t>23</a:t>
            </a:fld>
            <a:endParaRPr lang="es-AR"/>
          </a:p>
        </p:txBody>
      </p:sp>
      <p:sp>
        <p:nvSpPr>
          <p:cNvPr id="6" name="Content Placeholder 5"/>
          <p:cNvSpPr>
            <a:spLocks noGrp="1"/>
          </p:cNvSpPr>
          <p:nvPr>
            <p:ph sz="quarter" idx="1"/>
          </p:nvPr>
        </p:nvSpPr>
        <p:spPr/>
        <p:txBody>
          <a:bodyPr>
            <a:normAutofit/>
          </a:bodyPr>
          <a:lstStyle/>
          <a:p>
            <a:pPr>
              <a:buNone/>
            </a:pPr>
            <a:r>
              <a:rPr lang="es-AR" dirty="0" smtClean="0">
                <a:solidFill>
                  <a:schemeClr val="accent1">
                    <a:lumMod val="75000"/>
                  </a:schemeClr>
                </a:solidFill>
              </a:rPr>
              <a:t>Factura(</a:t>
            </a:r>
            <a:r>
              <a:rPr lang="es-AR" dirty="0" err="1" smtClean="0">
                <a:solidFill>
                  <a:schemeClr val="accent1">
                    <a:lumMod val="75000"/>
                  </a:schemeClr>
                </a:solidFill>
              </a:rPr>
              <a:t>nroFac</a:t>
            </a:r>
            <a:r>
              <a:rPr lang="es-AR" dirty="0" smtClean="0">
                <a:solidFill>
                  <a:schemeClr val="accent1">
                    <a:lumMod val="75000"/>
                  </a:schemeClr>
                </a:solidFill>
              </a:rPr>
              <a:t>, fecha, </a:t>
            </a:r>
            <a:r>
              <a:rPr lang="es-AR" dirty="0" err="1" smtClean="0">
                <a:solidFill>
                  <a:schemeClr val="accent1">
                    <a:lumMod val="75000"/>
                  </a:schemeClr>
                </a:solidFill>
              </a:rPr>
              <a:t>fPago</a:t>
            </a:r>
            <a:r>
              <a:rPr lang="es-AR" dirty="0" smtClean="0">
                <a:solidFill>
                  <a:schemeClr val="accent1">
                    <a:lumMod val="75000"/>
                  </a:schemeClr>
                </a:solidFill>
              </a:rPr>
              <a:t>, </a:t>
            </a:r>
            <a:r>
              <a:rPr lang="es-AR" dirty="0" err="1" smtClean="0">
                <a:solidFill>
                  <a:schemeClr val="accent1">
                    <a:lumMod val="75000"/>
                  </a:schemeClr>
                </a:solidFill>
              </a:rPr>
              <a:t>dto</a:t>
            </a:r>
            <a:r>
              <a:rPr lang="es-AR" dirty="0" smtClean="0">
                <a:solidFill>
                  <a:schemeClr val="accent1">
                    <a:lumMod val="75000"/>
                  </a:schemeClr>
                </a:solidFill>
              </a:rPr>
              <a:t>)</a:t>
            </a:r>
          </a:p>
          <a:p>
            <a:pPr>
              <a:buNone/>
            </a:pPr>
            <a:r>
              <a:rPr lang="es-AR" dirty="0" smtClean="0">
                <a:solidFill>
                  <a:schemeClr val="accent1">
                    <a:lumMod val="75000"/>
                  </a:schemeClr>
                </a:solidFill>
              </a:rPr>
              <a:t>Producto(</a:t>
            </a:r>
            <a:r>
              <a:rPr lang="es-AR" dirty="0" err="1" smtClean="0">
                <a:solidFill>
                  <a:schemeClr val="accent1">
                    <a:lumMod val="75000"/>
                  </a:schemeClr>
                </a:solidFill>
              </a:rPr>
              <a:t>codProd</a:t>
            </a:r>
            <a:r>
              <a:rPr lang="es-AR" dirty="0" smtClean="0">
                <a:solidFill>
                  <a:schemeClr val="accent1">
                    <a:lumMod val="75000"/>
                  </a:schemeClr>
                </a:solidFill>
              </a:rPr>
              <a:t>, </a:t>
            </a:r>
            <a:r>
              <a:rPr lang="es-AR" dirty="0" err="1" smtClean="0">
                <a:solidFill>
                  <a:schemeClr val="accent1">
                    <a:lumMod val="75000"/>
                  </a:schemeClr>
                </a:solidFill>
              </a:rPr>
              <a:t>desc</a:t>
            </a:r>
            <a:r>
              <a:rPr lang="es-AR" dirty="0" smtClean="0">
                <a:solidFill>
                  <a:schemeClr val="accent1">
                    <a:lumMod val="75000"/>
                  </a:schemeClr>
                </a:solidFill>
              </a:rPr>
              <a:t>, </a:t>
            </a:r>
            <a:r>
              <a:rPr lang="es-AR" dirty="0" err="1" smtClean="0">
                <a:solidFill>
                  <a:schemeClr val="accent1">
                    <a:lumMod val="75000"/>
                  </a:schemeClr>
                </a:solidFill>
              </a:rPr>
              <a:t>existAct</a:t>
            </a:r>
            <a:r>
              <a:rPr lang="es-AR" dirty="0" smtClean="0">
                <a:solidFill>
                  <a:schemeClr val="accent1">
                    <a:lumMod val="75000"/>
                  </a:schemeClr>
                </a:solidFill>
              </a:rPr>
              <a:t>, </a:t>
            </a:r>
            <a:r>
              <a:rPr lang="es-AR" dirty="0" err="1" smtClean="0">
                <a:solidFill>
                  <a:schemeClr val="accent1">
                    <a:lumMod val="75000"/>
                  </a:schemeClr>
                </a:solidFill>
              </a:rPr>
              <a:t>existMin</a:t>
            </a:r>
            <a:r>
              <a:rPr lang="es-AR" dirty="0" smtClean="0">
                <a:solidFill>
                  <a:schemeClr val="accent1">
                    <a:lumMod val="75000"/>
                  </a:schemeClr>
                </a:solidFill>
              </a:rPr>
              <a:t>, </a:t>
            </a:r>
            <a:r>
              <a:rPr lang="es-AR" dirty="0" err="1" smtClean="0">
                <a:solidFill>
                  <a:schemeClr val="accent1">
                    <a:lumMod val="75000"/>
                  </a:schemeClr>
                </a:solidFill>
              </a:rPr>
              <a:t>pVAct</a:t>
            </a:r>
            <a:r>
              <a:rPr lang="es-AR" dirty="0" smtClean="0">
                <a:solidFill>
                  <a:schemeClr val="accent1">
                    <a:lumMod val="75000"/>
                  </a:schemeClr>
                </a:solidFill>
              </a:rPr>
              <a:t>)</a:t>
            </a:r>
          </a:p>
          <a:p>
            <a:pPr>
              <a:buNone/>
            </a:pPr>
            <a:r>
              <a:rPr lang="es-AR" dirty="0" err="1" smtClean="0">
                <a:solidFill>
                  <a:schemeClr val="accent1">
                    <a:lumMod val="75000"/>
                  </a:schemeClr>
                </a:solidFill>
              </a:rPr>
              <a:t>VentaProd</a:t>
            </a:r>
            <a:r>
              <a:rPr lang="es-AR" dirty="0" smtClean="0">
                <a:solidFill>
                  <a:schemeClr val="accent1">
                    <a:lumMod val="75000"/>
                  </a:schemeClr>
                </a:solidFill>
              </a:rPr>
              <a:t>(</a:t>
            </a:r>
            <a:r>
              <a:rPr lang="es-AR" dirty="0" err="1" smtClean="0">
                <a:solidFill>
                  <a:schemeClr val="accent1">
                    <a:lumMod val="75000"/>
                  </a:schemeClr>
                </a:solidFill>
              </a:rPr>
              <a:t>nroFac</a:t>
            </a:r>
            <a:r>
              <a:rPr lang="es-AR" dirty="0" smtClean="0">
                <a:solidFill>
                  <a:schemeClr val="accent1">
                    <a:lumMod val="75000"/>
                  </a:schemeClr>
                </a:solidFill>
              </a:rPr>
              <a:t>, </a:t>
            </a:r>
            <a:r>
              <a:rPr lang="es-AR" dirty="0" err="1" smtClean="0">
                <a:solidFill>
                  <a:schemeClr val="accent1">
                    <a:lumMod val="75000"/>
                  </a:schemeClr>
                </a:solidFill>
              </a:rPr>
              <a:t>codProd</a:t>
            </a:r>
            <a:r>
              <a:rPr lang="es-AR" dirty="0" smtClean="0">
                <a:solidFill>
                  <a:schemeClr val="accent1">
                    <a:lumMod val="75000"/>
                  </a:schemeClr>
                </a:solidFill>
              </a:rPr>
              <a:t>, </a:t>
            </a:r>
            <a:r>
              <a:rPr lang="es-AR" dirty="0" err="1" smtClean="0">
                <a:solidFill>
                  <a:schemeClr val="accent1">
                    <a:lumMod val="75000"/>
                  </a:schemeClr>
                </a:solidFill>
              </a:rPr>
              <a:t>cant</a:t>
            </a:r>
            <a:r>
              <a:rPr lang="es-AR" dirty="0" smtClean="0">
                <a:solidFill>
                  <a:schemeClr val="accent1">
                    <a:lumMod val="75000"/>
                  </a:schemeClr>
                </a:solidFill>
              </a:rPr>
              <a:t>, </a:t>
            </a:r>
            <a:r>
              <a:rPr lang="es-AR" dirty="0" err="1" smtClean="0">
                <a:solidFill>
                  <a:schemeClr val="accent1">
                    <a:lumMod val="75000"/>
                  </a:schemeClr>
                </a:solidFill>
              </a:rPr>
              <a:t>pvu</a:t>
            </a:r>
            <a:r>
              <a:rPr lang="es-AR" dirty="0" smtClean="0">
                <a:solidFill>
                  <a:schemeClr val="accent1">
                    <a:lumMod val="75000"/>
                  </a:schemeClr>
                </a:solidFill>
              </a:rPr>
              <a:t>)</a:t>
            </a:r>
          </a:p>
          <a:p>
            <a:pPr marL="0" indent="0">
              <a:buNone/>
            </a:pPr>
            <a:endParaRPr lang="es-AR" dirty="0" smtClean="0"/>
          </a:p>
          <a:p>
            <a:pPr marL="0" indent="0">
              <a:buNone/>
              <a:tabLst>
                <a:tab pos="358775" algn="l"/>
              </a:tabLst>
            </a:pPr>
            <a:r>
              <a:rPr lang="es-AR" sz="2800" dirty="0" smtClean="0"/>
              <a:t>CREATE TRIGGER </a:t>
            </a:r>
            <a:r>
              <a:rPr lang="es-AR" sz="2800" dirty="0" err="1" smtClean="0"/>
              <a:t>ActProdAnulVta</a:t>
            </a:r>
            <a:r>
              <a:rPr lang="es-AR" sz="2800" dirty="0" smtClean="0"/>
              <a:t> AFTER DELETE</a:t>
            </a:r>
          </a:p>
          <a:p>
            <a:pPr marL="0" indent="0">
              <a:buNone/>
              <a:tabLst>
                <a:tab pos="358775" algn="l"/>
              </a:tabLst>
            </a:pPr>
            <a:r>
              <a:rPr lang="es-AR" sz="2800" dirty="0" smtClean="0"/>
              <a:t>ON </a:t>
            </a:r>
            <a:r>
              <a:rPr lang="es-AR" sz="2800" dirty="0" err="1" smtClean="0"/>
              <a:t>VentaProducto</a:t>
            </a:r>
            <a:r>
              <a:rPr lang="es-AR" sz="2800" dirty="0" smtClean="0"/>
              <a:t> FOR EACH ROW</a:t>
            </a:r>
          </a:p>
          <a:p>
            <a:pPr marL="0" indent="0">
              <a:buNone/>
              <a:tabLst>
                <a:tab pos="358775" algn="l"/>
              </a:tabLst>
            </a:pPr>
            <a:r>
              <a:rPr lang="es-AR" sz="2800" dirty="0" smtClean="0"/>
              <a:t>UPDATE Producto SET </a:t>
            </a:r>
            <a:r>
              <a:rPr lang="es-AR" sz="2800" dirty="0" err="1" smtClean="0"/>
              <a:t>existAct</a:t>
            </a:r>
            <a:r>
              <a:rPr lang="es-AR" sz="2800" dirty="0" smtClean="0"/>
              <a:t> = </a:t>
            </a:r>
            <a:r>
              <a:rPr lang="es-AR" sz="2800" dirty="0" err="1" smtClean="0"/>
              <a:t>existAct</a:t>
            </a:r>
            <a:r>
              <a:rPr lang="es-AR" sz="2800" dirty="0" smtClean="0"/>
              <a:t> + </a:t>
            </a:r>
            <a:r>
              <a:rPr lang="es-AR" sz="2800" dirty="0" err="1" smtClean="0"/>
              <a:t>OLD.cant</a:t>
            </a:r>
            <a:endParaRPr lang="es-AR" sz="2800" dirty="0" smtClean="0"/>
          </a:p>
          <a:p>
            <a:pPr marL="0" indent="0">
              <a:buNone/>
              <a:tabLst>
                <a:tab pos="358775" algn="l"/>
              </a:tabLst>
            </a:pPr>
            <a:r>
              <a:rPr lang="es-AR" sz="2800" dirty="0" smtClean="0"/>
              <a:t>WHERE </a:t>
            </a:r>
            <a:r>
              <a:rPr lang="es-AR" sz="2800" dirty="0" err="1" smtClean="0"/>
              <a:t>Producto.codProd</a:t>
            </a:r>
            <a:r>
              <a:rPr lang="es-AR" sz="2800" dirty="0" smtClean="0"/>
              <a:t> = </a:t>
            </a:r>
            <a:r>
              <a:rPr lang="es-AR" sz="2800" dirty="0" err="1" smtClean="0"/>
              <a:t>OLD.codProd</a:t>
            </a:r>
            <a:endParaRPr lang="es-AR" sz="2800" dirty="0" smtClean="0"/>
          </a:p>
        </p:txBody>
      </p:sp>
    </p:spTree>
    <p:extLst>
      <p:ext uri="{BB962C8B-B14F-4D97-AF65-F5344CB8AC3E}">
        <p14:creationId xmlns:p14="http://schemas.microsoft.com/office/powerpoint/2010/main" val="917066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s-AR" dirty="0" smtClean="0"/>
              <a:t>Manipulación de Datos</a:t>
            </a:r>
            <a:endParaRPr lang="es-AR" dirty="0"/>
          </a:p>
        </p:txBody>
      </p:sp>
      <p:sp>
        <p:nvSpPr>
          <p:cNvPr id="8" name="Text Placeholder 7"/>
          <p:cNvSpPr>
            <a:spLocks noGrp="1"/>
          </p:cNvSpPr>
          <p:nvPr>
            <p:ph type="body" idx="1"/>
          </p:nvPr>
        </p:nvSpPr>
        <p:spPr/>
        <p:txBody>
          <a:bodyPr>
            <a:normAutofit/>
          </a:bodyPr>
          <a:lstStyle/>
          <a:p>
            <a:r>
              <a:rPr lang="es-AR" dirty="0" smtClean="0"/>
              <a:t>Instrucciones de manipulación de datos: SELECT, INSERT, UPDATE y DELETE</a:t>
            </a:r>
            <a:endParaRPr lang="es-AR" dirty="0"/>
          </a:p>
        </p:txBody>
      </p:sp>
      <p:sp>
        <p:nvSpPr>
          <p:cNvPr id="3" name="Date Placeholder 2"/>
          <p:cNvSpPr>
            <a:spLocks noGrp="1"/>
          </p:cNvSpPr>
          <p:nvPr>
            <p:ph type="dt" sz="half" idx="10"/>
          </p:nvPr>
        </p:nvSpPr>
        <p:spPr/>
        <p:txBody>
          <a:bodyPr/>
          <a:lstStyle/>
          <a:p>
            <a:r>
              <a:rPr lang="es-AR" smtClean="0"/>
              <a:t>IBBDD</a:t>
            </a:r>
            <a:endParaRPr lang="es-AR"/>
          </a:p>
        </p:txBody>
      </p:sp>
      <p:sp>
        <p:nvSpPr>
          <p:cNvPr id="4" name="Footer Placeholder 3"/>
          <p:cNvSpPr>
            <a:spLocks noGrp="1"/>
          </p:cNvSpPr>
          <p:nvPr>
            <p:ph type="ftr" sz="quarter" idx="11"/>
          </p:nvPr>
        </p:nvSpPr>
        <p:spPr/>
        <p:txBody>
          <a:bodyPr/>
          <a:lstStyle/>
          <a:p>
            <a:r>
              <a:rPr lang="es-AR" smtClean="0"/>
              <a:t>SQL</a:t>
            </a:r>
            <a:endParaRPr lang="es-AR"/>
          </a:p>
        </p:txBody>
      </p:sp>
      <p:sp>
        <p:nvSpPr>
          <p:cNvPr id="5" name="Slide Number Placeholder 4"/>
          <p:cNvSpPr>
            <a:spLocks noGrp="1"/>
          </p:cNvSpPr>
          <p:nvPr>
            <p:ph type="sldNum" sz="quarter" idx="12"/>
          </p:nvPr>
        </p:nvSpPr>
        <p:spPr/>
        <p:txBody>
          <a:bodyPr/>
          <a:lstStyle/>
          <a:p>
            <a:fld id="{245FBE8E-C018-4514-B6E6-6AFED8D2B55D}" type="slidenum">
              <a:rPr lang="es-AR" smtClean="0"/>
              <a:pPr/>
              <a:t>24</a:t>
            </a:fld>
            <a:endParaRPr lang="es-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s-AR" dirty="0" smtClean="0"/>
              <a:t>Equivalencias con el AR</a:t>
            </a:r>
            <a:endParaRPr lang="es-AR" dirty="0"/>
          </a:p>
        </p:txBody>
      </p:sp>
      <p:sp>
        <p:nvSpPr>
          <p:cNvPr id="4" name="Date Placeholder 3"/>
          <p:cNvSpPr>
            <a:spLocks noGrp="1"/>
          </p:cNvSpPr>
          <p:nvPr>
            <p:ph type="dt" sz="half" idx="10"/>
          </p:nvPr>
        </p:nvSpPr>
        <p:spPr/>
        <p:txBody>
          <a:bodyPr/>
          <a:lstStyle/>
          <a:p>
            <a:r>
              <a:rPr lang="es-AR" smtClean="0"/>
              <a:t>IBBDD</a:t>
            </a:r>
            <a:endParaRPr lang="es-AR"/>
          </a:p>
        </p:txBody>
      </p:sp>
      <p:sp>
        <p:nvSpPr>
          <p:cNvPr id="5" name="Footer Placeholder 4"/>
          <p:cNvSpPr>
            <a:spLocks noGrp="1"/>
          </p:cNvSpPr>
          <p:nvPr>
            <p:ph type="ftr" sz="quarter" idx="11"/>
          </p:nvPr>
        </p:nvSpPr>
        <p:spPr/>
        <p:txBody>
          <a:bodyPr/>
          <a:lstStyle/>
          <a:p>
            <a:r>
              <a:rPr lang="es-AR" smtClean="0"/>
              <a:t>SQL</a:t>
            </a:r>
            <a:endParaRPr lang="es-AR"/>
          </a:p>
        </p:txBody>
      </p:sp>
      <p:sp>
        <p:nvSpPr>
          <p:cNvPr id="6" name="Slide Number Placeholder 5"/>
          <p:cNvSpPr>
            <a:spLocks noGrp="1"/>
          </p:cNvSpPr>
          <p:nvPr>
            <p:ph type="sldNum" sz="quarter" idx="12"/>
          </p:nvPr>
        </p:nvSpPr>
        <p:spPr/>
        <p:txBody>
          <a:bodyPr/>
          <a:lstStyle/>
          <a:p>
            <a:fld id="{245FBE8E-C018-4514-B6E6-6AFED8D2B55D}" type="slidenum">
              <a:rPr lang="es-AR" smtClean="0"/>
              <a:pPr/>
              <a:t>25</a:t>
            </a:fld>
            <a:endParaRPr lang="es-AR"/>
          </a:p>
        </p:txBody>
      </p:sp>
      <p:sp>
        <p:nvSpPr>
          <p:cNvPr id="8" name="Content Placeholder 7"/>
          <p:cNvSpPr>
            <a:spLocks noGrp="1"/>
          </p:cNvSpPr>
          <p:nvPr>
            <p:ph sz="quarter" idx="1"/>
          </p:nvPr>
        </p:nvSpPr>
        <p:spPr/>
        <p:txBody>
          <a:bodyPr>
            <a:normAutofit lnSpcReduction="10000"/>
          </a:bodyPr>
          <a:lstStyle/>
          <a:p>
            <a:r>
              <a:rPr lang="es-AR" dirty="0" smtClean="0"/>
              <a:t>T1|</a:t>
            </a:r>
            <a:r>
              <a:rPr lang="es-AR" dirty="0" smtClean="0">
                <a:sym typeface="Symbol"/>
              </a:rPr>
              <a:t>|T2  SELECT * FROM T1 NATURAL JOIN T2 </a:t>
            </a:r>
            <a:r>
              <a:rPr lang="es-AR" sz="2400" dirty="0" smtClean="0">
                <a:sym typeface="Symbol"/>
              </a:rPr>
              <a:t>(equicombinación de tuplas de T1 y T2 sobre la </a:t>
            </a:r>
            <a:r>
              <a:rPr lang="es-AR" sz="2400" i="1" dirty="0" err="1" smtClean="0">
                <a:sym typeface="Symbol"/>
              </a:rPr>
              <a:t>foreign</a:t>
            </a:r>
            <a:r>
              <a:rPr lang="es-AR" sz="2400" i="1" dirty="0" smtClean="0">
                <a:sym typeface="Symbol"/>
              </a:rPr>
              <a:t> </a:t>
            </a:r>
            <a:r>
              <a:rPr lang="es-AR" sz="2400" i="1" dirty="0" err="1" smtClean="0">
                <a:sym typeface="Symbol"/>
              </a:rPr>
              <a:t>key</a:t>
            </a:r>
            <a:r>
              <a:rPr lang="es-AR" sz="2400" dirty="0" smtClean="0">
                <a:sym typeface="Symbol"/>
              </a:rPr>
              <a:t> de una que referencie a la </a:t>
            </a:r>
            <a:r>
              <a:rPr lang="es-AR" sz="2400" i="1" dirty="0" err="1" smtClean="0">
                <a:sym typeface="Symbol"/>
              </a:rPr>
              <a:t>primary</a:t>
            </a:r>
            <a:r>
              <a:rPr lang="es-AR" sz="2400" i="1" dirty="0" smtClean="0">
                <a:sym typeface="Symbol"/>
              </a:rPr>
              <a:t> </a:t>
            </a:r>
            <a:r>
              <a:rPr lang="es-AR" sz="2400" i="1" dirty="0" err="1" smtClean="0">
                <a:sym typeface="Symbol"/>
              </a:rPr>
              <a:t>key</a:t>
            </a:r>
            <a:r>
              <a:rPr lang="es-AR" sz="2400" i="1" dirty="0" smtClean="0">
                <a:sym typeface="Symbol"/>
              </a:rPr>
              <a:t> </a:t>
            </a:r>
            <a:r>
              <a:rPr lang="es-AR" sz="2400" dirty="0" smtClean="0">
                <a:sym typeface="Symbol"/>
              </a:rPr>
              <a:t>de la otra)</a:t>
            </a:r>
            <a:endParaRPr lang="es-AR" dirty="0" smtClean="0">
              <a:sym typeface="Symbol"/>
            </a:endParaRPr>
          </a:p>
          <a:p>
            <a:r>
              <a:rPr lang="es-AR" dirty="0" smtClean="0"/>
              <a:t>T1|</a:t>
            </a:r>
            <a:r>
              <a:rPr lang="es-AR" dirty="0" smtClean="0">
                <a:sym typeface="Symbol"/>
              </a:rPr>
              <a:t>|T2  SELECT * FROM T1 INNER JOIN T2 ON (…) </a:t>
            </a:r>
            <a:r>
              <a:rPr lang="es-AR" sz="2400" dirty="0" smtClean="0">
                <a:sym typeface="Symbol"/>
              </a:rPr>
              <a:t>(equicombinación de tablas sobre los campos que se especifiquen –cuando se quieren igualar campos que no coincidan con la </a:t>
            </a:r>
            <a:r>
              <a:rPr lang="es-AR" sz="2400" i="1" dirty="0" err="1" smtClean="0">
                <a:sym typeface="Symbol"/>
              </a:rPr>
              <a:t>primary</a:t>
            </a:r>
            <a:r>
              <a:rPr lang="es-AR" sz="2400" i="1" dirty="0" smtClean="0">
                <a:sym typeface="Symbol"/>
              </a:rPr>
              <a:t> </a:t>
            </a:r>
            <a:r>
              <a:rPr lang="es-AR" sz="2400" i="1" dirty="0" err="1" smtClean="0">
                <a:sym typeface="Symbol"/>
              </a:rPr>
              <a:t>key</a:t>
            </a:r>
            <a:r>
              <a:rPr lang="es-AR" sz="2400" dirty="0" smtClean="0">
                <a:sym typeface="Symbol"/>
              </a:rPr>
              <a:t> de una y la </a:t>
            </a:r>
            <a:r>
              <a:rPr lang="es-AR" sz="2400" i="1" dirty="0" err="1" smtClean="0">
                <a:sym typeface="Symbol"/>
              </a:rPr>
              <a:t>foreign</a:t>
            </a:r>
            <a:r>
              <a:rPr lang="es-AR" sz="2400" i="1" dirty="0" smtClean="0">
                <a:sym typeface="Symbol"/>
              </a:rPr>
              <a:t> </a:t>
            </a:r>
            <a:r>
              <a:rPr lang="es-AR" sz="2400" i="1" dirty="0" err="1" smtClean="0">
                <a:sym typeface="Symbol"/>
              </a:rPr>
              <a:t>key</a:t>
            </a:r>
            <a:r>
              <a:rPr lang="es-AR" sz="2400" i="1" dirty="0" smtClean="0">
                <a:sym typeface="Symbol"/>
              </a:rPr>
              <a:t> </a:t>
            </a:r>
            <a:r>
              <a:rPr lang="es-AR" sz="2400" dirty="0" smtClean="0">
                <a:sym typeface="Symbol"/>
              </a:rPr>
              <a:t>de la otra)</a:t>
            </a:r>
          </a:p>
          <a:p>
            <a:r>
              <a:rPr lang="es-AR" dirty="0" smtClean="0"/>
              <a:t>T1|</a:t>
            </a:r>
            <a:r>
              <a:rPr lang="es-AR" dirty="0" smtClean="0">
                <a:sym typeface="Symbol"/>
              </a:rPr>
              <a:t>|</a:t>
            </a:r>
            <a:r>
              <a:rPr lang="es-AR" baseline="-25000" dirty="0" smtClean="0">
                <a:sym typeface="Symbol"/>
              </a:rPr>
              <a:t></a:t>
            </a:r>
            <a:r>
              <a:rPr lang="es-AR" dirty="0" smtClean="0">
                <a:sym typeface="Symbol"/>
              </a:rPr>
              <a:t>T2  SELECT * FROM T1 NATURAL JOIN T2 WHERE </a:t>
            </a:r>
            <a:endParaRPr lang="es-AR" dirty="0" smtClean="0"/>
          </a:p>
          <a:p>
            <a:r>
              <a:rPr lang="es-AR" dirty="0" smtClean="0"/>
              <a:t>T1 </a:t>
            </a:r>
            <a:r>
              <a:rPr lang="es-AR" dirty="0" smtClean="0">
                <a:sym typeface="Symbol"/>
              </a:rPr>
              <a:t>|T2  SELECT * FROM T1 LEFT JOIN T2 ON (…)</a:t>
            </a:r>
          </a:p>
          <a:p>
            <a:r>
              <a:rPr lang="es-AR" dirty="0" smtClean="0">
                <a:sym typeface="Symbol"/>
              </a:rPr>
              <a:t>T1  T2  T1 EXCEPT T2</a:t>
            </a:r>
            <a:endParaRPr lang="es-A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s-AR" dirty="0" smtClean="0"/>
              <a:t>Operaciones Unarias</a:t>
            </a:r>
            <a:endParaRPr lang="es-AR" dirty="0"/>
          </a:p>
        </p:txBody>
      </p:sp>
      <p:sp>
        <p:nvSpPr>
          <p:cNvPr id="8" name="Text Placeholder 7"/>
          <p:cNvSpPr>
            <a:spLocks noGrp="1"/>
          </p:cNvSpPr>
          <p:nvPr>
            <p:ph type="body" idx="1"/>
          </p:nvPr>
        </p:nvSpPr>
        <p:spPr/>
        <p:txBody>
          <a:bodyPr/>
          <a:lstStyle/>
          <a:p>
            <a:r>
              <a:rPr lang="es-AR" dirty="0" smtClean="0"/>
              <a:t>Obtención de tuplas de una única tabla, con algunos o todos los atributos de la misma tabla</a:t>
            </a:r>
            <a:endParaRPr lang="es-AR" dirty="0"/>
          </a:p>
        </p:txBody>
      </p:sp>
      <p:sp>
        <p:nvSpPr>
          <p:cNvPr id="3" name="Date Placeholder 2"/>
          <p:cNvSpPr>
            <a:spLocks noGrp="1"/>
          </p:cNvSpPr>
          <p:nvPr>
            <p:ph type="dt" sz="half" idx="10"/>
          </p:nvPr>
        </p:nvSpPr>
        <p:spPr/>
        <p:txBody>
          <a:bodyPr/>
          <a:lstStyle/>
          <a:p>
            <a:r>
              <a:rPr lang="es-AR" smtClean="0"/>
              <a:t>IBBDD</a:t>
            </a:r>
            <a:endParaRPr lang="es-AR"/>
          </a:p>
        </p:txBody>
      </p:sp>
      <p:sp>
        <p:nvSpPr>
          <p:cNvPr id="4" name="Footer Placeholder 3"/>
          <p:cNvSpPr>
            <a:spLocks noGrp="1"/>
          </p:cNvSpPr>
          <p:nvPr>
            <p:ph type="ftr" sz="quarter" idx="11"/>
          </p:nvPr>
        </p:nvSpPr>
        <p:spPr/>
        <p:txBody>
          <a:bodyPr/>
          <a:lstStyle/>
          <a:p>
            <a:r>
              <a:rPr lang="es-AR" smtClean="0"/>
              <a:t>SQL</a:t>
            </a:r>
            <a:endParaRPr lang="es-AR"/>
          </a:p>
        </p:txBody>
      </p:sp>
      <p:sp>
        <p:nvSpPr>
          <p:cNvPr id="5" name="Slide Number Placeholder 4"/>
          <p:cNvSpPr>
            <a:spLocks noGrp="1"/>
          </p:cNvSpPr>
          <p:nvPr>
            <p:ph type="sldNum" sz="quarter" idx="12"/>
          </p:nvPr>
        </p:nvSpPr>
        <p:spPr/>
        <p:txBody>
          <a:bodyPr/>
          <a:lstStyle/>
          <a:p>
            <a:fld id="{245FBE8E-C018-4514-B6E6-6AFED8D2B55D}" type="slidenum">
              <a:rPr lang="es-AR" smtClean="0"/>
              <a:pPr/>
              <a:t>26</a:t>
            </a:fld>
            <a:endParaRPr lang="es-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s-AR" dirty="0" smtClean="0"/>
              <a:t>Operaciones Unarias</a:t>
            </a:r>
            <a:endParaRPr lang="es-AR" dirty="0"/>
          </a:p>
        </p:txBody>
      </p:sp>
      <p:sp>
        <p:nvSpPr>
          <p:cNvPr id="3" name="Date Placeholder 2"/>
          <p:cNvSpPr>
            <a:spLocks noGrp="1"/>
          </p:cNvSpPr>
          <p:nvPr>
            <p:ph type="dt" sz="half" idx="10"/>
          </p:nvPr>
        </p:nvSpPr>
        <p:spPr/>
        <p:txBody>
          <a:bodyPr/>
          <a:lstStyle/>
          <a:p>
            <a:r>
              <a:rPr lang="es-AR" smtClean="0"/>
              <a:t>IBBDD</a:t>
            </a:r>
            <a:endParaRPr lang="es-AR"/>
          </a:p>
        </p:txBody>
      </p:sp>
      <p:sp>
        <p:nvSpPr>
          <p:cNvPr id="4" name="Footer Placeholder 3"/>
          <p:cNvSpPr>
            <a:spLocks noGrp="1"/>
          </p:cNvSpPr>
          <p:nvPr>
            <p:ph type="ftr" sz="quarter" idx="11"/>
          </p:nvPr>
        </p:nvSpPr>
        <p:spPr/>
        <p:txBody>
          <a:bodyPr/>
          <a:lstStyle/>
          <a:p>
            <a:r>
              <a:rPr lang="es-AR" smtClean="0"/>
              <a:t>SQL</a:t>
            </a:r>
            <a:endParaRPr lang="es-AR" dirty="0"/>
          </a:p>
        </p:txBody>
      </p:sp>
      <p:sp>
        <p:nvSpPr>
          <p:cNvPr id="5" name="Slide Number Placeholder 4"/>
          <p:cNvSpPr>
            <a:spLocks noGrp="1"/>
          </p:cNvSpPr>
          <p:nvPr>
            <p:ph type="sldNum" sz="quarter" idx="12"/>
          </p:nvPr>
        </p:nvSpPr>
        <p:spPr/>
        <p:txBody>
          <a:bodyPr/>
          <a:lstStyle/>
          <a:p>
            <a:fld id="{245FBE8E-C018-4514-B6E6-6AFED8D2B55D}" type="slidenum">
              <a:rPr lang="es-AR" smtClean="0"/>
              <a:pPr/>
              <a:t>27</a:t>
            </a:fld>
            <a:endParaRPr lang="es-AR"/>
          </a:p>
        </p:txBody>
      </p:sp>
      <p:sp>
        <p:nvSpPr>
          <p:cNvPr id="8" name="Content Placeholder 7"/>
          <p:cNvSpPr>
            <a:spLocks noGrp="1"/>
          </p:cNvSpPr>
          <p:nvPr>
            <p:ph sz="quarter" idx="1"/>
          </p:nvPr>
        </p:nvSpPr>
        <p:spPr/>
        <p:txBody>
          <a:bodyPr>
            <a:normAutofit/>
          </a:bodyPr>
          <a:lstStyle/>
          <a:p>
            <a:pPr>
              <a:buNone/>
            </a:pPr>
            <a:r>
              <a:rPr lang="es-AR" dirty="0" smtClean="0">
                <a:solidFill>
                  <a:schemeClr val="accent1">
                    <a:lumMod val="75000"/>
                  </a:schemeClr>
                </a:solidFill>
              </a:rPr>
              <a:t>Factura(</a:t>
            </a:r>
            <a:r>
              <a:rPr lang="es-AR" dirty="0" err="1" smtClean="0">
                <a:solidFill>
                  <a:schemeClr val="accent1">
                    <a:lumMod val="75000"/>
                  </a:schemeClr>
                </a:solidFill>
              </a:rPr>
              <a:t>nroFac</a:t>
            </a:r>
            <a:r>
              <a:rPr lang="es-AR" dirty="0" smtClean="0">
                <a:solidFill>
                  <a:schemeClr val="accent1">
                    <a:lumMod val="75000"/>
                  </a:schemeClr>
                </a:solidFill>
              </a:rPr>
              <a:t>, fecha, </a:t>
            </a:r>
            <a:r>
              <a:rPr lang="es-AR" dirty="0" err="1" smtClean="0">
                <a:solidFill>
                  <a:schemeClr val="accent1">
                    <a:lumMod val="75000"/>
                  </a:schemeClr>
                </a:solidFill>
              </a:rPr>
              <a:t>fPago</a:t>
            </a:r>
            <a:r>
              <a:rPr lang="es-AR" dirty="0" smtClean="0">
                <a:solidFill>
                  <a:schemeClr val="accent1">
                    <a:lumMod val="75000"/>
                  </a:schemeClr>
                </a:solidFill>
              </a:rPr>
              <a:t>, </a:t>
            </a:r>
            <a:r>
              <a:rPr lang="es-AR" dirty="0" err="1" smtClean="0">
                <a:solidFill>
                  <a:schemeClr val="accent1">
                    <a:lumMod val="75000"/>
                  </a:schemeClr>
                </a:solidFill>
              </a:rPr>
              <a:t>dto</a:t>
            </a:r>
            <a:r>
              <a:rPr lang="es-AR" dirty="0" smtClean="0">
                <a:solidFill>
                  <a:schemeClr val="accent1">
                    <a:lumMod val="75000"/>
                  </a:schemeClr>
                </a:solidFill>
              </a:rPr>
              <a:t>)</a:t>
            </a:r>
          </a:p>
          <a:p>
            <a:pPr>
              <a:buNone/>
            </a:pPr>
            <a:r>
              <a:rPr lang="es-AR" dirty="0" smtClean="0">
                <a:solidFill>
                  <a:schemeClr val="accent1">
                    <a:lumMod val="75000"/>
                  </a:schemeClr>
                </a:solidFill>
              </a:rPr>
              <a:t>Producto(</a:t>
            </a:r>
            <a:r>
              <a:rPr lang="es-AR" dirty="0" err="1" smtClean="0">
                <a:solidFill>
                  <a:schemeClr val="accent1">
                    <a:lumMod val="75000"/>
                  </a:schemeClr>
                </a:solidFill>
              </a:rPr>
              <a:t>codProd</a:t>
            </a:r>
            <a:r>
              <a:rPr lang="es-AR" dirty="0" smtClean="0">
                <a:solidFill>
                  <a:schemeClr val="accent1">
                    <a:lumMod val="75000"/>
                  </a:schemeClr>
                </a:solidFill>
              </a:rPr>
              <a:t>, </a:t>
            </a:r>
            <a:r>
              <a:rPr lang="es-AR" dirty="0" err="1" smtClean="0">
                <a:solidFill>
                  <a:schemeClr val="accent1">
                    <a:lumMod val="75000"/>
                  </a:schemeClr>
                </a:solidFill>
              </a:rPr>
              <a:t>desc</a:t>
            </a:r>
            <a:r>
              <a:rPr lang="es-AR" dirty="0" smtClean="0">
                <a:solidFill>
                  <a:schemeClr val="accent1">
                    <a:lumMod val="75000"/>
                  </a:schemeClr>
                </a:solidFill>
              </a:rPr>
              <a:t>, </a:t>
            </a:r>
            <a:r>
              <a:rPr lang="es-AR" dirty="0" err="1" smtClean="0">
                <a:solidFill>
                  <a:schemeClr val="accent1">
                    <a:lumMod val="75000"/>
                  </a:schemeClr>
                </a:solidFill>
              </a:rPr>
              <a:t>existAct</a:t>
            </a:r>
            <a:r>
              <a:rPr lang="es-AR" dirty="0" smtClean="0">
                <a:solidFill>
                  <a:schemeClr val="accent1">
                    <a:lumMod val="75000"/>
                  </a:schemeClr>
                </a:solidFill>
              </a:rPr>
              <a:t>, </a:t>
            </a:r>
            <a:r>
              <a:rPr lang="es-AR" dirty="0" err="1" smtClean="0">
                <a:solidFill>
                  <a:schemeClr val="accent1">
                    <a:lumMod val="75000"/>
                  </a:schemeClr>
                </a:solidFill>
              </a:rPr>
              <a:t>existMin</a:t>
            </a:r>
            <a:r>
              <a:rPr lang="es-AR" dirty="0" smtClean="0">
                <a:solidFill>
                  <a:schemeClr val="accent1">
                    <a:lumMod val="75000"/>
                  </a:schemeClr>
                </a:solidFill>
              </a:rPr>
              <a:t>, </a:t>
            </a:r>
            <a:r>
              <a:rPr lang="es-AR" dirty="0" err="1" smtClean="0">
                <a:solidFill>
                  <a:schemeClr val="accent1">
                    <a:lumMod val="75000"/>
                  </a:schemeClr>
                </a:solidFill>
              </a:rPr>
              <a:t>pVAct</a:t>
            </a:r>
            <a:r>
              <a:rPr lang="es-AR" dirty="0" smtClean="0">
                <a:solidFill>
                  <a:schemeClr val="accent1">
                    <a:lumMod val="75000"/>
                  </a:schemeClr>
                </a:solidFill>
              </a:rPr>
              <a:t>)</a:t>
            </a:r>
          </a:p>
          <a:p>
            <a:pPr>
              <a:buNone/>
            </a:pPr>
            <a:r>
              <a:rPr lang="es-AR" dirty="0" err="1" smtClean="0">
                <a:solidFill>
                  <a:schemeClr val="accent1">
                    <a:lumMod val="75000"/>
                  </a:schemeClr>
                </a:solidFill>
              </a:rPr>
              <a:t>VentaProd</a:t>
            </a:r>
            <a:r>
              <a:rPr lang="es-AR" dirty="0" smtClean="0">
                <a:solidFill>
                  <a:schemeClr val="accent1">
                    <a:lumMod val="75000"/>
                  </a:schemeClr>
                </a:solidFill>
              </a:rPr>
              <a:t>(</a:t>
            </a:r>
            <a:r>
              <a:rPr lang="es-AR" dirty="0" err="1" smtClean="0">
                <a:solidFill>
                  <a:schemeClr val="accent1">
                    <a:lumMod val="75000"/>
                  </a:schemeClr>
                </a:solidFill>
              </a:rPr>
              <a:t>nroFac</a:t>
            </a:r>
            <a:r>
              <a:rPr lang="es-AR" dirty="0" smtClean="0">
                <a:solidFill>
                  <a:schemeClr val="accent1">
                    <a:lumMod val="75000"/>
                  </a:schemeClr>
                </a:solidFill>
              </a:rPr>
              <a:t>, </a:t>
            </a:r>
            <a:r>
              <a:rPr lang="es-AR" dirty="0" err="1" smtClean="0">
                <a:solidFill>
                  <a:schemeClr val="accent1">
                    <a:lumMod val="75000"/>
                  </a:schemeClr>
                </a:solidFill>
              </a:rPr>
              <a:t>codProd</a:t>
            </a:r>
            <a:r>
              <a:rPr lang="es-AR" dirty="0" smtClean="0">
                <a:solidFill>
                  <a:schemeClr val="accent1">
                    <a:lumMod val="75000"/>
                  </a:schemeClr>
                </a:solidFill>
              </a:rPr>
              <a:t>, </a:t>
            </a:r>
            <a:r>
              <a:rPr lang="es-AR" dirty="0" err="1" smtClean="0">
                <a:solidFill>
                  <a:schemeClr val="accent1">
                    <a:lumMod val="75000"/>
                  </a:schemeClr>
                </a:solidFill>
              </a:rPr>
              <a:t>cant</a:t>
            </a:r>
            <a:r>
              <a:rPr lang="es-AR" dirty="0" smtClean="0">
                <a:solidFill>
                  <a:schemeClr val="accent1">
                    <a:lumMod val="75000"/>
                  </a:schemeClr>
                </a:solidFill>
              </a:rPr>
              <a:t>, </a:t>
            </a:r>
            <a:r>
              <a:rPr lang="es-AR" dirty="0" err="1" smtClean="0">
                <a:solidFill>
                  <a:schemeClr val="accent1">
                    <a:lumMod val="75000"/>
                  </a:schemeClr>
                </a:solidFill>
              </a:rPr>
              <a:t>pvu</a:t>
            </a:r>
            <a:r>
              <a:rPr lang="es-AR" dirty="0" smtClean="0">
                <a:solidFill>
                  <a:schemeClr val="accent1">
                    <a:lumMod val="75000"/>
                  </a:schemeClr>
                </a:solidFill>
              </a:rPr>
              <a:t>)</a:t>
            </a:r>
          </a:p>
          <a:p>
            <a:pPr>
              <a:spcBef>
                <a:spcPts val="1200"/>
              </a:spcBef>
              <a:buFont typeface="Wingdings" pitchFamily="2" charset="2"/>
              <a:buChar char="q"/>
            </a:pPr>
            <a:r>
              <a:rPr lang="es-AR" dirty="0" smtClean="0"/>
              <a:t>Proyección o filtro de atributos: </a:t>
            </a:r>
            <a:r>
              <a:rPr lang="es-AR" i="1" dirty="0" err="1" smtClean="0">
                <a:solidFill>
                  <a:srgbClr val="333399"/>
                </a:solidFill>
              </a:rPr>
              <a:t>codProd</a:t>
            </a:r>
            <a:r>
              <a:rPr lang="es-AR" i="1" dirty="0" smtClean="0">
                <a:solidFill>
                  <a:srgbClr val="333399"/>
                </a:solidFill>
              </a:rPr>
              <a:t> y </a:t>
            </a:r>
            <a:r>
              <a:rPr lang="es-AR" i="1" dirty="0" err="1" smtClean="0">
                <a:solidFill>
                  <a:srgbClr val="333399"/>
                </a:solidFill>
              </a:rPr>
              <a:t>desc</a:t>
            </a:r>
            <a:r>
              <a:rPr lang="es-AR" i="1" dirty="0" smtClean="0">
                <a:solidFill>
                  <a:srgbClr val="333399"/>
                </a:solidFill>
              </a:rPr>
              <a:t> </a:t>
            </a:r>
            <a:r>
              <a:rPr lang="es-AR" i="1" dirty="0" smtClean="0">
                <a:solidFill>
                  <a:srgbClr val="006600"/>
                </a:solidFill>
              </a:rPr>
              <a:t>de Producto</a:t>
            </a:r>
          </a:p>
        </p:txBody>
      </p:sp>
      <p:sp>
        <p:nvSpPr>
          <p:cNvPr id="9" name="Content Placeholder 8"/>
          <p:cNvSpPr>
            <a:spLocks noGrp="1"/>
          </p:cNvSpPr>
          <p:nvPr>
            <p:ph sz="quarter" idx="2"/>
          </p:nvPr>
        </p:nvSpPr>
        <p:spPr/>
        <p:txBody>
          <a:bodyPr anchor="t">
            <a:normAutofit/>
          </a:bodyPr>
          <a:lstStyle/>
          <a:p>
            <a:r>
              <a:rPr lang="es-AR" dirty="0" smtClean="0"/>
              <a:t>AR</a:t>
            </a:r>
            <a:br>
              <a:rPr lang="es-AR" dirty="0" smtClean="0"/>
            </a:br>
            <a:r>
              <a:rPr lang="es-AR" sz="2800" dirty="0" smtClean="0">
                <a:sym typeface="Symbol"/>
              </a:rPr>
              <a:t> </a:t>
            </a:r>
            <a:r>
              <a:rPr lang="es-AR" baseline="-25000" dirty="0" err="1" smtClean="0">
                <a:solidFill>
                  <a:srgbClr val="333399"/>
                </a:solidFill>
                <a:sym typeface="Symbol"/>
              </a:rPr>
              <a:t>codProd</a:t>
            </a:r>
            <a:r>
              <a:rPr lang="es-AR" baseline="-25000" dirty="0" smtClean="0">
                <a:solidFill>
                  <a:srgbClr val="333399"/>
                </a:solidFill>
                <a:sym typeface="Symbol"/>
              </a:rPr>
              <a:t>,</a:t>
            </a:r>
            <a:r>
              <a:rPr lang="es-AR" dirty="0" smtClean="0">
                <a:solidFill>
                  <a:srgbClr val="333399"/>
                </a:solidFill>
                <a:sym typeface="Symbol"/>
              </a:rPr>
              <a:t> </a:t>
            </a:r>
            <a:r>
              <a:rPr lang="es-AR" baseline="-25000" dirty="0" err="1" smtClean="0">
                <a:solidFill>
                  <a:srgbClr val="333399"/>
                </a:solidFill>
                <a:sym typeface="Symbol"/>
              </a:rPr>
              <a:t>desc</a:t>
            </a:r>
            <a:r>
              <a:rPr lang="es-AR" baseline="-25000" dirty="0" smtClean="0">
                <a:solidFill>
                  <a:srgbClr val="333399"/>
                </a:solidFill>
                <a:sym typeface="Symbol"/>
              </a:rPr>
              <a:t> </a:t>
            </a:r>
            <a:r>
              <a:rPr lang="es-AR" dirty="0" smtClean="0">
                <a:sym typeface="Symbol"/>
              </a:rPr>
              <a:t>(</a:t>
            </a:r>
            <a:r>
              <a:rPr lang="es-AR" dirty="0" smtClean="0">
                <a:solidFill>
                  <a:srgbClr val="006600"/>
                </a:solidFill>
                <a:sym typeface="Symbol"/>
              </a:rPr>
              <a:t>Producto</a:t>
            </a:r>
            <a:r>
              <a:rPr lang="es-AR" dirty="0" smtClean="0">
                <a:sym typeface="Symbol"/>
              </a:rPr>
              <a:t>)</a:t>
            </a:r>
            <a:br>
              <a:rPr lang="es-AR" dirty="0" smtClean="0">
                <a:sym typeface="Symbol"/>
              </a:rPr>
            </a:br>
            <a:endParaRPr lang="es-AR" dirty="0" smtClean="0">
              <a:sym typeface="Symbol"/>
            </a:endParaRPr>
          </a:p>
          <a:p>
            <a:r>
              <a:rPr lang="es-AR" dirty="0" smtClean="0">
                <a:sym typeface="Symbol"/>
              </a:rPr>
              <a:t>SQL</a:t>
            </a:r>
          </a:p>
          <a:p>
            <a:pPr lvl="1">
              <a:buNone/>
            </a:pPr>
            <a:r>
              <a:rPr lang="es-AR" dirty="0" smtClean="0"/>
              <a:t>SELECT </a:t>
            </a:r>
            <a:r>
              <a:rPr lang="es-AR" dirty="0" err="1" smtClean="0">
                <a:solidFill>
                  <a:srgbClr val="333399"/>
                </a:solidFill>
              </a:rPr>
              <a:t>codProd</a:t>
            </a:r>
            <a:r>
              <a:rPr lang="es-AR" dirty="0" smtClean="0">
                <a:solidFill>
                  <a:srgbClr val="333399"/>
                </a:solidFill>
              </a:rPr>
              <a:t>, </a:t>
            </a:r>
            <a:r>
              <a:rPr lang="es-AR" dirty="0" err="1" smtClean="0">
                <a:solidFill>
                  <a:srgbClr val="333399"/>
                </a:solidFill>
              </a:rPr>
              <a:t>desc</a:t>
            </a:r>
            <a:endParaRPr lang="es-AR" dirty="0" smtClean="0">
              <a:solidFill>
                <a:srgbClr val="333399"/>
              </a:solidFill>
            </a:endParaRPr>
          </a:p>
          <a:p>
            <a:pPr lvl="1">
              <a:buNone/>
            </a:pPr>
            <a:r>
              <a:rPr lang="es-AR" dirty="0" smtClean="0"/>
              <a:t>FROM </a:t>
            </a:r>
            <a:r>
              <a:rPr lang="es-AR" dirty="0" smtClean="0">
                <a:solidFill>
                  <a:srgbClr val="006600"/>
                </a:solidFill>
              </a:rPr>
              <a:t>Producto</a:t>
            </a:r>
            <a:r>
              <a:rPr lang="es-AR" dirty="0" smtClean="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s-AR" dirty="0" smtClean="0"/>
              <a:t>Operaciones Unarias</a:t>
            </a:r>
            <a:endParaRPr lang="es-AR" dirty="0"/>
          </a:p>
        </p:txBody>
      </p:sp>
      <p:sp>
        <p:nvSpPr>
          <p:cNvPr id="3" name="Date Placeholder 2"/>
          <p:cNvSpPr>
            <a:spLocks noGrp="1"/>
          </p:cNvSpPr>
          <p:nvPr>
            <p:ph type="dt" sz="half" idx="10"/>
          </p:nvPr>
        </p:nvSpPr>
        <p:spPr/>
        <p:txBody>
          <a:bodyPr/>
          <a:lstStyle/>
          <a:p>
            <a:r>
              <a:rPr lang="es-AR" smtClean="0"/>
              <a:t>IBBDD</a:t>
            </a:r>
            <a:endParaRPr lang="es-AR"/>
          </a:p>
        </p:txBody>
      </p:sp>
      <p:sp>
        <p:nvSpPr>
          <p:cNvPr id="4" name="Footer Placeholder 3"/>
          <p:cNvSpPr>
            <a:spLocks noGrp="1"/>
          </p:cNvSpPr>
          <p:nvPr>
            <p:ph type="ftr" sz="quarter" idx="11"/>
          </p:nvPr>
        </p:nvSpPr>
        <p:spPr/>
        <p:txBody>
          <a:bodyPr/>
          <a:lstStyle/>
          <a:p>
            <a:r>
              <a:rPr lang="es-AR" smtClean="0"/>
              <a:t>SQL</a:t>
            </a:r>
            <a:endParaRPr lang="es-AR"/>
          </a:p>
        </p:txBody>
      </p:sp>
      <p:sp>
        <p:nvSpPr>
          <p:cNvPr id="5" name="Slide Number Placeholder 4"/>
          <p:cNvSpPr>
            <a:spLocks noGrp="1"/>
          </p:cNvSpPr>
          <p:nvPr>
            <p:ph type="sldNum" sz="quarter" idx="12"/>
          </p:nvPr>
        </p:nvSpPr>
        <p:spPr/>
        <p:txBody>
          <a:bodyPr/>
          <a:lstStyle/>
          <a:p>
            <a:fld id="{245FBE8E-C018-4514-B6E6-6AFED8D2B55D}" type="slidenum">
              <a:rPr lang="es-AR" smtClean="0"/>
              <a:pPr/>
              <a:t>28</a:t>
            </a:fld>
            <a:endParaRPr lang="es-AR"/>
          </a:p>
        </p:txBody>
      </p:sp>
      <p:sp>
        <p:nvSpPr>
          <p:cNvPr id="8" name="Content Placeholder 7"/>
          <p:cNvSpPr>
            <a:spLocks noGrp="1"/>
          </p:cNvSpPr>
          <p:nvPr>
            <p:ph sz="quarter" idx="1"/>
          </p:nvPr>
        </p:nvSpPr>
        <p:spPr/>
        <p:txBody>
          <a:bodyPr>
            <a:normAutofit/>
          </a:bodyPr>
          <a:lstStyle/>
          <a:p>
            <a:pPr>
              <a:buNone/>
            </a:pPr>
            <a:r>
              <a:rPr lang="es-AR" dirty="0" smtClean="0">
                <a:solidFill>
                  <a:schemeClr val="accent1">
                    <a:lumMod val="75000"/>
                  </a:schemeClr>
                </a:solidFill>
              </a:rPr>
              <a:t>Factura(</a:t>
            </a:r>
            <a:r>
              <a:rPr lang="es-AR" dirty="0" err="1" smtClean="0">
                <a:solidFill>
                  <a:schemeClr val="accent1">
                    <a:lumMod val="75000"/>
                  </a:schemeClr>
                </a:solidFill>
              </a:rPr>
              <a:t>nroFac</a:t>
            </a:r>
            <a:r>
              <a:rPr lang="es-AR" dirty="0" smtClean="0">
                <a:solidFill>
                  <a:schemeClr val="accent1">
                    <a:lumMod val="75000"/>
                  </a:schemeClr>
                </a:solidFill>
              </a:rPr>
              <a:t>, fecha, </a:t>
            </a:r>
            <a:r>
              <a:rPr lang="es-AR" dirty="0" err="1" smtClean="0">
                <a:solidFill>
                  <a:schemeClr val="accent1">
                    <a:lumMod val="75000"/>
                  </a:schemeClr>
                </a:solidFill>
              </a:rPr>
              <a:t>fPago</a:t>
            </a:r>
            <a:r>
              <a:rPr lang="es-AR" dirty="0" smtClean="0">
                <a:solidFill>
                  <a:schemeClr val="accent1">
                    <a:lumMod val="75000"/>
                  </a:schemeClr>
                </a:solidFill>
              </a:rPr>
              <a:t>, </a:t>
            </a:r>
            <a:r>
              <a:rPr lang="es-AR" dirty="0" err="1" smtClean="0">
                <a:solidFill>
                  <a:schemeClr val="accent1">
                    <a:lumMod val="75000"/>
                  </a:schemeClr>
                </a:solidFill>
              </a:rPr>
              <a:t>dto</a:t>
            </a:r>
            <a:r>
              <a:rPr lang="es-AR" dirty="0" smtClean="0">
                <a:solidFill>
                  <a:schemeClr val="accent1">
                    <a:lumMod val="75000"/>
                  </a:schemeClr>
                </a:solidFill>
              </a:rPr>
              <a:t>)</a:t>
            </a:r>
          </a:p>
          <a:p>
            <a:pPr>
              <a:buNone/>
            </a:pPr>
            <a:r>
              <a:rPr lang="es-AR" dirty="0" smtClean="0">
                <a:solidFill>
                  <a:schemeClr val="accent1">
                    <a:lumMod val="75000"/>
                  </a:schemeClr>
                </a:solidFill>
              </a:rPr>
              <a:t>Producto(</a:t>
            </a:r>
            <a:r>
              <a:rPr lang="es-AR" dirty="0" err="1" smtClean="0">
                <a:solidFill>
                  <a:schemeClr val="accent1">
                    <a:lumMod val="75000"/>
                  </a:schemeClr>
                </a:solidFill>
              </a:rPr>
              <a:t>codProd</a:t>
            </a:r>
            <a:r>
              <a:rPr lang="es-AR" dirty="0" smtClean="0">
                <a:solidFill>
                  <a:schemeClr val="accent1">
                    <a:lumMod val="75000"/>
                  </a:schemeClr>
                </a:solidFill>
              </a:rPr>
              <a:t>, </a:t>
            </a:r>
            <a:r>
              <a:rPr lang="es-AR" dirty="0" err="1" smtClean="0">
                <a:solidFill>
                  <a:schemeClr val="accent1">
                    <a:lumMod val="75000"/>
                  </a:schemeClr>
                </a:solidFill>
              </a:rPr>
              <a:t>desc</a:t>
            </a:r>
            <a:r>
              <a:rPr lang="es-AR" dirty="0" smtClean="0">
                <a:solidFill>
                  <a:schemeClr val="accent1">
                    <a:lumMod val="75000"/>
                  </a:schemeClr>
                </a:solidFill>
              </a:rPr>
              <a:t>, </a:t>
            </a:r>
            <a:r>
              <a:rPr lang="es-AR" dirty="0" err="1" smtClean="0">
                <a:solidFill>
                  <a:schemeClr val="accent1">
                    <a:lumMod val="75000"/>
                  </a:schemeClr>
                </a:solidFill>
              </a:rPr>
              <a:t>existAct</a:t>
            </a:r>
            <a:r>
              <a:rPr lang="es-AR" dirty="0" smtClean="0">
                <a:solidFill>
                  <a:schemeClr val="accent1">
                    <a:lumMod val="75000"/>
                  </a:schemeClr>
                </a:solidFill>
              </a:rPr>
              <a:t>, </a:t>
            </a:r>
            <a:r>
              <a:rPr lang="es-AR" dirty="0" err="1" smtClean="0">
                <a:solidFill>
                  <a:schemeClr val="accent1">
                    <a:lumMod val="75000"/>
                  </a:schemeClr>
                </a:solidFill>
              </a:rPr>
              <a:t>existMin</a:t>
            </a:r>
            <a:r>
              <a:rPr lang="es-AR" dirty="0" smtClean="0">
                <a:solidFill>
                  <a:schemeClr val="accent1">
                    <a:lumMod val="75000"/>
                  </a:schemeClr>
                </a:solidFill>
              </a:rPr>
              <a:t>, </a:t>
            </a:r>
            <a:r>
              <a:rPr lang="es-AR" dirty="0" err="1" smtClean="0">
                <a:solidFill>
                  <a:schemeClr val="accent1">
                    <a:lumMod val="75000"/>
                  </a:schemeClr>
                </a:solidFill>
              </a:rPr>
              <a:t>pVAct</a:t>
            </a:r>
            <a:r>
              <a:rPr lang="es-AR" dirty="0" smtClean="0">
                <a:solidFill>
                  <a:schemeClr val="accent1">
                    <a:lumMod val="75000"/>
                  </a:schemeClr>
                </a:solidFill>
              </a:rPr>
              <a:t>)</a:t>
            </a:r>
          </a:p>
          <a:p>
            <a:pPr>
              <a:buNone/>
            </a:pPr>
            <a:r>
              <a:rPr lang="es-AR" dirty="0" err="1" smtClean="0">
                <a:solidFill>
                  <a:schemeClr val="accent1">
                    <a:lumMod val="75000"/>
                  </a:schemeClr>
                </a:solidFill>
              </a:rPr>
              <a:t>VentaProd</a:t>
            </a:r>
            <a:r>
              <a:rPr lang="es-AR" dirty="0" smtClean="0">
                <a:solidFill>
                  <a:schemeClr val="accent1">
                    <a:lumMod val="75000"/>
                  </a:schemeClr>
                </a:solidFill>
              </a:rPr>
              <a:t>(</a:t>
            </a:r>
            <a:r>
              <a:rPr lang="es-AR" dirty="0" err="1" smtClean="0">
                <a:solidFill>
                  <a:schemeClr val="accent1">
                    <a:lumMod val="75000"/>
                  </a:schemeClr>
                </a:solidFill>
              </a:rPr>
              <a:t>nroFac</a:t>
            </a:r>
            <a:r>
              <a:rPr lang="es-AR" dirty="0" smtClean="0">
                <a:solidFill>
                  <a:schemeClr val="accent1">
                    <a:lumMod val="75000"/>
                  </a:schemeClr>
                </a:solidFill>
              </a:rPr>
              <a:t>, </a:t>
            </a:r>
            <a:r>
              <a:rPr lang="es-AR" dirty="0" err="1" smtClean="0">
                <a:solidFill>
                  <a:schemeClr val="accent1">
                    <a:lumMod val="75000"/>
                  </a:schemeClr>
                </a:solidFill>
              </a:rPr>
              <a:t>codProd</a:t>
            </a:r>
            <a:r>
              <a:rPr lang="es-AR" dirty="0" smtClean="0">
                <a:solidFill>
                  <a:schemeClr val="accent1">
                    <a:lumMod val="75000"/>
                  </a:schemeClr>
                </a:solidFill>
              </a:rPr>
              <a:t>, </a:t>
            </a:r>
            <a:r>
              <a:rPr lang="es-AR" dirty="0" err="1" smtClean="0">
                <a:solidFill>
                  <a:schemeClr val="accent1">
                    <a:lumMod val="75000"/>
                  </a:schemeClr>
                </a:solidFill>
              </a:rPr>
              <a:t>cant</a:t>
            </a:r>
            <a:r>
              <a:rPr lang="es-AR" dirty="0" smtClean="0">
                <a:solidFill>
                  <a:schemeClr val="accent1">
                    <a:lumMod val="75000"/>
                  </a:schemeClr>
                </a:solidFill>
              </a:rPr>
              <a:t>, </a:t>
            </a:r>
            <a:r>
              <a:rPr lang="es-AR" dirty="0" err="1" smtClean="0">
                <a:solidFill>
                  <a:schemeClr val="accent1">
                    <a:lumMod val="75000"/>
                  </a:schemeClr>
                </a:solidFill>
              </a:rPr>
              <a:t>pvu</a:t>
            </a:r>
            <a:r>
              <a:rPr lang="es-AR" dirty="0" smtClean="0">
                <a:solidFill>
                  <a:schemeClr val="accent1">
                    <a:lumMod val="75000"/>
                  </a:schemeClr>
                </a:solidFill>
              </a:rPr>
              <a:t>)</a:t>
            </a:r>
          </a:p>
          <a:p>
            <a:pPr>
              <a:spcBef>
                <a:spcPts val="1200"/>
              </a:spcBef>
              <a:buFont typeface="Wingdings" pitchFamily="2" charset="2"/>
              <a:buChar char="q"/>
            </a:pPr>
            <a:r>
              <a:rPr lang="es-AR" dirty="0" smtClean="0"/>
              <a:t>Selección o filtro de tuplas: </a:t>
            </a:r>
            <a:r>
              <a:rPr lang="es-AR" i="1" dirty="0" smtClean="0">
                <a:solidFill>
                  <a:srgbClr val="006600"/>
                </a:solidFill>
              </a:rPr>
              <a:t>productos</a:t>
            </a:r>
            <a:r>
              <a:rPr lang="es-AR" i="1" dirty="0" smtClean="0"/>
              <a:t> </a:t>
            </a:r>
            <a:r>
              <a:rPr lang="es-AR" i="1" dirty="0" smtClean="0">
                <a:solidFill>
                  <a:srgbClr val="C00000"/>
                </a:solidFill>
              </a:rPr>
              <a:t>con existencia actual menor o igual a la mínima</a:t>
            </a:r>
          </a:p>
        </p:txBody>
      </p:sp>
      <p:sp>
        <p:nvSpPr>
          <p:cNvPr id="9" name="Content Placeholder 8"/>
          <p:cNvSpPr>
            <a:spLocks noGrp="1"/>
          </p:cNvSpPr>
          <p:nvPr>
            <p:ph sz="quarter" idx="2"/>
          </p:nvPr>
        </p:nvSpPr>
        <p:spPr/>
        <p:txBody>
          <a:bodyPr>
            <a:normAutofit/>
          </a:bodyPr>
          <a:lstStyle/>
          <a:p>
            <a:r>
              <a:rPr lang="es-AR" dirty="0" smtClean="0"/>
              <a:t>AR</a:t>
            </a:r>
            <a:br>
              <a:rPr lang="es-AR" dirty="0" smtClean="0"/>
            </a:br>
            <a:r>
              <a:rPr lang="es-AR" dirty="0" smtClean="0">
                <a:solidFill>
                  <a:srgbClr val="C00000"/>
                </a:solidFill>
                <a:sym typeface="Symbol"/>
              </a:rPr>
              <a:t></a:t>
            </a:r>
            <a:r>
              <a:rPr lang="es-AR" baseline="-25000" dirty="0" err="1" smtClean="0">
                <a:solidFill>
                  <a:srgbClr val="C00000"/>
                </a:solidFill>
                <a:sym typeface="Symbol"/>
              </a:rPr>
              <a:t>existAct</a:t>
            </a:r>
            <a:r>
              <a:rPr lang="es-AR" baseline="-25000" dirty="0" smtClean="0">
                <a:solidFill>
                  <a:srgbClr val="C00000"/>
                </a:solidFill>
                <a:sym typeface="Symbol"/>
              </a:rPr>
              <a:t>  </a:t>
            </a:r>
            <a:r>
              <a:rPr lang="es-AR" baseline="-25000" dirty="0" err="1" smtClean="0">
                <a:solidFill>
                  <a:srgbClr val="C00000"/>
                </a:solidFill>
                <a:sym typeface="Symbol"/>
              </a:rPr>
              <a:t>existMin</a:t>
            </a:r>
            <a:r>
              <a:rPr lang="es-AR" baseline="-25000" dirty="0" smtClean="0">
                <a:solidFill>
                  <a:srgbClr val="C00000"/>
                </a:solidFill>
                <a:sym typeface="Symbol"/>
              </a:rPr>
              <a:t> </a:t>
            </a:r>
            <a:r>
              <a:rPr lang="es-AR" dirty="0" smtClean="0">
                <a:sym typeface="Symbol"/>
              </a:rPr>
              <a:t>(</a:t>
            </a:r>
            <a:r>
              <a:rPr lang="es-AR" dirty="0" smtClean="0">
                <a:solidFill>
                  <a:srgbClr val="006600"/>
                </a:solidFill>
                <a:sym typeface="Symbol"/>
              </a:rPr>
              <a:t>Producto</a:t>
            </a:r>
            <a:r>
              <a:rPr lang="es-AR" dirty="0" smtClean="0">
                <a:sym typeface="Symbol"/>
              </a:rPr>
              <a:t>)</a:t>
            </a:r>
            <a:br>
              <a:rPr lang="es-AR" dirty="0" smtClean="0">
                <a:sym typeface="Symbol"/>
              </a:rPr>
            </a:br>
            <a:endParaRPr lang="es-AR" dirty="0" smtClean="0">
              <a:sym typeface="Symbol"/>
            </a:endParaRPr>
          </a:p>
          <a:p>
            <a:r>
              <a:rPr lang="es-AR" dirty="0" smtClean="0">
                <a:sym typeface="Symbol"/>
              </a:rPr>
              <a:t>SQL</a:t>
            </a:r>
          </a:p>
          <a:p>
            <a:pPr lvl="1">
              <a:buNone/>
            </a:pPr>
            <a:r>
              <a:rPr lang="es-AR" dirty="0" smtClean="0"/>
              <a:t>SELECT *</a:t>
            </a:r>
          </a:p>
          <a:p>
            <a:pPr lvl="1">
              <a:buNone/>
            </a:pPr>
            <a:r>
              <a:rPr lang="es-AR" dirty="0" smtClean="0"/>
              <a:t>FROM </a:t>
            </a:r>
            <a:r>
              <a:rPr lang="es-AR" dirty="0" smtClean="0">
                <a:solidFill>
                  <a:srgbClr val="006600"/>
                </a:solidFill>
              </a:rPr>
              <a:t>Producto</a:t>
            </a:r>
          </a:p>
          <a:p>
            <a:pPr lvl="1">
              <a:buNone/>
            </a:pPr>
            <a:r>
              <a:rPr lang="es-AR" dirty="0" smtClean="0"/>
              <a:t>WHERE </a:t>
            </a:r>
            <a:r>
              <a:rPr lang="es-AR" dirty="0" err="1" smtClean="0">
                <a:solidFill>
                  <a:srgbClr val="C00000"/>
                </a:solidFill>
              </a:rPr>
              <a:t>existAct</a:t>
            </a:r>
            <a:r>
              <a:rPr lang="es-AR" dirty="0" smtClean="0">
                <a:solidFill>
                  <a:srgbClr val="C00000"/>
                </a:solidFill>
              </a:rPr>
              <a:t> &lt;= </a:t>
            </a:r>
            <a:r>
              <a:rPr lang="es-AR" dirty="0" err="1" smtClean="0">
                <a:solidFill>
                  <a:srgbClr val="C00000"/>
                </a:solidFill>
              </a:rPr>
              <a:t>existMin</a:t>
            </a:r>
            <a:r>
              <a:rPr lang="es-AR" dirty="0" smtClean="0"/>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s-AR" dirty="0" smtClean="0"/>
              <a:t>Operaciones Unarias</a:t>
            </a:r>
            <a:endParaRPr lang="es-AR" dirty="0"/>
          </a:p>
        </p:txBody>
      </p:sp>
      <p:sp>
        <p:nvSpPr>
          <p:cNvPr id="3" name="Date Placeholder 2"/>
          <p:cNvSpPr>
            <a:spLocks noGrp="1"/>
          </p:cNvSpPr>
          <p:nvPr>
            <p:ph type="dt" sz="half" idx="10"/>
          </p:nvPr>
        </p:nvSpPr>
        <p:spPr/>
        <p:txBody>
          <a:bodyPr/>
          <a:lstStyle/>
          <a:p>
            <a:r>
              <a:rPr lang="es-AR" smtClean="0"/>
              <a:t>IBBDD</a:t>
            </a:r>
            <a:endParaRPr lang="es-AR"/>
          </a:p>
        </p:txBody>
      </p:sp>
      <p:sp>
        <p:nvSpPr>
          <p:cNvPr id="4" name="Footer Placeholder 3"/>
          <p:cNvSpPr>
            <a:spLocks noGrp="1"/>
          </p:cNvSpPr>
          <p:nvPr>
            <p:ph type="ftr" sz="quarter" idx="11"/>
          </p:nvPr>
        </p:nvSpPr>
        <p:spPr/>
        <p:txBody>
          <a:bodyPr/>
          <a:lstStyle/>
          <a:p>
            <a:r>
              <a:rPr lang="es-AR" smtClean="0"/>
              <a:t>SQL</a:t>
            </a:r>
            <a:endParaRPr lang="es-AR"/>
          </a:p>
        </p:txBody>
      </p:sp>
      <p:sp>
        <p:nvSpPr>
          <p:cNvPr id="5" name="Slide Number Placeholder 4"/>
          <p:cNvSpPr>
            <a:spLocks noGrp="1"/>
          </p:cNvSpPr>
          <p:nvPr>
            <p:ph type="sldNum" sz="quarter" idx="12"/>
          </p:nvPr>
        </p:nvSpPr>
        <p:spPr/>
        <p:txBody>
          <a:bodyPr/>
          <a:lstStyle/>
          <a:p>
            <a:fld id="{245FBE8E-C018-4514-B6E6-6AFED8D2B55D}" type="slidenum">
              <a:rPr lang="es-AR" smtClean="0"/>
              <a:pPr/>
              <a:t>29</a:t>
            </a:fld>
            <a:endParaRPr lang="es-AR"/>
          </a:p>
        </p:txBody>
      </p:sp>
      <p:sp>
        <p:nvSpPr>
          <p:cNvPr id="8" name="Content Placeholder 7"/>
          <p:cNvSpPr>
            <a:spLocks noGrp="1"/>
          </p:cNvSpPr>
          <p:nvPr>
            <p:ph sz="quarter" idx="1"/>
          </p:nvPr>
        </p:nvSpPr>
        <p:spPr/>
        <p:txBody>
          <a:bodyPr>
            <a:noAutofit/>
          </a:bodyPr>
          <a:lstStyle/>
          <a:p>
            <a:pPr>
              <a:buNone/>
            </a:pPr>
            <a:r>
              <a:rPr lang="es-AR" sz="2400" dirty="0" smtClean="0">
                <a:solidFill>
                  <a:schemeClr val="accent1">
                    <a:lumMod val="75000"/>
                  </a:schemeClr>
                </a:solidFill>
              </a:rPr>
              <a:t>Factura(</a:t>
            </a:r>
            <a:r>
              <a:rPr lang="es-AR" sz="2400" dirty="0" err="1" smtClean="0">
                <a:solidFill>
                  <a:schemeClr val="accent1">
                    <a:lumMod val="75000"/>
                  </a:schemeClr>
                </a:solidFill>
              </a:rPr>
              <a:t>nroFac</a:t>
            </a:r>
            <a:r>
              <a:rPr lang="es-AR" sz="2400" dirty="0" smtClean="0">
                <a:solidFill>
                  <a:schemeClr val="accent1">
                    <a:lumMod val="75000"/>
                  </a:schemeClr>
                </a:solidFill>
              </a:rPr>
              <a:t>, fecha, </a:t>
            </a:r>
            <a:r>
              <a:rPr lang="es-AR" sz="2400" dirty="0" err="1" smtClean="0">
                <a:solidFill>
                  <a:schemeClr val="accent1">
                    <a:lumMod val="75000"/>
                  </a:schemeClr>
                </a:solidFill>
              </a:rPr>
              <a:t>fPago</a:t>
            </a:r>
            <a:r>
              <a:rPr lang="es-AR" sz="2400" dirty="0" smtClean="0">
                <a:solidFill>
                  <a:schemeClr val="accent1">
                    <a:lumMod val="75000"/>
                  </a:schemeClr>
                </a:solidFill>
              </a:rPr>
              <a:t>, </a:t>
            </a:r>
            <a:r>
              <a:rPr lang="es-AR" sz="2400" dirty="0" err="1" smtClean="0">
                <a:solidFill>
                  <a:schemeClr val="accent1">
                    <a:lumMod val="75000"/>
                  </a:schemeClr>
                </a:solidFill>
              </a:rPr>
              <a:t>dto</a:t>
            </a:r>
            <a:r>
              <a:rPr lang="es-AR" sz="2400" dirty="0" smtClean="0">
                <a:solidFill>
                  <a:schemeClr val="accent1">
                    <a:lumMod val="75000"/>
                  </a:schemeClr>
                </a:solidFill>
              </a:rPr>
              <a:t>)</a:t>
            </a:r>
          </a:p>
          <a:p>
            <a:pPr>
              <a:buNone/>
            </a:pPr>
            <a:r>
              <a:rPr lang="es-AR" sz="2400" dirty="0" smtClean="0">
                <a:solidFill>
                  <a:schemeClr val="accent1">
                    <a:lumMod val="75000"/>
                  </a:schemeClr>
                </a:solidFill>
              </a:rPr>
              <a:t>Producto(</a:t>
            </a:r>
            <a:r>
              <a:rPr lang="es-AR" sz="2400" dirty="0" err="1" smtClean="0">
                <a:solidFill>
                  <a:schemeClr val="accent1">
                    <a:lumMod val="75000"/>
                  </a:schemeClr>
                </a:solidFill>
              </a:rPr>
              <a:t>codProd</a:t>
            </a:r>
            <a:r>
              <a:rPr lang="es-AR" sz="2400" dirty="0" smtClean="0">
                <a:solidFill>
                  <a:schemeClr val="accent1">
                    <a:lumMod val="75000"/>
                  </a:schemeClr>
                </a:solidFill>
              </a:rPr>
              <a:t>, </a:t>
            </a:r>
            <a:r>
              <a:rPr lang="es-AR" sz="2400" dirty="0" err="1" smtClean="0">
                <a:solidFill>
                  <a:schemeClr val="accent1">
                    <a:lumMod val="75000"/>
                  </a:schemeClr>
                </a:solidFill>
              </a:rPr>
              <a:t>desc</a:t>
            </a:r>
            <a:r>
              <a:rPr lang="es-AR" sz="2400" dirty="0" smtClean="0">
                <a:solidFill>
                  <a:schemeClr val="accent1">
                    <a:lumMod val="75000"/>
                  </a:schemeClr>
                </a:solidFill>
              </a:rPr>
              <a:t>, </a:t>
            </a:r>
            <a:r>
              <a:rPr lang="es-AR" sz="2400" dirty="0" err="1" smtClean="0">
                <a:solidFill>
                  <a:schemeClr val="accent1">
                    <a:lumMod val="75000"/>
                  </a:schemeClr>
                </a:solidFill>
              </a:rPr>
              <a:t>existAct</a:t>
            </a:r>
            <a:r>
              <a:rPr lang="es-AR" sz="2400" dirty="0" smtClean="0">
                <a:solidFill>
                  <a:schemeClr val="accent1">
                    <a:lumMod val="75000"/>
                  </a:schemeClr>
                </a:solidFill>
              </a:rPr>
              <a:t>, </a:t>
            </a:r>
            <a:r>
              <a:rPr lang="es-AR" sz="2400" dirty="0" err="1" smtClean="0">
                <a:solidFill>
                  <a:schemeClr val="accent1">
                    <a:lumMod val="75000"/>
                  </a:schemeClr>
                </a:solidFill>
              </a:rPr>
              <a:t>existMin</a:t>
            </a:r>
            <a:r>
              <a:rPr lang="es-AR" sz="2400" dirty="0" smtClean="0">
                <a:solidFill>
                  <a:schemeClr val="accent1">
                    <a:lumMod val="75000"/>
                  </a:schemeClr>
                </a:solidFill>
              </a:rPr>
              <a:t>, </a:t>
            </a:r>
            <a:r>
              <a:rPr lang="es-AR" sz="2400" dirty="0" err="1" smtClean="0">
                <a:solidFill>
                  <a:schemeClr val="accent1">
                    <a:lumMod val="75000"/>
                  </a:schemeClr>
                </a:solidFill>
              </a:rPr>
              <a:t>pVAct</a:t>
            </a:r>
            <a:r>
              <a:rPr lang="es-AR" sz="2400" dirty="0" smtClean="0">
                <a:solidFill>
                  <a:schemeClr val="accent1">
                    <a:lumMod val="75000"/>
                  </a:schemeClr>
                </a:solidFill>
              </a:rPr>
              <a:t>)</a:t>
            </a:r>
          </a:p>
          <a:p>
            <a:pPr>
              <a:buNone/>
            </a:pPr>
            <a:r>
              <a:rPr lang="es-AR" sz="2400" dirty="0" err="1" smtClean="0">
                <a:solidFill>
                  <a:schemeClr val="accent1">
                    <a:lumMod val="75000"/>
                  </a:schemeClr>
                </a:solidFill>
              </a:rPr>
              <a:t>VentaProd</a:t>
            </a:r>
            <a:r>
              <a:rPr lang="es-AR" sz="2400" dirty="0" smtClean="0">
                <a:solidFill>
                  <a:schemeClr val="accent1">
                    <a:lumMod val="75000"/>
                  </a:schemeClr>
                </a:solidFill>
              </a:rPr>
              <a:t>(</a:t>
            </a:r>
            <a:r>
              <a:rPr lang="es-AR" sz="2400" dirty="0" err="1" smtClean="0">
                <a:solidFill>
                  <a:schemeClr val="accent1">
                    <a:lumMod val="75000"/>
                  </a:schemeClr>
                </a:solidFill>
              </a:rPr>
              <a:t>nroFac</a:t>
            </a:r>
            <a:r>
              <a:rPr lang="es-AR" sz="2400" dirty="0" smtClean="0">
                <a:solidFill>
                  <a:schemeClr val="accent1">
                    <a:lumMod val="75000"/>
                  </a:schemeClr>
                </a:solidFill>
              </a:rPr>
              <a:t>, </a:t>
            </a:r>
            <a:r>
              <a:rPr lang="es-AR" sz="2400" dirty="0" err="1" smtClean="0">
                <a:solidFill>
                  <a:schemeClr val="accent1">
                    <a:lumMod val="75000"/>
                  </a:schemeClr>
                </a:solidFill>
              </a:rPr>
              <a:t>codProd</a:t>
            </a:r>
            <a:r>
              <a:rPr lang="es-AR" sz="2400" dirty="0" smtClean="0">
                <a:solidFill>
                  <a:schemeClr val="accent1">
                    <a:lumMod val="75000"/>
                  </a:schemeClr>
                </a:solidFill>
              </a:rPr>
              <a:t>, </a:t>
            </a:r>
            <a:r>
              <a:rPr lang="es-AR" sz="2400" dirty="0" err="1" smtClean="0">
                <a:solidFill>
                  <a:schemeClr val="accent1">
                    <a:lumMod val="75000"/>
                  </a:schemeClr>
                </a:solidFill>
              </a:rPr>
              <a:t>cant</a:t>
            </a:r>
            <a:r>
              <a:rPr lang="es-AR" sz="2400" dirty="0" smtClean="0">
                <a:solidFill>
                  <a:schemeClr val="accent1">
                    <a:lumMod val="75000"/>
                  </a:schemeClr>
                </a:solidFill>
              </a:rPr>
              <a:t>, </a:t>
            </a:r>
            <a:r>
              <a:rPr lang="es-AR" sz="2400" dirty="0" err="1" smtClean="0">
                <a:solidFill>
                  <a:schemeClr val="accent1">
                    <a:lumMod val="75000"/>
                  </a:schemeClr>
                </a:solidFill>
              </a:rPr>
              <a:t>pvu</a:t>
            </a:r>
            <a:r>
              <a:rPr lang="es-AR" sz="2400" dirty="0" smtClean="0">
                <a:solidFill>
                  <a:schemeClr val="accent1">
                    <a:lumMod val="75000"/>
                  </a:schemeClr>
                </a:solidFill>
              </a:rPr>
              <a:t>)</a:t>
            </a:r>
          </a:p>
          <a:p>
            <a:pPr>
              <a:spcBef>
                <a:spcPts val="1200"/>
              </a:spcBef>
              <a:buFont typeface="Wingdings" pitchFamily="2" charset="2"/>
              <a:buChar char="q"/>
            </a:pPr>
            <a:r>
              <a:rPr lang="es-AR" sz="2400" dirty="0" smtClean="0"/>
              <a:t>Proyección y selección: </a:t>
            </a:r>
            <a:r>
              <a:rPr lang="es-AR" sz="2400" i="1" dirty="0" err="1" smtClean="0">
                <a:solidFill>
                  <a:srgbClr val="333399"/>
                </a:solidFill>
              </a:rPr>
              <a:t>codProd</a:t>
            </a:r>
            <a:r>
              <a:rPr lang="es-AR" sz="2400" i="1" dirty="0" smtClean="0">
                <a:solidFill>
                  <a:srgbClr val="333399"/>
                </a:solidFill>
              </a:rPr>
              <a:t> y </a:t>
            </a:r>
            <a:r>
              <a:rPr lang="es-AR" sz="2400" i="1" dirty="0" err="1" smtClean="0">
                <a:solidFill>
                  <a:srgbClr val="333399"/>
                </a:solidFill>
              </a:rPr>
              <a:t>desc</a:t>
            </a:r>
            <a:r>
              <a:rPr lang="es-AR" sz="2400" i="1" dirty="0" smtClean="0">
                <a:solidFill>
                  <a:srgbClr val="333399"/>
                </a:solidFill>
              </a:rPr>
              <a:t> </a:t>
            </a:r>
            <a:r>
              <a:rPr lang="es-AR" sz="2400" i="1" dirty="0" smtClean="0">
                <a:solidFill>
                  <a:srgbClr val="006600"/>
                </a:solidFill>
              </a:rPr>
              <a:t>de productos </a:t>
            </a:r>
            <a:r>
              <a:rPr lang="es-AR" sz="2400" i="1" dirty="0" smtClean="0">
                <a:solidFill>
                  <a:srgbClr val="C00000"/>
                </a:solidFill>
              </a:rPr>
              <a:t>con existencia actual menor o igual a la mínima</a:t>
            </a:r>
          </a:p>
        </p:txBody>
      </p:sp>
      <p:sp>
        <p:nvSpPr>
          <p:cNvPr id="9" name="Content Placeholder 8"/>
          <p:cNvSpPr>
            <a:spLocks noGrp="1"/>
          </p:cNvSpPr>
          <p:nvPr>
            <p:ph sz="quarter" idx="2"/>
          </p:nvPr>
        </p:nvSpPr>
        <p:spPr/>
        <p:txBody>
          <a:bodyPr>
            <a:normAutofit/>
          </a:bodyPr>
          <a:lstStyle/>
          <a:p>
            <a:pPr>
              <a:lnSpc>
                <a:spcPct val="120000"/>
              </a:lnSpc>
            </a:pPr>
            <a:r>
              <a:rPr lang="es-AR" dirty="0" smtClean="0"/>
              <a:t>AR</a:t>
            </a:r>
            <a:br>
              <a:rPr lang="es-AR" dirty="0" smtClean="0"/>
            </a:br>
            <a:r>
              <a:rPr lang="es-AR" dirty="0" smtClean="0">
                <a:sym typeface="Symbol"/>
              </a:rPr>
              <a:t> </a:t>
            </a:r>
            <a:r>
              <a:rPr lang="es-AR" sz="2800" dirty="0" smtClean="0">
                <a:sym typeface="Symbol"/>
              </a:rPr>
              <a:t></a:t>
            </a:r>
            <a:r>
              <a:rPr lang="es-AR" baseline="-25000" dirty="0" err="1" smtClean="0">
                <a:solidFill>
                  <a:srgbClr val="333399"/>
                </a:solidFill>
                <a:sym typeface="Symbol"/>
              </a:rPr>
              <a:t>codProd</a:t>
            </a:r>
            <a:r>
              <a:rPr lang="es-AR" baseline="-25000" dirty="0" smtClean="0">
                <a:solidFill>
                  <a:srgbClr val="333399"/>
                </a:solidFill>
                <a:sym typeface="Symbol"/>
              </a:rPr>
              <a:t>,</a:t>
            </a:r>
            <a:r>
              <a:rPr lang="es-AR" dirty="0" smtClean="0">
                <a:solidFill>
                  <a:srgbClr val="333399"/>
                </a:solidFill>
                <a:sym typeface="Symbol"/>
              </a:rPr>
              <a:t> </a:t>
            </a:r>
            <a:r>
              <a:rPr lang="es-AR" baseline="-25000" dirty="0" err="1" smtClean="0">
                <a:solidFill>
                  <a:srgbClr val="333399"/>
                </a:solidFill>
                <a:sym typeface="Symbol"/>
              </a:rPr>
              <a:t>desc</a:t>
            </a:r>
            <a:r>
              <a:rPr lang="es-AR" baseline="-25000" dirty="0" smtClean="0">
                <a:solidFill>
                  <a:srgbClr val="333399"/>
                </a:solidFill>
                <a:sym typeface="Symbol"/>
              </a:rPr>
              <a:t> </a:t>
            </a:r>
            <a:r>
              <a:rPr lang="es-AR" dirty="0" smtClean="0">
                <a:sym typeface="Symbol"/>
              </a:rPr>
              <a:t>(</a:t>
            </a:r>
            <a:r>
              <a:rPr lang="es-AR" dirty="0" smtClean="0">
                <a:solidFill>
                  <a:srgbClr val="C00000"/>
                </a:solidFill>
                <a:sym typeface="Symbol"/>
              </a:rPr>
              <a:t></a:t>
            </a:r>
            <a:r>
              <a:rPr lang="es-AR" baseline="-25000" dirty="0" err="1" smtClean="0">
                <a:solidFill>
                  <a:srgbClr val="C00000"/>
                </a:solidFill>
                <a:sym typeface="Symbol"/>
              </a:rPr>
              <a:t>existAct</a:t>
            </a:r>
            <a:r>
              <a:rPr lang="es-AR" baseline="-25000" dirty="0" smtClean="0">
                <a:solidFill>
                  <a:srgbClr val="C00000"/>
                </a:solidFill>
                <a:sym typeface="Symbol"/>
              </a:rPr>
              <a:t>  </a:t>
            </a:r>
            <a:r>
              <a:rPr lang="es-AR" baseline="-25000" dirty="0" err="1" smtClean="0">
                <a:solidFill>
                  <a:srgbClr val="C00000"/>
                </a:solidFill>
                <a:sym typeface="Symbol"/>
              </a:rPr>
              <a:t>existMin</a:t>
            </a:r>
            <a:r>
              <a:rPr lang="es-AR" baseline="-25000" dirty="0" smtClean="0">
                <a:solidFill>
                  <a:srgbClr val="C00000"/>
                </a:solidFill>
                <a:sym typeface="Symbol"/>
              </a:rPr>
              <a:t> </a:t>
            </a:r>
            <a:r>
              <a:rPr lang="es-AR" dirty="0" smtClean="0">
                <a:sym typeface="Symbol"/>
              </a:rPr>
              <a:t>(</a:t>
            </a:r>
            <a:r>
              <a:rPr lang="es-AR" dirty="0" smtClean="0">
                <a:solidFill>
                  <a:srgbClr val="006600"/>
                </a:solidFill>
                <a:sym typeface="Symbol"/>
              </a:rPr>
              <a:t>Producto</a:t>
            </a:r>
            <a:r>
              <a:rPr lang="es-AR" dirty="0" smtClean="0">
                <a:sym typeface="Symbol"/>
              </a:rPr>
              <a:t>))</a:t>
            </a:r>
            <a:br>
              <a:rPr lang="es-AR" dirty="0" smtClean="0">
                <a:sym typeface="Symbol"/>
              </a:rPr>
            </a:br>
            <a:endParaRPr lang="es-AR" dirty="0" smtClean="0">
              <a:sym typeface="Symbol"/>
            </a:endParaRPr>
          </a:p>
          <a:p>
            <a:r>
              <a:rPr lang="es-AR" dirty="0" smtClean="0">
                <a:sym typeface="Symbol"/>
              </a:rPr>
              <a:t>SQL</a:t>
            </a:r>
          </a:p>
          <a:p>
            <a:pPr lvl="1">
              <a:buNone/>
            </a:pPr>
            <a:r>
              <a:rPr lang="es-AR" dirty="0" smtClean="0"/>
              <a:t>SELECT </a:t>
            </a:r>
            <a:r>
              <a:rPr lang="es-AR" dirty="0" err="1" smtClean="0">
                <a:solidFill>
                  <a:srgbClr val="333399"/>
                </a:solidFill>
              </a:rPr>
              <a:t>codProd</a:t>
            </a:r>
            <a:r>
              <a:rPr lang="es-AR" dirty="0" smtClean="0">
                <a:solidFill>
                  <a:srgbClr val="333399"/>
                </a:solidFill>
              </a:rPr>
              <a:t>, </a:t>
            </a:r>
            <a:r>
              <a:rPr lang="es-AR" dirty="0" err="1" smtClean="0">
                <a:solidFill>
                  <a:srgbClr val="333399"/>
                </a:solidFill>
              </a:rPr>
              <a:t>desc</a:t>
            </a:r>
            <a:endParaRPr lang="es-AR" dirty="0" smtClean="0">
              <a:solidFill>
                <a:srgbClr val="333399"/>
              </a:solidFill>
            </a:endParaRPr>
          </a:p>
          <a:p>
            <a:pPr lvl="1">
              <a:buNone/>
            </a:pPr>
            <a:r>
              <a:rPr lang="es-AR" dirty="0" smtClean="0"/>
              <a:t>FROM </a:t>
            </a:r>
            <a:r>
              <a:rPr lang="es-AR" dirty="0" smtClean="0">
                <a:solidFill>
                  <a:srgbClr val="006600"/>
                </a:solidFill>
              </a:rPr>
              <a:t>Producto</a:t>
            </a:r>
          </a:p>
          <a:p>
            <a:pPr lvl="1">
              <a:buNone/>
            </a:pPr>
            <a:r>
              <a:rPr lang="es-AR" dirty="0" smtClean="0"/>
              <a:t>WHERE </a:t>
            </a:r>
            <a:r>
              <a:rPr lang="es-AR" dirty="0" err="1" smtClean="0">
                <a:solidFill>
                  <a:srgbClr val="C00000"/>
                </a:solidFill>
              </a:rPr>
              <a:t>existAct</a:t>
            </a:r>
            <a:r>
              <a:rPr lang="es-AR" dirty="0" smtClean="0">
                <a:solidFill>
                  <a:srgbClr val="C00000"/>
                </a:solidFill>
              </a:rPr>
              <a:t> &lt;= </a:t>
            </a:r>
            <a:r>
              <a:rPr lang="es-AR" dirty="0" err="1" smtClean="0">
                <a:solidFill>
                  <a:srgbClr val="C00000"/>
                </a:solidFill>
              </a:rPr>
              <a:t>existMin</a:t>
            </a:r>
            <a:r>
              <a:rPr lang="es-AR" dirty="0" smtClean="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s-AR" dirty="0" smtClean="0"/>
              <a:t>Definición de Datos</a:t>
            </a:r>
            <a:endParaRPr lang="es-AR" dirty="0"/>
          </a:p>
        </p:txBody>
      </p:sp>
      <p:sp>
        <p:nvSpPr>
          <p:cNvPr id="8" name="Text Placeholder 7"/>
          <p:cNvSpPr>
            <a:spLocks noGrp="1"/>
          </p:cNvSpPr>
          <p:nvPr>
            <p:ph type="body" idx="1"/>
          </p:nvPr>
        </p:nvSpPr>
        <p:spPr>
          <a:xfrm>
            <a:off x="722313" y="2547938"/>
            <a:ext cx="7772400" cy="2825278"/>
          </a:xfrm>
        </p:spPr>
        <p:txBody>
          <a:bodyPr>
            <a:normAutofit fontScale="92500" lnSpcReduction="10000"/>
          </a:bodyPr>
          <a:lstStyle/>
          <a:p>
            <a:r>
              <a:rPr lang="es-AR" dirty="0" smtClean="0"/>
              <a:t>Identificadores y tipos de datos del estándar</a:t>
            </a:r>
          </a:p>
          <a:p>
            <a:r>
              <a:rPr lang="es-AR" dirty="0" smtClean="0"/>
              <a:t>Operadores Especiales</a:t>
            </a:r>
          </a:p>
          <a:p>
            <a:r>
              <a:rPr lang="es-AR" dirty="0" smtClean="0"/>
              <a:t>Restricciones de integridad</a:t>
            </a:r>
          </a:p>
          <a:p>
            <a:r>
              <a:rPr lang="es-AR" dirty="0" smtClean="0"/>
              <a:t>Instrucciones de definición</a:t>
            </a:r>
          </a:p>
          <a:p>
            <a:r>
              <a:rPr lang="es-AR" dirty="0" smtClean="0"/>
              <a:t>Vistas, Procedimientos Almacenados y </a:t>
            </a:r>
            <a:r>
              <a:rPr lang="es-AR" dirty="0" err="1" smtClean="0"/>
              <a:t>Triggers</a:t>
            </a:r>
            <a:endParaRPr lang="es-AR" dirty="0" smtClean="0"/>
          </a:p>
          <a:p>
            <a:r>
              <a:rPr lang="es-AR" dirty="0" smtClean="0"/>
              <a:t>Control de acceso</a:t>
            </a:r>
          </a:p>
          <a:p>
            <a:r>
              <a:rPr lang="es-AR" dirty="0" smtClean="0"/>
              <a:t>Ejemplo</a:t>
            </a:r>
            <a:endParaRPr lang="es-AR" dirty="0"/>
          </a:p>
        </p:txBody>
      </p:sp>
      <p:sp>
        <p:nvSpPr>
          <p:cNvPr id="3" name="Date Placeholder 2"/>
          <p:cNvSpPr>
            <a:spLocks noGrp="1"/>
          </p:cNvSpPr>
          <p:nvPr>
            <p:ph type="dt" sz="half" idx="10"/>
          </p:nvPr>
        </p:nvSpPr>
        <p:spPr/>
        <p:txBody>
          <a:bodyPr/>
          <a:lstStyle/>
          <a:p>
            <a:r>
              <a:rPr lang="es-AR" smtClean="0"/>
              <a:t>IBBDD</a:t>
            </a:r>
            <a:endParaRPr lang="es-AR"/>
          </a:p>
        </p:txBody>
      </p:sp>
      <p:sp>
        <p:nvSpPr>
          <p:cNvPr id="4" name="Footer Placeholder 3"/>
          <p:cNvSpPr>
            <a:spLocks noGrp="1"/>
          </p:cNvSpPr>
          <p:nvPr>
            <p:ph type="ftr" sz="quarter" idx="11"/>
          </p:nvPr>
        </p:nvSpPr>
        <p:spPr/>
        <p:txBody>
          <a:bodyPr/>
          <a:lstStyle/>
          <a:p>
            <a:r>
              <a:rPr lang="es-AR" smtClean="0"/>
              <a:t>SQL</a:t>
            </a:r>
            <a:endParaRPr lang="es-AR"/>
          </a:p>
        </p:txBody>
      </p:sp>
      <p:sp>
        <p:nvSpPr>
          <p:cNvPr id="5" name="Slide Number Placeholder 4"/>
          <p:cNvSpPr>
            <a:spLocks noGrp="1"/>
          </p:cNvSpPr>
          <p:nvPr>
            <p:ph type="sldNum" sz="quarter" idx="12"/>
          </p:nvPr>
        </p:nvSpPr>
        <p:spPr/>
        <p:txBody>
          <a:bodyPr/>
          <a:lstStyle/>
          <a:p>
            <a:fld id="{245FBE8E-C018-4514-B6E6-6AFED8D2B55D}" type="slidenum">
              <a:rPr lang="es-AR" smtClean="0"/>
              <a:pPr/>
              <a:t>3</a:t>
            </a:fld>
            <a:endParaRPr lang="es-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AR" dirty="0" smtClean="0"/>
              <a:t>Operaciones de Combinación de Tablas</a:t>
            </a:r>
            <a:endParaRPr lang="es-AR" dirty="0"/>
          </a:p>
        </p:txBody>
      </p:sp>
      <p:sp>
        <p:nvSpPr>
          <p:cNvPr id="9" name="Text Placeholder 8"/>
          <p:cNvSpPr>
            <a:spLocks noGrp="1"/>
          </p:cNvSpPr>
          <p:nvPr>
            <p:ph type="body" idx="1"/>
          </p:nvPr>
        </p:nvSpPr>
        <p:spPr/>
        <p:txBody>
          <a:bodyPr/>
          <a:lstStyle/>
          <a:p>
            <a:r>
              <a:rPr lang="es-AR" dirty="0" smtClean="0"/>
              <a:t>Obtención de tuplas de más de una tabla (o de copias de tablas), con atributos de todas las tablas</a:t>
            </a:r>
            <a:endParaRPr lang="es-AR" dirty="0"/>
          </a:p>
        </p:txBody>
      </p:sp>
      <p:sp>
        <p:nvSpPr>
          <p:cNvPr id="3" name="Date Placeholder 2"/>
          <p:cNvSpPr>
            <a:spLocks noGrp="1"/>
          </p:cNvSpPr>
          <p:nvPr>
            <p:ph type="dt" sz="half" idx="10"/>
          </p:nvPr>
        </p:nvSpPr>
        <p:spPr/>
        <p:txBody>
          <a:bodyPr/>
          <a:lstStyle/>
          <a:p>
            <a:r>
              <a:rPr lang="es-AR" smtClean="0"/>
              <a:t>IBBDD</a:t>
            </a:r>
            <a:endParaRPr lang="es-AR"/>
          </a:p>
        </p:txBody>
      </p:sp>
      <p:sp>
        <p:nvSpPr>
          <p:cNvPr id="4" name="Footer Placeholder 3"/>
          <p:cNvSpPr>
            <a:spLocks noGrp="1"/>
          </p:cNvSpPr>
          <p:nvPr>
            <p:ph type="ftr" sz="quarter" idx="11"/>
          </p:nvPr>
        </p:nvSpPr>
        <p:spPr/>
        <p:txBody>
          <a:bodyPr/>
          <a:lstStyle/>
          <a:p>
            <a:r>
              <a:rPr lang="es-AR" smtClean="0"/>
              <a:t>SQL</a:t>
            </a:r>
            <a:endParaRPr lang="es-AR"/>
          </a:p>
        </p:txBody>
      </p:sp>
      <p:sp>
        <p:nvSpPr>
          <p:cNvPr id="5" name="Slide Number Placeholder 4"/>
          <p:cNvSpPr>
            <a:spLocks noGrp="1"/>
          </p:cNvSpPr>
          <p:nvPr>
            <p:ph type="sldNum" sz="quarter" idx="12"/>
          </p:nvPr>
        </p:nvSpPr>
        <p:spPr/>
        <p:txBody>
          <a:bodyPr/>
          <a:lstStyle/>
          <a:p>
            <a:fld id="{245FBE8E-C018-4514-B6E6-6AFED8D2B55D}" type="slidenum">
              <a:rPr lang="es-AR" smtClean="0"/>
              <a:pPr/>
              <a:t>30</a:t>
            </a:fld>
            <a:endParaRPr lang="es-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s-AR" dirty="0" smtClean="0"/>
              <a:t>Operaciones de Combinación</a:t>
            </a:r>
            <a:endParaRPr lang="es-AR" dirty="0"/>
          </a:p>
        </p:txBody>
      </p:sp>
      <p:sp>
        <p:nvSpPr>
          <p:cNvPr id="3" name="Date Placeholder 2"/>
          <p:cNvSpPr>
            <a:spLocks noGrp="1"/>
          </p:cNvSpPr>
          <p:nvPr>
            <p:ph type="dt" sz="half" idx="10"/>
          </p:nvPr>
        </p:nvSpPr>
        <p:spPr/>
        <p:txBody>
          <a:bodyPr/>
          <a:lstStyle/>
          <a:p>
            <a:r>
              <a:rPr lang="es-AR" smtClean="0"/>
              <a:t>IBBDD</a:t>
            </a:r>
            <a:endParaRPr lang="es-AR"/>
          </a:p>
        </p:txBody>
      </p:sp>
      <p:sp>
        <p:nvSpPr>
          <p:cNvPr id="4" name="Footer Placeholder 3"/>
          <p:cNvSpPr>
            <a:spLocks noGrp="1"/>
          </p:cNvSpPr>
          <p:nvPr>
            <p:ph type="ftr" sz="quarter" idx="11"/>
          </p:nvPr>
        </p:nvSpPr>
        <p:spPr/>
        <p:txBody>
          <a:bodyPr/>
          <a:lstStyle/>
          <a:p>
            <a:r>
              <a:rPr lang="es-AR" smtClean="0"/>
              <a:t>SQL</a:t>
            </a:r>
            <a:endParaRPr lang="es-AR"/>
          </a:p>
        </p:txBody>
      </p:sp>
      <p:sp>
        <p:nvSpPr>
          <p:cNvPr id="5" name="Slide Number Placeholder 4"/>
          <p:cNvSpPr>
            <a:spLocks noGrp="1"/>
          </p:cNvSpPr>
          <p:nvPr>
            <p:ph type="sldNum" sz="quarter" idx="12"/>
          </p:nvPr>
        </p:nvSpPr>
        <p:spPr/>
        <p:txBody>
          <a:bodyPr/>
          <a:lstStyle/>
          <a:p>
            <a:fld id="{245FBE8E-C018-4514-B6E6-6AFED8D2B55D}" type="slidenum">
              <a:rPr lang="es-AR" smtClean="0"/>
              <a:pPr/>
              <a:t>31</a:t>
            </a:fld>
            <a:endParaRPr lang="es-AR"/>
          </a:p>
        </p:txBody>
      </p:sp>
      <p:sp>
        <p:nvSpPr>
          <p:cNvPr id="8" name="Content Placeholder 7"/>
          <p:cNvSpPr>
            <a:spLocks noGrp="1"/>
          </p:cNvSpPr>
          <p:nvPr>
            <p:ph sz="quarter" idx="1"/>
          </p:nvPr>
        </p:nvSpPr>
        <p:spPr/>
        <p:txBody>
          <a:bodyPr>
            <a:noAutofit/>
          </a:bodyPr>
          <a:lstStyle/>
          <a:p>
            <a:pPr>
              <a:buNone/>
            </a:pPr>
            <a:r>
              <a:rPr lang="es-AR" sz="2400" dirty="0" smtClean="0">
                <a:solidFill>
                  <a:schemeClr val="accent1">
                    <a:lumMod val="75000"/>
                  </a:schemeClr>
                </a:solidFill>
              </a:rPr>
              <a:t>Factura(</a:t>
            </a:r>
            <a:r>
              <a:rPr lang="es-AR" sz="2400" dirty="0" err="1" smtClean="0">
                <a:solidFill>
                  <a:schemeClr val="accent1">
                    <a:lumMod val="75000"/>
                  </a:schemeClr>
                </a:solidFill>
              </a:rPr>
              <a:t>nroFac</a:t>
            </a:r>
            <a:r>
              <a:rPr lang="es-AR" sz="2400" dirty="0" smtClean="0">
                <a:solidFill>
                  <a:schemeClr val="accent1">
                    <a:lumMod val="75000"/>
                  </a:schemeClr>
                </a:solidFill>
              </a:rPr>
              <a:t>, fecha, </a:t>
            </a:r>
            <a:r>
              <a:rPr lang="es-AR" sz="2400" dirty="0" err="1" smtClean="0">
                <a:solidFill>
                  <a:schemeClr val="accent1">
                    <a:lumMod val="75000"/>
                  </a:schemeClr>
                </a:solidFill>
              </a:rPr>
              <a:t>fPago</a:t>
            </a:r>
            <a:r>
              <a:rPr lang="es-AR" sz="2400" dirty="0" smtClean="0">
                <a:solidFill>
                  <a:schemeClr val="accent1">
                    <a:lumMod val="75000"/>
                  </a:schemeClr>
                </a:solidFill>
              </a:rPr>
              <a:t>, </a:t>
            </a:r>
            <a:r>
              <a:rPr lang="es-AR" sz="2400" dirty="0" err="1" smtClean="0">
                <a:solidFill>
                  <a:schemeClr val="accent1">
                    <a:lumMod val="75000"/>
                  </a:schemeClr>
                </a:solidFill>
              </a:rPr>
              <a:t>dto</a:t>
            </a:r>
            <a:r>
              <a:rPr lang="es-AR" sz="2400" dirty="0" smtClean="0">
                <a:solidFill>
                  <a:schemeClr val="accent1">
                    <a:lumMod val="75000"/>
                  </a:schemeClr>
                </a:solidFill>
              </a:rPr>
              <a:t>)</a:t>
            </a:r>
          </a:p>
          <a:p>
            <a:pPr>
              <a:buNone/>
            </a:pPr>
            <a:r>
              <a:rPr lang="es-AR" sz="2400" dirty="0" smtClean="0">
                <a:solidFill>
                  <a:schemeClr val="accent1">
                    <a:lumMod val="75000"/>
                  </a:schemeClr>
                </a:solidFill>
              </a:rPr>
              <a:t>Producto(</a:t>
            </a:r>
            <a:r>
              <a:rPr lang="es-AR" sz="2400" dirty="0" err="1" smtClean="0">
                <a:solidFill>
                  <a:schemeClr val="accent1">
                    <a:lumMod val="75000"/>
                  </a:schemeClr>
                </a:solidFill>
              </a:rPr>
              <a:t>codProd</a:t>
            </a:r>
            <a:r>
              <a:rPr lang="es-AR" sz="2400" dirty="0" smtClean="0">
                <a:solidFill>
                  <a:schemeClr val="accent1">
                    <a:lumMod val="75000"/>
                  </a:schemeClr>
                </a:solidFill>
              </a:rPr>
              <a:t>, </a:t>
            </a:r>
            <a:r>
              <a:rPr lang="es-AR" sz="2400" dirty="0" err="1" smtClean="0">
                <a:solidFill>
                  <a:schemeClr val="accent1">
                    <a:lumMod val="75000"/>
                  </a:schemeClr>
                </a:solidFill>
              </a:rPr>
              <a:t>desc</a:t>
            </a:r>
            <a:r>
              <a:rPr lang="es-AR" sz="2400" dirty="0" smtClean="0">
                <a:solidFill>
                  <a:schemeClr val="accent1">
                    <a:lumMod val="75000"/>
                  </a:schemeClr>
                </a:solidFill>
              </a:rPr>
              <a:t>, </a:t>
            </a:r>
            <a:r>
              <a:rPr lang="es-AR" sz="2400" dirty="0" err="1" smtClean="0">
                <a:solidFill>
                  <a:schemeClr val="accent1">
                    <a:lumMod val="75000"/>
                  </a:schemeClr>
                </a:solidFill>
              </a:rPr>
              <a:t>existAct</a:t>
            </a:r>
            <a:r>
              <a:rPr lang="es-AR" sz="2400" dirty="0" smtClean="0">
                <a:solidFill>
                  <a:schemeClr val="accent1">
                    <a:lumMod val="75000"/>
                  </a:schemeClr>
                </a:solidFill>
              </a:rPr>
              <a:t>, </a:t>
            </a:r>
            <a:r>
              <a:rPr lang="es-AR" sz="2400" dirty="0" err="1" smtClean="0">
                <a:solidFill>
                  <a:schemeClr val="accent1">
                    <a:lumMod val="75000"/>
                  </a:schemeClr>
                </a:solidFill>
              </a:rPr>
              <a:t>existMin</a:t>
            </a:r>
            <a:r>
              <a:rPr lang="es-AR" sz="2400" dirty="0" smtClean="0">
                <a:solidFill>
                  <a:schemeClr val="accent1">
                    <a:lumMod val="75000"/>
                  </a:schemeClr>
                </a:solidFill>
              </a:rPr>
              <a:t>, </a:t>
            </a:r>
            <a:r>
              <a:rPr lang="es-AR" sz="2400" dirty="0" err="1" smtClean="0">
                <a:solidFill>
                  <a:schemeClr val="accent1">
                    <a:lumMod val="75000"/>
                  </a:schemeClr>
                </a:solidFill>
              </a:rPr>
              <a:t>pVAct</a:t>
            </a:r>
            <a:r>
              <a:rPr lang="es-AR" sz="2400" dirty="0" smtClean="0">
                <a:solidFill>
                  <a:schemeClr val="accent1">
                    <a:lumMod val="75000"/>
                  </a:schemeClr>
                </a:solidFill>
              </a:rPr>
              <a:t>)</a:t>
            </a:r>
          </a:p>
          <a:p>
            <a:pPr>
              <a:buNone/>
            </a:pPr>
            <a:r>
              <a:rPr lang="es-AR" sz="2400" dirty="0" err="1" smtClean="0">
                <a:solidFill>
                  <a:schemeClr val="accent1">
                    <a:lumMod val="75000"/>
                  </a:schemeClr>
                </a:solidFill>
              </a:rPr>
              <a:t>VentaProd</a:t>
            </a:r>
            <a:r>
              <a:rPr lang="es-AR" sz="2400" dirty="0" smtClean="0">
                <a:solidFill>
                  <a:schemeClr val="accent1">
                    <a:lumMod val="75000"/>
                  </a:schemeClr>
                </a:solidFill>
              </a:rPr>
              <a:t>(</a:t>
            </a:r>
            <a:r>
              <a:rPr lang="es-AR" sz="2400" dirty="0" err="1" smtClean="0">
                <a:solidFill>
                  <a:schemeClr val="accent1">
                    <a:lumMod val="75000"/>
                  </a:schemeClr>
                </a:solidFill>
              </a:rPr>
              <a:t>nroFac</a:t>
            </a:r>
            <a:r>
              <a:rPr lang="es-AR" sz="2400" dirty="0" smtClean="0">
                <a:solidFill>
                  <a:schemeClr val="accent1">
                    <a:lumMod val="75000"/>
                  </a:schemeClr>
                </a:solidFill>
              </a:rPr>
              <a:t>, </a:t>
            </a:r>
            <a:r>
              <a:rPr lang="es-AR" sz="2400" dirty="0" err="1" smtClean="0">
                <a:solidFill>
                  <a:schemeClr val="accent1">
                    <a:lumMod val="75000"/>
                  </a:schemeClr>
                </a:solidFill>
              </a:rPr>
              <a:t>codProd</a:t>
            </a:r>
            <a:r>
              <a:rPr lang="es-AR" sz="2400" dirty="0" smtClean="0">
                <a:solidFill>
                  <a:schemeClr val="accent1">
                    <a:lumMod val="75000"/>
                  </a:schemeClr>
                </a:solidFill>
              </a:rPr>
              <a:t>, </a:t>
            </a:r>
            <a:r>
              <a:rPr lang="es-AR" sz="2400" dirty="0" err="1" smtClean="0">
                <a:solidFill>
                  <a:schemeClr val="accent1">
                    <a:lumMod val="75000"/>
                  </a:schemeClr>
                </a:solidFill>
              </a:rPr>
              <a:t>cant</a:t>
            </a:r>
            <a:r>
              <a:rPr lang="es-AR" sz="2400" dirty="0" smtClean="0">
                <a:solidFill>
                  <a:schemeClr val="accent1">
                    <a:lumMod val="75000"/>
                  </a:schemeClr>
                </a:solidFill>
              </a:rPr>
              <a:t>, </a:t>
            </a:r>
            <a:r>
              <a:rPr lang="es-AR" sz="2400" dirty="0" err="1" smtClean="0">
                <a:solidFill>
                  <a:schemeClr val="accent1">
                    <a:lumMod val="75000"/>
                  </a:schemeClr>
                </a:solidFill>
              </a:rPr>
              <a:t>pvu</a:t>
            </a:r>
            <a:r>
              <a:rPr lang="es-AR" sz="2400" dirty="0" smtClean="0">
                <a:solidFill>
                  <a:schemeClr val="accent1">
                    <a:lumMod val="75000"/>
                  </a:schemeClr>
                </a:solidFill>
              </a:rPr>
              <a:t>)</a:t>
            </a:r>
          </a:p>
          <a:p>
            <a:pPr>
              <a:spcBef>
                <a:spcPts val="1200"/>
              </a:spcBef>
              <a:buFont typeface="Wingdings" pitchFamily="2" charset="2"/>
              <a:buChar char="q"/>
            </a:pPr>
            <a:r>
              <a:rPr lang="es-AR" sz="2400" dirty="0" smtClean="0"/>
              <a:t>Combinación de tablas: </a:t>
            </a:r>
            <a:r>
              <a:rPr lang="es-AR" sz="2400" i="1" dirty="0" smtClean="0">
                <a:solidFill>
                  <a:srgbClr val="333399"/>
                </a:solidFill>
              </a:rPr>
              <a:t>pares de </a:t>
            </a:r>
            <a:r>
              <a:rPr lang="es-AR" sz="2400" i="1" dirty="0" err="1" smtClean="0">
                <a:solidFill>
                  <a:srgbClr val="333399"/>
                </a:solidFill>
              </a:rPr>
              <a:t>codProd</a:t>
            </a:r>
            <a:r>
              <a:rPr lang="es-AR" sz="2400" i="1" dirty="0" smtClean="0">
                <a:solidFill>
                  <a:srgbClr val="333399"/>
                </a:solidFill>
              </a:rPr>
              <a:t> y la descripción</a:t>
            </a:r>
            <a:r>
              <a:rPr lang="es-AR" sz="2400" i="1" dirty="0" smtClean="0"/>
              <a:t> </a:t>
            </a:r>
            <a:r>
              <a:rPr lang="es-AR" sz="2400" i="1" dirty="0" smtClean="0">
                <a:solidFill>
                  <a:srgbClr val="006600"/>
                </a:solidFill>
              </a:rPr>
              <a:t>de productos </a:t>
            </a:r>
            <a:r>
              <a:rPr lang="es-AR" sz="2400" i="1" dirty="0" smtClean="0">
                <a:solidFill>
                  <a:srgbClr val="C00000"/>
                </a:solidFill>
              </a:rPr>
              <a:t>distintos que tengan la misma descripción y que no aparezcan invertidos</a:t>
            </a:r>
          </a:p>
        </p:txBody>
      </p:sp>
      <p:sp>
        <p:nvSpPr>
          <p:cNvPr id="9" name="Content Placeholder 8"/>
          <p:cNvSpPr>
            <a:spLocks noGrp="1"/>
          </p:cNvSpPr>
          <p:nvPr>
            <p:ph sz="quarter" idx="2"/>
          </p:nvPr>
        </p:nvSpPr>
        <p:spPr>
          <a:xfrm>
            <a:off x="4933950" y="1447800"/>
            <a:ext cx="3749040" cy="4861520"/>
          </a:xfrm>
        </p:spPr>
        <p:txBody>
          <a:bodyPr>
            <a:noAutofit/>
          </a:bodyPr>
          <a:lstStyle/>
          <a:p>
            <a:r>
              <a:rPr lang="es-AR" sz="2000" dirty="0" smtClean="0"/>
              <a:t>AR</a:t>
            </a:r>
            <a:br>
              <a:rPr lang="es-AR" sz="2000" dirty="0" smtClean="0"/>
            </a:br>
            <a:r>
              <a:rPr lang="es-AR" sz="2000" dirty="0" smtClean="0">
                <a:sym typeface="Symbol"/>
              </a:rPr>
              <a:t> </a:t>
            </a:r>
            <a:r>
              <a:rPr lang="es-AR" sz="2000" baseline="-25000" dirty="0" smtClean="0">
                <a:solidFill>
                  <a:srgbClr val="333399"/>
                </a:solidFill>
                <a:sym typeface="Symbol"/>
              </a:rPr>
              <a:t>p1.codProd, p2.codProd, p1.desc</a:t>
            </a:r>
            <a:r>
              <a:rPr lang="es-AR" sz="2000" dirty="0" smtClean="0">
                <a:solidFill>
                  <a:srgbClr val="333399"/>
                </a:solidFill>
                <a:sym typeface="Symbol"/>
              </a:rPr>
              <a:t> </a:t>
            </a:r>
            <a:r>
              <a:rPr lang="es-AR" sz="2000" dirty="0" smtClean="0">
                <a:sym typeface="Symbol"/>
              </a:rPr>
              <a:t></a:t>
            </a:r>
            <a:r>
              <a:rPr lang="es-AR" sz="2000" baseline="-25000" dirty="0" smtClean="0">
                <a:solidFill>
                  <a:srgbClr val="C00000"/>
                </a:solidFill>
                <a:sym typeface="Symbol"/>
              </a:rPr>
              <a:t>p1.desc=p2.desc  p1.codProd&lt;p2.codProd</a:t>
            </a:r>
            <a:r>
              <a:rPr lang="es-AR" sz="2000" dirty="0" smtClean="0"/>
              <a:t>(</a:t>
            </a:r>
            <a:r>
              <a:rPr lang="es-AR" sz="2000" dirty="0" smtClean="0">
                <a:sym typeface="Symbol"/>
              </a:rPr>
              <a:t></a:t>
            </a:r>
            <a:r>
              <a:rPr lang="es-AR" sz="2000" baseline="-25000" dirty="0" smtClean="0">
                <a:sym typeface="Symbol"/>
              </a:rPr>
              <a:t>p1 </a:t>
            </a:r>
            <a:r>
              <a:rPr lang="es-AR" sz="2000" dirty="0" smtClean="0"/>
              <a:t>(</a:t>
            </a:r>
            <a:r>
              <a:rPr lang="es-AR" sz="2000" dirty="0" smtClean="0">
                <a:solidFill>
                  <a:srgbClr val="006600"/>
                </a:solidFill>
              </a:rPr>
              <a:t>Producto</a:t>
            </a:r>
            <a:r>
              <a:rPr lang="es-AR" sz="2000" dirty="0" smtClean="0"/>
              <a:t>) </a:t>
            </a:r>
            <a:r>
              <a:rPr lang="es-AR" sz="2000" b="1" dirty="0" smtClean="0">
                <a:sym typeface="Symbol"/>
              </a:rPr>
              <a:t></a:t>
            </a:r>
            <a:r>
              <a:rPr lang="es-AR" sz="2000" dirty="0" smtClean="0">
                <a:sym typeface="Symbol"/>
              </a:rPr>
              <a:t> </a:t>
            </a:r>
            <a:r>
              <a:rPr lang="es-AR" sz="2000" baseline="-25000" dirty="0" smtClean="0">
                <a:sym typeface="Symbol"/>
              </a:rPr>
              <a:t>p2 </a:t>
            </a:r>
            <a:r>
              <a:rPr lang="es-AR" sz="2000" dirty="0" smtClean="0">
                <a:sym typeface="Symbol"/>
              </a:rPr>
              <a:t>(</a:t>
            </a:r>
            <a:r>
              <a:rPr lang="es-AR" sz="2000" dirty="0" smtClean="0">
                <a:solidFill>
                  <a:srgbClr val="006600"/>
                </a:solidFill>
                <a:sym typeface="Symbol"/>
              </a:rPr>
              <a:t>Producto</a:t>
            </a:r>
            <a:r>
              <a:rPr lang="es-AR" sz="2000" dirty="0" smtClean="0">
                <a:sym typeface="Symbol"/>
              </a:rPr>
              <a:t>))</a:t>
            </a:r>
          </a:p>
          <a:p>
            <a:endParaRPr lang="es-AR" sz="2000" dirty="0" smtClean="0">
              <a:sym typeface="Symbol"/>
            </a:endParaRPr>
          </a:p>
          <a:p>
            <a:r>
              <a:rPr lang="es-AR" sz="2000" dirty="0" smtClean="0">
                <a:sym typeface="Symbol"/>
              </a:rPr>
              <a:t>SQL</a:t>
            </a:r>
          </a:p>
          <a:p>
            <a:pPr lvl="1">
              <a:buNone/>
            </a:pPr>
            <a:r>
              <a:rPr lang="es-AR" sz="1800" dirty="0" smtClean="0">
                <a:sym typeface="Symbol"/>
              </a:rPr>
              <a:t>SELECT </a:t>
            </a:r>
            <a:r>
              <a:rPr lang="es-AR" sz="1800" dirty="0" smtClean="0">
                <a:solidFill>
                  <a:srgbClr val="333399"/>
                </a:solidFill>
                <a:sym typeface="Symbol"/>
              </a:rPr>
              <a:t>p1.codProd, p2.codProd, p1.desc</a:t>
            </a:r>
          </a:p>
          <a:p>
            <a:pPr lvl="1">
              <a:buNone/>
            </a:pPr>
            <a:r>
              <a:rPr lang="es-AR" sz="1800" dirty="0" smtClean="0">
                <a:sym typeface="Symbol"/>
              </a:rPr>
              <a:t>FROM  </a:t>
            </a:r>
            <a:r>
              <a:rPr lang="es-AR" sz="1800" dirty="0" smtClean="0">
                <a:solidFill>
                  <a:srgbClr val="006600"/>
                </a:solidFill>
                <a:sym typeface="Symbol"/>
              </a:rPr>
              <a:t>Producto p1, Producto p2</a:t>
            </a:r>
          </a:p>
          <a:p>
            <a:pPr lvl="1">
              <a:buNone/>
            </a:pPr>
            <a:r>
              <a:rPr lang="es-AR" sz="1800" dirty="0" smtClean="0">
                <a:sym typeface="Symbol"/>
              </a:rPr>
              <a:t>WHERE </a:t>
            </a:r>
            <a:r>
              <a:rPr lang="es-AR" sz="1800" dirty="0" smtClean="0">
                <a:solidFill>
                  <a:srgbClr val="C00000"/>
                </a:solidFill>
                <a:sym typeface="Symbol"/>
              </a:rPr>
              <a:t>p1.desc=p2.desc AND p1.codProd&lt;p2.codProd</a:t>
            </a:r>
            <a:r>
              <a:rPr lang="es-AR" sz="1800" dirty="0" smtClean="0">
                <a:sym typeface="Symbol"/>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s-AR" dirty="0" smtClean="0"/>
              <a:t>Operaciones de Combinación</a:t>
            </a:r>
            <a:endParaRPr lang="es-AR" dirty="0"/>
          </a:p>
        </p:txBody>
      </p:sp>
      <p:sp>
        <p:nvSpPr>
          <p:cNvPr id="3" name="Date Placeholder 2"/>
          <p:cNvSpPr>
            <a:spLocks noGrp="1"/>
          </p:cNvSpPr>
          <p:nvPr>
            <p:ph type="dt" sz="half" idx="10"/>
          </p:nvPr>
        </p:nvSpPr>
        <p:spPr/>
        <p:txBody>
          <a:bodyPr/>
          <a:lstStyle/>
          <a:p>
            <a:r>
              <a:rPr lang="es-AR" smtClean="0"/>
              <a:t>IBBDD</a:t>
            </a:r>
            <a:endParaRPr lang="es-AR"/>
          </a:p>
        </p:txBody>
      </p:sp>
      <p:sp>
        <p:nvSpPr>
          <p:cNvPr id="4" name="Footer Placeholder 3"/>
          <p:cNvSpPr>
            <a:spLocks noGrp="1"/>
          </p:cNvSpPr>
          <p:nvPr>
            <p:ph type="ftr" sz="quarter" idx="11"/>
          </p:nvPr>
        </p:nvSpPr>
        <p:spPr/>
        <p:txBody>
          <a:bodyPr/>
          <a:lstStyle/>
          <a:p>
            <a:r>
              <a:rPr lang="es-AR" smtClean="0"/>
              <a:t>SQL</a:t>
            </a:r>
            <a:endParaRPr lang="es-AR"/>
          </a:p>
        </p:txBody>
      </p:sp>
      <p:sp>
        <p:nvSpPr>
          <p:cNvPr id="5" name="Slide Number Placeholder 4"/>
          <p:cNvSpPr>
            <a:spLocks noGrp="1"/>
          </p:cNvSpPr>
          <p:nvPr>
            <p:ph type="sldNum" sz="quarter" idx="12"/>
          </p:nvPr>
        </p:nvSpPr>
        <p:spPr/>
        <p:txBody>
          <a:bodyPr/>
          <a:lstStyle/>
          <a:p>
            <a:fld id="{245FBE8E-C018-4514-B6E6-6AFED8D2B55D}" type="slidenum">
              <a:rPr lang="es-AR" smtClean="0"/>
              <a:pPr/>
              <a:t>32</a:t>
            </a:fld>
            <a:endParaRPr lang="es-AR"/>
          </a:p>
        </p:txBody>
      </p:sp>
      <p:sp>
        <p:nvSpPr>
          <p:cNvPr id="8" name="Content Placeholder 7"/>
          <p:cNvSpPr>
            <a:spLocks noGrp="1"/>
          </p:cNvSpPr>
          <p:nvPr>
            <p:ph sz="quarter" idx="1"/>
          </p:nvPr>
        </p:nvSpPr>
        <p:spPr/>
        <p:txBody>
          <a:bodyPr>
            <a:noAutofit/>
          </a:bodyPr>
          <a:lstStyle/>
          <a:p>
            <a:pPr>
              <a:buNone/>
            </a:pPr>
            <a:r>
              <a:rPr lang="es-AR" sz="2400" dirty="0" smtClean="0">
                <a:solidFill>
                  <a:schemeClr val="accent1">
                    <a:lumMod val="75000"/>
                  </a:schemeClr>
                </a:solidFill>
              </a:rPr>
              <a:t>Factura(</a:t>
            </a:r>
            <a:r>
              <a:rPr lang="es-AR" sz="2400" dirty="0" err="1" smtClean="0">
                <a:solidFill>
                  <a:schemeClr val="accent1">
                    <a:lumMod val="75000"/>
                  </a:schemeClr>
                </a:solidFill>
              </a:rPr>
              <a:t>nroFac</a:t>
            </a:r>
            <a:r>
              <a:rPr lang="es-AR" sz="2400" dirty="0" smtClean="0">
                <a:solidFill>
                  <a:schemeClr val="accent1">
                    <a:lumMod val="75000"/>
                  </a:schemeClr>
                </a:solidFill>
              </a:rPr>
              <a:t>, fecha, </a:t>
            </a:r>
            <a:r>
              <a:rPr lang="es-AR" sz="2400" dirty="0" err="1" smtClean="0">
                <a:solidFill>
                  <a:schemeClr val="accent1">
                    <a:lumMod val="75000"/>
                  </a:schemeClr>
                </a:solidFill>
              </a:rPr>
              <a:t>fPago</a:t>
            </a:r>
            <a:r>
              <a:rPr lang="es-AR" sz="2400" dirty="0" smtClean="0">
                <a:solidFill>
                  <a:schemeClr val="accent1">
                    <a:lumMod val="75000"/>
                  </a:schemeClr>
                </a:solidFill>
              </a:rPr>
              <a:t>, </a:t>
            </a:r>
            <a:r>
              <a:rPr lang="es-AR" sz="2400" dirty="0" err="1" smtClean="0">
                <a:solidFill>
                  <a:schemeClr val="accent1">
                    <a:lumMod val="75000"/>
                  </a:schemeClr>
                </a:solidFill>
              </a:rPr>
              <a:t>dto</a:t>
            </a:r>
            <a:r>
              <a:rPr lang="es-AR" sz="2400" dirty="0" smtClean="0">
                <a:solidFill>
                  <a:schemeClr val="accent1">
                    <a:lumMod val="75000"/>
                  </a:schemeClr>
                </a:solidFill>
              </a:rPr>
              <a:t>)</a:t>
            </a:r>
          </a:p>
          <a:p>
            <a:pPr>
              <a:buNone/>
            </a:pPr>
            <a:r>
              <a:rPr lang="es-AR" sz="2400" dirty="0" smtClean="0">
                <a:solidFill>
                  <a:schemeClr val="accent1">
                    <a:lumMod val="75000"/>
                  </a:schemeClr>
                </a:solidFill>
              </a:rPr>
              <a:t>Producto(</a:t>
            </a:r>
            <a:r>
              <a:rPr lang="es-AR" sz="2400" dirty="0" err="1" smtClean="0">
                <a:solidFill>
                  <a:schemeClr val="accent1">
                    <a:lumMod val="75000"/>
                  </a:schemeClr>
                </a:solidFill>
              </a:rPr>
              <a:t>codProd</a:t>
            </a:r>
            <a:r>
              <a:rPr lang="es-AR" sz="2400" dirty="0" smtClean="0">
                <a:solidFill>
                  <a:schemeClr val="accent1">
                    <a:lumMod val="75000"/>
                  </a:schemeClr>
                </a:solidFill>
              </a:rPr>
              <a:t>, </a:t>
            </a:r>
            <a:r>
              <a:rPr lang="es-AR" sz="2400" dirty="0" err="1" smtClean="0">
                <a:solidFill>
                  <a:schemeClr val="accent1">
                    <a:lumMod val="75000"/>
                  </a:schemeClr>
                </a:solidFill>
              </a:rPr>
              <a:t>desc</a:t>
            </a:r>
            <a:r>
              <a:rPr lang="es-AR" sz="2400" dirty="0" smtClean="0">
                <a:solidFill>
                  <a:schemeClr val="accent1">
                    <a:lumMod val="75000"/>
                  </a:schemeClr>
                </a:solidFill>
              </a:rPr>
              <a:t>, </a:t>
            </a:r>
            <a:r>
              <a:rPr lang="es-AR" sz="2400" dirty="0" err="1" smtClean="0">
                <a:solidFill>
                  <a:schemeClr val="accent1">
                    <a:lumMod val="75000"/>
                  </a:schemeClr>
                </a:solidFill>
              </a:rPr>
              <a:t>existAct</a:t>
            </a:r>
            <a:r>
              <a:rPr lang="es-AR" sz="2400" dirty="0" smtClean="0">
                <a:solidFill>
                  <a:schemeClr val="accent1">
                    <a:lumMod val="75000"/>
                  </a:schemeClr>
                </a:solidFill>
              </a:rPr>
              <a:t>, </a:t>
            </a:r>
            <a:r>
              <a:rPr lang="es-AR" sz="2400" dirty="0" err="1" smtClean="0">
                <a:solidFill>
                  <a:schemeClr val="accent1">
                    <a:lumMod val="75000"/>
                  </a:schemeClr>
                </a:solidFill>
              </a:rPr>
              <a:t>existMin</a:t>
            </a:r>
            <a:r>
              <a:rPr lang="es-AR" sz="2400" dirty="0" smtClean="0">
                <a:solidFill>
                  <a:schemeClr val="accent1">
                    <a:lumMod val="75000"/>
                  </a:schemeClr>
                </a:solidFill>
              </a:rPr>
              <a:t>, </a:t>
            </a:r>
            <a:r>
              <a:rPr lang="es-AR" sz="2400" dirty="0" err="1" smtClean="0">
                <a:solidFill>
                  <a:schemeClr val="accent1">
                    <a:lumMod val="75000"/>
                  </a:schemeClr>
                </a:solidFill>
              </a:rPr>
              <a:t>pVAct</a:t>
            </a:r>
            <a:r>
              <a:rPr lang="es-AR" sz="2400" dirty="0" smtClean="0">
                <a:solidFill>
                  <a:schemeClr val="accent1">
                    <a:lumMod val="75000"/>
                  </a:schemeClr>
                </a:solidFill>
              </a:rPr>
              <a:t>)</a:t>
            </a:r>
          </a:p>
          <a:p>
            <a:pPr>
              <a:buNone/>
            </a:pPr>
            <a:r>
              <a:rPr lang="es-AR" sz="2400" dirty="0" err="1" smtClean="0">
                <a:solidFill>
                  <a:schemeClr val="accent1">
                    <a:lumMod val="75000"/>
                  </a:schemeClr>
                </a:solidFill>
              </a:rPr>
              <a:t>VentaProd</a:t>
            </a:r>
            <a:r>
              <a:rPr lang="es-AR" sz="2400" dirty="0" smtClean="0">
                <a:solidFill>
                  <a:schemeClr val="accent1">
                    <a:lumMod val="75000"/>
                  </a:schemeClr>
                </a:solidFill>
              </a:rPr>
              <a:t>(</a:t>
            </a:r>
            <a:r>
              <a:rPr lang="es-AR" sz="2400" dirty="0" err="1" smtClean="0">
                <a:solidFill>
                  <a:schemeClr val="accent1">
                    <a:lumMod val="75000"/>
                  </a:schemeClr>
                </a:solidFill>
              </a:rPr>
              <a:t>nroFac</a:t>
            </a:r>
            <a:r>
              <a:rPr lang="es-AR" sz="2400" dirty="0" smtClean="0">
                <a:solidFill>
                  <a:schemeClr val="accent1">
                    <a:lumMod val="75000"/>
                  </a:schemeClr>
                </a:solidFill>
              </a:rPr>
              <a:t>, </a:t>
            </a:r>
            <a:r>
              <a:rPr lang="es-AR" sz="2400" dirty="0" err="1" smtClean="0">
                <a:solidFill>
                  <a:schemeClr val="accent1">
                    <a:lumMod val="75000"/>
                  </a:schemeClr>
                </a:solidFill>
              </a:rPr>
              <a:t>codProd</a:t>
            </a:r>
            <a:r>
              <a:rPr lang="es-AR" sz="2400" dirty="0" smtClean="0">
                <a:solidFill>
                  <a:schemeClr val="accent1">
                    <a:lumMod val="75000"/>
                  </a:schemeClr>
                </a:solidFill>
              </a:rPr>
              <a:t>, </a:t>
            </a:r>
            <a:r>
              <a:rPr lang="es-AR" sz="2400" dirty="0" err="1" smtClean="0">
                <a:solidFill>
                  <a:schemeClr val="accent1">
                    <a:lumMod val="75000"/>
                  </a:schemeClr>
                </a:solidFill>
              </a:rPr>
              <a:t>cant</a:t>
            </a:r>
            <a:r>
              <a:rPr lang="es-AR" sz="2400" dirty="0" smtClean="0">
                <a:solidFill>
                  <a:schemeClr val="accent1">
                    <a:lumMod val="75000"/>
                  </a:schemeClr>
                </a:solidFill>
              </a:rPr>
              <a:t>, </a:t>
            </a:r>
            <a:r>
              <a:rPr lang="es-AR" sz="2400" dirty="0" err="1" smtClean="0">
                <a:solidFill>
                  <a:schemeClr val="accent1">
                    <a:lumMod val="75000"/>
                  </a:schemeClr>
                </a:solidFill>
              </a:rPr>
              <a:t>pvu</a:t>
            </a:r>
            <a:r>
              <a:rPr lang="es-AR" sz="2400" dirty="0" smtClean="0">
                <a:solidFill>
                  <a:schemeClr val="accent1">
                    <a:lumMod val="75000"/>
                  </a:schemeClr>
                </a:solidFill>
              </a:rPr>
              <a:t>)</a:t>
            </a:r>
          </a:p>
          <a:p>
            <a:pPr>
              <a:spcBef>
                <a:spcPts val="1200"/>
              </a:spcBef>
              <a:buFont typeface="Wingdings" pitchFamily="2" charset="2"/>
              <a:buChar char="q"/>
            </a:pPr>
            <a:r>
              <a:rPr lang="es-AR" sz="2400" dirty="0" smtClean="0">
                <a:solidFill>
                  <a:srgbClr val="7030A0"/>
                </a:solidFill>
              </a:rPr>
              <a:t>Equicombinación</a:t>
            </a:r>
            <a:r>
              <a:rPr lang="es-AR" sz="2400" dirty="0" smtClean="0"/>
              <a:t> de tablas: </a:t>
            </a:r>
            <a:r>
              <a:rPr lang="es-AR" sz="2400" i="1" dirty="0" err="1" smtClean="0">
                <a:solidFill>
                  <a:srgbClr val="333399"/>
                </a:solidFill>
              </a:rPr>
              <a:t>nroFac</a:t>
            </a:r>
            <a:r>
              <a:rPr lang="es-AR" sz="2400" i="1" dirty="0" smtClean="0">
                <a:solidFill>
                  <a:srgbClr val="333399"/>
                </a:solidFill>
              </a:rPr>
              <a:t>, fecha </a:t>
            </a:r>
            <a:r>
              <a:rPr lang="es-AR" sz="2400" i="1" dirty="0" smtClean="0">
                <a:solidFill>
                  <a:srgbClr val="006600"/>
                </a:solidFill>
              </a:rPr>
              <a:t>de factura</a:t>
            </a:r>
            <a:r>
              <a:rPr lang="es-AR" sz="2400" i="1" dirty="0" smtClean="0"/>
              <a:t>, </a:t>
            </a:r>
            <a:r>
              <a:rPr lang="es-AR" sz="2400" i="1" dirty="0" err="1" smtClean="0">
                <a:solidFill>
                  <a:srgbClr val="333399"/>
                </a:solidFill>
              </a:rPr>
              <a:t>codProd</a:t>
            </a:r>
            <a:r>
              <a:rPr lang="es-AR" sz="2400" i="1" dirty="0" smtClean="0">
                <a:solidFill>
                  <a:srgbClr val="333399"/>
                </a:solidFill>
              </a:rPr>
              <a:t>, </a:t>
            </a:r>
            <a:r>
              <a:rPr lang="es-AR" sz="2400" i="1" dirty="0" err="1" smtClean="0">
                <a:solidFill>
                  <a:srgbClr val="333399"/>
                </a:solidFill>
              </a:rPr>
              <a:t>desc</a:t>
            </a:r>
            <a:r>
              <a:rPr lang="es-AR" sz="2400" i="1" dirty="0" smtClean="0">
                <a:solidFill>
                  <a:srgbClr val="333399"/>
                </a:solidFill>
              </a:rPr>
              <a:t> y </a:t>
            </a:r>
            <a:r>
              <a:rPr lang="es-AR" sz="2400" i="1" dirty="0" err="1" smtClean="0">
                <a:solidFill>
                  <a:srgbClr val="333399"/>
                </a:solidFill>
              </a:rPr>
              <a:t>cant</a:t>
            </a:r>
            <a:r>
              <a:rPr lang="es-AR" sz="2400" i="1" dirty="0" smtClean="0">
                <a:solidFill>
                  <a:srgbClr val="333399"/>
                </a:solidFill>
              </a:rPr>
              <a:t> </a:t>
            </a:r>
            <a:r>
              <a:rPr lang="es-AR" sz="2400" i="1" dirty="0" smtClean="0">
                <a:solidFill>
                  <a:srgbClr val="006600"/>
                </a:solidFill>
              </a:rPr>
              <a:t>de productos vendidos </a:t>
            </a:r>
            <a:r>
              <a:rPr lang="es-AR" sz="2400" i="1" dirty="0" smtClean="0">
                <a:solidFill>
                  <a:srgbClr val="C00000"/>
                </a:solidFill>
              </a:rPr>
              <a:t>en septiembre de 2011</a:t>
            </a:r>
          </a:p>
        </p:txBody>
      </p:sp>
      <p:sp>
        <p:nvSpPr>
          <p:cNvPr id="9" name="Content Placeholder 8"/>
          <p:cNvSpPr>
            <a:spLocks noGrp="1"/>
          </p:cNvSpPr>
          <p:nvPr>
            <p:ph sz="quarter" idx="2"/>
          </p:nvPr>
        </p:nvSpPr>
        <p:spPr/>
        <p:txBody>
          <a:bodyPr>
            <a:normAutofit fontScale="77500" lnSpcReduction="20000"/>
          </a:bodyPr>
          <a:lstStyle/>
          <a:p>
            <a:pPr>
              <a:lnSpc>
                <a:spcPct val="120000"/>
              </a:lnSpc>
            </a:pPr>
            <a:r>
              <a:rPr lang="es-AR" dirty="0" smtClean="0"/>
              <a:t>AR</a:t>
            </a:r>
            <a:br>
              <a:rPr lang="es-AR" dirty="0" smtClean="0"/>
            </a:br>
            <a:r>
              <a:rPr lang="es-AR" sz="2800" dirty="0" smtClean="0">
                <a:sym typeface="Symbol"/>
              </a:rPr>
              <a:t> </a:t>
            </a:r>
            <a:r>
              <a:rPr lang="es-AR" baseline="-25000" dirty="0" err="1" smtClean="0">
                <a:solidFill>
                  <a:srgbClr val="333399"/>
                </a:solidFill>
                <a:sym typeface="Symbol"/>
              </a:rPr>
              <a:t>nroFac</a:t>
            </a:r>
            <a:r>
              <a:rPr lang="es-AR" baseline="-25000" dirty="0" smtClean="0">
                <a:solidFill>
                  <a:srgbClr val="333399"/>
                </a:solidFill>
                <a:sym typeface="Symbol"/>
              </a:rPr>
              <a:t>, fecha, </a:t>
            </a:r>
            <a:r>
              <a:rPr lang="es-AR" baseline="-25000" dirty="0" err="1" smtClean="0">
                <a:solidFill>
                  <a:srgbClr val="333399"/>
                </a:solidFill>
                <a:sym typeface="Symbol"/>
              </a:rPr>
              <a:t>codProd</a:t>
            </a:r>
            <a:r>
              <a:rPr lang="es-AR" baseline="-25000" dirty="0" smtClean="0">
                <a:solidFill>
                  <a:srgbClr val="333399"/>
                </a:solidFill>
                <a:sym typeface="Symbol"/>
              </a:rPr>
              <a:t>, </a:t>
            </a:r>
            <a:r>
              <a:rPr lang="es-AR" baseline="-25000" dirty="0" err="1" smtClean="0">
                <a:solidFill>
                  <a:srgbClr val="333399"/>
                </a:solidFill>
                <a:sym typeface="Symbol"/>
              </a:rPr>
              <a:t>desc</a:t>
            </a:r>
            <a:r>
              <a:rPr lang="es-AR" baseline="-25000" dirty="0" smtClean="0">
                <a:solidFill>
                  <a:srgbClr val="333399"/>
                </a:solidFill>
                <a:sym typeface="Symbol"/>
              </a:rPr>
              <a:t>, </a:t>
            </a:r>
            <a:r>
              <a:rPr lang="es-AR" baseline="-25000" dirty="0" err="1" smtClean="0">
                <a:solidFill>
                  <a:srgbClr val="333399"/>
                </a:solidFill>
                <a:sym typeface="Symbol"/>
              </a:rPr>
              <a:t>cant</a:t>
            </a:r>
            <a:r>
              <a:rPr lang="es-AR" dirty="0" smtClean="0">
                <a:solidFill>
                  <a:srgbClr val="333399"/>
                </a:solidFill>
                <a:sym typeface="Symbol"/>
              </a:rPr>
              <a:t> </a:t>
            </a:r>
            <a:r>
              <a:rPr lang="es-AR" dirty="0" smtClean="0"/>
              <a:t>(</a:t>
            </a:r>
            <a:r>
              <a:rPr lang="es-AR" dirty="0" smtClean="0">
                <a:solidFill>
                  <a:srgbClr val="006600"/>
                </a:solidFill>
                <a:sym typeface="Symbol"/>
              </a:rPr>
              <a:t>Factura</a:t>
            </a:r>
            <a:r>
              <a:rPr lang="es-AR" b="1" dirty="0" smtClean="0">
                <a:solidFill>
                  <a:srgbClr val="7030A0"/>
                </a:solidFill>
              </a:rPr>
              <a:t>|</a:t>
            </a:r>
            <a:r>
              <a:rPr lang="es-AR" b="1" dirty="0" smtClean="0">
                <a:solidFill>
                  <a:srgbClr val="7030A0"/>
                </a:solidFill>
                <a:sym typeface="Symbol"/>
              </a:rPr>
              <a:t>|</a:t>
            </a:r>
            <a:r>
              <a:rPr lang="es-AR" spc="-100" baseline="-25000" dirty="0" smtClean="0">
                <a:solidFill>
                  <a:srgbClr val="C00000"/>
                </a:solidFill>
                <a:sym typeface="Symbol"/>
              </a:rPr>
              <a:t>1/9/11  fecha  30/9/11</a:t>
            </a:r>
            <a:r>
              <a:rPr lang="es-AR" dirty="0" smtClean="0">
                <a:solidFill>
                  <a:srgbClr val="C00000"/>
                </a:solidFill>
                <a:sym typeface="Symbol"/>
              </a:rPr>
              <a:t> </a:t>
            </a:r>
            <a:r>
              <a:rPr lang="es-AR" dirty="0" err="1" smtClean="0">
                <a:solidFill>
                  <a:srgbClr val="006600"/>
                </a:solidFill>
              </a:rPr>
              <a:t>VentaProd</a:t>
            </a:r>
            <a:r>
              <a:rPr lang="es-AR" dirty="0" smtClean="0"/>
              <a:t> </a:t>
            </a:r>
            <a:r>
              <a:rPr lang="es-AR" b="1" dirty="0" smtClean="0">
                <a:solidFill>
                  <a:srgbClr val="7030A0"/>
                </a:solidFill>
              </a:rPr>
              <a:t>|</a:t>
            </a:r>
            <a:r>
              <a:rPr lang="es-AR" b="1" dirty="0" smtClean="0">
                <a:solidFill>
                  <a:srgbClr val="7030A0"/>
                </a:solidFill>
                <a:sym typeface="Symbol"/>
              </a:rPr>
              <a:t>|</a:t>
            </a:r>
            <a:r>
              <a:rPr lang="es-AR" dirty="0" smtClean="0">
                <a:sym typeface="Symbol"/>
              </a:rPr>
              <a:t> </a:t>
            </a:r>
            <a:r>
              <a:rPr lang="es-AR" dirty="0" smtClean="0">
                <a:solidFill>
                  <a:srgbClr val="006600"/>
                </a:solidFill>
                <a:sym typeface="Symbol"/>
              </a:rPr>
              <a:t>Producto</a:t>
            </a:r>
            <a:r>
              <a:rPr lang="es-AR" dirty="0" smtClean="0">
                <a:sym typeface="Symbol"/>
              </a:rPr>
              <a:t>)</a:t>
            </a:r>
          </a:p>
          <a:p>
            <a:pPr>
              <a:lnSpc>
                <a:spcPct val="120000"/>
              </a:lnSpc>
            </a:pPr>
            <a:r>
              <a:rPr lang="es-AR" dirty="0" smtClean="0">
                <a:sym typeface="Symbol"/>
              </a:rPr>
              <a:t>SQL</a:t>
            </a:r>
          </a:p>
          <a:p>
            <a:pPr lvl="1">
              <a:lnSpc>
                <a:spcPct val="120000"/>
              </a:lnSpc>
              <a:buNone/>
            </a:pPr>
            <a:r>
              <a:rPr lang="es-AR" dirty="0" smtClean="0">
                <a:sym typeface="Symbol"/>
              </a:rPr>
              <a:t>SELECT </a:t>
            </a:r>
            <a:r>
              <a:rPr lang="es-AR" dirty="0" err="1" smtClean="0">
                <a:solidFill>
                  <a:srgbClr val="333399"/>
                </a:solidFill>
                <a:sym typeface="Symbol"/>
              </a:rPr>
              <a:t>nroFac</a:t>
            </a:r>
            <a:r>
              <a:rPr lang="es-AR" dirty="0" smtClean="0">
                <a:solidFill>
                  <a:srgbClr val="333399"/>
                </a:solidFill>
                <a:sym typeface="Symbol"/>
              </a:rPr>
              <a:t>, fecha, </a:t>
            </a:r>
            <a:r>
              <a:rPr lang="es-AR" dirty="0" err="1" smtClean="0">
                <a:solidFill>
                  <a:srgbClr val="333399"/>
                </a:solidFill>
                <a:sym typeface="Symbol"/>
              </a:rPr>
              <a:t>codProd</a:t>
            </a:r>
            <a:r>
              <a:rPr lang="es-AR" dirty="0" smtClean="0">
                <a:solidFill>
                  <a:srgbClr val="333399"/>
                </a:solidFill>
                <a:sym typeface="Symbol"/>
              </a:rPr>
              <a:t>, </a:t>
            </a:r>
            <a:r>
              <a:rPr lang="es-AR" dirty="0" err="1" smtClean="0">
                <a:solidFill>
                  <a:srgbClr val="333399"/>
                </a:solidFill>
                <a:sym typeface="Symbol"/>
              </a:rPr>
              <a:t>desc</a:t>
            </a:r>
            <a:r>
              <a:rPr lang="es-AR" dirty="0" smtClean="0">
                <a:solidFill>
                  <a:srgbClr val="333399"/>
                </a:solidFill>
                <a:sym typeface="Symbol"/>
              </a:rPr>
              <a:t>, </a:t>
            </a:r>
            <a:r>
              <a:rPr lang="es-AR" dirty="0" err="1" smtClean="0">
                <a:solidFill>
                  <a:srgbClr val="333399"/>
                </a:solidFill>
                <a:sym typeface="Symbol"/>
              </a:rPr>
              <a:t>cant</a:t>
            </a:r>
            <a:endParaRPr lang="es-AR" dirty="0">
              <a:sym typeface="Symbol"/>
            </a:endParaRPr>
          </a:p>
          <a:p>
            <a:pPr lvl="1">
              <a:lnSpc>
                <a:spcPct val="120000"/>
              </a:lnSpc>
              <a:buNone/>
            </a:pPr>
            <a:r>
              <a:rPr lang="es-AR" dirty="0" smtClean="0">
                <a:sym typeface="Symbol"/>
              </a:rPr>
              <a:t>FROM </a:t>
            </a:r>
            <a:r>
              <a:rPr lang="es-AR" dirty="0" smtClean="0">
                <a:solidFill>
                  <a:srgbClr val="006600"/>
                </a:solidFill>
                <a:sym typeface="Symbol"/>
              </a:rPr>
              <a:t>Factura</a:t>
            </a:r>
            <a:r>
              <a:rPr lang="es-AR" dirty="0" smtClean="0">
                <a:sym typeface="Symbol"/>
              </a:rPr>
              <a:t> NATURAL JOIN </a:t>
            </a:r>
            <a:r>
              <a:rPr lang="es-AR" dirty="0" err="1" smtClean="0">
                <a:solidFill>
                  <a:srgbClr val="006600"/>
                </a:solidFill>
                <a:sym typeface="Symbol"/>
              </a:rPr>
              <a:t>VentaProd</a:t>
            </a:r>
            <a:r>
              <a:rPr lang="es-AR" dirty="0" smtClean="0">
                <a:sym typeface="Symbol"/>
              </a:rPr>
              <a:t> NATURAL JOIN </a:t>
            </a:r>
            <a:r>
              <a:rPr lang="es-AR" dirty="0" smtClean="0">
                <a:solidFill>
                  <a:srgbClr val="006600"/>
                </a:solidFill>
                <a:sym typeface="Symbol"/>
              </a:rPr>
              <a:t>Producto</a:t>
            </a:r>
          </a:p>
          <a:p>
            <a:pPr lvl="1">
              <a:lnSpc>
                <a:spcPct val="120000"/>
              </a:lnSpc>
              <a:buNone/>
            </a:pPr>
            <a:r>
              <a:rPr lang="es-AR" dirty="0" smtClean="0">
                <a:sym typeface="Symbol"/>
              </a:rPr>
              <a:t>WHERE </a:t>
            </a:r>
            <a:r>
              <a:rPr lang="es-AR" dirty="0" smtClean="0">
                <a:solidFill>
                  <a:srgbClr val="C00000"/>
                </a:solidFill>
                <a:sym typeface="Symbol"/>
              </a:rPr>
              <a:t>EXTRACT(MONTH FROM fecha)=9 AND EXTRACT(YEAR FROM fecha)=2011</a:t>
            </a:r>
            <a:r>
              <a:rPr lang="es-AR" dirty="0" smtClean="0">
                <a:sym typeface="Symbol"/>
              </a:rPr>
              <a:t>;</a:t>
            </a:r>
            <a:endParaRPr lang="es-AR" dirty="0" smtClean="0">
              <a:solidFill>
                <a:srgbClr val="C00000"/>
              </a:solidFill>
              <a:sym typeface="Symbo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AR" dirty="0" smtClean="0"/>
              <a:t>Operaciones con Subconsulta de Tablas</a:t>
            </a:r>
            <a:endParaRPr lang="es-AR" dirty="0"/>
          </a:p>
        </p:txBody>
      </p:sp>
      <p:sp>
        <p:nvSpPr>
          <p:cNvPr id="9" name="Text Placeholder 8"/>
          <p:cNvSpPr>
            <a:spLocks noGrp="1"/>
          </p:cNvSpPr>
          <p:nvPr>
            <p:ph type="body" idx="1"/>
          </p:nvPr>
        </p:nvSpPr>
        <p:spPr/>
        <p:txBody>
          <a:bodyPr/>
          <a:lstStyle/>
          <a:p>
            <a:r>
              <a:rPr lang="es-AR" dirty="0" smtClean="0"/>
              <a:t>Obtención de tuplas con atributos de una o más tablas a partir de las tablas de las que se obtiene resultados y de una o más tablas adicionales</a:t>
            </a:r>
            <a:endParaRPr lang="es-AR" dirty="0"/>
          </a:p>
        </p:txBody>
      </p:sp>
      <p:sp>
        <p:nvSpPr>
          <p:cNvPr id="3" name="Date Placeholder 2"/>
          <p:cNvSpPr>
            <a:spLocks noGrp="1"/>
          </p:cNvSpPr>
          <p:nvPr>
            <p:ph type="dt" sz="half" idx="10"/>
          </p:nvPr>
        </p:nvSpPr>
        <p:spPr/>
        <p:txBody>
          <a:bodyPr/>
          <a:lstStyle/>
          <a:p>
            <a:r>
              <a:rPr lang="es-AR" smtClean="0"/>
              <a:t>IBBDD</a:t>
            </a:r>
            <a:endParaRPr lang="es-AR"/>
          </a:p>
        </p:txBody>
      </p:sp>
      <p:sp>
        <p:nvSpPr>
          <p:cNvPr id="4" name="Footer Placeholder 3"/>
          <p:cNvSpPr>
            <a:spLocks noGrp="1"/>
          </p:cNvSpPr>
          <p:nvPr>
            <p:ph type="ftr" sz="quarter" idx="11"/>
          </p:nvPr>
        </p:nvSpPr>
        <p:spPr/>
        <p:txBody>
          <a:bodyPr/>
          <a:lstStyle/>
          <a:p>
            <a:r>
              <a:rPr lang="es-AR" smtClean="0"/>
              <a:t>SQL</a:t>
            </a:r>
            <a:endParaRPr lang="es-AR"/>
          </a:p>
        </p:txBody>
      </p:sp>
      <p:sp>
        <p:nvSpPr>
          <p:cNvPr id="5" name="Slide Number Placeholder 4"/>
          <p:cNvSpPr>
            <a:spLocks noGrp="1"/>
          </p:cNvSpPr>
          <p:nvPr>
            <p:ph type="sldNum" sz="quarter" idx="12"/>
          </p:nvPr>
        </p:nvSpPr>
        <p:spPr/>
        <p:txBody>
          <a:bodyPr/>
          <a:lstStyle/>
          <a:p>
            <a:fld id="{245FBE8E-C018-4514-B6E6-6AFED8D2B55D}" type="slidenum">
              <a:rPr lang="es-AR" smtClean="0"/>
              <a:pPr/>
              <a:t>33</a:t>
            </a:fld>
            <a:endParaRPr lang="es-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14400" y="274638"/>
            <a:ext cx="7772400" cy="922114"/>
          </a:xfrm>
        </p:spPr>
        <p:txBody>
          <a:bodyPr/>
          <a:lstStyle/>
          <a:p>
            <a:r>
              <a:rPr lang="es-AR" dirty="0" smtClean="0"/>
              <a:t>Operaciones con </a:t>
            </a:r>
            <a:r>
              <a:rPr lang="es-AR" dirty="0" err="1" smtClean="0"/>
              <a:t>Subconsultas</a:t>
            </a:r>
            <a:endParaRPr lang="es-AR" dirty="0"/>
          </a:p>
        </p:txBody>
      </p:sp>
      <p:sp>
        <p:nvSpPr>
          <p:cNvPr id="3" name="Date Placeholder 2"/>
          <p:cNvSpPr>
            <a:spLocks noGrp="1"/>
          </p:cNvSpPr>
          <p:nvPr>
            <p:ph type="dt" sz="half" idx="10"/>
          </p:nvPr>
        </p:nvSpPr>
        <p:spPr/>
        <p:txBody>
          <a:bodyPr/>
          <a:lstStyle/>
          <a:p>
            <a:r>
              <a:rPr lang="es-AR" smtClean="0"/>
              <a:t>IBBDD</a:t>
            </a:r>
            <a:endParaRPr lang="es-AR"/>
          </a:p>
        </p:txBody>
      </p:sp>
      <p:sp>
        <p:nvSpPr>
          <p:cNvPr id="4" name="Footer Placeholder 3"/>
          <p:cNvSpPr>
            <a:spLocks noGrp="1"/>
          </p:cNvSpPr>
          <p:nvPr>
            <p:ph type="ftr" sz="quarter" idx="11"/>
          </p:nvPr>
        </p:nvSpPr>
        <p:spPr/>
        <p:txBody>
          <a:bodyPr/>
          <a:lstStyle/>
          <a:p>
            <a:r>
              <a:rPr lang="es-AR" dirty="0" smtClean="0"/>
              <a:t>SQL</a:t>
            </a:r>
            <a:endParaRPr lang="es-AR" dirty="0"/>
          </a:p>
        </p:txBody>
      </p:sp>
      <p:sp>
        <p:nvSpPr>
          <p:cNvPr id="5" name="Slide Number Placeholder 4"/>
          <p:cNvSpPr>
            <a:spLocks noGrp="1"/>
          </p:cNvSpPr>
          <p:nvPr>
            <p:ph type="sldNum" sz="quarter" idx="12"/>
          </p:nvPr>
        </p:nvSpPr>
        <p:spPr/>
        <p:txBody>
          <a:bodyPr/>
          <a:lstStyle/>
          <a:p>
            <a:fld id="{245FBE8E-C018-4514-B6E6-6AFED8D2B55D}" type="slidenum">
              <a:rPr lang="es-AR" smtClean="0"/>
              <a:pPr/>
              <a:t>34</a:t>
            </a:fld>
            <a:endParaRPr lang="es-AR"/>
          </a:p>
        </p:txBody>
      </p:sp>
      <p:sp>
        <p:nvSpPr>
          <p:cNvPr id="8" name="Content Placeholder 7"/>
          <p:cNvSpPr>
            <a:spLocks noGrp="1"/>
          </p:cNvSpPr>
          <p:nvPr>
            <p:ph sz="quarter" idx="1"/>
          </p:nvPr>
        </p:nvSpPr>
        <p:spPr>
          <a:xfrm>
            <a:off x="899592" y="1268760"/>
            <a:ext cx="3749040" cy="4572000"/>
          </a:xfrm>
        </p:spPr>
        <p:txBody>
          <a:bodyPr>
            <a:noAutofit/>
          </a:bodyPr>
          <a:lstStyle/>
          <a:p>
            <a:pPr>
              <a:buNone/>
            </a:pPr>
            <a:r>
              <a:rPr lang="es-AR" sz="2400" dirty="0" smtClean="0">
                <a:solidFill>
                  <a:schemeClr val="accent1">
                    <a:lumMod val="75000"/>
                  </a:schemeClr>
                </a:solidFill>
              </a:rPr>
              <a:t>Factura(</a:t>
            </a:r>
            <a:r>
              <a:rPr lang="es-AR" sz="2400" dirty="0" err="1" smtClean="0">
                <a:solidFill>
                  <a:schemeClr val="accent1">
                    <a:lumMod val="75000"/>
                  </a:schemeClr>
                </a:solidFill>
              </a:rPr>
              <a:t>nroFac</a:t>
            </a:r>
            <a:r>
              <a:rPr lang="es-AR" sz="2400" dirty="0" smtClean="0">
                <a:solidFill>
                  <a:schemeClr val="accent1">
                    <a:lumMod val="75000"/>
                  </a:schemeClr>
                </a:solidFill>
              </a:rPr>
              <a:t>, fecha, </a:t>
            </a:r>
            <a:r>
              <a:rPr lang="es-AR" sz="2400" dirty="0" err="1" smtClean="0">
                <a:solidFill>
                  <a:schemeClr val="accent1">
                    <a:lumMod val="75000"/>
                  </a:schemeClr>
                </a:solidFill>
              </a:rPr>
              <a:t>fPago</a:t>
            </a:r>
            <a:r>
              <a:rPr lang="es-AR" sz="2400" dirty="0" smtClean="0">
                <a:solidFill>
                  <a:schemeClr val="accent1">
                    <a:lumMod val="75000"/>
                  </a:schemeClr>
                </a:solidFill>
              </a:rPr>
              <a:t>, </a:t>
            </a:r>
            <a:r>
              <a:rPr lang="es-AR" sz="2400" dirty="0" err="1" smtClean="0">
                <a:solidFill>
                  <a:schemeClr val="accent1">
                    <a:lumMod val="75000"/>
                  </a:schemeClr>
                </a:solidFill>
              </a:rPr>
              <a:t>dto</a:t>
            </a:r>
            <a:r>
              <a:rPr lang="es-AR" sz="2400" dirty="0" smtClean="0">
                <a:solidFill>
                  <a:schemeClr val="accent1">
                    <a:lumMod val="75000"/>
                  </a:schemeClr>
                </a:solidFill>
              </a:rPr>
              <a:t>)</a:t>
            </a:r>
          </a:p>
          <a:p>
            <a:pPr>
              <a:buNone/>
            </a:pPr>
            <a:r>
              <a:rPr lang="es-AR" sz="2400" dirty="0" smtClean="0">
                <a:solidFill>
                  <a:schemeClr val="accent1">
                    <a:lumMod val="75000"/>
                  </a:schemeClr>
                </a:solidFill>
              </a:rPr>
              <a:t>Producto(</a:t>
            </a:r>
            <a:r>
              <a:rPr lang="es-AR" sz="2400" dirty="0" err="1" smtClean="0">
                <a:solidFill>
                  <a:schemeClr val="accent1">
                    <a:lumMod val="75000"/>
                  </a:schemeClr>
                </a:solidFill>
              </a:rPr>
              <a:t>codProd</a:t>
            </a:r>
            <a:r>
              <a:rPr lang="es-AR" sz="2400" dirty="0" smtClean="0">
                <a:solidFill>
                  <a:schemeClr val="accent1">
                    <a:lumMod val="75000"/>
                  </a:schemeClr>
                </a:solidFill>
              </a:rPr>
              <a:t>, </a:t>
            </a:r>
            <a:r>
              <a:rPr lang="es-AR" sz="2400" dirty="0" err="1" smtClean="0">
                <a:solidFill>
                  <a:schemeClr val="accent1">
                    <a:lumMod val="75000"/>
                  </a:schemeClr>
                </a:solidFill>
              </a:rPr>
              <a:t>desc</a:t>
            </a:r>
            <a:r>
              <a:rPr lang="es-AR" sz="2400" dirty="0" smtClean="0">
                <a:solidFill>
                  <a:schemeClr val="accent1">
                    <a:lumMod val="75000"/>
                  </a:schemeClr>
                </a:solidFill>
              </a:rPr>
              <a:t>, </a:t>
            </a:r>
            <a:r>
              <a:rPr lang="es-AR" sz="2400" dirty="0" err="1" smtClean="0">
                <a:solidFill>
                  <a:schemeClr val="accent1">
                    <a:lumMod val="75000"/>
                  </a:schemeClr>
                </a:solidFill>
              </a:rPr>
              <a:t>existAct</a:t>
            </a:r>
            <a:r>
              <a:rPr lang="es-AR" sz="2400" dirty="0" smtClean="0">
                <a:solidFill>
                  <a:schemeClr val="accent1">
                    <a:lumMod val="75000"/>
                  </a:schemeClr>
                </a:solidFill>
              </a:rPr>
              <a:t>, </a:t>
            </a:r>
            <a:r>
              <a:rPr lang="es-AR" sz="2400" dirty="0" err="1" smtClean="0">
                <a:solidFill>
                  <a:schemeClr val="accent1">
                    <a:lumMod val="75000"/>
                  </a:schemeClr>
                </a:solidFill>
              </a:rPr>
              <a:t>existMin</a:t>
            </a:r>
            <a:r>
              <a:rPr lang="es-AR" sz="2400" dirty="0" smtClean="0">
                <a:solidFill>
                  <a:schemeClr val="accent1">
                    <a:lumMod val="75000"/>
                  </a:schemeClr>
                </a:solidFill>
              </a:rPr>
              <a:t>, </a:t>
            </a:r>
            <a:r>
              <a:rPr lang="es-AR" sz="2400" dirty="0" err="1" smtClean="0">
                <a:solidFill>
                  <a:schemeClr val="accent1">
                    <a:lumMod val="75000"/>
                  </a:schemeClr>
                </a:solidFill>
              </a:rPr>
              <a:t>pVAct</a:t>
            </a:r>
            <a:r>
              <a:rPr lang="es-AR" sz="2400" dirty="0" smtClean="0">
                <a:solidFill>
                  <a:schemeClr val="accent1">
                    <a:lumMod val="75000"/>
                  </a:schemeClr>
                </a:solidFill>
              </a:rPr>
              <a:t>)</a:t>
            </a:r>
          </a:p>
          <a:p>
            <a:pPr>
              <a:buNone/>
            </a:pPr>
            <a:r>
              <a:rPr lang="es-AR" sz="2400" dirty="0" err="1" smtClean="0">
                <a:solidFill>
                  <a:schemeClr val="accent1">
                    <a:lumMod val="75000"/>
                  </a:schemeClr>
                </a:solidFill>
              </a:rPr>
              <a:t>VentaProd</a:t>
            </a:r>
            <a:r>
              <a:rPr lang="es-AR" sz="2400" dirty="0" smtClean="0">
                <a:solidFill>
                  <a:schemeClr val="accent1">
                    <a:lumMod val="75000"/>
                  </a:schemeClr>
                </a:solidFill>
              </a:rPr>
              <a:t>(</a:t>
            </a:r>
            <a:r>
              <a:rPr lang="es-AR" sz="2400" dirty="0" err="1" smtClean="0">
                <a:solidFill>
                  <a:schemeClr val="accent1">
                    <a:lumMod val="75000"/>
                  </a:schemeClr>
                </a:solidFill>
              </a:rPr>
              <a:t>nroFac</a:t>
            </a:r>
            <a:r>
              <a:rPr lang="es-AR" sz="2400" dirty="0" smtClean="0">
                <a:solidFill>
                  <a:schemeClr val="accent1">
                    <a:lumMod val="75000"/>
                  </a:schemeClr>
                </a:solidFill>
              </a:rPr>
              <a:t>, </a:t>
            </a:r>
            <a:r>
              <a:rPr lang="es-AR" sz="2400" dirty="0" err="1" smtClean="0">
                <a:solidFill>
                  <a:schemeClr val="accent1">
                    <a:lumMod val="75000"/>
                  </a:schemeClr>
                </a:solidFill>
              </a:rPr>
              <a:t>codProd</a:t>
            </a:r>
            <a:r>
              <a:rPr lang="es-AR" sz="2400" dirty="0" smtClean="0">
                <a:solidFill>
                  <a:schemeClr val="accent1">
                    <a:lumMod val="75000"/>
                  </a:schemeClr>
                </a:solidFill>
              </a:rPr>
              <a:t>, </a:t>
            </a:r>
            <a:r>
              <a:rPr lang="es-AR" sz="2400" dirty="0" err="1" smtClean="0">
                <a:solidFill>
                  <a:schemeClr val="accent1">
                    <a:lumMod val="75000"/>
                  </a:schemeClr>
                </a:solidFill>
              </a:rPr>
              <a:t>cant</a:t>
            </a:r>
            <a:r>
              <a:rPr lang="es-AR" sz="2400" dirty="0" smtClean="0">
                <a:solidFill>
                  <a:schemeClr val="accent1">
                    <a:lumMod val="75000"/>
                  </a:schemeClr>
                </a:solidFill>
              </a:rPr>
              <a:t>, </a:t>
            </a:r>
            <a:r>
              <a:rPr lang="es-AR" sz="2400" dirty="0" err="1" smtClean="0">
                <a:solidFill>
                  <a:schemeClr val="accent1">
                    <a:lumMod val="75000"/>
                  </a:schemeClr>
                </a:solidFill>
              </a:rPr>
              <a:t>pvu</a:t>
            </a:r>
            <a:r>
              <a:rPr lang="es-AR" sz="2400" dirty="0" smtClean="0">
                <a:solidFill>
                  <a:schemeClr val="accent1">
                    <a:lumMod val="75000"/>
                  </a:schemeClr>
                </a:solidFill>
              </a:rPr>
              <a:t>)</a:t>
            </a:r>
          </a:p>
          <a:p>
            <a:pPr>
              <a:spcBef>
                <a:spcPts val="1200"/>
              </a:spcBef>
              <a:buFont typeface="Wingdings" pitchFamily="2" charset="2"/>
              <a:buChar char="q"/>
            </a:pPr>
            <a:r>
              <a:rPr lang="es-AR" sz="2400" dirty="0" smtClean="0">
                <a:solidFill>
                  <a:srgbClr val="7030A0"/>
                </a:solidFill>
              </a:rPr>
              <a:t>Subconsulta</a:t>
            </a:r>
            <a:r>
              <a:rPr lang="es-AR" sz="2400" dirty="0" smtClean="0"/>
              <a:t> de tablas: </a:t>
            </a:r>
            <a:r>
              <a:rPr lang="es-AR" sz="2400" i="1" dirty="0" smtClean="0">
                <a:solidFill>
                  <a:srgbClr val="333399"/>
                </a:solidFill>
              </a:rPr>
              <a:t>código y descripción</a:t>
            </a:r>
            <a:r>
              <a:rPr lang="es-AR" sz="2400" i="1" dirty="0" smtClean="0"/>
              <a:t> </a:t>
            </a:r>
            <a:r>
              <a:rPr lang="es-AR" sz="2400" i="1" dirty="0" smtClean="0">
                <a:solidFill>
                  <a:srgbClr val="006600"/>
                </a:solidFill>
              </a:rPr>
              <a:t>de productos </a:t>
            </a:r>
            <a:r>
              <a:rPr lang="es-AR" sz="2400" i="1" dirty="0" smtClean="0">
                <a:solidFill>
                  <a:srgbClr val="C00000"/>
                </a:solidFill>
              </a:rPr>
              <a:t>que </a:t>
            </a:r>
            <a:r>
              <a:rPr lang="es-AR" sz="2400" b="1" i="1" dirty="0" smtClean="0">
                <a:solidFill>
                  <a:srgbClr val="C00000"/>
                </a:solidFill>
              </a:rPr>
              <a:t>no</a:t>
            </a:r>
            <a:r>
              <a:rPr lang="es-AR" sz="2400" i="1" dirty="0" smtClean="0">
                <a:solidFill>
                  <a:srgbClr val="C00000"/>
                </a:solidFill>
              </a:rPr>
              <a:t> se hayan vendido en septiembre de 2011</a:t>
            </a:r>
          </a:p>
        </p:txBody>
      </p:sp>
      <p:sp>
        <p:nvSpPr>
          <p:cNvPr id="9" name="Content Placeholder 8"/>
          <p:cNvSpPr>
            <a:spLocks noGrp="1"/>
          </p:cNvSpPr>
          <p:nvPr>
            <p:ph sz="quarter" idx="2"/>
          </p:nvPr>
        </p:nvSpPr>
        <p:spPr>
          <a:xfrm>
            <a:off x="4932040" y="1340768"/>
            <a:ext cx="3749040" cy="4572000"/>
          </a:xfrm>
        </p:spPr>
        <p:txBody>
          <a:bodyPr>
            <a:noAutofit/>
          </a:bodyPr>
          <a:lstStyle/>
          <a:p>
            <a:r>
              <a:rPr lang="es-AR" sz="1800" dirty="0" smtClean="0"/>
              <a:t>AR</a:t>
            </a:r>
            <a:br>
              <a:rPr lang="es-AR" sz="1800" dirty="0" smtClean="0"/>
            </a:br>
            <a:r>
              <a:rPr lang="es-AR" sz="1800" dirty="0" smtClean="0">
                <a:sym typeface="Symbol"/>
              </a:rPr>
              <a:t> </a:t>
            </a:r>
            <a:r>
              <a:rPr lang="es-AR" sz="1800" baseline="-25000" dirty="0" err="1" smtClean="0">
                <a:solidFill>
                  <a:srgbClr val="333399"/>
                </a:solidFill>
                <a:sym typeface="Symbol"/>
              </a:rPr>
              <a:t>codProd</a:t>
            </a:r>
            <a:r>
              <a:rPr lang="es-AR" sz="1800" baseline="-25000" dirty="0" smtClean="0">
                <a:solidFill>
                  <a:srgbClr val="333399"/>
                </a:solidFill>
                <a:sym typeface="Symbol"/>
              </a:rPr>
              <a:t>, </a:t>
            </a:r>
            <a:r>
              <a:rPr lang="es-AR" sz="1800" baseline="-25000" dirty="0" err="1" smtClean="0">
                <a:solidFill>
                  <a:srgbClr val="333399"/>
                </a:solidFill>
                <a:sym typeface="Symbol"/>
              </a:rPr>
              <a:t>desc</a:t>
            </a:r>
            <a:r>
              <a:rPr lang="es-AR" sz="1800" dirty="0" smtClean="0">
                <a:solidFill>
                  <a:srgbClr val="333399"/>
                </a:solidFill>
                <a:sym typeface="Symbol"/>
              </a:rPr>
              <a:t> </a:t>
            </a:r>
            <a:r>
              <a:rPr lang="es-AR" sz="1800" dirty="0" smtClean="0"/>
              <a:t>(</a:t>
            </a:r>
            <a:r>
              <a:rPr lang="es-AR" sz="1800" dirty="0" smtClean="0">
                <a:solidFill>
                  <a:srgbClr val="006600"/>
                </a:solidFill>
                <a:sym typeface="Symbol"/>
              </a:rPr>
              <a:t>Producto</a:t>
            </a:r>
            <a:r>
              <a:rPr lang="es-AR" sz="1800" dirty="0" smtClean="0">
                <a:sym typeface="Symbol"/>
              </a:rPr>
              <a:t>) – </a:t>
            </a:r>
            <a:r>
              <a:rPr lang="es-AR" sz="1800" baseline="-25000" dirty="0" err="1" smtClean="0">
                <a:solidFill>
                  <a:srgbClr val="333399"/>
                </a:solidFill>
                <a:sym typeface="Symbol"/>
              </a:rPr>
              <a:t>codProd</a:t>
            </a:r>
            <a:r>
              <a:rPr lang="es-AR" sz="1800" baseline="-25000" dirty="0" smtClean="0">
                <a:solidFill>
                  <a:srgbClr val="333399"/>
                </a:solidFill>
                <a:sym typeface="Symbol"/>
              </a:rPr>
              <a:t>, </a:t>
            </a:r>
            <a:r>
              <a:rPr lang="es-AR" sz="1800" baseline="-25000" dirty="0" err="1" smtClean="0">
                <a:solidFill>
                  <a:srgbClr val="333399"/>
                </a:solidFill>
                <a:sym typeface="Symbol"/>
              </a:rPr>
              <a:t>desc</a:t>
            </a:r>
            <a:r>
              <a:rPr lang="es-AR" sz="1800" dirty="0" smtClean="0">
                <a:solidFill>
                  <a:srgbClr val="333399"/>
                </a:solidFill>
                <a:sym typeface="Symbol"/>
              </a:rPr>
              <a:t> </a:t>
            </a:r>
            <a:r>
              <a:rPr lang="es-AR" sz="1800" dirty="0" smtClean="0"/>
              <a:t>(</a:t>
            </a:r>
            <a:r>
              <a:rPr lang="es-AR" sz="1800" dirty="0" smtClean="0">
                <a:solidFill>
                  <a:srgbClr val="006600"/>
                </a:solidFill>
                <a:sym typeface="Symbol"/>
              </a:rPr>
              <a:t>Producto</a:t>
            </a:r>
            <a:r>
              <a:rPr lang="es-AR" sz="1800" dirty="0" smtClean="0">
                <a:sym typeface="Symbol"/>
              </a:rPr>
              <a:t> ||</a:t>
            </a:r>
            <a:r>
              <a:rPr lang="es-AR" sz="1800" dirty="0" err="1" smtClean="0">
                <a:solidFill>
                  <a:srgbClr val="7030A0"/>
                </a:solidFill>
                <a:sym typeface="Symbol"/>
              </a:rPr>
              <a:t>VentaProd</a:t>
            </a:r>
            <a:r>
              <a:rPr lang="es-AR" sz="1800" dirty="0" smtClean="0">
                <a:sym typeface="Symbol"/>
              </a:rPr>
              <a:t> ||</a:t>
            </a:r>
            <a:r>
              <a:rPr lang="es-AR" sz="1800" spc="-100" baseline="-25000" dirty="0" smtClean="0">
                <a:solidFill>
                  <a:srgbClr val="C00000"/>
                </a:solidFill>
                <a:sym typeface="Symbol"/>
              </a:rPr>
              <a:t>1/9/11  fecha  30/9/11</a:t>
            </a:r>
            <a:r>
              <a:rPr lang="es-AR" sz="1800" dirty="0" smtClean="0">
                <a:sym typeface="Symbol"/>
              </a:rPr>
              <a:t> </a:t>
            </a:r>
            <a:r>
              <a:rPr lang="es-AR" sz="1800" dirty="0" smtClean="0">
                <a:solidFill>
                  <a:srgbClr val="7030A0"/>
                </a:solidFill>
                <a:sym typeface="Symbol"/>
              </a:rPr>
              <a:t>Factura</a:t>
            </a:r>
            <a:r>
              <a:rPr lang="es-AR" sz="1800" dirty="0" smtClean="0">
                <a:sym typeface="Symbol"/>
              </a:rPr>
              <a:t>)</a:t>
            </a:r>
          </a:p>
          <a:p>
            <a:r>
              <a:rPr lang="es-AR" sz="1800" dirty="0" smtClean="0">
                <a:sym typeface="Symbol"/>
              </a:rPr>
              <a:t>SQL</a:t>
            </a:r>
          </a:p>
          <a:p>
            <a:pPr lvl="1">
              <a:buNone/>
            </a:pPr>
            <a:r>
              <a:rPr lang="es-AR" sz="1600" dirty="0" smtClean="0">
                <a:sym typeface="Symbol"/>
              </a:rPr>
              <a:t>(SELECT </a:t>
            </a:r>
            <a:r>
              <a:rPr lang="es-AR" sz="1600" dirty="0" err="1" smtClean="0">
                <a:solidFill>
                  <a:srgbClr val="333399"/>
                </a:solidFill>
                <a:sym typeface="Symbol"/>
              </a:rPr>
              <a:t>codProd</a:t>
            </a:r>
            <a:r>
              <a:rPr lang="es-AR" sz="1600" dirty="0" smtClean="0">
                <a:solidFill>
                  <a:srgbClr val="333399"/>
                </a:solidFill>
                <a:sym typeface="Symbol"/>
              </a:rPr>
              <a:t>, </a:t>
            </a:r>
            <a:r>
              <a:rPr lang="es-AR" sz="1600" dirty="0" err="1" smtClean="0">
                <a:solidFill>
                  <a:srgbClr val="333399"/>
                </a:solidFill>
                <a:sym typeface="Symbol"/>
              </a:rPr>
              <a:t>desc</a:t>
            </a:r>
            <a:endParaRPr lang="es-AR" sz="1600" dirty="0" smtClean="0">
              <a:solidFill>
                <a:srgbClr val="333399"/>
              </a:solidFill>
              <a:sym typeface="Symbol"/>
            </a:endParaRPr>
          </a:p>
          <a:p>
            <a:pPr lvl="1">
              <a:buNone/>
            </a:pPr>
            <a:r>
              <a:rPr lang="es-AR" sz="1600" dirty="0" smtClean="0">
                <a:sym typeface="Symbol"/>
              </a:rPr>
              <a:t>FROM </a:t>
            </a:r>
            <a:r>
              <a:rPr lang="es-AR" sz="1600" dirty="0" smtClean="0">
                <a:solidFill>
                  <a:srgbClr val="006600"/>
                </a:solidFill>
                <a:sym typeface="Symbol"/>
              </a:rPr>
              <a:t>Producto</a:t>
            </a:r>
            <a:r>
              <a:rPr lang="es-AR" sz="1600" dirty="0" smtClean="0">
                <a:sym typeface="Symbol"/>
              </a:rPr>
              <a:t>)</a:t>
            </a:r>
          </a:p>
          <a:p>
            <a:pPr lvl="1">
              <a:buNone/>
            </a:pPr>
            <a:r>
              <a:rPr lang="es-AR" sz="1600" b="1" dirty="0" smtClean="0">
                <a:solidFill>
                  <a:srgbClr val="C00000"/>
                </a:solidFill>
                <a:sym typeface="Symbol"/>
              </a:rPr>
              <a:t>EXCEPT</a:t>
            </a:r>
          </a:p>
          <a:p>
            <a:pPr lvl="1">
              <a:lnSpc>
                <a:spcPct val="120000"/>
              </a:lnSpc>
              <a:buNone/>
            </a:pPr>
            <a:r>
              <a:rPr lang="es-AR" sz="1600" dirty="0" smtClean="0">
                <a:sym typeface="Symbol"/>
              </a:rPr>
              <a:t>(SELECT </a:t>
            </a:r>
            <a:r>
              <a:rPr lang="es-AR" sz="1600" dirty="0" err="1" smtClean="0">
                <a:solidFill>
                  <a:srgbClr val="333399"/>
                </a:solidFill>
                <a:sym typeface="Symbol"/>
              </a:rPr>
              <a:t>codProd</a:t>
            </a:r>
            <a:r>
              <a:rPr lang="es-AR" sz="1600" dirty="0" smtClean="0">
                <a:solidFill>
                  <a:srgbClr val="333399"/>
                </a:solidFill>
                <a:sym typeface="Symbol"/>
              </a:rPr>
              <a:t>, </a:t>
            </a:r>
            <a:r>
              <a:rPr lang="es-AR" sz="1600" dirty="0" err="1" smtClean="0">
                <a:solidFill>
                  <a:srgbClr val="333399"/>
                </a:solidFill>
                <a:sym typeface="Symbol"/>
              </a:rPr>
              <a:t>desc</a:t>
            </a:r>
            <a:endParaRPr lang="es-AR" sz="1600" dirty="0" smtClean="0">
              <a:sym typeface="Symbol"/>
            </a:endParaRPr>
          </a:p>
          <a:p>
            <a:pPr lvl="1">
              <a:lnSpc>
                <a:spcPct val="120000"/>
              </a:lnSpc>
              <a:buNone/>
            </a:pPr>
            <a:r>
              <a:rPr lang="es-AR" sz="1600" dirty="0" smtClean="0">
                <a:sym typeface="Symbol"/>
              </a:rPr>
              <a:t>FROM </a:t>
            </a:r>
            <a:r>
              <a:rPr lang="es-AR" sz="1600" dirty="0" smtClean="0">
                <a:solidFill>
                  <a:srgbClr val="7030A0"/>
                </a:solidFill>
                <a:sym typeface="Symbol"/>
              </a:rPr>
              <a:t>Factura</a:t>
            </a:r>
            <a:r>
              <a:rPr lang="es-AR" sz="1600" dirty="0" smtClean="0">
                <a:sym typeface="Symbol"/>
              </a:rPr>
              <a:t> NATURAL JOIN </a:t>
            </a:r>
            <a:r>
              <a:rPr lang="es-AR" sz="1600" dirty="0" err="1" smtClean="0">
                <a:solidFill>
                  <a:srgbClr val="7030A0"/>
                </a:solidFill>
                <a:sym typeface="Symbol"/>
              </a:rPr>
              <a:t>VentaProd</a:t>
            </a:r>
            <a:r>
              <a:rPr lang="es-AR" sz="1600" dirty="0" smtClean="0">
                <a:solidFill>
                  <a:srgbClr val="7030A0"/>
                </a:solidFill>
                <a:sym typeface="Symbol"/>
              </a:rPr>
              <a:t> </a:t>
            </a:r>
            <a:r>
              <a:rPr lang="es-AR" sz="1600" dirty="0" smtClean="0">
                <a:sym typeface="Symbol"/>
              </a:rPr>
              <a:t>NATURAL JOIN </a:t>
            </a:r>
            <a:r>
              <a:rPr lang="es-AR" sz="1600" dirty="0" smtClean="0">
                <a:solidFill>
                  <a:srgbClr val="006600"/>
                </a:solidFill>
                <a:sym typeface="Symbol"/>
              </a:rPr>
              <a:t>Producto</a:t>
            </a:r>
          </a:p>
          <a:p>
            <a:pPr lvl="1">
              <a:lnSpc>
                <a:spcPct val="120000"/>
              </a:lnSpc>
              <a:buNone/>
            </a:pPr>
            <a:r>
              <a:rPr lang="es-AR" sz="1600" dirty="0" smtClean="0">
                <a:sym typeface="Symbol"/>
              </a:rPr>
              <a:t>WHERE </a:t>
            </a:r>
            <a:r>
              <a:rPr lang="es-AR" sz="1600" dirty="0" smtClean="0">
                <a:solidFill>
                  <a:srgbClr val="C00000"/>
                </a:solidFill>
                <a:sym typeface="Symbol"/>
              </a:rPr>
              <a:t>EXTRACT(MONTH FROM fecha)=9 AND EXTRACT(YEAR FROM fecha)=2011</a:t>
            </a:r>
            <a:r>
              <a:rPr lang="es-AR" sz="1600" dirty="0" smtClean="0">
                <a:sym typeface="Symbol"/>
              </a:rPr>
              <a:t>);</a:t>
            </a:r>
            <a:endParaRPr lang="es-AR" sz="1600" dirty="0"/>
          </a:p>
        </p:txBody>
      </p:sp>
      <p:sp>
        <p:nvSpPr>
          <p:cNvPr id="10" name="TextBox 9"/>
          <p:cNvSpPr txBox="1"/>
          <p:nvPr/>
        </p:nvSpPr>
        <p:spPr>
          <a:xfrm>
            <a:off x="971600" y="5733256"/>
            <a:ext cx="7848872" cy="338554"/>
          </a:xfrm>
          <a:prstGeom prst="rect">
            <a:avLst/>
          </a:prstGeom>
          <a:noFill/>
        </p:spPr>
        <p:txBody>
          <a:bodyPr wrap="square" rtlCol="0">
            <a:spAutoFit/>
          </a:bodyPr>
          <a:lstStyle/>
          <a:p>
            <a:r>
              <a:rPr lang="es-AR" sz="1600" dirty="0" smtClean="0"/>
              <a:t>Algunas versiones de SQL no soportan el operador EXCEPT, y otras usan MINUS en lugar de EXCEPT.</a:t>
            </a:r>
            <a:endParaRPr lang="es-AR" sz="16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14400" y="274638"/>
            <a:ext cx="7772400" cy="994122"/>
          </a:xfrm>
        </p:spPr>
        <p:txBody>
          <a:bodyPr>
            <a:normAutofit/>
          </a:bodyPr>
          <a:lstStyle/>
          <a:p>
            <a:r>
              <a:rPr lang="es-AR" sz="3200" dirty="0" smtClean="0"/>
              <a:t>Equivalencia entre EXCEPT y NOT EXISTS</a:t>
            </a:r>
            <a:endParaRPr lang="es-AR" sz="3200" dirty="0"/>
          </a:p>
        </p:txBody>
      </p:sp>
      <p:sp>
        <p:nvSpPr>
          <p:cNvPr id="3" name="Date Placeholder 2"/>
          <p:cNvSpPr>
            <a:spLocks noGrp="1"/>
          </p:cNvSpPr>
          <p:nvPr>
            <p:ph type="dt" sz="half" idx="10"/>
          </p:nvPr>
        </p:nvSpPr>
        <p:spPr/>
        <p:txBody>
          <a:bodyPr/>
          <a:lstStyle/>
          <a:p>
            <a:r>
              <a:rPr lang="es-AR" smtClean="0"/>
              <a:t>IBBDD</a:t>
            </a:r>
            <a:endParaRPr lang="es-AR"/>
          </a:p>
        </p:txBody>
      </p:sp>
      <p:sp>
        <p:nvSpPr>
          <p:cNvPr id="4" name="Footer Placeholder 3"/>
          <p:cNvSpPr>
            <a:spLocks noGrp="1"/>
          </p:cNvSpPr>
          <p:nvPr>
            <p:ph type="ftr" sz="quarter" idx="11"/>
          </p:nvPr>
        </p:nvSpPr>
        <p:spPr/>
        <p:txBody>
          <a:bodyPr/>
          <a:lstStyle/>
          <a:p>
            <a:r>
              <a:rPr lang="es-AR" smtClean="0"/>
              <a:t>SQL</a:t>
            </a:r>
            <a:endParaRPr lang="es-AR" dirty="0"/>
          </a:p>
        </p:txBody>
      </p:sp>
      <p:sp>
        <p:nvSpPr>
          <p:cNvPr id="5" name="Slide Number Placeholder 4"/>
          <p:cNvSpPr>
            <a:spLocks noGrp="1"/>
          </p:cNvSpPr>
          <p:nvPr>
            <p:ph type="sldNum" sz="quarter" idx="12"/>
          </p:nvPr>
        </p:nvSpPr>
        <p:spPr/>
        <p:txBody>
          <a:bodyPr/>
          <a:lstStyle/>
          <a:p>
            <a:fld id="{245FBE8E-C018-4514-B6E6-6AFED8D2B55D}" type="slidenum">
              <a:rPr lang="es-AR" smtClean="0"/>
              <a:pPr/>
              <a:t>35</a:t>
            </a:fld>
            <a:endParaRPr lang="es-AR"/>
          </a:p>
        </p:txBody>
      </p:sp>
      <p:sp>
        <p:nvSpPr>
          <p:cNvPr id="8" name="Content Placeholder 7"/>
          <p:cNvSpPr>
            <a:spLocks noGrp="1"/>
          </p:cNvSpPr>
          <p:nvPr>
            <p:ph sz="quarter" idx="1"/>
          </p:nvPr>
        </p:nvSpPr>
        <p:spPr/>
        <p:txBody>
          <a:bodyPr>
            <a:noAutofit/>
          </a:bodyPr>
          <a:lstStyle/>
          <a:p>
            <a:r>
              <a:rPr lang="es-AR" sz="1800" dirty="0" smtClean="0"/>
              <a:t>AR</a:t>
            </a:r>
            <a:br>
              <a:rPr lang="es-AR" sz="1800" dirty="0" smtClean="0"/>
            </a:br>
            <a:r>
              <a:rPr lang="es-AR" sz="1800" dirty="0" smtClean="0">
                <a:sym typeface="Symbol"/>
              </a:rPr>
              <a:t> </a:t>
            </a:r>
            <a:r>
              <a:rPr lang="es-AR" sz="1800" baseline="-25000" dirty="0" err="1" smtClean="0">
                <a:solidFill>
                  <a:srgbClr val="333399"/>
                </a:solidFill>
                <a:sym typeface="Symbol"/>
              </a:rPr>
              <a:t>codProd</a:t>
            </a:r>
            <a:r>
              <a:rPr lang="es-AR" sz="1800" baseline="-25000" dirty="0" smtClean="0">
                <a:solidFill>
                  <a:srgbClr val="333399"/>
                </a:solidFill>
                <a:sym typeface="Symbol"/>
              </a:rPr>
              <a:t>, </a:t>
            </a:r>
            <a:r>
              <a:rPr lang="es-AR" sz="1800" baseline="-25000" dirty="0" err="1" smtClean="0">
                <a:solidFill>
                  <a:srgbClr val="333399"/>
                </a:solidFill>
                <a:sym typeface="Symbol"/>
              </a:rPr>
              <a:t>desc</a:t>
            </a:r>
            <a:r>
              <a:rPr lang="es-AR" sz="1800" dirty="0" smtClean="0">
                <a:solidFill>
                  <a:srgbClr val="333399"/>
                </a:solidFill>
                <a:sym typeface="Symbol"/>
              </a:rPr>
              <a:t> </a:t>
            </a:r>
            <a:r>
              <a:rPr lang="es-AR" sz="1800" dirty="0" smtClean="0"/>
              <a:t>(</a:t>
            </a:r>
            <a:r>
              <a:rPr lang="es-AR" sz="1800" dirty="0" smtClean="0">
                <a:solidFill>
                  <a:srgbClr val="006600"/>
                </a:solidFill>
                <a:sym typeface="Symbol"/>
              </a:rPr>
              <a:t>Producto</a:t>
            </a:r>
            <a:r>
              <a:rPr lang="es-AR" sz="1800" dirty="0" smtClean="0">
                <a:sym typeface="Symbol"/>
              </a:rPr>
              <a:t>) – </a:t>
            </a:r>
            <a:r>
              <a:rPr lang="es-AR" sz="1800" baseline="-25000" dirty="0" err="1" smtClean="0">
                <a:solidFill>
                  <a:srgbClr val="333399"/>
                </a:solidFill>
                <a:sym typeface="Symbol"/>
              </a:rPr>
              <a:t>codProd</a:t>
            </a:r>
            <a:r>
              <a:rPr lang="es-AR" sz="1800" baseline="-25000" dirty="0" smtClean="0">
                <a:solidFill>
                  <a:srgbClr val="333399"/>
                </a:solidFill>
                <a:sym typeface="Symbol"/>
              </a:rPr>
              <a:t>, </a:t>
            </a:r>
            <a:r>
              <a:rPr lang="es-AR" sz="1800" baseline="-25000" dirty="0" err="1" smtClean="0">
                <a:solidFill>
                  <a:srgbClr val="333399"/>
                </a:solidFill>
                <a:sym typeface="Symbol"/>
              </a:rPr>
              <a:t>desc</a:t>
            </a:r>
            <a:r>
              <a:rPr lang="es-AR" sz="1800" dirty="0" smtClean="0">
                <a:solidFill>
                  <a:srgbClr val="333399"/>
                </a:solidFill>
                <a:sym typeface="Symbol"/>
              </a:rPr>
              <a:t> </a:t>
            </a:r>
            <a:r>
              <a:rPr lang="es-AR" sz="1800" dirty="0" smtClean="0"/>
              <a:t>(</a:t>
            </a:r>
            <a:r>
              <a:rPr lang="es-AR" sz="1800" dirty="0" smtClean="0">
                <a:solidFill>
                  <a:srgbClr val="006600"/>
                </a:solidFill>
                <a:sym typeface="Symbol"/>
              </a:rPr>
              <a:t>Producto</a:t>
            </a:r>
            <a:r>
              <a:rPr lang="es-AR" sz="1800" dirty="0" smtClean="0">
                <a:sym typeface="Symbol"/>
              </a:rPr>
              <a:t> ||</a:t>
            </a:r>
            <a:r>
              <a:rPr lang="es-AR" sz="1800" dirty="0" err="1" smtClean="0">
                <a:solidFill>
                  <a:srgbClr val="7030A0"/>
                </a:solidFill>
                <a:sym typeface="Symbol"/>
              </a:rPr>
              <a:t>VentaProd</a:t>
            </a:r>
            <a:r>
              <a:rPr lang="es-AR" sz="1800" dirty="0" smtClean="0">
                <a:sym typeface="Symbol"/>
              </a:rPr>
              <a:t> ||</a:t>
            </a:r>
            <a:r>
              <a:rPr lang="es-AR" sz="1800" spc="-100" baseline="-25000" dirty="0" smtClean="0">
                <a:solidFill>
                  <a:srgbClr val="C00000"/>
                </a:solidFill>
                <a:sym typeface="Symbol"/>
              </a:rPr>
              <a:t>1/9/11  fecha  30/9/11</a:t>
            </a:r>
            <a:r>
              <a:rPr lang="es-AR" sz="1800" dirty="0" smtClean="0">
                <a:sym typeface="Symbol"/>
              </a:rPr>
              <a:t> </a:t>
            </a:r>
            <a:r>
              <a:rPr lang="es-AR" sz="1800" dirty="0" smtClean="0">
                <a:solidFill>
                  <a:srgbClr val="7030A0"/>
                </a:solidFill>
                <a:sym typeface="Symbol"/>
              </a:rPr>
              <a:t>Factura</a:t>
            </a:r>
            <a:r>
              <a:rPr lang="es-AR" sz="1800" dirty="0" smtClean="0">
                <a:sym typeface="Symbol"/>
              </a:rPr>
              <a:t>)</a:t>
            </a:r>
          </a:p>
          <a:p>
            <a:r>
              <a:rPr lang="es-AR" sz="1800" dirty="0" smtClean="0">
                <a:sym typeface="Symbol"/>
              </a:rPr>
              <a:t>SQL</a:t>
            </a:r>
          </a:p>
          <a:p>
            <a:pPr lvl="1">
              <a:buNone/>
            </a:pPr>
            <a:r>
              <a:rPr lang="es-AR" sz="1600" dirty="0" smtClean="0">
                <a:sym typeface="Symbol"/>
              </a:rPr>
              <a:t>(SELECT </a:t>
            </a:r>
            <a:r>
              <a:rPr lang="es-AR" sz="1600" b="1" dirty="0" err="1" smtClean="0">
                <a:solidFill>
                  <a:srgbClr val="333399"/>
                </a:solidFill>
                <a:sym typeface="Symbol"/>
              </a:rPr>
              <a:t>codProd</a:t>
            </a:r>
            <a:r>
              <a:rPr lang="es-AR" sz="1600" b="1" dirty="0" smtClean="0">
                <a:solidFill>
                  <a:srgbClr val="333399"/>
                </a:solidFill>
                <a:sym typeface="Symbol"/>
              </a:rPr>
              <a:t>, </a:t>
            </a:r>
            <a:r>
              <a:rPr lang="es-AR" sz="1600" b="1" dirty="0" err="1" smtClean="0">
                <a:solidFill>
                  <a:srgbClr val="333399"/>
                </a:solidFill>
                <a:sym typeface="Symbol"/>
              </a:rPr>
              <a:t>desc</a:t>
            </a:r>
            <a:endParaRPr lang="es-AR" sz="1600" b="1" dirty="0" smtClean="0">
              <a:solidFill>
                <a:srgbClr val="333399"/>
              </a:solidFill>
              <a:sym typeface="Symbol"/>
            </a:endParaRPr>
          </a:p>
          <a:p>
            <a:pPr lvl="1">
              <a:buNone/>
            </a:pPr>
            <a:r>
              <a:rPr lang="es-AR" sz="1600" dirty="0" smtClean="0">
                <a:sym typeface="Symbol"/>
              </a:rPr>
              <a:t>FROM </a:t>
            </a:r>
            <a:r>
              <a:rPr lang="es-AR" sz="1600" dirty="0" smtClean="0">
                <a:solidFill>
                  <a:srgbClr val="006600"/>
                </a:solidFill>
                <a:sym typeface="Symbol"/>
              </a:rPr>
              <a:t>Producto</a:t>
            </a:r>
            <a:r>
              <a:rPr lang="es-AR" sz="1600" dirty="0" smtClean="0">
                <a:sym typeface="Symbol"/>
              </a:rPr>
              <a:t>)</a:t>
            </a:r>
          </a:p>
          <a:p>
            <a:pPr lvl="1">
              <a:buNone/>
            </a:pPr>
            <a:r>
              <a:rPr lang="es-AR" sz="1600" b="1" dirty="0" smtClean="0">
                <a:solidFill>
                  <a:srgbClr val="C00000"/>
                </a:solidFill>
                <a:sym typeface="Symbol"/>
              </a:rPr>
              <a:t>EXCEPT</a:t>
            </a:r>
          </a:p>
          <a:p>
            <a:pPr lvl="1">
              <a:lnSpc>
                <a:spcPct val="120000"/>
              </a:lnSpc>
              <a:buNone/>
            </a:pPr>
            <a:r>
              <a:rPr lang="es-AR" sz="1600" dirty="0" smtClean="0">
                <a:sym typeface="Symbol"/>
              </a:rPr>
              <a:t>(SELECT </a:t>
            </a:r>
            <a:r>
              <a:rPr lang="es-AR" sz="1600" b="1" dirty="0" err="1" smtClean="0">
                <a:solidFill>
                  <a:srgbClr val="333399"/>
                </a:solidFill>
                <a:sym typeface="Symbol"/>
              </a:rPr>
              <a:t>codProd</a:t>
            </a:r>
            <a:r>
              <a:rPr lang="es-AR" sz="1600" b="1" dirty="0" smtClean="0">
                <a:solidFill>
                  <a:srgbClr val="333399"/>
                </a:solidFill>
                <a:sym typeface="Symbol"/>
              </a:rPr>
              <a:t>, </a:t>
            </a:r>
            <a:r>
              <a:rPr lang="es-AR" sz="1600" b="1" dirty="0" err="1" smtClean="0">
                <a:solidFill>
                  <a:srgbClr val="333399"/>
                </a:solidFill>
                <a:sym typeface="Symbol"/>
              </a:rPr>
              <a:t>desc</a:t>
            </a:r>
            <a:endParaRPr lang="es-AR" sz="1600" b="1" dirty="0" smtClean="0">
              <a:sym typeface="Symbol"/>
            </a:endParaRPr>
          </a:p>
          <a:p>
            <a:pPr lvl="1">
              <a:lnSpc>
                <a:spcPct val="120000"/>
              </a:lnSpc>
              <a:buNone/>
            </a:pPr>
            <a:r>
              <a:rPr lang="es-AR" sz="1600" dirty="0" smtClean="0">
                <a:sym typeface="Symbol"/>
              </a:rPr>
              <a:t>FROM </a:t>
            </a:r>
            <a:r>
              <a:rPr lang="es-AR" sz="1600" dirty="0" smtClean="0">
                <a:solidFill>
                  <a:srgbClr val="7030A0"/>
                </a:solidFill>
                <a:sym typeface="Symbol"/>
              </a:rPr>
              <a:t>Factura</a:t>
            </a:r>
            <a:r>
              <a:rPr lang="es-AR" sz="1600" dirty="0" smtClean="0">
                <a:sym typeface="Symbol"/>
              </a:rPr>
              <a:t> NATURAL JOIN </a:t>
            </a:r>
            <a:r>
              <a:rPr lang="es-AR" sz="1600" dirty="0" err="1" smtClean="0">
                <a:solidFill>
                  <a:srgbClr val="7030A0"/>
                </a:solidFill>
                <a:sym typeface="Symbol"/>
              </a:rPr>
              <a:t>VentaProd</a:t>
            </a:r>
            <a:r>
              <a:rPr lang="es-AR" sz="1600" dirty="0" smtClean="0">
                <a:solidFill>
                  <a:srgbClr val="7030A0"/>
                </a:solidFill>
                <a:sym typeface="Symbol"/>
              </a:rPr>
              <a:t> </a:t>
            </a:r>
            <a:r>
              <a:rPr lang="es-AR" sz="1600" dirty="0" smtClean="0">
                <a:sym typeface="Symbol"/>
              </a:rPr>
              <a:t>NATURAL JOIN </a:t>
            </a:r>
            <a:r>
              <a:rPr lang="es-AR" sz="1600" dirty="0" smtClean="0">
                <a:solidFill>
                  <a:srgbClr val="006600"/>
                </a:solidFill>
                <a:sym typeface="Symbol"/>
              </a:rPr>
              <a:t>Producto</a:t>
            </a:r>
          </a:p>
          <a:p>
            <a:pPr lvl="1">
              <a:lnSpc>
                <a:spcPct val="120000"/>
              </a:lnSpc>
              <a:buNone/>
            </a:pPr>
            <a:r>
              <a:rPr lang="es-AR" sz="1600" dirty="0" smtClean="0">
                <a:sym typeface="Symbol"/>
              </a:rPr>
              <a:t>WHERE </a:t>
            </a:r>
            <a:r>
              <a:rPr lang="es-AR" sz="1600" dirty="0" smtClean="0">
                <a:solidFill>
                  <a:srgbClr val="C00000"/>
                </a:solidFill>
                <a:sym typeface="Symbol"/>
              </a:rPr>
              <a:t>EXTRACT(MONTH FROM fecha)=9 AND EXTRACT(YEAR FROM fecha)=2011</a:t>
            </a:r>
            <a:r>
              <a:rPr lang="es-AR" sz="1600" dirty="0" smtClean="0">
                <a:sym typeface="Symbol"/>
              </a:rPr>
              <a:t>);</a:t>
            </a:r>
            <a:endParaRPr lang="es-AR" sz="1600" dirty="0"/>
          </a:p>
        </p:txBody>
      </p:sp>
      <p:sp>
        <p:nvSpPr>
          <p:cNvPr id="9" name="Content Placeholder 8"/>
          <p:cNvSpPr>
            <a:spLocks noGrp="1"/>
          </p:cNvSpPr>
          <p:nvPr>
            <p:ph sz="quarter" idx="2"/>
          </p:nvPr>
        </p:nvSpPr>
        <p:spPr>
          <a:xfrm>
            <a:off x="4933950" y="1447800"/>
            <a:ext cx="3749040" cy="4861520"/>
          </a:xfrm>
        </p:spPr>
        <p:txBody>
          <a:bodyPr>
            <a:noAutofit/>
          </a:bodyPr>
          <a:lstStyle/>
          <a:p>
            <a:r>
              <a:rPr lang="es-AR" sz="1600" dirty="0" smtClean="0">
                <a:sym typeface="Symbol"/>
              </a:rPr>
              <a:t>CRT</a:t>
            </a:r>
            <a:br>
              <a:rPr lang="es-AR" sz="1600" dirty="0" smtClean="0">
                <a:sym typeface="Symbol"/>
              </a:rPr>
            </a:br>
            <a:r>
              <a:rPr lang="es-AR" sz="1600" dirty="0" smtClean="0">
                <a:sym typeface="Symbol"/>
              </a:rPr>
              <a:t>{</a:t>
            </a:r>
            <a:r>
              <a:rPr lang="es-AR" sz="1600" dirty="0" smtClean="0">
                <a:solidFill>
                  <a:srgbClr val="333399"/>
                </a:solidFill>
                <a:sym typeface="Symbol"/>
              </a:rPr>
              <a:t>(</a:t>
            </a:r>
            <a:r>
              <a:rPr lang="es-AR" sz="1600" dirty="0" err="1" smtClean="0">
                <a:solidFill>
                  <a:srgbClr val="333399"/>
                </a:solidFill>
                <a:sym typeface="Symbol"/>
              </a:rPr>
              <a:t>p.codProd</a:t>
            </a:r>
            <a:r>
              <a:rPr lang="es-AR" sz="1600" dirty="0" smtClean="0">
                <a:solidFill>
                  <a:srgbClr val="333399"/>
                </a:solidFill>
                <a:sym typeface="Symbol"/>
              </a:rPr>
              <a:t>, </a:t>
            </a:r>
            <a:r>
              <a:rPr lang="es-AR" sz="1600" dirty="0" err="1" smtClean="0">
                <a:solidFill>
                  <a:srgbClr val="333399"/>
                </a:solidFill>
                <a:sym typeface="Symbol"/>
              </a:rPr>
              <a:t>p.desc</a:t>
            </a:r>
            <a:r>
              <a:rPr lang="es-AR" sz="1600" dirty="0" smtClean="0">
                <a:solidFill>
                  <a:srgbClr val="333399"/>
                </a:solidFill>
                <a:sym typeface="Symbol"/>
              </a:rPr>
              <a:t>)</a:t>
            </a:r>
            <a:r>
              <a:rPr lang="es-AR" sz="1600" dirty="0" smtClean="0">
                <a:sym typeface="Symbol"/>
              </a:rPr>
              <a:t> | </a:t>
            </a:r>
            <a:r>
              <a:rPr lang="es-AR" sz="1600" dirty="0" smtClean="0">
                <a:solidFill>
                  <a:srgbClr val="006600"/>
                </a:solidFill>
                <a:sym typeface="Symbol"/>
              </a:rPr>
              <a:t>Producto(p)  </a:t>
            </a:r>
            <a:r>
              <a:rPr lang="es-AR" sz="1600" dirty="0" smtClean="0">
                <a:solidFill>
                  <a:srgbClr val="7030A0"/>
                </a:solidFill>
                <a:sym typeface="Symbol"/>
              </a:rPr>
              <a:t>( f, v) (Factura(f)  </a:t>
            </a:r>
            <a:r>
              <a:rPr lang="es-AR" sz="1600" dirty="0" err="1" smtClean="0">
                <a:solidFill>
                  <a:srgbClr val="7030A0"/>
                </a:solidFill>
                <a:sym typeface="Symbol"/>
              </a:rPr>
              <a:t>VentaProd</a:t>
            </a:r>
            <a:r>
              <a:rPr lang="es-AR" sz="1600" dirty="0" smtClean="0">
                <a:solidFill>
                  <a:srgbClr val="7030A0"/>
                </a:solidFill>
                <a:sym typeface="Symbol"/>
              </a:rPr>
              <a:t>(v)  </a:t>
            </a:r>
            <a:r>
              <a:rPr lang="es-AR" sz="1600" dirty="0" err="1" smtClean="0">
                <a:solidFill>
                  <a:srgbClr val="7030A0"/>
                </a:solidFill>
                <a:sym typeface="Symbol"/>
              </a:rPr>
              <a:t>v.nroFac</a:t>
            </a:r>
            <a:r>
              <a:rPr lang="es-AR" sz="1600" dirty="0" smtClean="0">
                <a:solidFill>
                  <a:srgbClr val="7030A0"/>
                </a:solidFill>
                <a:sym typeface="Symbol"/>
              </a:rPr>
              <a:t>=</a:t>
            </a:r>
            <a:r>
              <a:rPr lang="es-AR" sz="1600" dirty="0" err="1" smtClean="0">
                <a:solidFill>
                  <a:srgbClr val="7030A0"/>
                </a:solidFill>
                <a:sym typeface="Symbol"/>
              </a:rPr>
              <a:t>f.nroFac</a:t>
            </a:r>
            <a:r>
              <a:rPr lang="es-AR" sz="1600" dirty="0" smtClean="0">
                <a:solidFill>
                  <a:srgbClr val="7030A0"/>
                </a:solidFill>
                <a:sym typeface="Symbol"/>
              </a:rPr>
              <a:t>  </a:t>
            </a:r>
            <a:r>
              <a:rPr lang="es-AR" sz="1600" dirty="0" err="1" smtClean="0">
                <a:solidFill>
                  <a:srgbClr val="7030A0"/>
                </a:solidFill>
                <a:sym typeface="Symbol"/>
              </a:rPr>
              <a:t>v.codProd</a:t>
            </a:r>
            <a:r>
              <a:rPr lang="es-AR" sz="1600" dirty="0" smtClean="0">
                <a:solidFill>
                  <a:srgbClr val="7030A0"/>
                </a:solidFill>
                <a:sym typeface="Symbol"/>
              </a:rPr>
              <a:t>=</a:t>
            </a:r>
            <a:r>
              <a:rPr lang="es-AR" sz="1600" dirty="0" err="1" smtClean="0">
                <a:solidFill>
                  <a:srgbClr val="7030A0"/>
                </a:solidFill>
                <a:sym typeface="Symbol"/>
              </a:rPr>
              <a:t>p.codProd</a:t>
            </a:r>
            <a:r>
              <a:rPr lang="es-AR" sz="1600" dirty="0" smtClean="0">
                <a:solidFill>
                  <a:srgbClr val="7030A0"/>
                </a:solidFill>
                <a:sym typeface="Symbol"/>
              </a:rPr>
              <a:t> </a:t>
            </a:r>
            <a:r>
              <a:rPr lang="es-AR" sz="1600" dirty="0" smtClean="0">
                <a:sym typeface="Symbol"/>
              </a:rPr>
              <a:t> </a:t>
            </a:r>
            <a:r>
              <a:rPr lang="es-AR" sz="1600" spc="-100" dirty="0" smtClean="0">
                <a:solidFill>
                  <a:srgbClr val="C00000"/>
                </a:solidFill>
                <a:sym typeface="Symbol"/>
              </a:rPr>
              <a:t>1/9/11  </a:t>
            </a:r>
            <a:r>
              <a:rPr lang="es-AR" sz="1600" spc="-100" dirty="0" err="1" smtClean="0">
                <a:solidFill>
                  <a:srgbClr val="C00000"/>
                </a:solidFill>
                <a:sym typeface="Symbol"/>
              </a:rPr>
              <a:t>f.fecha</a:t>
            </a:r>
            <a:r>
              <a:rPr lang="es-AR" sz="1600" spc="-100" dirty="0" smtClean="0">
                <a:solidFill>
                  <a:srgbClr val="C00000"/>
                </a:solidFill>
                <a:sym typeface="Symbol"/>
              </a:rPr>
              <a:t>  30/9/11</a:t>
            </a:r>
            <a:r>
              <a:rPr lang="es-AR" sz="1600" spc="-100" dirty="0" smtClean="0">
                <a:sym typeface="Symbol"/>
              </a:rPr>
              <a:t>)</a:t>
            </a:r>
            <a:r>
              <a:rPr lang="es-AR" sz="1600" dirty="0" smtClean="0">
                <a:sym typeface="Symbol"/>
              </a:rPr>
              <a:t>}</a:t>
            </a:r>
          </a:p>
          <a:p>
            <a:r>
              <a:rPr lang="es-AR" sz="1600" dirty="0" smtClean="0">
                <a:sym typeface="Symbol"/>
              </a:rPr>
              <a:t>SQL</a:t>
            </a:r>
          </a:p>
          <a:p>
            <a:pPr lvl="1">
              <a:buNone/>
            </a:pPr>
            <a:r>
              <a:rPr lang="es-AR" sz="1600" dirty="0" smtClean="0">
                <a:sym typeface="Symbol"/>
              </a:rPr>
              <a:t>SELECT </a:t>
            </a:r>
            <a:r>
              <a:rPr lang="es-AR" sz="1600" b="1" dirty="0" err="1" smtClean="0">
                <a:solidFill>
                  <a:srgbClr val="333399"/>
                </a:solidFill>
                <a:sym typeface="Symbol"/>
              </a:rPr>
              <a:t>codProd</a:t>
            </a:r>
            <a:r>
              <a:rPr lang="es-AR" sz="1600" dirty="0" smtClean="0">
                <a:solidFill>
                  <a:srgbClr val="333399"/>
                </a:solidFill>
                <a:sym typeface="Symbol"/>
              </a:rPr>
              <a:t>, </a:t>
            </a:r>
            <a:r>
              <a:rPr lang="es-AR" sz="1600" dirty="0" err="1" smtClean="0">
                <a:solidFill>
                  <a:srgbClr val="333399"/>
                </a:solidFill>
                <a:sym typeface="Symbol"/>
              </a:rPr>
              <a:t>desc</a:t>
            </a:r>
            <a:endParaRPr lang="es-AR" sz="1600" dirty="0" smtClean="0">
              <a:solidFill>
                <a:srgbClr val="333399"/>
              </a:solidFill>
              <a:sym typeface="Symbol"/>
            </a:endParaRPr>
          </a:p>
          <a:p>
            <a:pPr lvl="1">
              <a:buNone/>
            </a:pPr>
            <a:r>
              <a:rPr lang="es-AR" sz="1600" dirty="0" smtClean="0">
                <a:sym typeface="Symbol"/>
              </a:rPr>
              <a:t>FROM </a:t>
            </a:r>
            <a:r>
              <a:rPr lang="es-AR" sz="1600" dirty="0" smtClean="0">
                <a:solidFill>
                  <a:srgbClr val="006600"/>
                </a:solidFill>
                <a:sym typeface="Symbol"/>
              </a:rPr>
              <a:t>Producto </a:t>
            </a:r>
            <a:r>
              <a:rPr lang="es-AR" sz="1600" b="1" dirty="0" smtClean="0">
                <a:solidFill>
                  <a:srgbClr val="006600"/>
                </a:solidFill>
                <a:sym typeface="Symbol"/>
              </a:rPr>
              <a:t>P</a:t>
            </a:r>
            <a:endParaRPr lang="es-AR" sz="1600" b="1" dirty="0" smtClean="0">
              <a:sym typeface="Symbol"/>
            </a:endParaRPr>
          </a:p>
          <a:p>
            <a:pPr lvl="1">
              <a:buNone/>
            </a:pPr>
            <a:r>
              <a:rPr lang="es-AR" sz="1600" dirty="0" smtClean="0">
                <a:sym typeface="Symbol"/>
              </a:rPr>
              <a:t>WHERE </a:t>
            </a:r>
            <a:r>
              <a:rPr lang="es-AR" sz="1600" b="1" dirty="0" smtClean="0">
                <a:solidFill>
                  <a:srgbClr val="C00000"/>
                </a:solidFill>
                <a:sym typeface="Symbol"/>
              </a:rPr>
              <a:t>NOT EXISTS</a:t>
            </a:r>
          </a:p>
          <a:p>
            <a:pPr lvl="1">
              <a:lnSpc>
                <a:spcPct val="120000"/>
              </a:lnSpc>
              <a:buNone/>
            </a:pPr>
            <a:r>
              <a:rPr lang="es-AR" sz="1600" dirty="0" smtClean="0">
                <a:sym typeface="Symbol"/>
              </a:rPr>
              <a:t>	(SELECT </a:t>
            </a:r>
            <a:r>
              <a:rPr lang="es-AR" sz="1600" b="1" dirty="0" smtClean="0">
                <a:sym typeface="Symbol"/>
              </a:rPr>
              <a:t>*</a:t>
            </a:r>
          </a:p>
          <a:p>
            <a:pPr lvl="1">
              <a:lnSpc>
                <a:spcPct val="120000"/>
              </a:lnSpc>
              <a:buNone/>
            </a:pPr>
            <a:r>
              <a:rPr lang="es-AR" sz="1600" dirty="0" smtClean="0">
                <a:sym typeface="Symbol"/>
              </a:rPr>
              <a:t>	FROM </a:t>
            </a:r>
            <a:r>
              <a:rPr lang="es-AR" sz="1600" dirty="0" smtClean="0">
                <a:solidFill>
                  <a:srgbClr val="7030A0"/>
                </a:solidFill>
                <a:sym typeface="Symbol"/>
              </a:rPr>
              <a:t>Factura</a:t>
            </a:r>
            <a:r>
              <a:rPr lang="es-AR" sz="1600" dirty="0" smtClean="0">
                <a:sym typeface="Symbol"/>
              </a:rPr>
              <a:t> NATURAL JOIN </a:t>
            </a:r>
            <a:r>
              <a:rPr lang="es-AR" sz="1600" dirty="0" err="1" smtClean="0">
                <a:solidFill>
                  <a:srgbClr val="7030A0"/>
                </a:solidFill>
                <a:sym typeface="Symbol"/>
              </a:rPr>
              <a:t>VentaProd</a:t>
            </a:r>
            <a:r>
              <a:rPr lang="es-AR" sz="1600" dirty="0" smtClean="0">
                <a:solidFill>
                  <a:srgbClr val="7030A0"/>
                </a:solidFill>
                <a:sym typeface="Symbol"/>
              </a:rPr>
              <a:t> V</a:t>
            </a:r>
          </a:p>
          <a:p>
            <a:pPr lvl="1">
              <a:lnSpc>
                <a:spcPct val="120000"/>
              </a:lnSpc>
              <a:buNone/>
            </a:pPr>
            <a:r>
              <a:rPr lang="es-AR" sz="1600" dirty="0" smtClean="0">
                <a:sym typeface="Symbol"/>
              </a:rPr>
              <a:t>	WHERE </a:t>
            </a:r>
            <a:r>
              <a:rPr lang="es-AR" sz="1600" dirty="0" smtClean="0">
                <a:solidFill>
                  <a:srgbClr val="C00000"/>
                </a:solidFill>
                <a:sym typeface="Symbol"/>
              </a:rPr>
              <a:t>EXTRACT(MONTH FROM fecha)=9 AND EXTRACT(YEAR FROM fecha)=2011 </a:t>
            </a:r>
            <a:r>
              <a:rPr lang="es-AR" sz="1600" dirty="0" smtClean="0">
                <a:solidFill>
                  <a:srgbClr val="7030A0"/>
                </a:solidFill>
                <a:sym typeface="Symbol"/>
              </a:rPr>
              <a:t>AND </a:t>
            </a:r>
            <a:r>
              <a:rPr lang="es-AR" sz="1600" dirty="0" err="1" smtClean="0">
                <a:solidFill>
                  <a:srgbClr val="7030A0"/>
                </a:solidFill>
                <a:sym typeface="Symbol"/>
              </a:rPr>
              <a:t>V.codProd</a:t>
            </a:r>
            <a:r>
              <a:rPr lang="es-AR" sz="1600" dirty="0" smtClean="0">
                <a:sym typeface="Symbol"/>
              </a:rPr>
              <a:t>=</a:t>
            </a:r>
            <a:r>
              <a:rPr lang="es-AR" sz="1600" b="1" dirty="0" err="1" smtClean="0">
                <a:solidFill>
                  <a:srgbClr val="006600"/>
                </a:solidFill>
                <a:sym typeface="Symbol"/>
              </a:rPr>
              <a:t>P.codProd</a:t>
            </a:r>
            <a:r>
              <a:rPr lang="es-AR" sz="1600" dirty="0" smtClean="0">
                <a:sym typeface="Symbol"/>
              </a:rPr>
              <a:t>);</a:t>
            </a:r>
            <a:endParaRPr lang="es-AR" sz="1600" dirty="0" smtClean="0"/>
          </a:p>
          <a:p>
            <a:pPr lvl="1">
              <a:buNone/>
            </a:pPr>
            <a:endParaRPr lang="es-AR" sz="1600" dirty="0" smtClean="0">
              <a:sym typeface="Symbol"/>
            </a:endParaRPr>
          </a:p>
          <a:p>
            <a:pPr lvl="1">
              <a:buNone/>
            </a:pPr>
            <a:endParaRPr lang="es-AR" sz="16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11560" y="260648"/>
            <a:ext cx="7772400" cy="994122"/>
          </a:xfrm>
        </p:spPr>
        <p:txBody>
          <a:bodyPr>
            <a:normAutofit fontScale="90000"/>
          </a:bodyPr>
          <a:lstStyle/>
          <a:p>
            <a:r>
              <a:rPr lang="es-AR" sz="3200" dirty="0" smtClean="0"/>
              <a:t>Equivalencia entre EXCEPT, </a:t>
            </a:r>
            <a:r>
              <a:rPr lang="es-AR" sz="3200" b="1" dirty="0" smtClean="0"/>
              <a:t>NOT IN </a:t>
            </a:r>
            <a:r>
              <a:rPr lang="es-AR" sz="3200" dirty="0" smtClean="0"/>
              <a:t>y NOT EXISTS</a:t>
            </a:r>
            <a:endParaRPr lang="es-AR" sz="3200" dirty="0"/>
          </a:p>
        </p:txBody>
      </p:sp>
      <p:sp>
        <p:nvSpPr>
          <p:cNvPr id="3" name="Date Placeholder 2"/>
          <p:cNvSpPr>
            <a:spLocks noGrp="1"/>
          </p:cNvSpPr>
          <p:nvPr>
            <p:ph type="dt" sz="half" idx="10"/>
          </p:nvPr>
        </p:nvSpPr>
        <p:spPr/>
        <p:txBody>
          <a:bodyPr/>
          <a:lstStyle/>
          <a:p>
            <a:r>
              <a:rPr lang="es-AR" dirty="0" smtClean="0"/>
              <a:t>IBBDD</a:t>
            </a:r>
            <a:endParaRPr lang="es-AR" dirty="0"/>
          </a:p>
        </p:txBody>
      </p:sp>
      <p:sp>
        <p:nvSpPr>
          <p:cNvPr id="4" name="Footer Placeholder 3"/>
          <p:cNvSpPr>
            <a:spLocks noGrp="1"/>
          </p:cNvSpPr>
          <p:nvPr>
            <p:ph type="ftr" sz="quarter" idx="11"/>
          </p:nvPr>
        </p:nvSpPr>
        <p:spPr/>
        <p:txBody>
          <a:bodyPr/>
          <a:lstStyle/>
          <a:p>
            <a:r>
              <a:rPr lang="es-AR" dirty="0" smtClean="0"/>
              <a:t>SQL</a:t>
            </a:r>
            <a:endParaRPr lang="es-AR" dirty="0"/>
          </a:p>
        </p:txBody>
      </p:sp>
      <p:sp>
        <p:nvSpPr>
          <p:cNvPr id="5" name="Slide Number Placeholder 4"/>
          <p:cNvSpPr>
            <a:spLocks noGrp="1"/>
          </p:cNvSpPr>
          <p:nvPr>
            <p:ph type="sldNum" sz="quarter" idx="12"/>
          </p:nvPr>
        </p:nvSpPr>
        <p:spPr/>
        <p:txBody>
          <a:bodyPr/>
          <a:lstStyle/>
          <a:p>
            <a:fld id="{245FBE8E-C018-4514-B6E6-6AFED8D2B55D}" type="slidenum">
              <a:rPr lang="es-AR" smtClean="0"/>
              <a:pPr/>
              <a:t>36</a:t>
            </a:fld>
            <a:endParaRPr lang="es-AR"/>
          </a:p>
        </p:txBody>
      </p:sp>
      <p:sp>
        <p:nvSpPr>
          <p:cNvPr id="8" name="Content Placeholder 7"/>
          <p:cNvSpPr>
            <a:spLocks noGrp="1"/>
          </p:cNvSpPr>
          <p:nvPr>
            <p:ph sz="quarter" idx="1"/>
          </p:nvPr>
        </p:nvSpPr>
        <p:spPr>
          <a:xfrm>
            <a:off x="251520" y="1484784"/>
            <a:ext cx="3225552" cy="4572000"/>
          </a:xfrm>
        </p:spPr>
        <p:txBody>
          <a:bodyPr>
            <a:noAutofit/>
          </a:bodyPr>
          <a:lstStyle/>
          <a:p>
            <a:pPr lvl="1">
              <a:buNone/>
            </a:pPr>
            <a:r>
              <a:rPr lang="es-AR" sz="1800" dirty="0" smtClean="0">
                <a:sym typeface="Symbol"/>
              </a:rPr>
              <a:t>(SELECT </a:t>
            </a:r>
            <a:r>
              <a:rPr lang="es-AR" sz="1800" b="1" dirty="0" err="1" smtClean="0">
                <a:solidFill>
                  <a:srgbClr val="333399"/>
                </a:solidFill>
                <a:sym typeface="Symbol"/>
              </a:rPr>
              <a:t>codProd</a:t>
            </a:r>
            <a:r>
              <a:rPr lang="es-AR" sz="1800" b="1" dirty="0" smtClean="0">
                <a:solidFill>
                  <a:srgbClr val="333399"/>
                </a:solidFill>
                <a:sym typeface="Symbol"/>
              </a:rPr>
              <a:t>, </a:t>
            </a:r>
            <a:r>
              <a:rPr lang="es-AR" sz="1800" b="1" dirty="0" err="1" smtClean="0">
                <a:solidFill>
                  <a:srgbClr val="333399"/>
                </a:solidFill>
                <a:sym typeface="Symbol"/>
              </a:rPr>
              <a:t>desc</a:t>
            </a:r>
            <a:endParaRPr lang="es-AR" sz="1800" b="1" dirty="0" smtClean="0">
              <a:solidFill>
                <a:srgbClr val="333399"/>
              </a:solidFill>
              <a:sym typeface="Symbol"/>
            </a:endParaRPr>
          </a:p>
          <a:p>
            <a:pPr lvl="1">
              <a:buNone/>
            </a:pPr>
            <a:r>
              <a:rPr lang="es-AR" sz="1800" dirty="0" smtClean="0">
                <a:sym typeface="Symbol"/>
              </a:rPr>
              <a:t>FROM </a:t>
            </a:r>
            <a:r>
              <a:rPr lang="es-AR" sz="1800" dirty="0" smtClean="0">
                <a:solidFill>
                  <a:srgbClr val="006600"/>
                </a:solidFill>
                <a:sym typeface="Symbol"/>
              </a:rPr>
              <a:t>Producto</a:t>
            </a:r>
            <a:r>
              <a:rPr lang="es-AR" sz="1800" dirty="0" smtClean="0">
                <a:sym typeface="Symbol"/>
              </a:rPr>
              <a:t>)</a:t>
            </a:r>
          </a:p>
          <a:p>
            <a:pPr lvl="1">
              <a:buNone/>
            </a:pPr>
            <a:r>
              <a:rPr lang="es-AR" sz="1800" b="1" dirty="0" smtClean="0">
                <a:solidFill>
                  <a:srgbClr val="C00000"/>
                </a:solidFill>
                <a:sym typeface="Symbol"/>
              </a:rPr>
              <a:t>EXCEPT</a:t>
            </a:r>
          </a:p>
          <a:p>
            <a:pPr lvl="1">
              <a:lnSpc>
                <a:spcPct val="120000"/>
              </a:lnSpc>
              <a:buNone/>
            </a:pPr>
            <a:r>
              <a:rPr lang="es-AR" sz="1800" dirty="0" smtClean="0">
                <a:sym typeface="Symbol"/>
              </a:rPr>
              <a:t>(SELECT </a:t>
            </a:r>
            <a:r>
              <a:rPr lang="es-AR" sz="1800" b="1" dirty="0" err="1" smtClean="0">
                <a:solidFill>
                  <a:srgbClr val="333399"/>
                </a:solidFill>
                <a:sym typeface="Symbol"/>
              </a:rPr>
              <a:t>codProd</a:t>
            </a:r>
            <a:r>
              <a:rPr lang="es-AR" sz="1800" b="1" dirty="0" smtClean="0">
                <a:solidFill>
                  <a:srgbClr val="333399"/>
                </a:solidFill>
                <a:sym typeface="Symbol"/>
              </a:rPr>
              <a:t>, </a:t>
            </a:r>
            <a:r>
              <a:rPr lang="es-AR" sz="1800" b="1" dirty="0" err="1" smtClean="0">
                <a:solidFill>
                  <a:srgbClr val="333399"/>
                </a:solidFill>
                <a:sym typeface="Symbol"/>
              </a:rPr>
              <a:t>desc</a:t>
            </a:r>
            <a:endParaRPr lang="es-AR" sz="1800" b="1" dirty="0" smtClean="0">
              <a:sym typeface="Symbol"/>
            </a:endParaRPr>
          </a:p>
          <a:p>
            <a:pPr lvl="1">
              <a:lnSpc>
                <a:spcPct val="120000"/>
              </a:lnSpc>
              <a:buNone/>
            </a:pPr>
            <a:r>
              <a:rPr lang="es-AR" sz="1800" dirty="0" smtClean="0">
                <a:sym typeface="Symbol"/>
              </a:rPr>
              <a:t>FROM </a:t>
            </a:r>
            <a:r>
              <a:rPr lang="es-AR" sz="1800" dirty="0" smtClean="0">
                <a:solidFill>
                  <a:srgbClr val="7030A0"/>
                </a:solidFill>
                <a:sym typeface="Symbol"/>
              </a:rPr>
              <a:t>Factura</a:t>
            </a:r>
            <a:r>
              <a:rPr lang="es-AR" sz="1800" dirty="0" smtClean="0">
                <a:sym typeface="Symbol"/>
              </a:rPr>
              <a:t> NATURAL JOIN </a:t>
            </a:r>
            <a:r>
              <a:rPr lang="es-AR" sz="1800" dirty="0" err="1" smtClean="0">
                <a:solidFill>
                  <a:srgbClr val="7030A0"/>
                </a:solidFill>
                <a:sym typeface="Symbol"/>
              </a:rPr>
              <a:t>VentaProd</a:t>
            </a:r>
            <a:r>
              <a:rPr lang="es-AR" sz="1800" dirty="0" smtClean="0">
                <a:solidFill>
                  <a:srgbClr val="7030A0"/>
                </a:solidFill>
                <a:sym typeface="Symbol"/>
              </a:rPr>
              <a:t> </a:t>
            </a:r>
            <a:r>
              <a:rPr lang="es-AR" sz="1800" dirty="0" smtClean="0">
                <a:sym typeface="Symbol"/>
              </a:rPr>
              <a:t>NATURAL JOIN </a:t>
            </a:r>
            <a:r>
              <a:rPr lang="es-AR" sz="1800" dirty="0" smtClean="0">
                <a:solidFill>
                  <a:srgbClr val="006600"/>
                </a:solidFill>
                <a:sym typeface="Symbol"/>
              </a:rPr>
              <a:t>Producto</a:t>
            </a:r>
          </a:p>
          <a:p>
            <a:pPr lvl="1">
              <a:lnSpc>
                <a:spcPct val="120000"/>
              </a:lnSpc>
              <a:buNone/>
            </a:pPr>
            <a:r>
              <a:rPr lang="es-AR" sz="1800" dirty="0" smtClean="0">
                <a:sym typeface="Symbol"/>
              </a:rPr>
              <a:t>WHERE </a:t>
            </a:r>
            <a:r>
              <a:rPr lang="es-AR" sz="1800" dirty="0" smtClean="0">
                <a:solidFill>
                  <a:srgbClr val="C00000"/>
                </a:solidFill>
                <a:sym typeface="Symbol"/>
              </a:rPr>
              <a:t>EXTRACT(MONTH FROM fecha)=9 AND EXTRACT(YEAR FROM fecha)=2011</a:t>
            </a:r>
            <a:r>
              <a:rPr lang="es-AR" sz="1800" dirty="0" smtClean="0">
                <a:sym typeface="Symbol"/>
              </a:rPr>
              <a:t>);</a:t>
            </a:r>
            <a:endParaRPr lang="es-AR" sz="1800" dirty="0"/>
          </a:p>
        </p:txBody>
      </p:sp>
      <p:sp>
        <p:nvSpPr>
          <p:cNvPr id="9" name="Content Placeholder 8"/>
          <p:cNvSpPr>
            <a:spLocks noGrp="1"/>
          </p:cNvSpPr>
          <p:nvPr>
            <p:ph sz="quarter" idx="2"/>
          </p:nvPr>
        </p:nvSpPr>
        <p:spPr>
          <a:xfrm>
            <a:off x="2843808" y="1484784"/>
            <a:ext cx="3166442" cy="4861520"/>
          </a:xfrm>
        </p:spPr>
        <p:txBody>
          <a:bodyPr>
            <a:noAutofit/>
          </a:bodyPr>
          <a:lstStyle/>
          <a:p>
            <a:pPr lvl="1">
              <a:buNone/>
            </a:pPr>
            <a:r>
              <a:rPr lang="es-AR" sz="1800" dirty="0" smtClean="0">
                <a:sym typeface="Symbol"/>
              </a:rPr>
              <a:t>SELECT </a:t>
            </a:r>
            <a:r>
              <a:rPr lang="es-AR" sz="1800" b="1" dirty="0" err="1" smtClean="0">
                <a:solidFill>
                  <a:srgbClr val="333399"/>
                </a:solidFill>
                <a:sym typeface="Symbol"/>
              </a:rPr>
              <a:t>codProd</a:t>
            </a:r>
            <a:r>
              <a:rPr lang="es-AR" sz="1800" dirty="0" smtClean="0">
                <a:solidFill>
                  <a:srgbClr val="333399"/>
                </a:solidFill>
                <a:sym typeface="Symbol"/>
              </a:rPr>
              <a:t>, </a:t>
            </a:r>
            <a:r>
              <a:rPr lang="es-AR" sz="1800" dirty="0" err="1" smtClean="0">
                <a:solidFill>
                  <a:srgbClr val="333399"/>
                </a:solidFill>
                <a:sym typeface="Symbol"/>
              </a:rPr>
              <a:t>desc</a:t>
            </a:r>
            <a:endParaRPr lang="es-AR" sz="1800" dirty="0" smtClean="0">
              <a:solidFill>
                <a:srgbClr val="333399"/>
              </a:solidFill>
              <a:sym typeface="Symbol"/>
            </a:endParaRPr>
          </a:p>
          <a:p>
            <a:pPr lvl="1">
              <a:buNone/>
            </a:pPr>
            <a:r>
              <a:rPr lang="es-AR" sz="1800" dirty="0" smtClean="0">
                <a:sym typeface="Symbol"/>
              </a:rPr>
              <a:t>FROM </a:t>
            </a:r>
            <a:r>
              <a:rPr lang="es-AR" sz="1800" dirty="0" smtClean="0">
                <a:solidFill>
                  <a:srgbClr val="006600"/>
                </a:solidFill>
                <a:sym typeface="Symbol"/>
              </a:rPr>
              <a:t>Producto</a:t>
            </a:r>
            <a:endParaRPr lang="es-AR" sz="1800" dirty="0" smtClean="0">
              <a:sym typeface="Symbol"/>
            </a:endParaRPr>
          </a:p>
          <a:p>
            <a:pPr lvl="1">
              <a:buNone/>
            </a:pPr>
            <a:r>
              <a:rPr lang="es-AR" sz="1800" dirty="0" smtClean="0">
                <a:sym typeface="Symbol"/>
              </a:rPr>
              <a:t>WHERE </a:t>
            </a:r>
            <a:r>
              <a:rPr lang="es-AR" sz="1800" dirty="0" err="1" smtClean="0">
                <a:solidFill>
                  <a:srgbClr val="333399"/>
                </a:solidFill>
                <a:sym typeface="Symbol"/>
              </a:rPr>
              <a:t>codProd</a:t>
            </a:r>
            <a:r>
              <a:rPr lang="es-AR" sz="1800" dirty="0" smtClean="0">
                <a:solidFill>
                  <a:srgbClr val="333399"/>
                </a:solidFill>
                <a:sym typeface="Symbol"/>
              </a:rPr>
              <a:t> </a:t>
            </a:r>
            <a:r>
              <a:rPr lang="es-AR" sz="1800" b="1" dirty="0" smtClean="0">
                <a:solidFill>
                  <a:srgbClr val="C00000"/>
                </a:solidFill>
                <a:sym typeface="Symbol"/>
              </a:rPr>
              <a:t>NOT IN</a:t>
            </a:r>
          </a:p>
          <a:p>
            <a:pPr lvl="1">
              <a:lnSpc>
                <a:spcPct val="120000"/>
              </a:lnSpc>
              <a:buNone/>
            </a:pPr>
            <a:r>
              <a:rPr lang="es-AR" sz="1800" dirty="0" smtClean="0">
                <a:sym typeface="Symbol"/>
              </a:rPr>
              <a:t>	(SELECT </a:t>
            </a:r>
            <a:r>
              <a:rPr lang="es-AR" sz="1800" b="1" dirty="0" err="1" smtClean="0">
                <a:solidFill>
                  <a:srgbClr val="7030A0"/>
                </a:solidFill>
                <a:sym typeface="Symbol"/>
              </a:rPr>
              <a:t>codProd</a:t>
            </a:r>
            <a:endParaRPr lang="es-AR" sz="1800" b="1" dirty="0" smtClean="0">
              <a:solidFill>
                <a:srgbClr val="7030A0"/>
              </a:solidFill>
              <a:sym typeface="Symbol"/>
            </a:endParaRPr>
          </a:p>
          <a:p>
            <a:pPr lvl="1">
              <a:lnSpc>
                <a:spcPct val="120000"/>
              </a:lnSpc>
              <a:buNone/>
            </a:pPr>
            <a:r>
              <a:rPr lang="es-AR" sz="1800" dirty="0" smtClean="0">
                <a:sym typeface="Symbol"/>
              </a:rPr>
              <a:t>	FROM </a:t>
            </a:r>
            <a:r>
              <a:rPr lang="es-AR" sz="1800" dirty="0" smtClean="0">
                <a:solidFill>
                  <a:srgbClr val="7030A0"/>
                </a:solidFill>
                <a:sym typeface="Symbol"/>
              </a:rPr>
              <a:t>Factura</a:t>
            </a:r>
            <a:r>
              <a:rPr lang="es-AR" sz="1800" dirty="0" smtClean="0">
                <a:sym typeface="Symbol"/>
              </a:rPr>
              <a:t> NATURAL JOIN </a:t>
            </a:r>
            <a:r>
              <a:rPr lang="es-AR" sz="1800" dirty="0" err="1" smtClean="0">
                <a:solidFill>
                  <a:srgbClr val="7030A0"/>
                </a:solidFill>
                <a:sym typeface="Symbol"/>
              </a:rPr>
              <a:t>VentaProd</a:t>
            </a:r>
            <a:r>
              <a:rPr lang="es-AR" sz="1800" dirty="0" smtClean="0">
                <a:solidFill>
                  <a:srgbClr val="7030A0"/>
                </a:solidFill>
                <a:sym typeface="Symbol"/>
              </a:rPr>
              <a:t> </a:t>
            </a:r>
          </a:p>
          <a:p>
            <a:pPr lvl="1">
              <a:lnSpc>
                <a:spcPct val="120000"/>
              </a:lnSpc>
              <a:buNone/>
            </a:pPr>
            <a:r>
              <a:rPr lang="es-AR" sz="1800" dirty="0" smtClean="0">
                <a:sym typeface="Symbol"/>
              </a:rPr>
              <a:t>	WHERE </a:t>
            </a:r>
            <a:r>
              <a:rPr lang="es-AR" sz="1800" dirty="0" smtClean="0">
                <a:solidFill>
                  <a:srgbClr val="C00000"/>
                </a:solidFill>
                <a:sym typeface="Symbol"/>
              </a:rPr>
              <a:t>EXTRACT(MONTH FROM fecha)=9 AND EXTRACT(YEAR FROM fecha)=2011</a:t>
            </a:r>
            <a:r>
              <a:rPr lang="es-AR" sz="1800" dirty="0" smtClean="0">
                <a:sym typeface="Symbol"/>
              </a:rPr>
              <a:t>);</a:t>
            </a:r>
            <a:endParaRPr lang="es-AR" sz="1800" dirty="0" smtClean="0"/>
          </a:p>
          <a:p>
            <a:pPr lvl="1">
              <a:buNone/>
            </a:pPr>
            <a:endParaRPr lang="es-AR" sz="1600" dirty="0" smtClean="0">
              <a:sym typeface="Symbol"/>
            </a:endParaRPr>
          </a:p>
          <a:p>
            <a:pPr lvl="1">
              <a:buNone/>
            </a:pPr>
            <a:endParaRPr lang="es-AR" sz="1600" dirty="0"/>
          </a:p>
        </p:txBody>
      </p:sp>
      <p:sp>
        <p:nvSpPr>
          <p:cNvPr id="10" name="Content Placeholder 8"/>
          <p:cNvSpPr txBox="1">
            <a:spLocks/>
          </p:cNvSpPr>
          <p:nvPr/>
        </p:nvSpPr>
        <p:spPr>
          <a:xfrm>
            <a:off x="5580112" y="1484784"/>
            <a:ext cx="3240360" cy="4789512"/>
          </a:xfrm>
          <a:prstGeom prst="rect">
            <a:avLst/>
          </a:prstGeom>
        </p:spPr>
        <p:txBody>
          <a:bodyPr vert="horz">
            <a:noAutofit/>
          </a:bodyPr>
          <a:lstStyle/>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None/>
              <a:tabLst/>
              <a:defRPr/>
            </a:pPr>
            <a:r>
              <a:rPr kumimoji="0" lang="es-AR" b="0" i="0" u="none" strike="noStrike" kern="1200" cap="none" spc="0" normalizeH="0" baseline="0" noProof="0" dirty="0" smtClean="0">
                <a:ln>
                  <a:noFill/>
                </a:ln>
                <a:solidFill>
                  <a:schemeClr val="tx1"/>
                </a:solidFill>
                <a:effectLst/>
                <a:uLnTx/>
                <a:uFillTx/>
                <a:latin typeface="+mn-lt"/>
                <a:ea typeface="+mn-ea"/>
                <a:cs typeface="+mn-cs"/>
                <a:sym typeface="Symbol"/>
              </a:rPr>
              <a:t>SELECT </a:t>
            </a:r>
            <a:r>
              <a:rPr kumimoji="0" lang="es-AR" b="1" i="0" u="none" strike="noStrike" kern="1200" cap="none" spc="0" normalizeH="0" baseline="0" noProof="0" dirty="0" err="1" smtClean="0">
                <a:ln>
                  <a:noFill/>
                </a:ln>
                <a:solidFill>
                  <a:srgbClr val="333399"/>
                </a:solidFill>
                <a:effectLst/>
                <a:uLnTx/>
                <a:uFillTx/>
                <a:latin typeface="+mn-lt"/>
                <a:ea typeface="+mn-ea"/>
                <a:cs typeface="+mn-cs"/>
                <a:sym typeface="Symbol"/>
              </a:rPr>
              <a:t>codProd</a:t>
            </a:r>
            <a:r>
              <a:rPr kumimoji="0" lang="es-AR" b="0" i="0" u="none" strike="noStrike" kern="1200" cap="none" spc="0" normalizeH="0" baseline="0" noProof="0" dirty="0" smtClean="0">
                <a:ln>
                  <a:noFill/>
                </a:ln>
                <a:solidFill>
                  <a:srgbClr val="333399"/>
                </a:solidFill>
                <a:effectLst/>
                <a:uLnTx/>
                <a:uFillTx/>
                <a:latin typeface="+mn-lt"/>
                <a:ea typeface="+mn-ea"/>
                <a:cs typeface="+mn-cs"/>
                <a:sym typeface="Symbol"/>
              </a:rPr>
              <a:t>, </a:t>
            </a:r>
            <a:r>
              <a:rPr kumimoji="0" lang="es-AR" b="0" i="0" u="none" strike="noStrike" kern="1200" cap="none" spc="0" normalizeH="0" baseline="0" noProof="0" dirty="0" err="1" smtClean="0">
                <a:ln>
                  <a:noFill/>
                </a:ln>
                <a:solidFill>
                  <a:srgbClr val="333399"/>
                </a:solidFill>
                <a:effectLst/>
                <a:uLnTx/>
                <a:uFillTx/>
                <a:latin typeface="+mn-lt"/>
                <a:ea typeface="+mn-ea"/>
                <a:cs typeface="+mn-cs"/>
                <a:sym typeface="Symbol"/>
              </a:rPr>
              <a:t>desc</a:t>
            </a:r>
            <a:endParaRPr kumimoji="0" lang="es-AR" b="0" i="0" u="none" strike="noStrike" kern="1200" cap="none" spc="0" normalizeH="0" baseline="0" noProof="0" dirty="0" smtClean="0">
              <a:ln>
                <a:noFill/>
              </a:ln>
              <a:solidFill>
                <a:srgbClr val="333399"/>
              </a:solidFill>
              <a:effectLst/>
              <a:uLnTx/>
              <a:uFillTx/>
              <a:latin typeface="+mn-lt"/>
              <a:ea typeface="+mn-ea"/>
              <a:cs typeface="+mn-cs"/>
              <a:sym typeface="Symbol"/>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None/>
              <a:tabLst/>
              <a:defRPr/>
            </a:pPr>
            <a:r>
              <a:rPr kumimoji="0" lang="es-AR" b="0" i="0" u="none" strike="noStrike" kern="1200" cap="none" spc="0" normalizeH="0" baseline="0" noProof="0" dirty="0" smtClean="0">
                <a:ln>
                  <a:noFill/>
                </a:ln>
                <a:solidFill>
                  <a:schemeClr val="tx1"/>
                </a:solidFill>
                <a:effectLst/>
                <a:uLnTx/>
                <a:uFillTx/>
                <a:latin typeface="+mn-lt"/>
                <a:ea typeface="+mn-ea"/>
                <a:cs typeface="+mn-cs"/>
                <a:sym typeface="Symbol"/>
              </a:rPr>
              <a:t>FROM </a:t>
            </a:r>
            <a:r>
              <a:rPr kumimoji="0" lang="es-AR" b="0" i="0" u="none" strike="noStrike" kern="1200" cap="none" spc="0" normalizeH="0" baseline="0" noProof="0" dirty="0" smtClean="0">
                <a:ln>
                  <a:noFill/>
                </a:ln>
                <a:solidFill>
                  <a:srgbClr val="006600"/>
                </a:solidFill>
                <a:effectLst/>
                <a:uLnTx/>
                <a:uFillTx/>
                <a:latin typeface="+mn-lt"/>
                <a:ea typeface="+mn-ea"/>
                <a:cs typeface="+mn-cs"/>
                <a:sym typeface="Symbol"/>
              </a:rPr>
              <a:t>Producto </a:t>
            </a:r>
            <a:r>
              <a:rPr kumimoji="0" lang="es-AR" b="1" i="0" u="none" strike="noStrike" kern="1200" cap="none" spc="0" normalizeH="0" baseline="0" noProof="0" dirty="0" smtClean="0">
                <a:ln>
                  <a:noFill/>
                </a:ln>
                <a:solidFill>
                  <a:srgbClr val="006600"/>
                </a:solidFill>
                <a:effectLst/>
                <a:uLnTx/>
                <a:uFillTx/>
                <a:latin typeface="+mn-lt"/>
                <a:ea typeface="+mn-ea"/>
                <a:cs typeface="+mn-cs"/>
                <a:sym typeface="Symbol"/>
              </a:rPr>
              <a:t>P</a:t>
            </a:r>
            <a:endParaRPr kumimoji="0" lang="es-AR" b="1" i="0" u="none" strike="noStrike" kern="1200" cap="none" spc="0" normalizeH="0" baseline="0" noProof="0" dirty="0" smtClean="0">
              <a:ln>
                <a:noFill/>
              </a:ln>
              <a:solidFill>
                <a:schemeClr val="tx1"/>
              </a:solidFill>
              <a:effectLst/>
              <a:uLnTx/>
              <a:uFillTx/>
              <a:latin typeface="+mn-lt"/>
              <a:ea typeface="+mn-ea"/>
              <a:cs typeface="+mn-cs"/>
              <a:sym typeface="Symbol"/>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None/>
              <a:tabLst/>
              <a:defRPr/>
            </a:pPr>
            <a:r>
              <a:rPr kumimoji="0" lang="es-AR" b="0" i="0" u="none" strike="noStrike" kern="1200" cap="none" spc="0" normalizeH="0" baseline="0" noProof="0" dirty="0" smtClean="0">
                <a:ln>
                  <a:noFill/>
                </a:ln>
                <a:solidFill>
                  <a:schemeClr val="tx1"/>
                </a:solidFill>
                <a:effectLst/>
                <a:uLnTx/>
                <a:uFillTx/>
                <a:latin typeface="+mn-lt"/>
                <a:ea typeface="+mn-ea"/>
                <a:cs typeface="+mn-cs"/>
                <a:sym typeface="Symbol"/>
              </a:rPr>
              <a:t>WHERE </a:t>
            </a:r>
            <a:r>
              <a:rPr kumimoji="0" lang="es-AR" b="1" i="0" u="none" strike="noStrike" kern="1200" cap="none" spc="0" normalizeH="0" baseline="0" noProof="0" dirty="0" smtClean="0">
                <a:ln>
                  <a:noFill/>
                </a:ln>
                <a:solidFill>
                  <a:srgbClr val="C00000"/>
                </a:solidFill>
                <a:effectLst/>
                <a:uLnTx/>
                <a:uFillTx/>
                <a:latin typeface="+mn-lt"/>
                <a:ea typeface="+mn-ea"/>
                <a:cs typeface="+mn-cs"/>
                <a:sym typeface="Symbol"/>
              </a:rPr>
              <a:t>NOT EXISTS</a:t>
            </a:r>
          </a:p>
          <a:p>
            <a:pPr marL="548640" marR="0" lvl="1" indent="-228600" algn="l" defTabSz="914400" rtl="0" eaLnBrk="1" fontAlgn="auto" latinLnBrk="0" hangingPunct="1">
              <a:lnSpc>
                <a:spcPct val="120000"/>
              </a:lnSpc>
              <a:spcBef>
                <a:spcPts val="370"/>
              </a:spcBef>
              <a:spcAft>
                <a:spcPts val="0"/>
              </a:spcAft>
              <a:buClr>
                <a:schemeClr val="accent2"/>
              </a:buClr>
              <a:buSzPct val="85000"/>
              <a:buFont typeface="Wingdings 2"/>
              <a:buNone/>
              <a:tabLst/>
              <a:defRPr/>
            </a:pPr>
            <a:r>
              <a:rPr kumimoji="0" lang="es-AR" b="0" i="0" u="none" strike="noStrike" kern="1200" cap="none" spc="0" normalizeH="0" baseline="0" noProof="0" dirty="0" smtClean="0">
                <a:ln>
                  <a:noFill/>
                </a:ln>
                <a:solidFill>
                  <a:schemeClr val="tx1"/>
                </a:solidFill>
                <a:effectLst/>
                <a:uLnTx/>
                <a:uFillTx/>
                <a:latin typeface="+mn-lt"/>
                <a:ea typeface="+mn-ea"/>
                <a:cs typeface="+mn-cs"/>
                <a:sym typeface="Symbol"/>
              </a:rPr>
              <a:t>	(SELECT </a:t>
            </a:r>
            <a:r>
              <a:rPr kumimoji="0" lang="es-AR" b="1" i="0" u="none" strike="noStrike" kern="1200" cap="none" spc="0" normalizeH="0" baseline="0" noProof="0" dirty="0" smtClean="0">
                <a:ln>
                  <a:noFill/>
                </a:ln>
                <a:solidFill>
                  <a:schemeClr val="tx1"/>
                </a:solidFill>
                <a:effectLst/>
                <a:uLnTx/>
                <a:uFillTx/>
                <a:latin typeface="+mn-lt"/>
                <a:ea typeface="+mn-ea"/>
                <a:cs typeface="+mn-cs"/>
                <a:sym typeface="Symbol"/>
              </a:rPr>
              <a:t>*</a:t>
            </a:r>
          </a:p>
          <a:p>
            <a:pPr marL="548640" marR="0" lvl="1" indent="-228600" algn="l" defTabSz="914400" rtl="0" eaLnBrk="1" fontAlgn="auto" latinLnBrk="0" hangingPunct="1">
              <a:lnSpc>
                <a:spcPct val="120000"/>
              </a:lnSpc>
              <a:spcBef>
                <a:spcPts val="370"/>
              </a:spcBef>
              <a:spcAft>
                <a:spcPts val="0"/>
              </a:spcAft>
              <a:buClr>
                <a:schemeClr val="accent2"/>
              </a:buClr>
              <a:buSzPct val="85000"/>
              <a:buFont typeface="Wingdings 2"/>
              <a:buNone/>
              <a:tabLst/>
              <a:defRPr/>
            </a:pPr>
            <a:r>
              <a:rPr kumimoji="0" lang="es-AR" b="0" i="0" u="none" strike="noStrike" kern="1200" cap="none" spc="0" normalizeH="0" baseline="0" noProof="0" dirty="0" smtClean="0">
                <a:ln>
                  <a:noFill/>
                </a:ln>
                <a:solidFill>
                  <a:schemeClr val="tx1"/>
                </a:solidFill>
                <a:effectLst/>
                <a:uLnTx/>
                <a:uFillTx/>
                <a:latin typeface="+mn-lt"/>
                <a:ea typeface="+mn-ea"/>
                <a:cs typeface="+mn-cs"/>
                <a:sym typeface="Symbol"/>
              </a:rPr>
              <a:t>	FROM </a:t>
            </a:r>
            <a:r>
              <a:rPr kumimoji="0" lang="es-AR" b="0" i="0" u="none" strike="noStrike" kern="1200" cap="none" spc="0" normalizeH="0" baseline="0" noProof="0" dirty="0" smtClean="0">
                <a:ln>
                  <a:noFill/>
                </a:ln>
                <a:solidFill>
                  <a:srgbClr val="7030A0"/>
                </a:solidFill>
                <a:effectLst/>
                <a:uLnTx/>
                <a:uFillTx/>
                <a:latin typeface="+mn-lt"/>
                <a:ea typeface="+mn-ea"/>
                <a:cs typeface="+mn-cs"/>
                <a:sym typeface="Symbol"/>
              </a:rPr>
              <a:t>Factura</a:t>
            </a:r>
            <a:r>
              <a:rPr kumimoji="0" lang="es-AR" b="0" i="0" u="none" strike="noStrike" kern="1200" cap="none" spc="0" normalizeH="0" baseline="0" noProof="0" dirty="0" smtClean="0">
                <a:ln>
                  <a:noFill/>
                </a:ln>
                <a:solidFill>
                  <a:schemeClr val="tx1"/>
                </a:solidFill>
                <a:effectLst/>
                <a:uLnTx/>
                <a:uFillTx/>
                <a:latin typeface="+mn-lt"/>
                <a:ea typeface="+mn-ea"/>
                <a:cs typeface="+mn-cs"/>
                <a:sym typeface="Symbol"/>
              </a:rPr>
              <a:t> NATURAL JOIN </a:t>
            </a:r>
            <a:r>
              <a:rPr kumimoji="0" lang="es-AR" b="0" i="0" u="none" strike="noStrike" kern="1200" cap="none" spc="0" normalizeH="0" baseline="0" noProof="0" dirty="0" err="1" smtClean="0">
                <a:ln>
                  <a:noFill/>
                </a:ln>
                <a:solidFill>
                  <a:srgbClr val="7030A0"/>
                </a:solidFill>
                <a:effectLst/>
                <a:uLnTx/>
                <a:uFillTx/>
                <a:latin typeface="+mn-lt"/>
                <a:ea typeface="+mn-ea"/>
                <a:cs typeface="+mn-cs"/>
                <a:sym typeface="Symbol"/>
              </a:rPr>
              <a:t>VentaProd</a:t>
            </a:r>
            <a:r>
              <a:rPr kumimoji="0" lang="es-AR" b="0" i="0" u="none" strike="noStrike" kern="1200" cap="none" spc="0" normalizeH="0" baseline="0" noProof="0" dirty="0" smtClean="0">
                <a:ln>
                  <a:noFill/>
                </a:ln>
                <a:solidFill>
                  <a:srgbClr val="7030A0"/>
                </a:solidFill>
                <a:effectLst/>
                <a:uLnTx/>
                <a:uFillTx/>
                <a:latin typeface="+mn-lt"/>
                <a:ea typeface="+mn-ea"/>
                <a:cs typeface="+mn-cs"/>
                <a:sym typeface="Symbol"/>
              </a:rPr>
              <a:t> V</a:t>
            </a:r>
          </a:p>
          <a:p>
            <a:pPr marL="548640" marR="0" lvl="1" indent="-228600" algn="l" defTabSz="914400" rtl="0" eaLnBrk="1" fontAlgn="auto" latinLnBrk="0" hangingPunct="1">
              <a:lnSpc>
                <a:spcPct val="120000"/>
              </a:lnSpc>
              <a:spcBef>
                <a:spcPts val="370"/>
              </a:spcBef>
              <a:spcAft>
                <a:spcPts val="0"/>
              </a:spcAft>
              <a:buClr>
                <a:schemeClr val="accent2"/>
              </a:buClr>
              <a:buSzPct val="85000"/>
              <a:buFont typeface="Wingdings 2"/>
              <a:buNone/>
              <a:tabLst/>
              <a:defRPr/>
            </a:pPr>
            <a:r>
              <a:rPr kumimoji="0" lang="es-AR" b="0" i="0" u="none" strike="noStrike" kern="1200" cap="none" spc="0" normalizeH="0" baseline="0" noProof="0" dirty="0" smtClean="0">
                <a:ln>
                  <a:noFill/>
                </a:ln>
                <a:solidFill>
                  <a:schemeClr val="tx1"/>
                </a:solidFill>
                <a:effectLst/>
                <a:uLnTx/>
                <a:uFillTx/>
                <a:latin typeface="+mn-lt"/>
                <a:ea typeface="+mn-ea"/>
                <a:cs typeface="+mn-cs"/>
                <a:sym typeface="Symbol"/>
              </a:rPr>
              <a:t>	WHERE </a:t>
            </a:r>
            <a:r>
              <a:rPr kumimoji="0" lang="es-AR" b="0" i="0" u="none" strike="noStrike" kern="1200" cap="none" spc="0" normalizeH="0" baseline="0" noProof="0" dirty="0" smtClean="0">
                <a:ln>
                  <a:noFill/>
                </a:ln>
                <a:solidFill>
                  <a:srgbClr val="C00000"/>
                </a:solidFill>
                <a:effectLst/>
                <a:uLnTx/>
                <a:uFillTx/>
                <a:latin typeface="+mn-lt"/>
                <a:ea typeface="+mn-ea"/>
                <a:cs typeface="+mn-cs"/>
                <a:sym typeface="Symbol"/>
              </a:rPr>
              <a:t>EXTRACT(MONTH FROM fecha)=9 AND EXTRACT(YEAR FROM fecha)=2011 </a:t>
            </a:r>
            <a:r>
              <a:rPr kumimoji="0" lang="es-AR" b="0" i="0" u="none" strike="noStrike" kern="1200" cap="none" spc="0" normalizeH="0" baseline="0" noProof="0" dirty="0" smtClean="0">
                <a:ln>
                  <a:noFill/>
                </a:ln>
                <a:solidFill>
                  <a:srgbClr val="7030A0"/>
                </a:solidFill>
                <a:effectLst/>
                <a:uLnTx/>
                <a:uFillTx/>
                <a:latin typeface="+mn-lt"/>
                <a:ea typeface="+mn-ea"/>
                <a:cs typeface="+mn-cs"/>
                <a:sym typeface="Symbol"/>
              </a:rPr>
              <a:t>AND </a:t>
            </a:r>
            <a:r>
              <a:rPr kumimoji="0" lang="es-AR" b="0" i="0" u="none" strike="noStrike" kern="1200" cap="none" spc="0" normalizeH="0" baseline="0" noProof="0" dirty="0" err="1" smtClean="0">
                <a:ln>
                  <a:noFill/>
                </a:ln>
                <a:solidFill>
                  <a:srgbClr val="7030A0"/>
                </a:solidFill>
                <a:effectLst/>
                <a:uLnTx/>
                <a:uFillTx/>
                <a:latin typeface="+mn-lt"/>
                <a:ea typeface="+mn-ea"/>
                <a:cs typeface="+mn-cs"/>
                <a:sym typeface="Symbol"/>
              </a:rPr>
              <a:t>V.codProd</a:t>
            </a:r>
            <a:r>
              <a:rPr kumimoji="0" lang="es-AR" b="0" i="0" u="none" strike="noStrike" kern="1200" cap="none" spc="0" normalizeH="0" baseline="0" noProof="0" dirty="0" smtClean="0">
                <a:ln>
                  <a:noFill/>
                </a:ln>
                <a:solidFill>
                  <a:schemeClr val="tx1"/>
                </a:solidFill>
                <a:effectLst/>
                <a:uLnTx/>
                <a:uFillTx/>
                <a:latin typeface="+mn-lt"/>
                <a:ea typeface="+mn-ea"/>
                <a:cs typeface="+mn-cs"/>
                <a:sym typeface="Symbol"/>
              </a:rPr>
              <a:t>=</a:t>
            </a:r>
            <a:r>
              <a:rPr kumimoji="0" lang="es-AR" b="1" i="0" u="none" strike="noStrike" kern="1200" cap="none" spc="0" normalizeH="0" baseline="0" noProof="0" dirty="0" err="1" smtClean="0">
                <a:ln>
                  <a:noFill/>
                </a:ln>
                <a:solidFill>
                  <a:srgbClr val="006600"/>
                </a:solidFill>
                <a:effectLst/>
                <a:uLnTx/>
                <a:uFillTx/>
                <a:latin typeface="+mn-lt"/>
                <a:ea typeface="+mn-ea"/>
                <a:cs typeface="+mn-cs"/>
                <a:sym typeface="Symbol"/>
              </a:rPr>
              <a:t>P.codProd</a:t>
            </a:r>
            <a:r>
              <a:rPr kumimoji="0" lang="es-AR" b="0" i="0" u="none" strike="noStrike" kern="1200" cap="none" spc="0" normalizeH="0" baseline="0" noProof="0" dirty="0" smtClean="0">
                <a:ln>
                  <a:noFill/>
                </a:ln>
                <a:solidFill>
                  <a:schemeClr val="tx1"/>
                </a:solidFill>
                <a:effectLst/>
                <a:uLnTx/>
                <a:uFillTx/>
                <a:latin typeface="+mn-lt"/>
                <a:ea typeface="+mn-ea"/>
                <a:cs typeface="+mn-cs"/>
                <a:sym typeface="Symbol"/>
              </a:rPr>
              <a:t>));</a:t>
            </a:r>
            <a:endParaRPr kumimoji="0" lang="es-AR" b="0" i="0" u="none" strike="noStrike" kern="1200" cap="none" spc="0" normalizeH="0" baseline="0" noProof="0" dirty="0" smtClean="0">
              <a:ln>
                <a:noFill/>
              </a:ln>
              <a:solidFill>
                <a:schemeClr val="tx1"/>
              </a:solidFill>
              <a:effectLst/>
              <a:uLnTx/>
              <a:uFillTx/>
              <a:latin typeface="+mn-lt"/>
              <a:ea typeface="+mn-ea"/>
              <a:cs typeface="+mn-cs"/>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None/>
              <a:tabLst/>
              <a:defRPr/>
            </a:pPr>
            <a:endParaRPr kumimoji="0" lang="es-AR" sz="1600" b="0" i="0" u="none" strike="noStrike" kern="1200" cap="none" spc="0" normalizeH="0" baseline="0" noProof="0" dirty="0" smtClean="0">
              <a:ln>
                <a:noFill/>
              </a:ln>
              <a:solidFill>
                <a:schemeClr val="tx1"/>
              </a:solidFill>
              <a:effectLst/>
              <a:uLnTx/>
              <a:uFillTx/>
              <a:latin typeface="+mn-lt"/>
              <a:ea typeface="+mn-ea"/>
              <a:cs typeface="+mn-cs"/>
              <a:sym typeface="Symbol"/>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None/>
              <a:tabLst/>
              <a:defRPr/>
            </a:pPr>
            <a:endParaRPr kumimoji="0" lang="es-AR"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s-AR" dirty="0" smtClean="0"/>
              <a:t>Operaciones con </a:t>
            </a:r>
            <a:r>
              <a:rPr lang="es-AR" dirty="0" err="1" smtClean="0"/>
              <a:t>Subconsultas</a:t>
            </a:r>
            <a:endParaRPr lang="es-AR" dirty="0"/>
          </a:p>
        </p:txBody>
      </p:sp>
      <p:sp>
        <p:nvSpPr>
          <p:cNvPr id="3" name="Date Placeholder 2"/>
          <p:cNvSpPr>
            <a:spLocks noGrp="1"/>
          </p:cNvSpPr>
          <p:nvPr>
            <p:ph type="dt" sz="half" idx="10"/>
          </p:nvPr>
        </p:nvSpPr>
        <p:spPr/>
        <p:txBody>
          <a:bodyPr/>
          <a:lstStyle/>
          <a:p>
            <a:r>
              <a:rPr lang="es-AR" smtClean="0"/>
              <a:t>IBBDD</a:t>
            </a:r>
            <a:endParaRPr lang="es-AR"/>
          </a:p>
        </p:txBody>
      </p:sp>
      <p:sp>
        <p:nvSpPr>
          <p:cNvPr id="4" name="Footer Placeholder 3"/>
          <p:cNvSpPr>
            <a:spLocks noGrp="1"/>
          </p:cNvSpPr>
          <p:nvPr>
            <p:ph type="ftr" sz="quarter" idx="11"/>
          </p:nvPr>
        </p:nvSpPr>
        <p:spPr/>
        <p:txBody>
          <a:bodyPr/>
          <a:lstStyle/>
          <a:p>
            <a:r>
              <a:rPr lang="es-AR" dirty="0" smtClean="0"/>
              <a:t>SQL</a:t>
            </a:r>
            <a:endParaRPr lang="es-AR" dirty="0"/>
          </a:p>
        </p:txBody>
      </p:sp>
      <p:sp>
        <p:nvSpPr>
          <p:cNvPr id="5" name="Slide Number Placeholder 4"/>
          <p:cNvSpPr>
            <a:spLocks noGrp="1"/>
          </p:cNvSpPr>
          <p:nvPr>
            <p:ph type="sldNum" sz="quarter" idx="12"/>
          </p:nvPr>
        </p:nvSpPr>
        <p:spPr/>
        <p:txBody>
          <a:bodyPr/>
          <a:lstStyle/>
          <a:p>
            <a:fld id="{245FBE8E-C018-4514-B6E6-6AFED8D2B55D}" type="slidenum">
              <a:rPr lang="es-AR" smtClean="0"/>
              <a:pPr/>
              <a:t>37</a:t>
            </a:fld>
            <a:endParaRPr lang="es-AR"/>
          </a:p>
        </p:txBody>
      </p:sp>
      <p:sp>
        <p:nvSpPr>
          <p:cNvPr id="8" name="Content Placeholder 7"/>
          <p:cNvSpPr>
            <a:spLocks noGrp="1"/>
          </p:cNvSpPr>
          <p:nvPr>
            <p:ph sz="quarter" idx="1"/>
          </p:nvPr>
        </p:nvSpPr>
        <p:spPr/>
        <p:txBody>
          <a:bodyPr>
            <a:noAutofit/>
          </a:bodyPr>
          <a:lstStyle/>
          <a:p>
            <a:pPr>
              <a:buNone/>
            </a:pPr>
            <a:r>
              <a:rPr lang="es-AR" sz="2400" dirty="0" smtClean="0">
                <a:solidFill>
                  <a:schemeClr val="accent1">
                    <a:lumMod val="75000"/>
                  </a:schemeClr>
                </a:solidFill>
              </a:rPr>
              <a:t>Factura(</a:t>
            </a:r>
            <a:r>
              <a:rPr lang="es-AR" sz="2400" dirty="0" err="1" smtClean="0">
                <a:solidFill>
                  <a:schemeClr val="accent1">
                    <a:lumMod val="75000"/>
                  </a:schemeClr>
                </a:solidFill>
              </a:rPr>
              <a:t>nroFac</a:t>
            </a:r>
            <a:r>
              <a:rPr lang="es-AR" sz="2400" dirty="0" smtClean="0">
                <a:solidFill>
                  <a:schemeClr val="accent1">
                    <a:lumMod val="75000"/>
                  </a:schemeClr>
                </a:solidFill>
              </a:rPr>
              <a:t>, fecha, </a:t>
            </a:r>
            <a:r>
              <a:rPr lang="es-AR" sz="2400" dirty="0" err="1" smtClean="0">
                <a:solidFill>
                  <a:schemeClr val="accent1">
                    <a:lumMod val="75000"/>
                  </a:schemeClr>
                </a:solidFill>
              </a:rPr>
              <a:t>fPago</a:t>
            </a:r>
            <a:r>
              <a:rPr lang="es-AR" sz="2400" dirty="0" smtClean="0">
                <a:solidFill>
                  <a:schemeClr val="accent1">
                    <a:lumMod val="75000"/>
                  </a:schemeClr>
                </a:solidFill>
              </a:rPr>
              <a:t>, </a:t>
            </a:r>
            <a:r>
              <a:rPr lang="es-AR" sz="2400" dirty="0" err="1" smtClean="0">
                <a:solidFill>
                  <a:schemeClr val="accent1">
                    <a:lumMod val="75000"/>
                  </a:schemeClr>
                </a:solidFill>
              </a:rPr>
              <a:t>dto</a:t>
            </a:r>
            <a:r>
              <a:rPr lang="es-AR" sz="2400" dirty="0" smtClean="0">
                <a:solidFill>
                  <a:schemeClr val="accent1">
                    <a:lumMod val="75000"/>
                  </a:schemeClr>
                </a:solidFill>
              </a:rPr>
              <a:t>)</a:t>
            </a:r>
          </a:p>
          <a:p>
            <a:pPr>
              <a:buNone/>
            </a:pPr>
            <a:r>
              <a:rPr lang="es-AR" sz="2400" dirty="0" smtClean="0">
                <a:solidFill>
                  <a:schemeClr val="accent1">
                    <a:lumMod val="75000"/>
                  </a:schemeClr>
                </a:solidFill>
              </a:rPr>
              <a:t>Producto(</a:t>
            </a:r>
            <a:r>
              <a:rPr lang="es-AR" sz="2400" dirty="0" err="1" smtClean="0">
                <a:solidFill>
                  <a:schemeClr val="accent1">
                    <a:lumMod val="75000"/>
                  </a:schemeClr>
                </a:solidFill>
              </a:rPr>
              <a:t>codProd</a:t>
            </a:r>
            <a:r>
              <a:rPr lang="es-AR" sz="2400" dirty="0" smtClean="0">
                <a:solidFill>
                  <a:schemeClr val="accent1">
                    <a:lumMod val="75000"/>
                  </a:schemeClr>
                </a:solidFill>
              </a:rPr>
              <a:t>, </a:t>
            </a:r>
            <a:r>
              <a:rPr lang="es-AR" sz="2400" dirty="0" err="1" smtClean="0">
                <a:solidFill>
                  <a:schemeClr val="accent1">
                    <a:lumMod val="75000"/>
                  </a:schemeClr>
                </a:solidFill>
              </a:rPr>
              <a:t>desc</a:t>
            </a:r>
            <a:r>
              <a:rPr lang="es-AR" sz="2400" dirty="0" smtClean="0">
                <a:solidFill>
                  <a:schemeClr val="accent1">
                    <a:lumMod val="75000"/>
                  </a:schemeClr>
                </a:solidFill>
              </a:rPr>
              <a:t>, </a:t>
            </a:r>
            <a:r>
              <a:rPr lang="es-AR" sz="2400" dirty="0" err="1" smtClean="0">
                <a:solidFill>
                  <a:schemeClr val="accent1">
                    <a:lumMod val="75000"/>
                  </a:schemeClr>
                </a:solidFill>
              </a:rPr>
              <a:t>existAct</a:t>
            </a:r>
            <a:r>
              <a:rPr lang="es-AR" sz="2400" dirty="0" smtClean="0">
                <a:solidFill>
                  <a:schemeClr val="accent1">
                    <a:lumMod val="75000"/>
                  </a:schemeClr>
                </a:solidFill>
              </a:rPr>
              <a:t>, </a:t>
            </a:r>
            <a:r>
              <a:rPr lang="es-AR" sz="2400" dirty="0" err="1" smtClean="0">
                <a:solidFill>
                  <a:schemeClr val="accent1">
                    <a:lumMod val="75000"/>
                  </a:schemeClr>
                </a:solidFill>
              </a:rPr>
              <a:t>existMin</a:t>
            </a:r>
            <a:r>
              <a:rPr lang="es-AR" sz="2400" dirty="0" smtClean="0">
                <a:solidFill>
                  <a:schemeClr val="accent1">
                    <a:lumMod val="75000"/>
                  </a:schemeClr>
                </a:solidFill>
              </a:rPr>
              <a:t>, </a:t>
            </a:r>
            <a:r>
              <a:rPr lang="es-AR" sz="2400" dirty="0" err="1" smtClean="0">
                <a:solidFill>
                  <a:schemeClr val="accent1">
                    <a:lumMod val="75000"/>
                  </a:schemeClr>
                </a:solidFill>
              </a:rPr>
              <a:t>pVAct</a:t>
            </a:r>
            <a:r>
              <a:rPr lang="es-AR" sz="2400" dirty="0" smtClean="0">
                <a:solidFill>
                  <a:schemeClr val="accent1">
                    <a:lumMod val="75000"/>
                  </a:schemeClr>
                </a:solidFill>
              </a:rPr>
              <a:t>)</a:t>
            </a:r>
          </a:p>
          <a:p>
            <a:pPr>
              <a:buNone/>
            </a:pPr>
            <a:r>
              <a:rPr lang="es-AR" sz="2400" dirty="0" err="1" smtClean="0">
                <a:solidFill>
                  <a:schemeClr val="accent1">
                    <a:lumMod val="75000"/>
                  </a:schemeClr>
                </a:solidFill>
              </a:rPr>
              <a:t>VentaProd</a:t>
            </a:r>
            <a:r>
              <a:rPr lang="es-AR" sz="2400" dirty="0" smtClean="0">
                <a:solidFill>
                  <a:schemeClr val="accent1">
                    <a:lumMod val="75000"/>
                  </a:schemeClr>
                </a:solidFill>
              </a:rPr>
              <a:t>(</a:t>
            </a:r>
            <a:r>
              <a:rPr lang="es-AR" sz="2400" dirty="0" err="1" smtClean="0">
                <a:solidFill>
                  <a:schemeClr val="accent1">
                    <a:lumMod val="75000"/>
                  </a:schemeClr>
                </a:solidFill>
              </a:rPr>
              <a:t>nroFac</a:t>
            </a:r>
            <a:r>
              <a:rPr lang="es-AR" sz="2400" dirty="0" smtClean="0">
                <a:solidFill>
                  <a:schemeClr val="accent1">
                    <a:lumMod val="75000"/>
                  </a:schemeClr>
                </a:solidFill>
              </a:rPr>
              <a:t>, </a:t>
            </a:r>
            <a:r>
              <a:rPr lang="es-AR" sz="2400" dirty="0" err="1" smtClean="0">
                <a:solidFill>
                  <a:schemeClr val="accent1">
                    <a:lumMod val="75000"/>
                  </a:schemeClr>
                </a:solidFill>
              </a:rPr>
              <a:t>codProd</a:t>
            </a:r>
            <a:r>
              <a:rPr lang="es-AR" sz="2400" dirty="0" smtClean="0">
                <a:solidFill>
                  <a:schemeClr val="accent1">
                    <a:lumMod val="75000"/>
                  </a:schemeClr>
                </a:solidFill>
              </a:rPr>
              <a:t>, </a:t>
            </a:r>
            <a:r>
              <a:rPr lang="es-AR" sz="2400" dirty="0" err="1" smtClean="0">
                <a:solidFill>
                  <a:schemeClr val="accent1">
                    <a:lumMod val="75000"/>
                  </a:schemeClr>
                </a:solidFill>
              </a:rPr>
              <a:t>cant</a:t>
            </a:r>
            <a:r>
              <a:rPr lang="es-AR" sz="2400" dirty="0" smtClean="0">
                <a:solidFill>
                  <a:schemeClr val="accent1">
                    <a:lumMod val="75000"/>
                  </a:schemeClr>
                </a:solidFill>
              </a:rPr>
              <a:t>, </a:t>
            </a:r>
            <a:r>
              <a:rPr lang="es-AR" sz="2400" dirty="0" err="1" smtClean="0">
                <a:solidFill>
                  <a:schemeClr val="accent1">
                    <a:lumMod val="75000"/>
                  </a:schemeClr>
                </a:solidFill>
              </a:rPr>
              <a:t>pvu</a:t>
            </a:r>
            <a:r>
              <a:rPr lang="es-AR" sz="2400" dirty="0" smtClean="0">
                <a:solidFill>
                  <a:schemeClr val="accent1">
                    <a:lumMod val="75000"/>
                  </a:schemeClr>
                </a:solidFill>
              </a:rPr>
              <a:t>)</a:t>
            </a:r>
          </a:p>
          <a:p>
            <a:pPr>
              <a:spcBef>
                <a:spcPts val="1200"/>
              </a:spcBef>
              <a:buFont typeface="Wingdings" pitchFamily="2" charset="2"/>
              <a:buChar char="q"/>
            </a:pPr>
            <a:r>
              <a:rPr lang="es-AR" sz="2400" dirty="0" smtClean="0">
                <a:solidFill>
                  <a:srgbClr val="7030A0"/>
                </a:solidFill>
              </a:rPr>
              <a:t>Subconsulta</a:t>
            </a:r>
            <a:r>
              <a:rPr lang="es-AR" sz="2400" dirty="0" smtClean="0"/>
              <a:t> de tablas: </a:t>
            </a:r>
            <a:r>
              <a:rPr lang="es-AR" sz="2400" i="1" dirty="0" smtClean="0">
                <a:solidFill>
                  <a:srgbClr val="333399"/>
                </a:solidFill>
              </a:rPr>
              <a:t>código y descripción </a:t>
            </a:r>
            <a:r>
              <a:rPr lang="es-AR" sz="2400" i="1" dirty="0" smtClean="0">
                <a:solidFill>
                  <a:srgbClr val="006600"/>
                </a:solidFill>
              </a:rPr>
              <a:t>de productos </a:t>
            </a:r>
            <a:r>
              <a:rPr lang="es-AR" sz="2400" i="1" dirty="0" smtClean="0">
                <a:solidFill>
                  <a:srgbClr val="C00000"/>
                </a:solidFill>
              </a:rPr>
              <a:t>que se hayan vendido todos los días de septiembre de 2011 que hubo ventas</a:t>
            </a:r>
          </a:p>
        </p:txBody>
      </p:sp>
      <p:sp>
        <p:nvSpPr>
          <p:cNvPr id="9" name="Content Placeholder 8"/>
          <p:cNvSpPr>
            <a:spLocks noGrp="1"/>
          </p:cNvSpPr>
          <p:nvPr>
            <p:ph sz="quarter" idx="2"/>
          </p:nvPr>
        </p:nvSpPr>
        <p:spPr>
          <a:xfrm>
            <a:off x="4933950" y="1447800"/>
            <a:ext cx="3749040" cy="4933528"/>
          </a:xfrm>
        </p:spPr>
        <p:txBody>
          <a:bodyPr>
            <a:noAutofit/>
          </a:bodyPr>
          <a:lstStyle/>
          <a:p>
            <a:pPr lvl="1">
              <a:buNone/>
            </a:pPr>
            <a:r>
              <a:rPr lang="es-AR" sz="1800" dirty="0" smtClean="0">
                <a:sym typeface="Symbol"/>
              </a:rPr>
              <a:t>SELECT </a:t>
            </a:r>
            <a:r>
              <a:rPr lang="es-AR" sz="1800" b="1" dirty="0" err="1" smtClean="0">
                <a:solidFill>
                  <a:srgbClr val="333399"/>
                </a:solidFill>
                <a:sym typeface="Symbol"/>
              </a:rPr>
              <a:t>p.codProd</a:t>
            </a:r>
            <a:r>
              <a:rPr lang="es-AR" sz="1800" dirty="0" smtClean="0">
                <a:solidFill>
                  <a:srgbClr val="333399"/>
                </a:solidFill>
                <a:sym typeface="Symbol"/>
              </a:rPr>
              <a:t>, </a:t>
            </a:r>
            <a:r>
              <a:rPr lang="es-AR" sz="1800" dirty="0" err="1" smtClean="0">
                <a:solidFill>
                  <a:srgbClr val="333399"/>
                </a:solidFill>
                <a:sym typeface="Symbol"/>
              </a:rPr>
              <a:t>p.desc</a:t>
            </a:r>
            <a:endParaRPr lang="es-AR" sz="1800" dirty="0" smtClean="0">
              <a:sym typeface="Symbol"/>
            </a:endParaRPr>
          </a:p>
          <a:p>
            <a:pPr lvl="1">
              <a:buNone/>
            </a:pPr>
            <a:r>
              <a:rPr lang="es-AR" sz="1800" dirty="0" smtClean="0">
                <a:sym typeface="Symbol"/>
              </a:rPr>
              <a:t>FROM </a:t>
            </a:r>
            <a:r>
              <a:rPr lang="es-AR" sz="1800" dirty="0" smtClean="0">
                <a:solidFill>
                  <a:srgbClr val="006600"/>
                </a:solidFill>
                <a:sym typeface="Symbol"/>
              </a:rPr>
              <a:t>Producto </a:t>
            </a:r>
            <a:r>
              <a:rPr lang="es-AR" sz="1800" b="1" dirty="0" smtClean="0">
                <a:solidFill>
                  <a:srgbClr val="006600"/>
                </a:solidFill>
                <a:sym typeface="Symbol"/>
              </a:rPr>
              <a:t>p</a:t>
            </a:r>
            <a:endParaRPr lang="es-AR" sz="1800" b="1" dirty="0" smtClean="0">
              <a:sym typeface="Symbol"/>
            </a:endParaRPr>
          </a:p>
          <a:p>
            <a:pPr lvl="1">
              <a:buNone/>
            </a:pPr>
            <a:r>
              <a:rPr lang="es-AR" sz="1800" dirty="0" smtClean="0">
                <a:sym typeface="Symbol"/>
              </a:rPr>
              <a:t>WHERE NOT EXISTS</a:t>
            </a:r>
          </a:p>
          <a:p>
            <a:pPr lvl="1">
              <a:buNone/>
            </a:pPr>
            <a:r>
              <a:rPr lang="es-AR" sz="1800" dirty="0" smtClean="0">
                <a:sym typeface="Symbol"/>
              </a:rPr>
              <a:t>	(SELECT </a:t>
            </a:r>
            <a:r>
              <a:rPr lang="es-AR" sz="1800" dirty="0" err="1" smtClean="0">
                <a:solidFill>
                  <a:srgbClr val="7030A0"/>
                </a:solidFill>
                <a:sym typeface="Symbol"/>
              </a:rPr>
              <a:t>f.fecha</a:t>
            </a:r>
            <a:endParaRPr lang="es-AR" sz="1800" dirty="0" smtClean="0">
              <a:sym typeface="Symbol"/>
            </a:endParaRPr>
          </a:p>
          <a:p>
            <a:pPr lvl="1">
              <a:buNone/>
            </a:pPr>
            <a:r>
              <a:rPr lang="es-AR" sz="1800" dirty="0" smtClean="0">
                <a:sym typeface="Symbol"/>
              </a:rPr>
              <a:t>	FROM </a:t>
            </a:r>
            <a:r>
              <a:rPr lang="es-AR" sz="1800" dirty="0" smtClean="0">
                <a:solidFill>
                  <a:srgbClr val="7030A0"/>
                </a:solidFill>
                <a:sym typeface="Symbol"/>
              </a:rPr>
              <a:t>Factura </a:t>
            </a:r>
            <a:r>
              <a:rPr lang="es-AR" sz="1800" b="1" dirty="0" smtClean="0">
                <a:solidFill>
                  <a:srgbClr val="7030A0"/>
                </a:solidFill>
                <a:sym typeface="Symbol"/>
              </a:rPr>
              <a:t>f</a:t>
            </a:r>
            <a:r>
              <a:rPr lang="es-AR" sz="1800" dirty="0" smtClean="0">
                <a:solidFill>
                  <a:srgbClr val="7030A0"/>
                </a:solidFill>
                <a:sym typeface="Symbol"/>
              </a:rPr>
              <a:t> </a:t>
            </a:r>
            <a:endParaRPr lang="es-AR" sz="1800" dirty="0" smtClean="0">
              <a:sym typeface="Symbol"/>
            </a:endParaRPr>
          </a:p>
          <a:p>
            <a:pPr lvl="1">
              <a:buNone/>
            </a:pPr>
            <a:r>
              <a:rPr lang="es-AR" sz="1800" dirty="0" smtClean="0">
                <a:sym typeface="Symbol"/>
              </a:rPr>
              <a:t>	WHERE </a:t>
            </a:r>
            <a:r>
              <a:rPr lang="es-AR" sz="1800" dirty="0" smtClean="0">
                <a:solidFill>
                  <a:srgbClr val="C00000"/>
                </a:solidFill>
                <a:sym typeface="Symbol"/>
              </a:rPr>
              <a:t>EXTRACT(MONTH FROM fecha)=9 AND EXTRACT(YEAR FROM fecha)=2011 AND </a:t>
            </a:r>
            <a:r>
              <a:rPr lang="es-AR" sz="1800" dirty="0" smtClean="0">
                <a:sym typeface="Symbol"/>
              </a:rPr>
              <a:t>NOT EXISTS</a:t>
            </a:r>
          </a:p>
          <a:p>
            <a:pPr lvl="1">
              <a:buNone/>
            </a:pPr>
            <a:r>
              <a:rPr lang="es-AR" sz="1800" dirty="0" smtClean="0">
                <a:sym typeface="Symbol"/>
              </a:rPr>
              <a:t>		(SELECT *</a:t>
            </a:r>
          </a:p>
          <a:p>
            <a:pPr lvl="1">
              <a:buNone/>
            </a:pPr>
            <a:r>
              <a:rPr lang="es-AR" sz="1800" dirty="0" smtClean="0">
                <a:sym typeface="Symbol"/>
              </a:rPr>
              <a:t>		FROM </a:t>
            </a:r>
            <a:r>
              <a:rPr lang="es-AR" sz="1800" spc="-100" dirty="0" smtClean="0">
                <a:solidFill>
                  <a:srgbClr val="7030A0"/>
                </a:solidFill>
                <a:sym typeface="Symbol"/>
              </a:rPr>
              <a:t>Venta v NATURAL JOIN Factura f2</a:t>
            </a:r>
            <a:endParaRPr lang="es-AR" sz="1800" dirty="0" smtClean="0">
              <a:sym typeface="Symbol"/>
            </a:endParaRPr>
          </a:p>
          <a:p>
            <a:pPr lvl="1">
              <a:buNone/>
            </a:pPr>
            <a:r>
              <a:rPr lang="es-AR" sz="1800" dirty="0" smtClean="0">
                <a:sym typeface="Symbol"/>
              </a:rPr>
              <a:t>		WHERE </a:t>
            </a:r>
            <a:r>
              <a:rPr lang="es-AR" sz="1800" spc="-100" dirty="0" err="1" smtClean="0">
                <a:solidFill>
                  <a:srgbClr val="7030A0"/>
                </a:solidFill>
                <a:sym typeface="Symbol"/>
              </a:rPr>
              <a:t>v</a:t>
            </a:r>
            <a:r>
              <a:rPr lang="es-AR" sz="1800" dirty="0" err="1" smtClean="0">
                <a:solidFill>
                  <a:srgbClr val="7030A0"/>
                </a:solidFill>
                <a:sym typeface="Symbol"/>
              </a:rPr>
              <a:t>.codProd</a:t>
            </a:r>
            <a:r>
              <a:rPr lang="es-AR" sz="1800" dirty="0" smtClean="0">
                <a:solidFill>
                  <a:srgbClr val="7030A0"/>
                </a:solidFill>
                <a:sym typeface="Symbol"/>
              </a:rPr>
              <a:t>=</a:t>
            </a:r>
            <a:r>
              <a:rPr lang="es-AR" sz="1800" b="1" dirty="0" err="1" smtClean="0">
                <a:solidFill>
                  <a:srgbClr val="333399"/>
                </a:solidFill>
                <a:sym typeface="Symbol"/>
              </a:rPr>
              <a:t>p.codProd</a:t>
            </a:r>
            <a:r>
              <a:rPr lang="es-AR" sz="1800" dirty="0" smtClean="0">
                <a:solidFill>
                  <a:srgbClr val="7030A0"/>
                </a:solidFill>
                <a:sym typeface="Symbol"/>
              </a:rPr>
              <a:t> AND</a:t>
            </a:r>
            <a:br>
              <a:rPr lang="es-AR" sz="1800" dirty="0" smtClean="0">
                <a:solidFill>
                  <a:srgbClr val="7030A0"/>
                </a:solidFill>
                <a:sym typeface="Symbol"/>
              </a:rPr>
            </a:br>
            <a:r>
              <a:rPr lang="es-AR" sz="1800" dirty="0" smtClean="0">
                <a:solidFill>
                  <a:srgbClr val="7030A0"/>
                </a:solidFill>
                <a:sym typeface="Symbol"/>
              </a:rPr>
              <a:t>	f2.fecha=</a:t>
            </a:r>
            <a:r>
              <a:rPr lang="es-AR" sz="1800" b="1" dirty="0" err="1" smtClean="0">
                <a:solidFill>
                  <a:srgbClr val="7030A0"/>
                </a:solidFill>
                <a:sym typeface="Symbol"/>
              </a:rPr>
              <a:t>f.fecha</a:t>
            </a:r>
            <a:r>
              <a:rPr lang="es-AR" sz="1800" dirty="0" smtClean="0">
                <a:sym typeface="Symbol"/>
              </a:rPr>
              <a:t>));</a:t>
            </a:r>
            <a:endParaRPr lang="es-AR" sz="18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s-AR" dirty="0" smtClean="0"/>
              <a:t>Actualización de Tablas</a:t>
            </a:r>
            <a:endParaRPr lang="es-AR" dirty="0"/>
          </a:p>
        </p:txBody>
      </p:sp>
      <p:sp>
        <p:nvSpPr>
          <p:cNvPr id="3" name="Date Placeholder 2"/>
          <p:cNvSpPr>
            <a:spLocks noGrp="1"/>
          </p:cNvSpPr>
          <p:nvPr>
            <p:ph type="dt" sz="half" idx="10"/>
          </p:nvPr>
        </p:nvSpPr>
        <p:spPr/>
        <p:txBody>
          <a:bodyPr/>
          <a:lstStyle/>
          <a:p>
            <a:r>
              <a:rPr lang="es-AR" smtClean="0"/>
              <a:t>IBBDD</a:t>
            </a:r>
            <a:endParaRPr lang="es-AR"/>
          </a:p>
        </p:txBody>
      </p:sp>
      <p:sp>
        <p:nvSpPr>
          <p:cNvPr id="4" name="Footer Placeholder 3"/>
          <p:cNvSpPr>
            <a:spLocks noGrp="1"/>
          </p:cNvSpPr>
          <p:nvPr>
            <p:ph type="ftr" sz="quarter" idx="11"/>
          </p:nvPr>
        </p:nvSpPr>
        <p:spPr/>
        <p:txBody>
          <a:bodyPr/>
          <a:lstStyle/>
          <a:p>
            <a:r>
              <a:rPr lang="es-AR" smtClean="0"/>
              <a:t>SQL</a:t>
            </a:r>
            <a:endParaRPr lang="es-AR" dirty="0"/>
          </a:p>
        </p:txBody>
      </p:sp>
      <p:sp>
        <p:nvSpPr>
          <p:cNvPr id="5" name="Slide Number Placeholder 4"/>
          <p:cNvSpPr>
            <a:spLocks noGrp="1"/>
          </p:cNvSpPr>
          <p:nvPr>
            <p:ph type="sldNum" sz="quarter" idx="12"/>
          </p:nvPr>
        </p:nvSpPr>
        <p:spPr/>
        <p:txBody>
          <a:bodyPr/>
          <a:lstStyle/>
          <a:p>
            <a:fld id="{245FBE8E-C018-4514-B6E6-6AFED8D2B55D}" type="slidenum">
              <a:rPr lang="es-AR" smtClean="0"/>
              <a:pPr/>
              <a:t>38</a:t>
            </a:fld>
            <a:endParaRPr lang="es-AR"/>
          </a:p>
        </p:txBody>
      </p:sp>
      <p:sp>
        <p:nvSpPr>
          <p:cNvPr id="9" name="Content Placeholder 8"/>
          <p:cNvSpPr>
            <a:spLocks noGrp="1"/>
          </p:cNvSpPr>
          <p:nvPr>
            <p:ph sz="quarter" idx="1"/>
          </p:nvPr>
        </p:nvSpPr>
        <p:spPr/>
        <p:txBody>
          <a:bodyPr>
            <a:noAutofit/>
          </a:bodyPr>
          <a:lstStyle/>
          <a:p>
            <a:pPr>
              <a:lnSpc>
                <a:spcPct val="120000"/>
              </a:lnSpc>
              <a:buNone/>
            </a:pPr>
            <a:r>
              <a:rPr lang="es-AR" sz="2400" dirty="0" smtClean="0">
                <a:solidFill>
                  <a:schemeClr val="accent1">
                    <a:lumMod val="75000"/>
                  </a:schemeClr>
                </a:solidFill>
              </a:rPr>
              <a:t>Producto(</a:t>
            </a:r>
            <a:r>
              <a:rPr lang="es-AR" sz="2400" dirty="0" err="1" smtClean="0">
                <a:solidFill>
                  <a:schemeClr val="accent1">
                    <a:lumMod val="75000"/>
                  </a:schemeClr>
                </a:solidFill>
              </a:rPr>
              <a:t>codProd</a:t>
            </a:r>
            <a:r>
              <a:rPr lang="es-AR" sz="2400" dirty="0" smtClean="0">
                <a:solidFill>
                  <a:schemeClr val="accent1">
                    <a:lumMod val="75000"/>
                  </a:schemeClr>
                </a:solidFill>
              </a:rPr>
              <a:t>, </a:t>
            </a:r>
            <a:r>
              <a:rPr lang="es-AR" sz="2400" dirty="0" err="1" smtClean="0">
                <a:solidFill>
                  <a:schemeClr val="accent1">
                    <a:lumMod val="75000"/>
                  </a:schemeClr>
                </a:solidFill>
              </a:rPr>
              <a:t>desc</a:t>
            </a:r>
            <a:r>
              <a:rPr lang="es-AR" sz="2400" dirty="0" smtClean="0">
                <a:solidFill>
                  <a:schemeClr val="accent1">
                    <a:lumMod val="75000"/>
                  </a:schemeClr>
                </a:solidFill>
              </a:rPr>
              <a:t>, </a:t>
            </a:r>
            <a:r>
              <a:rPr lang="es-AR" sz="2400" dirty="0" err="1" smtClean="0">
                <a:solidFill>
                  <a:schemeClr val="accent1">
                    <a:lumMod val="75000"/>
                  </a:schemeClr>
                </a:solidFill>
              </a:rPr>
              <a:t>existAct</a:t>
            </a:r>
            <a:r>
              <a:rPr lang="es-AR" sz="2400" dirty="0" smtClean="0">
                <a:solidFill>
                  <a:schemeClr val="accent1">
                    <a:lumMod val="75000"/>
                  </a:schemeClr>
                </a:solidFill>
              </a:rPr>
              <a:t>, </a:t>
            </a:r>
            <a:r>
              <a:rPr lang="es-AR" sz="2400" dirty="0" err="1" smtClean="0">
                <a:solidFill>
                  <a:schemeClr val="accent1">
                    <a:lumMod val="75000"/>
                  </a:schemeClr>
                </a:solidFill>
              </a:rPr>
              <a:t>existMin</a:t>
            </a:r>
            <a:r>
              <a:rPr lang="es-AR" sz="2400" dirty="0" smtClean="0">
                <a:solidFill>
                  <a:schemeClr val="accent1">
                    <a:lumMod val="75000"/>
                  </a:schemeClr>
                </a:solidFill>
              </a:rPr>
              <a:t>, </a:t>
            </a:r>
            <a:r>
              <a:rPr lang="es-AR" sz="2400" dirty="0" err="1" smtClean="0">
                <a:solidFill>
                  <a:schemeClr val="accent1">
                    <a:lumMod val="75000"/>
                  </a:schemeClr>
                </a:solidFill>
              </a:rPr>
              <a:t>pVAct</a:t>
            </a:r>
            <a:r>
              <a:rPr lang="es-AR" sz="2400" dirty="0" smtClean="0">
                <a:solidFill>
                  <a:schemeClr val="accent1">
                    <a:lumMod val="75000"/>
                  </a:schemeClr>
                </a:solidFill>
              </a:rPr>
              <a:t>)</a:t>
            </a:r>
            <a:endParaRPr lang="es-AR" sz="2400" dirty="0" smtClean="0"/>
          </a:p>
          <a:p>
            <a:pPr>
              <a:lnSpc>
                <a:spcPct val="120000"/>
              </a:lnSpc>
              <a:buFont typeface="Wingdings" pitchFamily="2" charset="2"/>
              <a:buChar char="q"/>
            </a:pPr>
            <a:r>
              <a:rPr lang="es-AR" sz="2000" dirty="0" smtClean="0"/>
              <a:t>Incorporar el producto (1235, “</a:t>
            </a:r>
            <a:r>
              <a:rPr lang="es-AR" sz="2000" dirty="0" err="1" smtClean="0"/>
              <a:t>pendorchos</a:t>
            </a:r>
            <a:r>
              <a:rPr lang="es-AR" sz="2000" dirty="0" smtClean="0"/>
              <a:t> de 9 mm”, 50, 10, 5.75):</a:t>
            </a:r>
          </a:p>
          <a:p>
            <a:pPr lvl="1">
              <a:lnSpc>
                <a:spcPct val="120000"/>
              </a:lnSpc>
              <a:buNone/>
            </a:pPr>
            <a:r>
              <a:rPr lang="es-AR" sz="2000" dirty="0" smtClean="0"/>
              <a:t>INSER INTO Producto</a:t>
            </a:r>
          </a:p>
          <a:p>
            <a:pPr lvl="1">
              <a:lnSpc>
                <a:spcPct val="120000"/>
              </a:lnSpc>
              <a:buNone/>
            </a:pPr>
            <a:r>
              <a:rPr lang="es-AR" sz="2000" dirty="0" smtClean="0"/>
              <a:t>VALUES (1235, ‘</a:t>
            </a:r>
            <a:r>
              <a:rPr lang="es-AR" sz="2000" dirty="0" err="1" smtClean="0"/>
              <a:t>pendorchos</a:t>
            </a:r>
            <a:r>
              <a:rPr lang="es-AR" sz="2000" dirty="0" smtClean="0"/>
              <a:t> de 9 mm’, </a:t>
            </a:r>
            <a:r>
              <a:rPr lang="es-AR" sz="2000" dirty="0" smtClean="0"/>
              <a:t>50</a:t>
            </a:r>
            <a:r>
              <a:rPr lang="es-AR" sz="2000" smtClean="0"/>
              <a:t>, </a:t>
            </a:r>
            <a:r>
              <a:rPr lang="es-AR" sz="2000" smtClean="0"/>
              <a:t>10, 5.75);</a:t>
            </a:r>
            <a:endParaRPr lang="es-AR" sz="2000" dirty="0" smtClean="0"/>
          </a:p>
          <a:p>
            <a:pPr>
              <a:lnSpc>
                <a:spcPct val="120000"/>
              </a:lnSpc>
              <a:buFont typeface="Wingdings" pitchFamily="2" charset="2"/>
              <a:buChar char="q"/>
            </a:pPr>
            <a:r>
              <a:rPr lang="es-AR" sz="2000" dirty="0" smtClean="0"/>
              <a:t>Eliminar el producto 893:</a:t>
            </a:r>
          </a:p>
          <a:p>
            <a:pPr lvl="1">
              <a:lnSpc>
                <a:spcPct val="120000"/>
              </a:lnSpc>
              <a:buNone/>
            </a:pPr>
            <a:r>
              <a:rPr lang="es-AR" sz="2000" dirty="0" smtClean="0">
                <a:sym typeface="Symbol"/>
              </a:rPr>
              <a:t>DELETE FROM Producto</a:t>
            </a:r>
          </a:p>
          <a:p>
            <a:pPr lvl="1">
              <a:lnSpc>
                <a:spcPct val="120000"/>
              </a:lnSpc>
              <a:buNone/>
            </a:pPr>
            <a:r>
              <a:rPr lang="es-AR" sz="2000" dirty="0" smtClean="0">
                <a:sym typeface="Symbol"/>
              </a:rPr>
              <a:t>WHERE </a:t>
            </a:r>
            <a:r>
              <a:rPr lang="es-AR" sz="2000" dirty="0" err="1" smtClean="0">
                <a:sym typeface="Symbol"/>
              </a:rPr>
              <a:t>codProd</a:t>
            </a:r>
            <a:r>
              <a:rPr lang="es-AR" sz="2000" dirty="0" smtClean="0">
                <a:sym typeface="Symbol"/>
              </a:rPr>
              <a:t>=893;</a:t>
            </a:r>
          </a:p>
          <a:p>
            <a:pPr>
              <a:lnSpc>
                <a:spcPct val="120000"/>
              </a:lnSpc>
              <a:buFont typeface="Wingdings" pitchFamily="2" charset="2"/>
              <a:buChar char="q"/>
            </a:pPr>
            <a:r>
              <a:rPr lang="es-AR" sz="2000" dirty="0" smtClean="0">
                <a:sym typeface="Symbol"/>
              </a:rPr>
              <a:t>Aumentar el 1% el precio de venta actual de todos los productos:</a:t>
            </a:r>
          </a:p>
          <a:p>
            <a:pPr lvl="1">
              <a:lnSpc>
                <a:spcPct val="120000"/>
              </a:lnSpc>
              <a:buNone/>
            </a:pPr>
            <a:r>
              <a:rPr lang="es-AR" sz="2000" dirty="0" smtClean="0">
                <a:sym typeface="Symbol"/>
              </a:rPr>
              <a:t>UPDATE Producto</a:t>
            </a:r>
          </a:p>
          <a:p>
            <a:pPr lvl="1">
              <a:lnSpc>
                <a:spcPct val="120000"/>
              </a:lnSpc>
              <a:buNone/>
            </a:pPr>
            <a:r>
              <a:rPr lang="es-AR" sz="2000" dirty="0" smtClean="0">
                <a:sym typeface="Symbol"/>
              </a:rPr>
              <a:t>SET </a:t>
            </a:r>
            <a:r>
              <a:rPr lang="es-AR" sz="2000" dirty="0" err="1" smtClean="0">
                <a:sym typeface="Symbol"/>
              </a:rPr>
              <a:t>pVAct</a:t>
            </a:r>
            <a:r>
              <a:rPr lang="es-AR" sz="2000" dirty="0" smtClean="0">
                <a:sym typeface="Symbol"/>
              </a:rPr>
              <a:t>=</a:t>
            </a:r>
            <a:r>
              <a:rPr lang="es-AR" sz="2000" dirty="0" err="1" smtClean="0">
                <a:sym typeface="Symbol"/>
              </a:rPr>
              <a:t>pVAct</a:t>
            </a:r>
            <a:r>
              <a:rPr lang="es-AR" sz="2000" dirty="0" smtClean="0">
                <a:sym typeface="Symbol"/>
              </a:rPr>
              <a:t> * 1,01;</a:t>
            </a:r>
            <a:endParaRPr lang="es-AR" sz="20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Ordenamiento de Resultados</a:t>
            </a:r>
            <a:endParaRPr lang="es-AR" dirty="0"/>
          </a:p>
        </p:txBody>
      </p:sp>
      <p:sp>
        <p:nvSpPr>
          <p:cNvPr id="3" name="Date Placeholder 2"/>
          <p:cNvSpPr>
            <a:spLocks noGrp="1"/>
          </p:cNvSpPr>
          <p:nvPr>
            <p:ph type="dt" sz="half" idx="10"/>
          </p:nvPr>
        </p:nvSpPr>
        <p:spPr/>
        <p:txBody>
          <a:bodyPr/>
          <a:lstStyle/>
          <a:p>
            <a:r>
              <a:rPr lang="es-AR" smtClean="0"/>
              <a:t>IBBDD</a:t>
            </a:r>
            <a:endParaRPr lang="es-AR"/>
          </a:p>
        </p:txBody>
      </p:sp>
      <p:sp>
        <p:nvSpPr>
          <p:cNvPr id="4" name="Footer Placeholder 3"/>
          <p:cNvSpPr>
            <a:spLocks noGrp="1"/>
          </p:cNvSpPr>
          <p:nvPr>
            <p:ph type="ftr" sz="quarter" idx="11"/>
          </p:nvPr>
        </p:nvSpPr>
        <p:spPr/>
        <p:txBody>
          <a:bodyPr/>
          <a:lstStyle/>
          <a:p>
            <a:r>
              <a:rPr lang="es-AR" smtClean="0"/>
              <a:t>SQL</a:t>
            </a:r>
            <a:endParaRPr lang="es-AR"/>
          </a:p>
        </p:txBody>
      </p:sp>
      <p:sp>
        <p:nvSpPr>
          <p:cNvPr id="5" name="Slide Number Placeholder 4"/>
          <p:cNvSpPr>
            <a:spLocks noGrp="1"/>
          </p:cNvSpPr>
          <p:nvPr>
            <p:ph type="sldNum" sz="quarter" idx="12"/>
          </p:nvPr>
        </p:nvSpPr>
        <p:spPr/>
        <p:txBody>
          <a:bodyPr/>
          <a:lstStyle/>
          <a:p>
            <a:fld id="{245FBE8E-C018-4514-B6E6-6AFED8D2B55D}" type="slidenum">
              <a:rPr lang="es-AR" smtClean="0"/>
              <a:pPr/>
              <a:t>39</a:t>
            </a:fld>
            <a:endParaRPr lang="es-AR"/>
          </a:p>
        </p:txBody>
      </p:sp>
      <p:sp>
        <p:nvSpPr>
          <p:cNvPr id="6" name="Content Placeholder 5"/>
          <p:cNvSpPr>
            <a:spLocks noGrp="1"/>
          </p:cNvSpPr>
          <p:nvPr>
            <p:ph sz="quarter" idx="1"/>
          </p:nvPr>
        </p:nvSpPr>
        <p:spPr/>
        <p:txBody>
          <a:bodyPr/>
          <a:lstStyle/>
          <a:p>
            <a:r>
              <a:rPr lang="es-AR" dirty="0" smtClean="0"/>
              <a:t>Para ordenar las filas de la tabla resultado de una consulta, SQL provee la cláusula ORDER BY para la instrucción SELECT</a:t>
            </a:r>
          </a:p>
          <a:p>
            <a:r>
              <a:rPr lang="es-AR" dirty="0" smtClean="0"/>
              <a:t>Se debe especificar seguida de la lista de nombres de columnas por las que se desea ordenar los resultados y el sentido de la ordenación ASC|DESC</a:t>
            </a:r>
          </a:p>
          <a:p>
            <a:r>
              <a:rPr lang="es-AR" dirty="0" smtClean="0"/>
              <a:t>Si se usa la cláusula, debe ser siempre la última de la instrucción SELECT</a:t>
            </a:r>
            <a:endParaRPr lang="es-A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s-AR" dirty="0" smtClean="0"/>
              <a:t>Identificadores y Tipos de Datos</a:t>
            </a:r>
            <a:endParaRPr lang="es-AR" dirty="0"/>
          </a:p>
        </p:txBody>
      </p:sp>
      <p:sp>
        <p:nvSpPr>
          <p:cNvPr id="4" name="Date Placeholder 3"/>
          <p:cNvSpPr>
            <a:spLocks noGrp="1"/>
          </p:cNvSpPr>
          <p:nvPr>
            <p:ph type="dt" sz="half" idx="10"/>
          </p:nvPr>
        </p:nvSpPr>
        <p:spPr/>
        <p:txBody>
          <a:bodyPr/>
          <a:lstStyle/>
          <a:p>
            <a:r>
              <a:rPr lang="es-AR" smtClean="0"/>
              <a:t>IBBDD</a:t>
            </a:r>
            <a:endParaRPr lang="es-AR"/>
          </a:p>
        </p:txBody>
      </p:sp>
      <p:sp>
        <p:nvSpPr>
          <p:cNvPr id="5" name="Footer Placeholder 4"/>
          <p:cNvSpPr>
            <a:spLocks noGrp="1"/>
          </p:cNvSpPr>
          <p:nvPr>
            <p:ph type="ftr" sz="quarter" idx="11"/>
          </p:nvPr>
        </p:nvSpPr>
        <p:spPr/>
        <p:txBody>
          <a:bodyPr/>
          <a:lstStyle/>
          <a:p>
            <a:r>
              <a:rPr lang="es-AR" smtClean="0"/>
              <a:t>SQL</a:t>
            </a:r>
            <a:endParaRPr lang="es-AR"/>
          </a:p>
        </p:txBody>
      </p:sp>
      <p:sp>
        <p:nvSpPr>
          <p:cNvPr id="6" name="Slide Number Placeholder 5"/>
          <p:cNvSpPr>
            <a:spLocks noGrp="1"/>
          </p:cNvSpPr>
          <p:nvPr>
            <p:ph type="sldNum" sz="quarter" idx="12"/>
          </p:nvPr>
        </p:nvSpPr>
        <p:spPr/>
        <p:txBody>
          <a:bodyPr/>
          <a:lstStyle/>
          <a:p>
            <a:fld id="{245FBE8E-C018-4514-B6E6-6AFED8D2B55D}" type="slidenum">
              <a:rPr lang="es-AR" smtClean="0"/>
              <a:pPr/>
              <a:t>4</a:t>
            </a:fld>
            <a:endParaRPr lang="es-AR"/>
          </a:p>
        </p:txBody>
      </p:sp>
      <p:sp>
        <p:nvSpPr>
          <p:cNvPr id="8" name="Content Placeholder 7"/>
          <p:cNvSpPr>
            <a:spLocks noGrp="1"/>
          </p:cNvSpPr>
          <p:nvPr>
            <p:ph sz="quarter" idx="1"/>
          </p:nvPr>
        </p:nvSpPr>
        <p:spPr/>
        <p:txBody>
          <a:bodyPr>
            <a:normAutofit fontScale="85000" lnSpcReduction="20000"/>
          </a:bodyPr>
          <a:lstStyle/>
          <a:p>
            <a:r>
              <a:rPr lang="es-AR" dirty="0" smtClean="0"/>
              <a:t>Identificadores válidos de SQL:</a:t>
            </a:r>
          </a:p>
          <a:p>
            <a:pPr lvl="1"/>
            <a:r>
              <a:rPr lang="es-AR" dirty="0" smtClean="0"/>
              <a:t>Se utilizan para identificar tablas, columnas y vistas</a:t>
            </a:r>
          </a:p>
          <a:p>
            <a:pPr lvl="1"/>
            <a:r>
              <a:rPr lang="es-AR" dirty="0" smtClean="0"/>
              <a:t>Pueden contener letras mayúsculas, letras minúsculas, dígitos y el carácter de subrayado (_)</a:t>
            </a:r>
          </a:p>
          <a:p>
            <a:pPr lvl="1"/>
            <a:r>
              <a:rPr lang="es-AR" dirty="0" smtClean="0"/>
              <a:t>No pueden tener más de 128 caracteres, deben comenzar con una letra y no pueden contener espacios</a:t>
            </a:r>
          </a:p>
          <a:p>
            <a:r>
              <a:rPr lang="es-AR" dirty="0" smtClean="0"/>
              <a:t>Tipos de datos y declaraciones:</a:t>
            </a:r>
          </a:p>
          <a:p>
            <a:pPr lvl="1"/>
            <a:r>
              <a:rPr lang="es-AR" dirty="0" smtClean="0"/>
              <a:t>Booleanos: BOOLEAN</a:t>
            </a:r>
          </a:p>
          <a:p>
            <a:pPr lvl="1"/>
            <a:r>
              <a:rPr lang="es-AR" dirty="0" smtClean="0"/>
              <a:t>Caracteres: CHAR, VARCHAR</a:t>
            </a:r>
          </a:p>
          <a:p>
            <a:pPr lvl="1"/>
            <a:r>
              <a:rPr lang="es-AR" dirty="0" smtClean="0"/>
              <a:t>Numéricos exactos: SMALLINT, INT, DEC </a:t>
            </a:r>
            <a:r>
              <a:rPr lang="es-AR" dirty="0" smtClean="0">
                <a:sym typeface="Symbol"/>
              </a:rPr>
              <a:t> NUMERIC</a:t>
            </a:r>
          </a:p>
          <a:p>
            <a:pPr lvl="1"/>
            <a:r>
              <a:rPr lang="es-AR" dirty="0" smtClean="0">
                <a:sym typeface="Symbol"/>
              </a:rPr>
              <a:t>Numéricos aproximados: REAL, DOUBLE PRECISION</a:t>
            </a:r>
          </a:p>
          <a:p>
            <a:pPr lvl="1"/>
            <a:r>
              <a:rPr lang="es-AR" dirty="0" smtClean="0">
                <a:sym typeface="Symbol"/>
              </a:rPr>
              <a:t>Fecha y hora: DATE, TIME, TIMESTAMP</a:t>
            </a:r>
          </a:p>
          <a:p>
            <a:pPr lvl="1"/>
            <a:r>
              <a:rPr lang="es-AR" dirty="0" smtClean="0">
                <a:sym typeface="Symbol"/>
              </a:rPr>
              <a:t>Intervalos (períodos año-mes o día-hora): INTERVAL </a:t>
            </a:r>
          </a:p>
          <a:p>
            <a:pPr lvl="1"/>
            <a:r>
              <a:rPr lang="es-AR" dirty="0" smtClean="0">
                <a:sym typeface="Symbol"/>
              </a:rPr>
              <a:t>Objetos de gran tamaño: CHARACTER LARGE OBJECT, BINARY LARGE OBJECT</a:t>
            </a:r>
            <a:endParaRPr lang="es-AR" dirty="0" smtClean="0"/>
          </a:p>
          <a:p>
            <a:pPr lvl="1"/>
            <a:endParaRPr lang="es-A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s-AR" dirty="0" smtClean="0"/>
              <a:t>Operaciones de Agregación (Cálculos sobre Columnas)</a:t>
            </a:r>
            <a:endParaRPr lang="es-AR" dirty="0"/>
          </a:p>
        </p:txBody>
      </p:sp>
      <p:sp>
        <p:nvSpPr>
          <p:cNvPr id="8" name="Text Placeholder 7"/>
          <p:cNvSpPr>
            <a:spLocks noGrp="1"/>
          </p:cNvSpPr>
          <p:nvPr>
            <p:ph type="body" idx="1"/>
          </p:nvPr>
        </p:nvSpPr>
        <p:spPr/>
        <p:txBody>
          <a:bodyPr>
            <a:normAutofit lnSpcReduction="10000"/>
          </a:bodyPr>
          <a:lstStyle/>
          <a:p>
            <a:r>
              <a:rPr lang="es-AR" dirty="0" smtClean="0"/>
              <a:t>Funciones de Agregación</a:t>
            </a:r>
          </a:p>
          <a:p>
            <a:r>
              <a:rPr lang="es-AR" dirty="0" smtClean="0"/>
              <a:t>Agregaciones por Grupos de Tuplas (cláusula GROUP BY)</a:t>
            </a:r>
          </a:p>
          <a:p>
            <a:r>
              <a:rPr lang="es-AR" dirty="0" smtClean="0"/>
              <a:t>Restricción de Agrupamientos (cláusula HAVING)</a:t>
            </a:r>
            <a:endParaRPr lang="es-AR" dirty="0"/>
          </a:p>
        </p:txBody>
      </p:sp>
      <p:sp>
        <p:nvSpPr>
          <p:cNvPr id="3" name="Date Placeholder 2"/>
          <p:cNvSpPr>
            <a:spLocks noGrp="1"/>
          </p:cNvSpPr>
          <p:nvPr>
            <p:ph type="dt" sz="half" idx="10"/>
          </p:nvPr>
        </p:nvSpPr>
        <p:spPr/>
        <p:txBody>
          <a:bodyPr/>
          <a:lstStyle/>
          <a:p>
            <a:r>
              <a:rPr lang="es-AR" smtClean="0"/>
              <a:t>IBBDD</a:t>
            </a:r>
            <a:endParaRPr lang="es-AR"/>
          </a:p>
        </p:txBody>
      </p:sp>
      <p:sp>
        <p:nvSpPr>
          <p:cNvPr id="4" name="Footer Placeholder 3"/>
          <p:cNvSpPr>
            <a:spLocks noGrp="1"/>
          </p:cNvSpPr>
          <p:nvPr>
            <p:ph type="ftr" sz="quarter" idx="11"/>
          </p:nvPr>
        </p:nvSpPr>
        <p:spPr/>
        <p:txBody>
          <a:bodyPr/>
          <a:lstStyle/>
          <a:p>
            <a:r>
              <a:rPr lang="es-AR" smtClean="0"/>
              <a:t>SQL</a:t>
            </a:r>
            <a:endParaRPr lang="es-AR"/>
          </a:p>
        </p:txBody>
      </p:sp>
      <p:sp>
        <p:nvSpPr>
          <p:cNvPr id="5" name="Slide Number Placeholder 4"/>
          <p:cNvSpPr>
            <a:spLocks noGrp="1"/>
          </p:cNvSpPr>
          <p:nvPr>
            <p:ph type="sldNum" sz="quarter" idx="12"/>
          </p:nvPr>
        </p:nvSpPr>
        <p:spPr/>
        <p:txBody>
          <a:bodyPr/>
          <a:lstStyle/>
          <a:p>
            <a:fld id="{245FBE8E-C018-4514-B6E6-6AFED8D2B55D}" type="slidenum">
              <a:rPr lang="es-AR" smtClean="0"/>
              <a:pPr/>
              <a:t>40</a:t>
            </a:fld>
            <a:endParaRPr lang="es-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s-AR" dirty="0" smtClean="0"/>
              <a:t>Funciones de Agregación</a:t>
            </a:r>
            <a:endParaRPr lang="es-AR" dirty="0"/>
          </a:p>
        </p:txBody>
      </p:sp>
      <p:sp>
        <p:nvSpPr>
          <p:cNvPr id="4" name="Date Placeholder 3"/>
          <p:cNvSpPr>
            <a:spLocks noGrp="1"/>
          </p:cNvSpPr>
          <p:nvPr>
            <p:ph type="dt" sz="half" idx="10"/>
          </p:nvPr>
        </p:nvSpPr>
        <p:spPr/>
        <p:txBody>
          <a:bodyPr/>
          <a:lstStyle/>
          <a:p>
            <a:r>
              <a:rPr lang="es-AR" smtClean="0"/>
              <a:t>IBBDD</a:t>
            </a:r>
            <a:endParaRPr lang="es-AR"/>
          </a:p>
        </p:txBody>
      </p:sp>
      <p:sp>
        <p:nvSpPr>
          <p:cNvPr id="5" name="Footer Placeholder 4"/>
          <p:cNvSpPr>
            <a:spLocks noGrp="1"/>
          </p:cNvSpPr>
          <p:nvPr>
            <p:ph type="ftr" sz="quarter" idx="11"/>
          </p:nvPr>
        </p:nvSpPr>
        <p:spPr/>
        <p:txBody>
          <a:bodyPr/>
          <a:lstStyle/>
          <a:p>
            <a:r>
              <a:rPr lang="es-AR" smtClean="0"/>
              <a:t>SQL</a:t>
            </a:r>
            <a:endParaRPr lang="es-AR"/>
          </a:p>
        </p:txBody>
      </p:sp>
      <p:sp>
        <p:nvSpPr>
          <p:cNvPr id="6" name="Slide Number Placeholder 5"/>
          <p:cNvSpPr>
            <a:spLocks noGrp="1"/>
          </p:cNvSpPr>
          <p:nvPr>
            <p:ph type="sldNum" sz="quarter" idx="12"/>
          </p:nvPr>
        </p:nvSpPr>
        <p:spPr/>
        <p:txBody>
          <a:bodyPr/>
          <a:lstStyle/>
          <a:p>
            <a:fld id="{245FBE8E-C018-4514-B6E6-6AFED8D2B55D}" type="slidenum">
              <a:rPr lang="es-AR" smtClean="0"/>
              <a:pPr/>
              <a:t>41</a:t>
            </a:fld>
            <a:endParaRPr lang="es-AR"/>
          </a:p>
        </p:txBody>
      </p:sp>
      <p:sp>
        <p:nvSpPr>
          <p:cNvPr id="10" name="Content Placeholder 9"/>
          <p:cNvSpPr>
            <a:spLocks noGrp="1"/>
          </p:cNvSpPr>
          <p:nvPr>
            <p:ph sz="quarter" idx="1"/>
          </p:nvPr>
        </p:nvSpPr>
        <p:spPr>
          <a:xfrm>
            <a:off x="914400" y="1447800"/>
            <a:ext cx="7772400" cy="2125216"/>
          </a:xfrm>
        </p:spPr>
        <p:txBody>
          <a:bodyPr>
            <a:normAutofit fontScale="85000" lnSpcReduction="20000"/>
          </a:bodyPr>
          <a:lstStyle/>
          <a:p>
            <a:r>
              <a:rPr lang="es-AR" dirty="0" smtClean="0"/>
              <a:t>Operan sobre una única columna de una tabla y devuelven un único valor</a:t>
            </a:r>
          </a:p>
          <a:p>
            <a:r>
              <a:rPr lang="es-AR" dirty="0" smtClean="0"/>
              <a:t>Para eliminar valores duplicados antes de emplear la función se debe usar la palabra clave DISTINCT antes del nombre de la columna (no tiene efecto con las funciones MIN y MAX)</a:t>
            </a:r>
          </a:p>
          <a:p>
            <a:r>
              <a:rPr lang="es-AR" dirty="0" smtClean="0"/>
              <a:t>Cuando se usan para toda una tabla, la cláusula SELECT no puede contener ninguna otra columna que no sea resultado de una función</a:t>
            </a:r>
            <a:endParaRPr lang="es-AR" dirty="0"/>
          </a:p>
        </p:txBody>
      </p:sp>
      <p:graphicFrame>
        <p:nvGraphicFramePr>
          <p:cNvPr id="9" name="Table 8"/>
          <p:cNvGraphicFramePr>
            <a:graphicFrameLocks noGrp="1"/>
          </p:cNvGraphicFramePr>
          <p:nvPr/>
        </p:nvGraphicFramePr>
        <p:xfrm>
          <a:off x="1043608" y="3645024"/>
          <a:ext cx="7632848" cy="2377440"/>
        </p:xfrm>
        <a:graphic>
          <a:graphicData uri="http://schemas.openxmlformats.org/drawingml/2006/table">
            <a:tbl>
              <a:tblPr firstRow="1" bandRow="1">
                <a:tableStyleId>{5C22544A-7EE6-4342-B048-85BDC9FD1C3A}</a:tableStyleId>
              </a:tblPr>
              <a:tblGrid>
                <a:gridCol w="1440160"/>
                <a:gridCol w="6192688"/>
              </a:tblGrid>
              <a:tr h="370840">
                <a:tc>
                  <a:txBody>
                    <a:bodyPr/>
                    <a:lstStyle/>
                    <a:p>
                      <a:r>
                        <a:rPr lang="es-AR" sz="2000" dirty="0" smtClean="0"/>
                        <a:t>Función</a:t>
                      </a:r>
                      <a:endParaRPr lang="es-AR" sz="2000" dirty="0"/>
                    </a:p>
                  </a:txBody>
                  <a:tcPr/>
                </a:tc>
                <a:tc>
                  <a:txBody>
                    <a:bodyPr/>
                    <a:lstStyle/>
                    <a:p>
                      <a:r>
                        <a:rPr lang="es-AR" sz="2000" dirty="0" smtClean="0"/>
                        <a:t>Retorno</a:t>
                      </a:r>
                      <a:endParaRPr lang="es-AR" sz="2000" dirty="0"/>
                    </a:p>
                  </a:txBody>
                  <a:tcPr/>
                </a:tc>
              </a:tr>
              <a:tr h="370840">
                <a:tc>
                  <a:txBody>
                    <a:bodyPr/>
                    <a:lstStyle/>
                    <a:p>
                      <a:r>
                        <a:rPr lang="es-AR" sz="2000" dirty="0" smtClean="0"/>
                        <a:t>COUNT</a:t>
                      </a:r>
                      <a:endParaRPr lang="es-AR" sz="2000" dirty="0"/>
                    </a:p>
                  </a:txBody>
                  <a:tcPr/>
                </a:tc>
                <a:tc>
                  <a:txBody>
                    <a:bodyPr/>
                    <a:lstStyle/>
                    <a:p>
                      <a:r>
                        <a:rPr lang="es-AR" sz="2000" dirty="0" smtClean="0"/>
                        <a:t>Número de valores en una columna</a:t>
                      </a:r>
                      <a:endParaRPr lang="es-AR" sz="2000" dirty="0"/>
                    </a:p>
                  </a:txBody>
                  <a:tcPr/>
                </a:tc>
              </a:tr>
              <a:tr h="370840">
                <a:tc>
                  <a:txBody>
                    <a:bodyPr/>
                    <a:lstStyle/>
                    <a:p>
                      <a:r>
                        <a:rPr lang="es-AR" sz="2000" dirty="0" smtClean="0"/>
                        <a:t>SUM</a:t>
                      </a:r>
                      <a:endParaRPr lang="es-AR" sz="2000" dirty="0"/>
                    </a:p>
                  </a:txBody>
                  <a:tcPr/>
                </a:tc>
                <a:tc>
                  <a:txBody>
                    <a:bodyPr/>
                    <a:lstStyle/>
                    <a:p>
                      <a:r>
                        <a:rPr lang="es-AR" sz="2000" dirty="0" smtClean="0"/>
                        <a:t>Suma de valores de la columna</a:t>
                      </a:r>
                      <a:endParaRPr lang="es-AR" sz="2000" dirty="0"/>
                    </a:p>
                  </a:txBody>
                  <a:tcPr/>
                </a:tc>
              </a:tr>
              <a:tr h="370840">
                <a:tc>
                  <a:txBody>
                    <a:bodyPr/>
                    <a:lstStyle/>
                    <a:p>
                      <a:r>
                        <a:rPr lang="es-AR" sz="2000" dirty="0" smtClean="0"/>
                        <a:t>AVG</a:t>
                      </a:r>
                      <a:endParaRPr lang="es-AR" sz="2000" dirty="0"/>
                    </a:p>
                  </a:txBody>
                  <a:tcPr/>
                </a:tc>
                <a:tc>
                  <a:txBody>
                    <a:bodyPr/>
                    <a:lstStyle/>
                    <a:p>
                      <a:r>
                        <a:rPr lang="es-AR" sz="2000" dirty="0" smtClean="0"/>
                        <a:t>Promedio de valores de la columna</a:t>
                      </a:r>
                      <a:endParaRPr lang="es-AR" sz="2000" dirty="0"/>
                    </a:p>
                  </a:txBody>
                  <a:tcPr/>
                </a:tc>
              </a:tr>
              <a:tr h="370840">
                <a:tc>
                  <a:txBody>
                    <a:bodyPr/>
                    <a:lstStyle/>
                    <a:p>
                      <a:r>
                        <a:rPr lang="es-AR" sz="2000" dirty="0" smtClean="0"/>
                        <a:t>MIN</a:t>
                      </a:r>
                      <a:endParaRPr lang="es-AR" sz="2000" dirty="0"/>
                    </a:p>
                  </a:txBody>
                  <a:tcPr/>
                </a:tc>
                <a:tc>
                  <a:txBody>
                    <a:bodyPr/>
                    <a:lstStyle/>
                    <a:p>
                      <a:r>
                        <a:rPr lang="es-AR" sz="2000" dirty="0" smtClean="0"/>
                        <a:t>Valor mínimo de la columna</a:t>
                      </a:r>
                      <a:endParaRPr lang="es-AR" sz="2000" dirty="0"/>
                    </a:p>
                  </a:txBody>
                  <a:tcPr/>
                </a:tc>
              </a:tr>
              <a:tr h="370840">
                <a:tc>
                  <a:txBody>
                    <a:bodyPr/>
                    <a:lstStyle/>
                    <a:p>
                      <a:r>
                        <a:rPr lang="es-AR" sz="2000" dirty="0" smtClean="0"/>
                        <a:t>MAX</a:t>
                      </a:r>
                      <a:endParaRPr lang="es-AR" sz="2000" dirty="0"/>
                    </a:p>
                  </a:txBody>
                  <a:tcPr/>
                </a:tc>
                <a:tc>
                  <a:txBody>
                    <a:bodyPr/>
                    <a:lstStyle/>
                    <a:p>
                      <a:r>
                        <a:rPr lang="es-AR" sz="2000" dirty="0" smtClean="0"/>
                        <a:t>Valor máximo de la columna</a:t>
                      </a:r>
                      <a:endParaRPr lang="es-AR" sz="2000" dirty="0"/>
                    </a:p>
                  </a:txBody>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smtClean="0"/>
              <a:t>Operaciones de Agregación</a:t>
            </a:r>
            <a:endParaRPr lang="es-AR" dirty="0"/>
          </a:p>
        </p:txBody>
      </p:sp>
      <p:sp>
        <p:nvSpPr>
          <p:cNvPr id="3" name="Date Placeholder 2"/>
          <p:cNvSpPr>
            <a:spLocks noGrp="1"/>
          </p:cNvSpPr>
          <p:nvPr>
            <p:ph type="dt" sz="half" idx="10"/>
          </p:nvPr>
        </p:nvSpPr>
        <p:spPr/>
        <p:txBody>
          <a:bodyPr/>
          <a:lstStyle/>
          <a:p>
            <a:r>
              <a:rPr lang="es-AR" smtClean="0"/>
              <a:t>IBBDD</a:t>
            </a:r>
            <a:endParaRPr lang="es-AR"/>
          </a:p>
        </p:txBody>
      </p:sp>
      <p:sp>
        <p:nvSpPr>
          <p:cNvPr id="4" name="Footer Placeholder 3"/>
          <p:cNvSpPr>
            <a:spLocks noGrp="1"/>
          </p:cNvSpPr>
          <p:nvPr>
            <p:ph type="ftr" sz="quarter" idx="11"/>
          </p:nvPr>
        </p:nvSpPr>
        <p:spPr/>
        <p:txBody>
          <a:bodyPr/>
          <a:lstStyle/>
          <a:p>
            <a:r>
              <a:rPr lang="es-AR" dirty="0" smtClean="0"/>
              <a:t>SQL</a:t>
            </a:r>
            <a:endParaRPr lang="es-AR" dirty="0"/>
          </a:p>
        </p:txBody>
      </p:sp>
      <p:sp>
        <p:nvSpPr>
          <p:cNvPr id="5" name="Slide Number Placeholder 4"/>
          <p:cNvSpPr>
            <a:spLocks noGrp="1"/>
          </p:cNvSpPr>
          <p:nvPr>
            <p:ph type="sldNum" sz="quarter" idx="12"/>
          </p:nvPr>
        </p:nvSpPr>
        <p:spPr/>
        <p:txBody>
          <a:bodyPr/>
          <a:lstStyle/>
          <a:p>
            <a:fld id="{245FBE8E-C018-4514-B6E6-6AFED8D2B55D}" type="slidenum">
              <a:rPr lang="es-AR" smtClean="0"/>
              <a:pPr/>
              <a:t>42</a:t>
            </a:fld>
            <a:endParaRPr lang="es-AR"/>
          </a:p>
        </p:txBody>
      </p:sp>
      <p:sp>
        <p:nvSpPr>
          <p:cNvPr id="7" name="Content Placeholder 6"/>
          <p:cNvSpPr>
            <a:spLocks noGrp="1"/>
          </p:cNvSpPr>
          <p:nvPr>
            <p:ph sz="quarter" idx="1"/>
          </p:nvPr>
        </p:nvSpPr>
        <p:spPr/>
        <p:txBody>
          <a:bodyPr>
            <a:normAutofit/>
          </a:bodyPr>
          <a:lstStyle/>
          <a:p>
            <a:pPr>
              <a:buNone/>
            </a:pPr>
            <a:r>
              <a:rPr lang="es-AR" sz="2400" dirty="0" smtClean="0">
                <a:solidFill>
                  <a:schemeClr val="accent1">
                    <a:lumMod val="75000"/>
                  </a:schemeClr>
                </a:solidFill>
              </a:rPr>
              <a:t>Factura(</a:t>
            </a:r>
            <a:r>
              <a:rPr lang="es-AR" sz="2400" dirty="0" err="1" smtClean="0">
                <a:solidFill>
                  <a:schemeClr val="accent1">
                    <a:lumMod val="75000"/>
                  </a:schemeClr>
                </a:solidFill>
              </a:rPr>
              <a:t>nroFac</a:t>
            </a:r>
            <a:r>
              <a:rPr lang="es-AR" sz="2400" dirty="0" smtClean="0">
                <a:solidFill>
                  <a:schemeClr val="accent1">
                    <a:lumMod val="75000"/>
                  </a:schemeClr>
                </a:solidFill>
              </a:rPr>
              <a:t>, fecha, </a:t>
            </a:r>
            <a:r>
              <a:rPr lang="es-AR" sz="2400" dirty="0" err="1" smtClean="0">
                <a:solidFill>
                  <a:schemeClr val="accent1">
                    <a:lumMod val="75000"/>
                  </a:schemeClr>
                </a:solidFill>
              </a:rPr>
              <a:t>fPago</a:t>
            </a:r>
            <a:r>
              <a:rPr lang="es-AR" sz="2400" dirty="0" smtClean="0">
                <a:solidFill>
                  <a:schemeClr val="accent1">
                    <a:lumMod val="75000"/>
                  </a:schemeClr>
                </a:solidFill>
              </a:rPr>
              <a:t>, </a:t>
            </a:r>
            <a:r>
              <a:rPr lang="es-AR" sz="2400" dirty="0" err="1" smtClean="0">
                <a:solidFill>
                  <a:schemeClr val="accent1">
                    <a:lumMod val="75000"/>
                  </a:schemeClr>
                </a:solidFill>
              </a:rPr>
              <a:t>dto</a:t>
            </a:r>
            <a:r>
              <a:rPr lang="es-AR" sz="2400" dirty="0" smtClean="0">
                <a:solidFill>
                  <a:schemeClr val="accent1">
                    <a:lumMod val="75000"/>
                  </a:schemeClr>
                </a:solidFill>
              </a:rPr>
              <a:t>)</a:t>
            </a:r>
          </a:p>
          <a:p>
            <a:pPr>
              <a:buNone/>
            </a:pPr>
            <a:r>
              <a:rPr lang="es-AR" sz="2400" dirty="0" smtClean="0">
                <a:solidFill>
                  <a:schemeClr val="accent1">
                    <a:lumMod val="75000"/>
                  </a:schemeClr>
                </a:solidFill>
              </a:rPr>
              <a:t>Producto(</a:t>
            </a:r>
            <a:r>
              <a:rPr lang="es-AR" sz="2400" dirty="0" err="1" smtClean="0">
                <a:solidFill>
                  <a:schemeClr val="accent1">
                    <a:lumMod val="75000"/>
                  </a:schemeClr>
                </a:solidFill>
              </a:rPr>
              <a:t>codProd</a:t>
            </a:r>
            <a:r>
              <a:rPr lang="es-AR" sz="2400" dirty="0" smtClean="0">
                <a:solidFill>
                  <a:schemeClr val="accent1">
                    <a:lumMod val="75000"/>
                  </a:schemeClr>
                </a:solidFill>
              </a:rPr>
              <a:t>, </a:t>
            </a:r>
            <a:r>
              <a:rPr lang="es-AR" sz="2400" dirty="0" err="1" smtClean="0">
                <a:solidFill>
                  <a:schemeClr val="accent1">
                    <a:lumMod val="75000"/>
                  </a:schemeClr>
                </a:solidFill>
              </a:rPr>
              <a:t>desc</a:t>
            </a:r>
            <a:r>
              <a:rPr lang="es-AR" sz="2400" dirty="0" smtClean="0">
                <a:solidFill>
                  <a:schemeClr val="accent1">
                    <a:lumMod val="75000"/>
                  </a:schemeClr>
                </a:solidFill>
              </a:rPr>
              <a:t>, </a:t>
            </a:r>
            <a:r>
              <a:rPr lang="es-AR" sz="2400" dirty="0" err="1" smtClean="0">
                <a:solidFill>
                  <a:schemeClr val="accent1">
                    <a:lumMod val="75000"/>
                  </a:schemeClr>
                </a:solidFill>
              </a:rPr>
              <a:t>existAct</a:t>
            </a:r>
            <a:r>
              <a:rPr lang="es-AR" sz="2400" dirty="0" smtClean="0">
                <a:solidFill>
                  <a:schemeClr val="accent1">
                    <a:lumMod val="75000"/>
                  </a:schemeClr>
                </a:solidFill>
              </a:rPr>
              <a:t>, </a:t>
            </a:r>
            <a:r>
              <a:rPr lang="es-AR" sz="2400" dirty="0" err="1" smtClean="0">
                <a:solidFill>
                  <a:schemeClr val="accent1">
                    <a:lumMod val="75000"/>
                  </a:schemeClr>
                </a:solidFill>
              </a:rPr>
              <a:t>existMin</a:t>
            </a:r>
            <a:r>
              <a:rPr lang="es-AR" sz="2400" dirty="0" smtClean="0">
                <a:solidFill>
                  <a:schemeClr val="accent1">
                    <a:lumMod val="75000"/>
                  </a:schemeClr>
                </a:solidFill>
              </a:rPr>
              <a:t>, </a:t>
            </a:r>
            <a:r>
              <a:rPr lang="es-AR" sz="2400" dirty="0" err="1" smtClean="0">
                <a:solidFill>
                  <a:schemeClr val="accent1">
                    <a:lumMod val="75000"/>
                  </a:schemeClr>
                </a:solidFill>
              </a:rPr>
              <a:t>pVAct</a:t>
            </a:r>
            <a:r>
              <a:rPr lang="es-AR" sz="2400" dirty="0" smtClean="0">
                <a:solidFill>
                  <a:schemeClr val="accent1">
                    <a:lumMod val="75000"/>
                  </a:schemeClr>
                </a:solidFill>
              </a:rPr>
              <a:t>)</a:t>
            </a:r>
          </a:p>
          <a:p>
            <a:pPr>
              <a:buNone/>
            </a:pPr>
            <a:r>
              <a:rPr lang="es-AR" sz="2400" dirty="0" err="1" smtClean="0">
                <a:solidFill>
                  <a:schemeClr val="accent1">
                    <a:lumMod val="75000"/>
                  </a:schemeClr>
                </a:solidFill>
              </a:rPr>
              <a:t>VentaProd</a:t>
            </a:r>
            <a:r>
              <a:rPr lang="es-AR" sz="2400" dirty="0" smtClean="0">
                <a:solidFill>
                  <a:schemeClr val="accent1">
                    <a:lumMod val="75000"/>
                  </a:schemeClr>
                </a:solidFill>
              </a:rPr>
              <a:t>(</a:t>
            </a:r>
            <a:r>
              <a:rPr lang="es-AR" sz="2400" dirty="0" err="1" smtClean="0">
                <a:solidFill>
                  <a:schemeClr val="accent1">
                    <a:lumMod val="75000"/>
                  </a:schemeClr>
                </a:solidFill>
              </a:rPr>
              <a:t>nroFac</a:t>
            </a:r>
            <a:r>
              <a:rPr lang="es-AR" sz="2400" dirty="0" smtClean="0">
                <a:solidFill>
                  <a:schemeClr val="accent1">
                    <a:lumMod val="75000"/>
                  </a:schemeClr>
                </a:solidFill>
              </a:rPr>
              <a:t>, </a:t>
            </a:r>
            <a:r>
              <a:rPr lang="es-AR" sz="2400" dirty="0" err="1" smtClean="0">
                <a:solidFill>
                  <a:schemeClr val="accent1">
                    <a:lumMod val="75000"/>
                  </a:schemeClr>
                </a:solidFill>
              </a:rPr>
              <a:t>codProd</a:t>
            </a:r>
            <a:r>
              <a:rPr lang="es-AR" sz="2400" dirty="0" smtClean="0">
                <a:solidFill>
                  <a:schemeClr val="accent1">
                    <a:lumMod val="75000"/>
                  </a:schemeClr>
                </a:solidFill>
              </a:rPr>
              <a:t>, </a:t>
            </a:r>
            <a:r>
              <a:rPr lang="es-AR" sz="2400" dirty="0" err="1" smtClean="0">
                <a:solidFill>
                  <a:schemeClr val="accent1">
                    <a:lumMod val="75000"/>
                  </a:schemeClr>
                </a:solidFill>
              </a:rPr>
              <a:t>cant</a:t>
            </a:r>
            <a:r>
              <a:rPr lang="es-AR" sz="2400" dirty="0" smtClean="0">
                <a:solidFill>
                  <a:schemeClr val="accent1">
                    <a:lumMod val="75000"/>
                  </a:schemeClr>
                </a:solidFill>
              </a:rPr>
              <a:t>, </a:t>
            </a:r>
            <a:r>
              <a:rPr lang="es-AR" sz="2400" dirty="0" err="1" smtClean="0">
                <a:solidFill>
                  <a:schemeClr val="accent1">
                    <a:lumMod val="75000"/>
                  </a:schemeClr>
                </a:solidFill>
              </a:rPr>
              <a:t>pvu</a:t>
            </a:r>
            <a:r>
              <a:rPr lang="es-AR" sz="2400" dirty="0" smtClean="0">
                <a:solidFill>
                  <a:schemeClr val="accent1">
                    <a:lumMod val="75000"/>
                  </a:schemeClr>
                </a:solidFill>
              </a:rPr>
              <a:t>)</a:t>
            </a:r>
          </a:p>
          <a:p>
            <a:pPr>
              <a:spcBef>
                <a:spcPts val="1200"/>
              </a:spcBef>
              <a:buFont typeface="Wingdings" pitchFamily="2" charset="2"/>
              <a:buChar char="q"/>
            </a:pPr>
            <a:r>
              <a:rPr lang="es-AR" sz="2400" i="1" dirty="0" smtClean="0">
                <a:solidFill>
                  <a:schemeClr val="bg2">
                    <a:lumMod val="25000"/>
                  </a:schemeClr>
                </a:solidFill>
              </a:rPr>
              <a:t>Calcular el </a:t>
            </a:r>
            <a:r>
              <a:rPr lang="es-AR" sz="2400" i="1" dirty="0" smtClean="0">
                <a:solidFill>
                  <a:srgbClr val="333399"/>
                </a:solidFill>
              </a:rPr>
              <a:t>monto total de </a:t>
            </a:r>
            <a:r>
              <a:rPr lang="es-AR" sz="2400" i="1" dirty="0" smtClean="0">
                <a:solidFill>
                  <a:srgbClr val="C00000"/>
                </a:solidFill>
              </a:rPr>
              <a:t>efectivo</a:t>
            </a:r>
            <a:r>
              <a:rPr lang="es-AR" sz="2400" i="1" dirty="0" smtClean="0">
                <a:solidFill>
                  <a:srgbClr val="333399"/>
                </a:solidFill>
              </a:rPr>
              <a:t> recaudado</a:t>
            </a:r>
            <a:r>
              <a:rPr lang="es-AR" sz="2400" i="1" dirty="0" smtClean="0">
                <a:solidFill>
                  <a:schemeClr val="bg2">
                    <a:lumMod val="25000"/>
                  </a:schemeClr>
                </a:solidFill>
              </a:rPr>
              <a:t> </a:t>
            </a:r>
            <a:r>
              <a:rPr lang="es-AR" sz="2400" i="1" dirty="0" smtClean="0">
                <a:solidFill>
                  <a:srgbClr val="C00000"/>
                </a:solidFill>
              </a:rPr>
              <a:t>en la fecha de hoy</a:t>
            </a:r>
          </a:p>
        </p:txBody>
      </p:sp>
      <p:sp>
        <p:nvSpPr>
          <p:cNvPr id="8" name="Content Placeholder 7"/>
          <p:cNvSpPr>
            <a:spLocks noGrp="1"/>
          </p:cNvSpPr>
          <p:nvPr>
            <p:ph sz="quarter" idx="2"/>
          </p:nvPr>
        </p:nvSpPr>
        <p:spPr/>
        <p:txBody>
          <a:bodyPr>
            <a:normAutofit/>
          </a:bodyPr>
          <a:lstStyle/>
          <a:p>
            <a:pPr>
              <a:buNone/>
            </a:pPr>
            <a:r>
              <a:rPr lang="es-AR" dirty="0" smtClean="0"/>
              <a:t>SELECT </a:t>
            </a:r>
            <a:r>
              <a:rPr lang="es-AR" dirty="0" smtClean="0">
                <a:solidFill>
                  <a:srgbClr val="333399"/>
                </a:solidFill>
              </a:rPr>
              <a:t>SUM(</a:t>
            </a:r>
            <a:r>
              <a:rPr lang="es-AR" dirty="0" err="1" smtClean="0">
                <a:solidFill>
                  <a:srgbClr val="333399"/>
                </a:solidFill>
              </a:rPr>
              <a:t>cant</a:t>
            </a:r>
            <a:r>
              <a:rPr lang="es-AR" dirty="0" smtClean="0">
                <a:solidFill>
                  <a:srgbClr val="333399"/>
                </a:solidFill>
              </a:rPr>
              <a:t>*</a:t>
            </a:r>
            <a:r>
              <a:rPr lang="es-AR" dirty="0" err="1" smtClean="0">
                <a:solidFill>
                  <a:srgbClr val="333399"/>
                </a:solidFill>
              </a:rPr>
              <a:t>pvu</a:t>
            </a:r>
            <a:r>
              <a:rPr lang="es-AR" dirty="0" smtClean="0">
                <a:solidFill>
                  <a:srgbClr val="333399"/>
                </a:solidFill>
              </a:rPr>
              <a:t>*(1-dto)) as recaudado</a:t>
            </a:r>
          </a:p>
          <a:p>
            <a:pPr>
              <a:buNone/>
            </a:pPr>
            <a:r>
              <a:rPr lang="es-AR" dirty="0" smtClean="0"/>
              <a:t>FROM </a:t>
            </a:r>
            <a:r>
              <a:rPr lang="es-AR" dirty="0" err="1" smtClean="0"/>
              <a:t>VentaProd</a:t>
            </a:r>
            <a:r>
              <a:rPr lang="es-AR" dirty="0" smtClean="0"/>
              <a:t> NATURAL JOIN Factura</a:t>
            </a:r>
          </a:p>
          <a:p>
            <a:pPr>
              <a:buNone/>
            </a:pPr>
            <a:r>
              <a:rPr lang="es-AR" dirty="0" smtClean="0"/>
              <a:t>WHERE </a:t>
            </a:r>
            <a:r>
              <a:rPr lang="es-AR" dirty="0" smtClean="0">
                <a:solidFill>
                  <a:srgbClr val="C00000"/>
                </a:solidFill>
              </a:rPr>
              <a:t>fecha = CURRENT_DATE AND </a:t>
            </a:r>
            <a:r>
              <a:rPr lang="es-AR" dirty="0" err="1" smtClean="0">
                <a:solidFill>
                  <a:srgbClr val="C00000"/>
                </a:solidFill>
              </a:rPr>
              <a:t>fPago</a:t>
            </a:r>
            <a:r>
              <a:rPr lang="es-AR" dirty="0" smtClean="0">
                <a:solidFill>
                  <a:srgbClr val="C00000"/>
                </a:solidFill>
              </a:rPr>
              <a:t> = ‘CO’</a:t>
            </a:r>
            <a:r>
              <a:rPr lang="es-AR" dirty="0" smtClean="0"/>
              <a:t>;</a:t>
            </a:r>
            <a:endParaRPr lang="es-AR"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dirty="0" smtClean="0"/>
              <a:t>Agregaciones por Grupos de Tuplas (cláusula GROUP BY)</a:t>
            </a:r>
            <a:endParaRPr lang="es-AR" dirty="0"/>
          </a:p>
        </p:txBody>
      </p:sp>
      <p:sp>
        <p:nvSpPr>
          <p:cNvPr id="3" name="Date Placeholder 2"/>
          <p:cNvSpPr>
            <a:spLocks noGrp="1"/>
          </p:cNvSpPr>
          <p:nvPr>
            <p:ph type="dt" sz="half" idx="10"/>
          </p:nvPr>
        </p:nvSpPr>
        <p:spPr/>
        <p:txBody>
          <a:bodyPr/>
          <a:lstStyle/>
          <a:p>
            <a:r>
              <a:rPr lang="es-AR" smtClean="0"/>
              <a:t>IBBDD</a:t>
            </a:r>
            <a:endParaRPr lang="es-AR"/>
          </a:p>
        </p:txBody>
      </p:sp>
      <p:sp>
        <p:nvSpPr>
          <p:cNvPr id="4" name="Footer Placeholder 3"/>
          <p:cNvSpPr>
            <a:spLocks noGrp="1"/>
          </p:cNvSpPr>
          <p:nvPr>
            <p:ph type="ftr" sz="quarter" idx="11"/>
          </p:nvPr>
        </p:nvSpPr>
        <p:spPr/>
        <p:txBody>
          <a:bodyPr/>
          <a:lstStyle/>
          <a:p>
            <a:r>
              <a:rPr lang="es-AR" smtClean="0"/>
              <a:t>SQL</a:t>
            </a:r>
            <a:endParaRPr lang="es-AR"/>
          </a:p>
        </p:txBody>
      </p:sp>
      <p:sp>
        <p:nvSpPr>
          <p:cNvPr id="5" name="Slide Number Placeholder 4"/>
          <p:cNvSpPr>
            <a:spLocks noGrp="1"/>
          </p:cNvSpPr>
          <p:nvPr>
            <p:ph type="sldNum" sz="quarter" idx="12"/>
          </p:nvPr>
        </p:nvSpPr>
        <p:spPr/>
        <p:txBody>
          <a:bodyPr/>
          <a:lstStyle/>
          <a:p>
            <a:fld id="{245FBE8E-C018-4514-B6E6-6AFED8D2B55D}" type="slidenum">
              <a:rPr lang="es-AR" smtClean="0"/>
              <a:pPr/>
              <a:t>43</a:t>
            </a:fld>
            <a:endParaRPr lang="es-AR"/>
          </a:p>
        </p:txBody>
      </p:sp>
      <p:sp>
        <p:nvSpPr>
          <p:cNvPr id="6" name="Content Placeholder 5"/>
          <p:cNvSpPr>
            <a:spLocks noGrp="1"/>
          </p:cNvSpPr>
          <p:nvPr>
            <p:ph sz="quarter" idx="1"/>
          </p:nvPr>
        </p:nvSpPr>
        <p:spPr/>
        <p:txBody>
          <a:bodyPr>
            <a:normAutofit fontScale="85000" lnSpcReduction="20000"/>
          </a:bodyPr>
          <a:lstStyle/>
          <a:p>
            <a:r>
              <a:rPr lang="es-AR" dirty="0" smtClean="0"/>
              <a:t>Además de devolver un único valor para toda una tabla, las funciones de agregación pueden devolver valores para grupos de tuplas que tengan valores iguales en una lista de columnas</a:t>
            </a:r>
          </a:p>
          <a:p>
            <a:r>
              <a:rPr lang="es-AR" dirty="0" smtClean="0"/>
              <a:t>La lista de columnas en las que cada grupo de tuplas tiene que tener el mismo valor se especifica en la cláusula GROUP BY y cada elemento de la cláusula SELECT debe tener un único valor para cada grupo</a:t>
            </a:r>
          </a:p>
          <a:p>
            <a:r>
              <a:rPr lang="es-AR" dirty="0" smtClean="0"/>
              <a:t>Todos los nombres de columnas contenidos en la lista SELECT excepto los que aparezcan en funciones de agregación deben obligatoriamente aparecer en la cláusula GROUP BY ( y no al revés)</a:t>
            </a:r>
          </a:p>
          <a:p>
            <a:r>
              <a:rPr lang="es-AR" dirty="0" smtClean="0"/>
              <a:t>Cuando se usa la cláusula GROUP BY, la cláusula SELECT  puede contener:</a:t>
            </a:r>
          </a:p>
          <a:p>
            <a:pPr lvl="1"/>
            <a:r>
              <a:rPr lang="es-AR" dirty="0" smtClean="0"/>
              <a:t>Nombres de columnas</a:t>
            </a:r>
          </a:p>
          <a:p>
            <a:pPr lvl="1"/>
            <a:r>
              <a:rPr lang="es-AR" dirty="0" smtClean="0"/>
              <a:t>Funciones de agregación para cada grupo de tuplas</a:t>
            </a:r>
          </a:p>
          <a:p>
            <a:pPr lvl="1"/>
            <a:r>
              <a:rPr lang="es-AR" dirty="0" smtClean="0"/>
              <a:t>Constantes</a:t>
            </a:r>
          </a:p>
          <a:p>
            <a:pPr lvl="1"/>
            <a:r>
              <a:rPr lang="es-AR" dirty="0" smtClean="0"/>
              <a:t>Expresiones que combinen algunos de los elementos anteriores</a:t>
            </a:r>
          </a:p>
          <a:p>
            <a:endParaRPr lang="es-AR"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smtClean="0"/>
              <a:t>Operaciones de Agregación</a:t>
            </a:r>
            <a:endParaRPr lang="es-AR" dirty="0"/>
          </a:p>
        </p:txBody>
      </p:sp>
      <p:sp>
        <p:nvSpPr>
          <p:cNvPr id="3" name="Date Placeholder 2"/>
          <p:cNvSpPr>
            <a:spLocks noGrp="1"/>
          </p:cNvSpPr>
          <p:nvPr>
            <p:ph type="dt" sz="half" idx="10"/>
          </p:nvPr>
        </p:nvSpPr>
        <p:spPr/>
        <p:txBody>
          <a:bodyPr/>
          <a:lstStyle/>
          <a:p>
            <a:r>
              <a:rPr lang="es-AR" smtClean="0"/>
              <a:t>IBBDD</a:t>
            </a:r>
            <a:endParaRPr lang="es-AR"/>
          </a:p>
        </p:txBody>
      </p:sp>
      <p:sp>
        <p:nvSpPr>
          <p:cNvPr id="4" name="Footer Placeholder 3"/>
          <p:cNvSpPr>
            <a:spLocks noGrp="1"/>
          </p:cNvSpPr>
          <p:nvPr>
            <p:ph type="ftr" sz="quarter" idx="11"/>
          </p:nvPr>
        </p:nvSpPr>
        <p:spPr/>
        <p:txBody>
          <a:bodyPr/>
          <a:lstStyle/>
          <a:p>
            <a:r>
              <a:rPr lang="es-AR" smtClean="0"/>
              <a:t>SQL</a:t>
            </a:r>
            <a:endParaRPr lang="es-AR"/>
          </a:p>
        </p:txBody>
      </p:sp>
      <p:sp>
        <p:nvSpPr>
          <p:cNvPr id="5" name="Slide Number Placeholder 4"/>
          <p:cNvSpPr>
            <a:spLocks noGrp="1"/>
          </p:cNvSpPr>
          <p:nvPr>
            <p:ph type="sldNum" sz="quarter" idx="12"/>
          </p:nvPr>
        </p:nvSpPr>
        <p:spPr/>
        <p:txBody>
          <a:bodyPr/>
          <a:lstStyle/>
          <a:p>
            <a:fld id="{245FBE8E-C018-4514-B6E6-6AFED8D2B55D}" type="slidenum">
              <a:rPr lang="es-AR" smtClean="0"/>
              <a:pPr/>
              <a:t>44</a:t>
            </a:fld>
            <a:endParaRPr lang="es-AR"/>
          </a:p>
        </p:txBody>
      </p:sp>
      <p:sp>
        <p:nvSpPr>
          <p:cNvPr id="7" name="Content Placeholder 6"/>
          <p:cNvSpPr>
            <a:spLocks noGrp="1"/>
          </p:cNvSpPr>
          <p:nvPr>
            <p:ph sz="quarter" idx="1"/>
          </p:nvPr>
        </p:nvSpPr>
        <p:spPr>
          <a:xfrm>
            <a:off x="914400" y="1447800"/>
            <a:ext cx="3749040" cy="3781400"/>
          </a:xfrm>
        </p:spPr>
        <p:txBody>
          <a:bodyPr>
            <a:normAutofit/>
          </a:bodyPr>
          <a:lstStyle/>
          <a:p>
            <a:pPr>
              <a:buNone/>
            </a:pPr>
            <a:r>
              <a:rPr lang="es-AR" sz="2400" dirty="0" smtClean="0">
                <a:solidFill>
                  <a:schemeClr val="accent1">
                    <a:lumMod val="75000"/>
                  </a:schemeClr>
                </a:solidFill>
              </a:rPr>
              <a:t>Factura(</a:t>
            </a:r>
            <a:r>
              <a:rPr lang="es-AR" sz="2400" dirty="0" err="1" smtClean="0">
                <a:solidFill>
                  <a:schemeClr val="accent1">
                    <a:lumMod val="75000"/>
                  </a:schemeClr>
                </a:solidFill>
              </a:rPr>
              <a:t>nroFac</a:t>
            </a:r>
            <a:r>
              <a:rPr lang="es-AR" sz="2400" dirty="0" smtClean="0">
                <a:solidFill>
                  <a:schemeClr val="accent1">
                    <a:lumMod val="75000"/>
                  </a:schemeClr>
                </a:solidFill>
              </a:rPr>
              <a:t>, fecha, </a:t>
            </a:r>
            <a:r>
              <a:rPr lang="es-AR" sz="2400" dirty="0" err="1" smtClean="0">
                <a:solidFill>
                  <a:schemeClr val="accent1">
                    <a:lumMod val="75000"/>
                  </a:schemeClr>
                </a:solidFill>
              </a:rPr>
              <a:t>fPago</a:t>
            </a:r>
            <a:r>
              <a:rPr lang="es-AR" sz="2400" dirty="0" smtClean="0">
                <a:solidFill>
                  <a:schemeClr val="accent1">
                    <a:lumMod val="75000"/>
                  </a:schemeClr>
                </a:solidFill>
              </a:rPr>
              <a:t>, </a:t>
            </a:r>
            <a:r>
              <a:rPr lang="es-AR" sz="2400" dirty="0" err="1" smtClean="0">
                <a:solidFill>
                  <a:schemeClr val="accent1">
                    <a:lumMod val="75000"/>
                  </a:schemeClr>
                </a:solidFill>
              </a:rPr>
              <a:t>dto</a:t>
            </a:r>
            <a:r>
              <a:rPr lang="es-AR" sz="2400" dirty="0" smtClean="0">
                <a:solidFill>
                  <a:schemeClr val="accent1">
                    <a:lumMod val="75000"/>
                  </a:schemeClr>
                </a:solidFill>
              </a:rPr>
              <a:t>)</a:t>
            </a:r>
          </a:p>
          <a:p>
            <a:pPr>
              <a:buNone/>
            </a:pPr>
            <a:r>
              <a:rPr lang="es-AR" sz="2400" dirty="0" smtClean="0">
                <a:solidFill>
                  <a:schemeClr val="accent1">
                    <a:lumMod val="75000"/>
                  </a:schemeClr>
                </a:solidFill>
              </a:rPr>
              <a:t>Producto(</a:t>
            </a:r>
            <a:r>
              <a:rPr lang="es-AR" sz="2400" dirty="0" err="1" smtClean="0">
                <a:solidFill>
                  <a:schemeClr val="accent1">
                    <a:lumMod val="75000"/>
                  </a:schemeClr>
                </a:solidFill>
              </a:rPr>
              <a:t>codProd</a:t>
            </a:r>
            <a:r>
              <a:rPr lang="es-AR" sz="2400" dirty="0" smtClean="0">
                <a:solidFill>
                  <a:schemeClr val="accent1">
                    <a:lumMod val="75000"/>
                  </a:schemeClr>
                </a:solidFill>
              </a:rPr>
              <a:t>, </a:t>
            </a:r>
            <a:r>
              <a:rPr lang="es-AR" sz="2400" dirty="0" err="1" smtClean="0">
                <a:solidFill>
                  <a:schemeClr val="accent1">
                    <a:lumMod val="75000"/>
                  </a:schemeClr>
                </a:solidFill>
              </a:rPr>
              <a:t>desc</a:t>
            </a:r>
            <a:r>
              <a:rPr lang="es-AR" sz="2400" dirty="0" smtClean="0">
                <a:solidFill>
                  <a:schemeClr val="accent1">
                    <a:lumMod val="75000"/>
                  </a:schemeClr>
                </a:solidFill>
              </a:rPr>
              <a:t>, </a:t>
            </a:r>
            <a:r>
              <a:rPr lang="es-AR" sz="2400" dirty="0" err="1" smtClean="0">
                <a:solidFill>
                  <a:schemeClr val="accent1">
                    <a:lumMod val="75000"/>
                  </a:schemeClr>
                </a:solidFill>
              </a:rPr>
              <a:t>existAct</a:t>
            </a:r>
            <a:r>
              <a:rPr lang="es-AR" sz="2400" dirty="0" smtClean="0">
                <a:solidFill>
                  <a:schemeClr val="accent1">
                    <a:lumMod val="75000"/>
                  </a:schemeClr>
                </a:solidFill>
              </a:rPr>
              <a:t>, </a:t>
            </a:r>
            <a:r>
              <a:rPr lang="es-AR" sz="2400" dirty="0" err="1" smtClean="0">
                <a:solidFill>
                  <a:schemeClr val="accent1">
                    <a:lumMod val="75000"/>
                  </a:schemeClr>
                </a:solidFill>
              </a:rPr>
              <a:t>existMin</a:t>
            </a:r>
            <a:r>
              <a:rPr lang="es-AR" sz="2400" dirty="0" smtClean="0">
                <a:solidFill>
                  <a:schemeClr val="accent1">
                    <a:lumMod val="75000"/>
                  </a:schemeClr>
                </a:solidFill>
              </a:rPr>
              <a:t>, </a:t>
            </a:r>
            <a:r>
              <a:rPr lang="es-AR" sz="2400" dirty="0" err="1" smtClean="0">
                <a:solidFill>
                  <a:schemeClr val="accent1">
                    <a:lumMod val="75000"/>
                  </a:schemeClr>
                </a:solidFill>
              </a:rPr>
              <a:t>pVAct</a:t>
            </a:r>
            <a:r>
              <a:rPr lang="es-AR" sz="2400" dirty="0" smtClean="0">
                <a:solidFill>
                  <a:schemeClr val="accent1">
                    <a:lumMod val="75000"/>
                  </a:schemeClr>
                </a:solidFill>
              </a:rPr>
              <a:t>)</a:t>
            </a:r>
          </a:p>
          <a:p>
            <a:pPr>
              <a:buNone/>
            </a:pPr>
            <a:r>
              <a:rPr lang="es-AR" sz="2400" dirty="0" err="1" smtClean="0">
                <a:solidFill>
                  <a:schemeClr val="accent1">
                    <a:lumMod val="75000"/>
                  </a:schemeClr>
                </a:solidFill>
              </a:rPr>
              <a:t>VentaProd</a:t>
            </a:r>
            <a:r>
              <a:rPr lang="es-AR" sz="2400" dirty="0" smtClean="0">
                <a:solidFill>
                  <a:schemeClr val="accent1">
                    <a:lumMod val="75000"/>
                  </a:schemeClr>
                </a:solidFill>
              </a:rPr>
              <a:t>(</a:t>
            </a:r>
            <a:r>
              <a:rPr lang="es-AR" sz="2400" dirty="0" err="1" smtClean="0">
                <a:solidFill>
                  <a:schemeClr val="accent1">
                    <a:lumMod val="75000"/>
                  </a:schemeClr>
                </a:solidFill>
              </a:rPr>
              <a:t>nroFac</a:t>
            </a:r>
            <a:r>
              <a:rPr lang="es-AR" sz="2400" dirty="0" smtClean="0">
                <a:solidFill>
                  <a:schemeClr val="accent1">
                    <a:lumMod val="75000"/>
                  </a:schemeClr>
                </a:solidFill>
              </a:rPr>
              <a:t>, </a:t>
            </a:r>
            <a:r>
              <a:rPr lang="es-AR" sz="2400" dirty="0" err="1" smtClean="0">
                <a:solidFill>
                  <a:schemeClr val="accent1">
                    <a:lumMod val="75000"/>
                  </a:schemeClr>
                </a:solidFill>
              </a:rPr>
              <a:t>codProd</a:t>
            </a:r>
            <a:r>
              <a:rPr lang="es-AR" sz="2400" dirty="0" smtClean="0">
                <a:solidFill>
                  <a:schemeClr val="accent1">
                    <a:lumMod val="75000"/>
                  </a:schemeClr>
                </a:solidFill>
              </a:rPr>
              <a:t>, </a:t>
            </a:r>
            <a:r>
              <a:rPr lang="es-AR" sz="2400" dirty="0" err="1" smtClean="0">
                <a:solidFill>
                  <a:schemeClr val="accent1">
                    <a:lumMod val="75000"/>
                  </a:schemeClr>
                </a:solidFill>
              </a:rPr>
              <a:t>cant</a:t>
            </a:r>
            <a:r>
              <a:rPr lang="es-AR" sz="2400" dirty="0" smtClean="0">
                <a:solidFill>
                  <a:schemeClr val="accent1">
                    <a:lumMod val="75000"/>
                  </a:schemeClr>
                </a:solidFill>
              </a:rPr>
              <a:t>, </a:t>
            </a:r>
            <a:r>
              <a:rPr lang="es-AR" sz="2400" dirty="0" err="1" smtClean="0">
                <a:solidFill>
                  <a:schemeClr val="accent1">
                    <a:lumMod val="75000"/>
                  </a:schemeClr>
                </a:solidFill>
              </a:rPr>
              <a:t>pvu</a:t>
            </a:r>
            <a:r>
              <a:rPr lang="es-AR" sz="2400" dirty="0" smtClean="0">
                <a:solidFill>
                  <a:schemeClr val="accent1">
                    <a:lumMod val="75000"/>
                  </a:schemeClr>
                </a:solidFill>
              </a:rPr>
              <a:t>)</a:t>
            </a:r>
          </a:p>
          <a:p>
            <a:pPr>
              <a:spcBef>
                <a:spcPts val="1200"/>
              </a:spcBef>
              <a:buFont typeface="Wingdings" pitchFamily="2" charset="2"/>
              <a:buChar char="q"/>
            </a:pPr>
            <a:r>
              <a:rPr lang="es-AR" sz="2400" i="1" dirty="0" smtClean="0">
                <a:solidFill>
                  <a:schemeClr val="bg2">
                    <a:lumMod val="25000"/>
                  </a:schemeClr>
                </a:solidFill>
              </a:rPr>
              <a:t>Calcular el </a:t>
            </a:r>
            <a:r>
              <a:rPr lang="es-AR" sz="2400" i="1" dirty="0" smtClean="0">
                <a:solidFill>
                  <a:srgbClr val="333399"/>
                </a:solidFill>
              </a:rPr>
              <a:t>monto total de ventas de cada día </a:t>
            </a:r>
            <a:r>
              <a:rPr lang="es-AR" sz="2400" i="1" dirty="0" smtClean="0">
                <a:solidFill>
                  <a:srgbClr val="C00000"/>
                </a:solidFill>
              </a:rPr>
              <a:t>del mes de septiembre de 2011</a:t>
            </a:r>
          </a:p>
          <a:p>
            <a:pPr marL="0" indent="0">
              <a:buNone/>
            </a:pPr>
            <a:endParaRPr lang="es-AR" dirty="0"/>
          </a:p>
        </p:txBody>
      </p:sp>
      <p:sp>
        <p:nvSpPr>
          <p:cNvPr id="8" name="Content Placeholder 7"/>
          <p:cNvSpPr>
            <a:spLocks noGrp="1"/>
          </p:cNvSpPr>
          <p:nvPr>
            <p:ph sz="quarter" idx="2"/>
          </p:nvPr>
        </p:nvSpPr>
        <p:spPr>
          <a:xfrm>
            <a:off x="4933950" y="1447800"/>
            <a:ext cx="3749040" cy="3637384"/>
          </a:xfrm>
        </p:spPr>
        <p:txBody>
          <a:bodyPr>
            <a:normAutofit/>
          </a:bodyPr>
          <a:lstStyle/>
          <a:p>
            <a:pPr>
              <a:buNone/>
            </a:pPr>
            <a:r>
              <a:rPr lang="es-AR" dirty="0" smtClean="0"/>
              <a:t>SELECT </a:t>
            </a:r>
            <a:r>
              <a:rPr lang="es-AR" dirty="0" smtClean="0">
                <a:solidFill>
                  <a:srgbClr val="333399"/>
                </a:solidFill>
              </a:rPr>
              <a:t>fecha, SUM(</a:t>
            </a:r>
            <a:r>
              <a:rPr lang="es-AR" dirty="0" err="1" smtClean="0">
                <a:solidFill>
                  <a:srgbClr val="333399"/>
                </a:solidFill>
              </a:rPr>
              <a:t>cant</a:t>
            </a:r>
            <a:r>
              <a:rPr lang="es-AR" dirty="0" smtClean="0">
                <a:solidFill>
                  <a:srgbClr val="333399"/>
                </a:solidFill>
              </a:rPr>
              <a:t>*</a:t>
            </a:r>
            <a:r>
              <a:rPr lang="es-AR" dirty="0" err="1" smtClean="0">
                <a:solidFill>
                  <a:srgbClr val="333399"/>
                </a:solidFill>
              </a:rPr>
              <a:t>pvu</a:t>
            </a:r>
            <a:r>
              <a:rPr lang="es-AR" dirty="0" smtClean="0">
                <a:solidFill>
                  <a:srgbClr val="333399"/>
                </a:solidFill>
              </a:rPr>
              <a:t>*(1-dto)) as </a:t>
            </a:r>
            <a:r>
              <a:rPr lang="es-AR" dirty="0" err="1" smtClean="0">
                <a:solidFill>
                  <a:srgbClr val="333399"/>
                </a:solidFill>
              </a:rPr>
              <a:t>totVentas</a:t>
            </a:r>
            <a:endParaRPr lang="es-AR" dirty="0" smtClean="0">
              <a:solidFill>
                <a:srgbClr val="333399"/>
              </a:solidFill>
            </a:endParaRPr>
          </a:p>
          <a:p>
            <a:pPr>
              <a:buNone/>
            </a:pPr>
            <a:r>
              <a:rPr lang="es-AR" dirty="0" smtClean="0"/>
              <a:t>FROM </a:t>
            </a:r>
            <a:r>
              <a:rPr lang="es-AR" dirty="0" err="1" smtClean="0"/>
              <a:t>VentaProd</a:t>
            </a:r>
            <a:r>
              <a:rPr lang="es-AR" dirty="0" smtClean="0"/>
              <a:t> NATURAL JOIN Factura</a:t>
            </a:r>
          </a:p>
          <a:p>
            <a:pPr>
              <a:buNone/>
            </a:pPr>
            <a:r>
              <a:rPr lang="es-AR" dirty="0" smtClean="0"/>
              <a:t>WHERE </a:t>
            </a:r>
            <a:r>
              <a:rPr lang="es-AR" dirty="0" smtClean="0">
                <a:solidFill>
                  <a:srgbClr val="C00000"/>
                </a:solidFill>
              </a:rPr>
              <a:t>fecha BETWEEN ‘1-9-11’ and ‘30-9-11’</a:t>
            </a:r>
          </a:p>
          <a:p>
            <a:pPr>
              <a:buNone/>
            </a:pPr>
            <a:r>
              <a:rPr lang="es-AR" dirty="0" smtClean="0">
                <a:solidFill>
                  <a:srgbClr val="333399"/>
                </a:solidFill>
              </a:rPr>
              <a:t>GROUP BY fecha</a:t>
            </a:r>
            <a:r>
              <a:rPr lang="es-AR" dirty="0" smtClean="0"/>
              <a:t>;</a:t>
            </a:r>
            <a:endParaRPr lang="es-AR" dirty="0"/>
          </a:p>
        </p:txBody>
      </p:sp>
      <p:sp>
        <p:nvSpPr>
          <p:cNvPr id="9" name="TextBox 8"/>
          <p:cNvSpPr txBox="1"/>
          <p:nvPr/>
        </p:nvSpPr>
        <p:spPr>
          <a:xfrm>
            <a:off x="971600" y="5517232"/>
            <a:ext cx="7632848" cy="646331"/>
          </a:xfrm>
          <a:prstGeom prst="rect">
            <a:avLst/>
          </a:prstGeom>
          <a:noFill/>
        </p:spPr>
        <p:txBody>
          <a:bodyPr wrap="square" rtlCol="0">
            <a:spAutoFit/>
          </a:bodyPr>
          <a:lstStyle/>
          <a:p>
            <a:r>
              <a:rPr lang="es-AR" dirty="0" smtClean="0">
                <a:solidFill>
                  <a:srgbClr val="C00000"/>
                </a:solidFill>
              </a:rPr>
              <a:t>fecha BETWEEN ‘1-9-11’ and ‘30-9-11’ </a:t>
            </a:r>
            <a:r>
              <a:rPr lang="es-AR" dirty="0" smtClean="0">
                <a:solidFill>
                  <a:srgbClr val="C00000"/>
                </a:solidFill>
                <a:sym typeface="Symbol"/>
              </a:rPr>
              <a:t> EXTRACT(MONTH FROM fecha)=9 AND EXTRACT(YEAR FROM fecha)=2011 </a:t>
            </a:r>
            <a:endParaRPr lang="es-AR"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smtClean="0"/>
              <a:t>Operaciones de Agregación</a:t>
            </a:r>
            <a:endParaRPr lang="es-AR" dirty="0"/>
          </a:p>
        </p:txBody>
      </p:sp>
      <p:sp>
        <p:nvSpPr>
          <p:cNvPr id="3" name="Date Placeholder 2"/>
          <p:cNvSpPr>
            <a:spLocks noGrp="1"/>
          </p:cNvSpPr>
          <p:nvPr>
            <p:ph type="dt" sz="half" idx="10"/>
          </p:nvPr>
        </p:nvSpPr>
        <p:spPr/>
        <p:txBody>
          <a:bodyPr/>
          <a:lstStyle/>
          <a:p>
            <a:r>
              <a:rPr lang="es-AR" smtClean="0"/>
              <a:t>IBBDD</a:t>
            </a:r>
            <a:endParaRPr lang="es-AR"/>
          </a:p>
        </p:txBody>
      </p:sp>
      <p:sp>
        <p:nvSpPr>
          <p:cNvPr id="4" name="Footer Placeholder 3"/>
          <p:cNvSpPr>
            <a:spLocks noGrp="1"/>
          </p:cNvSpPr>
          <p:nvPr>
            <p:ph type="ftr" sz="quarter" idx="11"/>
          </p:nvPr>
        </p:nvSpPr>
        <p:spPr/>
        <p:txBody>
          <a:bodyPr/>
          <a:lstStyle/>
          <a:p>
            <a:r>
              <a:rPr lang="es-AR" smtClean="0"/>
              <a:t>SQL</a:t>
            </a:r>
            <a:endParaRPr lang="es-AR"/>
          </a:p>
        </p:txBody>
      </p:sp>
      <p:sp>
        <p:nvSpPr>
          <p:cNvPr id="5" name="Slide Number Placeholder 4"/>
          <p:cNvSpPr>
            <a:spLocks noGrp="1"/>
          </p:cNvSpPr>
          <p:nvPr>
            <p:ph type="sldNum" sz="quarter" idx="12"/>
          </p:nvPr>
        </p:nvSpPr>
        <p:spPr/>
        <p:txBody>
          <a:bodyPr/>
          <a:lstStyle/>
          <a:p>
            <a:fld id="{245FBE8E-C018-4514-B6E6-6AFED8D2B55D}" type="slidenum">
              <a:rPr lang="es-AR" smtClean="0"/>
              <a:pPr/>
              <a:t>45</a:t>
            </a:fld>
            <a:endParaRPr lang="es-AR"/>
          </a:p>
        </p:txBody>
      </p:sp>
      <p:sp>
        <p:nvSpPr>
          <p:cNvPr id="7" name="Content Placeholder 6"/>
          <p:cNvSpPr>
            <a:spLocks noGrp="1"/>
          </p:cNvSpPr>
          <p:nvPr>
            <p:ph sz="quarter" idx="1"/>
          </p:nvPr>
        </p:nvSpPr>
        <p:spPr/>
        <p:txBody>
          <a:bodyPr>
            <a:normAutofit fontScale="92500" lnSpcReduction="10000"/>
          </a:bodyPr>
          <a:lstStyle/>
          <a:p>
            <a:pPr>
              <a:buNone/>
            </a:pPr>
            <a:r>
              <a:rPr lang="es-AR" sz="2800" dirty="0" smtClean="0">
                <a:solidFill>
                  <a:schemeClr val="accent1">
                    <a:lumMod val="75000"/>
                  </a:schemeClr>
                </a:solidFill>
              </a:rPr>
              <a:t>Factura(</a:t>
            </a:r>
            <a:r>
              <a:rPr lang="es-AR" sz="2800" dirty="0" err="1" smtClean="0">
                <a:solidFill>
                  <a:schemeClr val="accent1">
                    <a:lumMod val="75000"/>
                  </a:schemeClr>
                </a:solidFill>
              </a:rPr>
              <a:t>nroFac</a:t>
            </a:r>
            <a:r>
              <a:rPr lang="es-AR" sz="2800" dirty="0" smtClean="0">
                <a:solidFill>
                  <a:schemeClr val="accent1">
                    <a:lumMod val="75000"/>
                  </a:schemeClr>
                </a:solidFill>
              </a:rPr>
              <a:t>, fecha, </a:t>
            </a:r>
            <a:r>
              <a:rPr lang="es-AR" sz="2800" dirty="0" err="1" smtClean="0">
                <a:solidFill>
                  <a:schemeClr val="accent1">
                    <a:lumMod val="75000"/>
                  </a:schemeClr>
                </a:solidFill>
              </a:rPr>
              <a:t>fPago</a:t>
            </a:r>
            <a:r>
              <a:rPr lang="es-AR" sz="2800" dirty="0" smtClean="0">
                <a:solidFill>
                  <a:schemeClr val="accent1">
                    <a:lumMod val="75000"/>
                  </a:schemeClr>
                </a:solidFill>
              </a:rPr>
              <a:t>, </a:t>
            </a:r>
            <a:r>
              <a:rPr lang="es-AR" sz="2800" dirty="0" err="1" smtClean="0">
                <a:solidFill>
                  <a:schemeClr val="accent1">
                    <a:lumMod val="75000"/>
                  </a:schemeClr>
                </a:solidFill>
              </a:rPr>
              <a:t>dto</a:t>
            </a:r>
            <a:r>
              <a:rPr lang="es-AR" sz="2800" dirty="0" smtClean="0">
                <a:solidFill>
                  <a:schemeClr val="accent1">
                    <a:lumMod val="75000"/>
                  </a:schemeClr>
                </a:solidFill>
              </a:rPr>
              <a:t>)</a:t>
            </a:r>
          </a:p>
          <a:p>
            <a:pPr>
              <a:buNone/>
            </a:pPr>
            <a:r>
              <a:rPr lang="es-AR" sz="2800" dirty="0" smtClean="0">
                <a:solidFill>
                  <a:schemeClr val="accent1">
                    <a:lumMod val="75000"/>
                  </a:schemeClr>
                </a:solidFill>
              </a:rPr>
              <a:t>Producto(</a:t>
            </a:r>
            <a:r>
              <a:rPr lang="es-AR" sz="2800" dirty="0" err="1" smtClean="0">
                <a:solidFill>
                  <a:schemeClr val="accent1">
                    <a:lumMod val="75000"/>
                  </a:schemeClr>
                </a:solidFill>
              </a:rPr>
              <a:t>codProd</a:t>
            </a:r>
            <a:r>
              <a:rPr lang="es-AR" sz="2800" dirty="0" smtClean="0">
                <a:solidFill>
                  <a:schemeClr val="accent1">
                    <a:lumMod val="75000"/>
                  </a:schemeClr>
                </a:solidFill>
              </a:rPr>
              <a:t>, </a:t>
            </a:r>
            <a:r>
              <a:rPr lang="es-AR" sz="2800" dirty="0" err="1" smtClean="0">
                <a:solidFill>
                  <a:schemeClr val="accent1">
                    <a:lumMod val="75000"/>
                  </a:schemeClr>
                </a:solidFill>
              </a:rPr>
              <a:t>desc</a:t>
            </a:r>
            <a:r>
              <a:rPr lang="es-AR" sz="2800" dirty="0" smtClean="0">
                <a:solidFill>
                  <a:schemeClr val="accent1">
                    <a:lumMod val="75000"/>
                  </a:schemeClr>
                </a:solidFill>
              </a:rPr>
              <a:t>, </a:t>
            </a:r>
            <a:r>
              <a:rPr lang="es-AR" sz="2800" dirty="0" err="1" smtClean="0">
                <a:solidFill>
                  <a:schemeClr val="accent1">
                    <a:lumMod val="75000"/>
                  </a:schemeClr>
                </a:solidFill>
              </a:rPr>
              <a:t>existAct</a:t>
            </a:r>
            <a:r>
              <a:rPr lang="es-AR" sz="2800" dirty="0" smtClean="0">
                <a:solidFill>
                  <a:schemeClr val="accent1">
                    <a:lumMod val="75000"/>
                  </a:schemeClr>
                </a:solidFill>
              </a:rPr>
              <a:t>, </a:t>
            </a:r>
            <a:r>
              <a:rPr lang="es-AR" sz="2800" dirty="0" err="1" smtClean="0">
                <a:solidFill>
                  <a:schemeClr val="accent1">
                    <a:lumMod val="75000"/>
                  </a:schemeClr>
                </a:solidFill>
              </a:rPr>
              <a:t>existMin</a:t>
            </a:r>
            <a:r>
              <a:rPr lang="es-AR" sz="2800" dirty="0" smtClean="0">
                <a:solidFill>
                  <a:schemeClr val="accent1">
                    <a:lumMod val="75000"/>
                  </a:schemeClr>
                </a:solidFill>
              </a:rPr>
              <a:t>, </a:t>
            </a:r>
            <a:r>
              <a:rPr lang="es-AR" sz="2800" dirty="0" err="1" smtClean="0">
                <a:solidFill>
                  <a:schemeClr val="accent1">
                    <a:lumMod val="75000"/>
                  </a:schemeClr>
                </a:solidFill>
              </a:rPr>
              <a:t>pVAct</a:t>
            </a:r>
            <a:r>
              <a:rPr lang="es-AR" sz="2800" dirty="0" smtClean="0">
                <a:solidFill>
                  <a:schemeClr val="accent1">
                    <a:lumMod val="75000"/>
                  </a:schemeClr>
                </a:solidFill>
              </a:rPr>
              <a:t>)</a:t>
            </a:r>
          </a:p>
          <a:p>
            <a:pPr>
              <a:buNone/>
            </a:pPr>
            <a:r>
              <a:rPr lang="es-AR" sz="2800" dirty="0" err="1" smtClean="0">
                <a:solidFill>
                  <a:schemeClr val="accent1">
                    <a:lumMod val="75000"/>
                  </a:schemeClr>
                </a:solidFill>
              </a:rPr>
              <a:t>VentaProd</a:t>
            </a:r>
            <a:r>
              <a:rPr lang="es-AR" sz="2800" dirty="0" smtClean="0">
                <a:solidFill>
                  <a:schemeClr val="accent1">
                    <a:lumMod val="75000"/>
                  </a:schemeClr>
                </a:solidFill>
              </a:rPr>
              <a:t>(</a:t>
            </a:r>
            <a:r>
              <a:rPr lang="es-AR" sz="2800" dirty="0" err="1" smtClean="0">
                <a:solidFill>
                  <a:schemeClr val="accent1">
                    <a:lumMod val="75000"/>
                  </a:schemeClr>
                </a:solidFill>
              </a:rPr>
              <a:t>nroFac</a:t>
            </a:r>
            <a:r>
              <a:rPr lang="es-AR" sz="2800" dirty="0" smtClean="0">
                <a:solidFill>
                  <a:schemeClr val="accent1">
                    <a:lumMod val="75000"/>
                  </a:schemeClr>
                </a:solidFill>
              </a:rPr>
              <a:t>, </a:t>
            </a:r>
            <a:r>
              <a:rPr lang="es-AR" sz="2800" dirty="0" err="1" smtClean="0">
                <a:solidFill>
                  <a:schemeClr val="accent1">
                    <a:lumMod val="75000"/>
                  </a:schemeClr>
                </a:solidFill>
              </a:rPr>
              <a:t>codProd</a:t>
            </a:r>
            <a:r>
              <a:rPr lang="es-AR" sz="2800" dirty="0" smtClean="0">
                <a:solidFill>
                  <a:schemeClr val="accent1">
                    <a:lumMod val="75000"/>
                  </a:schemeClr>
                </a:solidFill>
              </a:rPr>
              <a:t>, </a:t>
            </a:r>
            <a:r>
              <a:rPr lang="es-AR" sz="2800" dirty="0" err="1" smtClean="0">
                <a:solidFill>
                  <a:schemeClr val="accent1">
                    <a:lumMod val="75000"/>
                  </a:schemeClr>
                </a:solidFill>
              </a:rPr>
              <a:t>cant</a:t>
            </a:r>
            <a:r>
              <a:rPr lang="es-AR" sz="2800" dirty="0" smtClean="0">
                <a:solidFill>
                  <a:schemeClr val="accent1">
                    <a:lumMod val="75000"/>
                  </a:schemeClr>
                </a:solidFill>
              </a:rPr>
              <a:t>, </a:t>
            </a:r>
            <a:r>
              <a:rPr lang="es-AR" sz="2800" dirty="0" err="1" smtClean="0">
                <a:solidFill>
                  <a:schemeClr val="accent1">
                    <a:lumMod val="75000"/>
                  </a:schemeClr>
                </a:solidFill>
              </a:rPr>
              <a:t>pvu</a:t>
            </a:r>
            <a:r>
              <a:rPr lang="es-AR" sz="2800" dirty="0" smtClean="0">
                <a:solidFill>
                  <a:schemeClr val="accent1">
                    <a:lumMod val="75000"/>
                  </a:schemeClr>
                </a:solidFill>
              </a:rPr>
              <a:t>)</a:t>
            </a:r>
          </a:p>
          <a:p>
            <a:pPr>
              <a:spcBef>
                <a:spcPts val="1200"/>
              </a:spcBef>
              <a:buFont typeface="Wingdings" pitchFamily="2" charset="2"/>
              <a:buChar char="q"/>
            </a:pPr>
            <a:r>
              <a:rPr lang="es-AR" sz="2800" i="1" dirty="0" smtClean="0">
                <a:solidFill>
                  <a:schemeClr val="bg2">
                    <a:lumMod val="25000"/>
                  </a:schemeClr>
                </a:solidFill>
              </a:rPr>
              <a:t>Informar </a:t>
            </a:r>
            <a:r>
              <a:rPr lang="es-AR" sz="2800" i="1" dirty="0" err="1" smtClean="0">
                <a:solidFill>
                  <a:srgbClr val="333399"/>
                </a:solidFill>
              </a:rPr>
              <a:t>codProd</a:t>
            </a:r>
            <a:r>
              <a:rPr lang="es-AR" sz="2800" i="1" dirty="0" smtClean="0">
                <a:solidFill>
                  <a:srgbClr val="333399"/>
                </a:solidFill>
              </a:rPr>
              <a:t>, </a:t>
            </a:r>
            <a:r>
              <a:rPr lang="es-AR" sz="2800" i="1" dirty="0" err="1" smtClean="0">
                <a:solidFill>
                  <a:srgbClr val="333399"/>
                </a:solidFill>
              </a:rPr>
              <a:t>desc</a:t>
            </a:r>
            <a:r>
              <a:rPr lang="es-AR" sz="2800" i="1" dirty="0" smtClean="0">
                <a:solidFill>
                  <a:srgbClr val="333399"/>
                </a:solidFill>
              </a:rPr>
              <a:t>, </a:t>
            </a:r>
            <a:r>
              <a:rPr lang="es-AR" sz="2800" i="1" dirty="0" err="1" smtClean="0">
                <a:solidFill>
                  <a:srgbClr val="333399"/>
                </a:solidFill>
              </a:rPr>
              <a:t>existAct</a:t>
            </a:r>
            <a:r>
              <a:rPr lang="es-AR" sz="2800" i="1" dirty="0" smtClean="0">
                <a:solidFill>
                  <a:srgbClr val="333399"/>
                </a:solidFill>
              </a:rPr>
              <a:t> y cantidad de unidades vendidas </a:t>
            </a:r>
            <a:r>
              <a:rPr lang="es-AR" sz="2800" i="1" dirty="0" smtClean="0">
                <a:solidFill>
                  <a:srgbClr val="C00000"/>
                </a:solidFill>
              </a:rPr>
              <a:t>en el mes de septiembre de 2011 </a:t>
            </a:r>
            <a:r>
              <a:rPr lang="es-AR" sz="2800" i="1" dirty="0" smtClean="0">
                <a:solidFill>
                  <a:srgbClr val="006600"/>
                </a:solidFill>
              </a:rPr>
              <a:t>en orden ascendente de </a:t>
            </a:r>
            <a:r>
              <a:rPr lang="es-AR" sz="2800" i="1" dirty="0" err="1" smtClean="0">
                <a:solidFill>
                  <a:srgbClr val="006600"/>
                </a:solidFill>
              </a:rPr>
              <a:t>codProd</a:t>
            </a:r>
            <a:endParaRPr lang="es-AR" sz="2800" i="1" dirty="0" smtClean="0">
              <a:solidFill>
                <a:srgbClr val="006600"/>
              </a:solidFill>
            </a:endParaRPr>
          </a:p>
          <a:p>
            <a:pPr marL="0" indent="0">
              <a:buNone/>
            </a:pPr>
            <a:endParaRPr lang="es-AR" dirty="0"/>
          </a:p>
        </p:txBody>
      </p:sp>
      <p:sp>
        <p:nvSpPr>
          <p:cNvPr id="8" name="Content Placeholder 7"/>
          <p:cNvSpPr>
            <a:spLocks noGrp="1"/>
          </p:cNvSpPr>
          <p:nvPr>
            <p:ph sz="quarter" idx="2"/>
          </p:nvPr>
        </p:nvSpPr>
        <p:spPr/>
        <p:txBody>
          <a:bodyPr>
            <a:normAutofit fontScale="92500" lnSpcReduction="10000"/>
          </a:bodyPr>
          <a:lstStyle/>
          <a:p>
            <a:pPr>
              <a:buNone/>
            </a:pPr>
            <a:r>
              <a:rPr lang="es-AR" dirty="0" smtClean="0"/>
              <a:t>SELECT </a:t>
            </a:r>
            <a:r>
              <a:rPr lang="es-AR" dirty="0" err="1" smtClean="0">
                <a:solidFill>
                  <a:srgbClr val="333399"/>
                </a:solidFill>
              </a:rPr>
              <a:t>codProd</a:t>
            </a:r>
            <a:r>
              <a:rPr lang="es-AR" dirty="0" smtClean="0">
                <a:solidFill>
                  <a:srgbClr val="333399"/>
                </a:solidFill>
              </a:rPr>
              <a:t>, </a:t>
            </a:r>
            <a:r>
              <a:rPr lang="es-AR" dirty="0" err="1" smtClean="0">
                <a:solidFill>
                  <a:srgbClr val="333399"/>
                </a:solidFill>
              </a:rPr>
              <a:t>desc</a:t>
            </a:r>
            <a:r>
              <a:rPr lang="es-AR" dirty="0" smtClean="0">
                <a:solidFill>
                  <a:srgbClr val="333399"/>
                </a:solidFill>
              </a:rPr>
              <a:t>, </a:t>
            </a:r>
            <a:r>
              <a:rPr lang="es-AR" dirty="0" err="1" smtClean="0">
                <a:solidFill>
                  <a:srgbClr val="333399"/>
                </a:solidFill>
              </a:rPr>
              <a:t>existAct</a:t>
            </a:r>
            <a:r>
              <a:rPr lang="es-AR" dirty="0" smtClean="0">
                <a:solidFill>
                  <a:srgbClr val="333399"/>
                </a:solidFill>
              </a:rPr>
              <a:t>, SUM(</a:t>
            </a:r>
            <a:r>
              <a:rPr lang="es-AR" dirty="0" err="1" smtClean="0">
                <a:solidFill>
                  <a:srgbClr val="333399"/>
                </a:solidFill>
              </a:rPr>
              <a:t>cant</a:t>
            </a:r>
            <a:r>
              <a:rPr lang="es-AR" dirty="0" smtClean="0">
                <a:solidFill>
                  <a:srgbClr val="333399"/>
                </a:solidFill>
              </a:rPr>
              <a:t>) as </a:t>
            </a:r>
            <a:r>
              <a:rPr lang="es-AR" dirty="0" err="1" smtClean="0">
                <a:solidFill>
                  <a:srgbClr val="333399"/>
                </a:solidFill>
              </a:rPr>
              <a:t>cantVendida</a:t>
            </a:r>
            <a:endParaRPr lang="es-AR" dirty="0" smtClean="0">
              <a:solidFill>
                <a:srgbClr val="333399"/>
              </a:solidFill>
            </a:endParaRPr>
          </a:p>
          <a:p>
            <a:pPr>
              <a:buNone/>
            </a:pPr>
            <a:r>
              <a:rPr lang="es-AR" dirty="0" smtClean="0"/>
              <a:t>FROM Factura NATURAL JOIN </a:t>
            </a:r>
            <a:r>
              <a:rPr lang="es-AR" dirty="0" err="1" smtClean="0"/>
              <a:t>VentaProd</a:t>
            </a:r>
            <a:r>
              <a:rPr lang="es-AR" dirty="0" smtClean="0"/>
              <a:t> NATURAL JOIN Producto</a:t>
            </a:r>
          </a:p>
          <a:p>
            <a:pPr>
              <a:buNone/>
            </a:pPr>
            <a:r>
              <a:rPr lang="es-AR" dirty="0" smtClean="0"/>
              <a:t>WHERE </a:t>
            </a:r>
            <a:r>
              <a:rPr lang="es-AR" dirty="0" smtClean="0">
                <a:solidFill>
                  <a:srgbClr val="C00000"/>
                </a:solidFill>
              </a:rPr>
              <a:t>fecha BETWEEN ‘1-9-11’ and ‘30-9-11’</a:t>
            </a:r>
          </a:p>
          <a:p>
            <a:pPr>
              <a:buNone/>
            </a:pPr>
            <a:r>
              <a:rPr lang="es-AR" dirty="0" smtClean="0">
                <a:solidFill>
                  <a:srgbClr val="333399"/>
                </a:solidFill>
              </a:rPr>
              <a:t>GROUP BY </a:t>
            </a:r>
            <a:r>
              <a:rPr lang="es-AR" dirty="0" err="1" smtClean="0">
                <a:solidFill>
                  <a:srgbClr val="333399"/>
                </a:solidFill>
              </a:rPr>
              <a:t>codProd</a:t>
            </a:r>
            <a:r>
              <a:rPr lang="es-AR" dirty="0" smtClean="0">
                <a:solidFill>
                  <a:srgbClr val="333399"/>
                </a:solidFill>
              </a:rPr>
              <a:t>, </a:t>
            </a:r>
            <a:r>
              <a:rPr lang="es-AR" dirty="0" err="1" smtClean="0">
                <a:solidFill>
                  <a:srgbClr val="333399"/>
                </a:solidFill>
              </a:rPr>
              <a:t>desc</a:t>
            </a:r>
            <a:r>
              <a:rPr lang="es-AR" dirty="0" smtClean="0">
                <a:solidFill>
                  <a:srgbClr val="333399"/>
                </a:solidFill>
              </a:rPr>
              <a:t>, </a:t>
            </a:r>
            <a:r>
              <a:rPr lang="es-AR" dirty="0" err="1" smtClean="0">
                <a:solidFill>
                  <a:srgbClr val="333399"/>
                </a:solidFill>
              </a:rPr>
              <a:t>existAct</a:t>
            </a:r>
            <a:endParaRPr lang="es-AR" dirty="0" smtClean="0">
              <a:solidFill>
                <a:srgbClr val="333399"/>
              </a:solidFill>
            </a:endParaRPr>
          </a:p>
          <a:p>
            <a:pPr>
              <a:buNone/>
            </a:pPr>
            <a:r>
              <a:rPr lang="es-AR" dirty="0" smtClean="0">
                <a:solidFill>
                  <a:srgbClr val="006600"/>
                </a:solidFill>
              </a:rPr>
              <a:t>ORDER BY </a:t>
            </a:r>
            <a:r>
              <a:rPr lang="es-AR" dirty="0" err="1" smtClean="0">
                <a:solidFill>
                  <a:srgbClr val="006600"/>
                </a:solidFill>
              </a:rPr>
              <a:t>codProd</a:t>
            </a:r>
            <a:r>
              <a:rPr lang="es-AR" dirty="0" smtClean="0"/>
              <a:t>;</a:t>
            </a:r>
            <a:endParaRPr lang="es-AR"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smtClean="0"/>
              <a:t>Operaciones de Agregación</a:t>
            </a:r>
            <a:endParaRPr lang="es-AR" dirty="0"/>
          </a:p>
        </p:txBody>
      </p:sp>
      <p:sp>
        <p:nvSpPr>
          <p:cNvPr id="3" name="Date Placeholder 2"/>
          <p:cNvSpPr>
            <a:spLocks noGrp="1"/>
          </p:cNvSpPr>
          <p:nvPr>
            <p:ph type="dt" sz="half" idx="10"/>
          </p:nvPr>
        </p:nvSpPr>
        <p:spPr/>
        <p:txBody>
          <a:bodyPr/>
          <a:lstStyle/>
          <a:p>
            <a:r>
              <a:rPr lang="es-AR" smtClean="0"/>
              <a:t>IBBDD</a:t>
            </a:r>
            <a:endParaRPr lang="es-AR"/>
          </a:p>
        </p:txBody>
      </p:sp>
      <p:sp>
        <p:nvSpPr>
          <p:cNvPr id="4" name="Footer Placeholder 3"/>
          <p:cNvSpPr>
            <a:spLocks noGrp="1"/>
          </p:cNvSpPr>
          <p:nvPr>
            <p:ph type="ftr" sz="quarter" idx="11"/>
          </p:nvPr>
        </p:nvSpPr>
        <p:spPr/>
        <p:txBody>
          <a:bodyPr/>
          <a:lstStyle/>
          <a:p>
            <a:r>
              <a:rPr lang="es-AR" smtClean="0"/>
              <a:t>SQL</a:t>
            </a:r>
            <a:endParaRPr lang="es-AR"/>
          </a:p>
        </p:txBody>
      </p:sp>
      <p:sp>
        <p:nvSpPr>
          <p:cNvPr id="5" name="Slide Number Placeholder 4"/>
          <p:cNvSpPr>
            <a:spLocks noGrp="1"/>
          </p:cNvSpPr>
          <p:nvPr>
            <p:ph type="sldNum" sz="quarter" idx="12"/>
          </p:nvPr>
        </p:nvSpPr>
        <p:spPr/>
        <p:txBody>
          <a:bodyPr/>
          <a:lstStyle/>
          <a:p>
            <a:fld id="{245FBE8E-C018-4514-B6E6-6AFED8D2B55D}" type="slidenum">
              <a:rPr lang="es-AR" smtClean="0"/>
              <a:pPr/>
              <a:t>46</a:t>
            </a:fld>
            <a:endParaRPr lang="es-AR"/>
          </a:p>
        </p:txBody>
      </p:sp>
      <p:sp>
        <p:nvSpPr>
          <p:cNvPr id="7" name="Content Placeholder 6"/>
          <p:cNvSpPr>
            <a:spLocks noGrp="1"/>
          </p:cNvSpPr>
          <p:nvPr>
            <p:ph sz="quarter" idx="1"/>
          </p:nvPr>
        </p:nvSpPr>
        <p:spPr>
          <a:xfrm>
            <a:off x="914400" y="1447800"/>
            <a:ext cx="3585592" cy="4572000"/>
          </a:xfrm>
        </p:spPr>
        <p:txBody>
          <a:bodyPr>
            <a:normAutofit fontScale="62500" lnSpcReduction="20000"/>
          </a:bodyPr>
          <a:lstStyle/>
          <a:p>
            <a:pPr>
              <a:buNone/>
            </a:pPr>
            <a:r>
              <a:rPr lang="es-AR" sz="4200" dirty="0" smtClean="0">
                <a:solidFill>
                  <a:schemeClr val="accent1">
                    <a:lumMod val="75000"/>
                  </a:schemeClr>
                </a:solidFill>
              </a:rPr>
              <a:t>Factura(</a:t>
            </a:r>
            <a:r>
              <a:rPr lang="es-AR" sz="4200" dirty="0" err="1" smtClean="0">
                <a:solidFill>
                  <a:schemeClr val="accent1">
                    <a:lumMod val="75000"/>
                  </a:schemeClr>
                </a:solidFill>
              </a:rPr>
              <a:t>nroFac</a:t>
            </a:r>
            <a:r>
              <a:rPr lang="es-AR" sz="4200" dirty="0" smtClean="0">
                <a:solidFill>
                  <a:schemeClr val="accent1">
                    <a:lumMod val="75000"/>
                  </a:schemeClr>
                </a:solidFill>
              </a:rPr>
              <a:t>, fecha, </a:t>
            </a:r>
            <a:r>
              <a:rPr lang="es-AR" sz="4200" dirty="0" err="1" smtClean="0">
                <a:solidFill>
                  <a:schemeClr val="accent1">
                    <a:lumMod val="75000"/>
                  </a:schemeClr>
                </a:solidFill>
              </a:rPr>
              <a:t>fPago</a:t>
            </a:r>
            <a:r>
              <a:rPr lang="es-AR" sz="4200" dirty="0" smtClean="0">
                <a:solidFill>
                  <a:schemeClr val="accent1">
                    <a:lumMod val="75000"/>
                  </a:schemeClr>
                </a:solidFill>
              </a:rPr>
              <a:t>, </a:t>
            </a:r>
            <a:r>
              <a:rPr lang="es-AR" sz="4200" dirty="0" err="1" smtClean="0">
                <a:solidFill>
                  <a:schemeClr val="accent1">
                    <a:lumMod val="75000"/>
                  </a:schemeClr>
                </a:solidFill>
              </a:rPr>
              <a:t>dto</a:t>
            </a:r>
            <a:r>
              <a:rPr lang="es-AR" sz="4200" dirty="0" smtClean="0">
                <a:solidFill>
                  <a:schemeClr val="accent1">
                    <a:lumMod val="75000"/>
                  </a:schemeClr>
                </a:solidFill>
              </a:rPr>
              <a:t>)</a:t>
            </a:r>
          </a:p>
          <a:p>
            <a:pPr>
              <a:buNone/>
            </a:pPr>
            <a:r>
              <a:rPr lang="es-AR" sz="4200" dirty="0" smtClean="0">
                <a:solidFill>
                  <a:schemeClr val="accent1">
                    <a:lumMod val="75000"/>
                  </a:schemeClr>
                </a:solidFill>
              </a:rPr>
              <a:t>Producto(</a:t>
            </a:r>
            <a:r>
              <a:rPr lang="es-AR" sz="4200" dirty="0" err="1" smtClean="0">
                <a:solidFill>
                  <a:schemeClr val="accent1">
                    <a:lumMod val="75000"/>
                  </a:schemeClr>
                </a:solidFill>
              </a:rPr>
              <a:t>codProd</a:t>
            </a:r>
            <a:r>
              <a:rPr lang="es-AR" sz="4200" dirty="0" smtClean="0">
                <a:solidFill>
                  <a:schemeClr val="accent1">
                    <a:lumMod val="75000"/>
                  </a:schemeClr>
                </a:solidFill>
              </a:rPr>
              <a:t>, </a:t>
            </a:r>
            <a:r>
              <a:rPr lang="es-AR" sz="4200" dirty="0" err="1" smtClean="0">
                <a:solidFill>
                  <a:schemeClr val="accent1">
                    <a:lumMod val="75000"/>
                  </a:schemeClr>
                </a:solidFill>
              </a:rPr>
              <a:t>desc</a:t>
            </a:r>
            <a:r>
              <a:rPr lang="es-AR" sz="4200" dirty="0" smtClean="0">
                <a:solidFill>
                  <a:schemeClr val="accent1">
                    <a:lumMod val="75000"/>
                  </a:schemeClr>
                </a:solidFill>
              </a:rPr>
              <a:t>, </a:t>
            </a:r>
            <a:r>
              <a:rPr lang="es-AR" sz="4200" dirty="0" err="1" smtClean="0">
                <a:solidFill>
                  <a:schemeClr val="accent1">
                    <a:lumMod val="75000"/>
                  </a:schemeClr>
                </a:solidFill>
              </a:rPr>
              <a:t>existAct</a:t>
            </a:r>
            <a:r>
              <a:rPr lang="es-AR" sz="4200" dirty="0" smtClean="0">
                <a:solidFill>
                  <a:schemeClr val="accent1">
                    <a:lumMod val="75000"/>
                  </a:schemeClr>
                </a:solidFill>
              </a:rPr>
              <a:t>, </a:t>
            </a:r>
            <a:r>
              <a:rPr lang="es-AR" sz="4200" dirty="0" err="1" smtClean="0">
                <a:solidFill>
                  <a:schemeClr val="accent1">
                    <a:lumMod val="75000"/>
                  </a:schemeClr>
                </a:solidFill>
              </a:rPr>
              <a:t>existMin</a:t>
            </a:r>
            <a:r>
              <a:rPr lang="es-AR" sz="4200" dirty="0" smtClean="0">
                <a:solidFill>
                  <a:schemeClr val="accent1">
                    <a:lumMod val="75000"/>
                  </a:schemeClr>
                </a:solidFill>
              </a:rPr>
              <a:t>, </a:t>
            </a:r>
            <a:r>
              <a:rPr lang="es-AR" sz="4200" dirty="0" err="1" smtClean="0">
                <a:solidFill>
                  <a:schemeClr val="accent1">
                    <a:lumMod val="75000"/>
                  </a:schemeClr>
                </a:solidFill>
              </a:rPr>
              <a:t>pVAct</a:t>
            </a:r>
            <a:r>
              <a:rPr lang="es-AR" sz="4200" dirty="0" smtClean="0">
                <a:solidFill>
                  <a:schemeClr val="accent1">
                    <a:lumMod val="75000"/>
                  </a:schemeClr>
                </a:solidFill>
              </a:rPr>
              <a:t>)</a:t>
            </a:r>
          </a:p>
          <a:p>
            <a:pPr>
              <a:buNone/>
            </a:pPr>
            <a:r>
              <a:rPr lang="es-AR" sz="4200" dirty="0" err="1" smtClean="0">
                <a:solidFill>
                  <a:schemeClr val="accent1">
                    <a:lumMod val="75000"/>
                  </a:schemeClr>
                </a:solidFill>
              </a:rPr>
              <a:t>VentaProd</a:t>
            </a:r>
            <a:r>
              <a:rPr lang="es-AR" sz="4200" dirty="0" smtClean="0">
                <a:solidFill>
                  <a:schemeClr val="accent1">
                    <a:lumMod val="75000"/>
                  </a:schemeClr>
                </a:solidFill>
              </a:rPr>
              <a:t>(</a:t>
            </a:r>
            <a:r>
              <a:rPr lang="es-AR" sz="4200" dirty="0" err="1" smtClean="0">
                <a:solidFill>
                  <a:schemeClr val="accent1">
                    <a:lumMod val="75000"/>
                  </a:schemeClr>
                </a:solidFill>
              </a:rPr>
              <a:t>nroFac</a:t>
            </a:r>
            <a:r>
              <a:rPr lang="es-AR" sz="4200" dirty="0" smtClean="0">
                <a:solidFill>
                  <a:schemeClr val="accent1">
                    <a:lumMod val="75000"/>
                  </a:schemeClr>
                </a:solidFill>
              </a:rPr>
              <a:t>, </a:t>
            </a:r>
            <a:r>
              <a:rPr lang="es-AR" sz="4200" dirty="0" err="1" smtClean="0">
                <a:solidFill>
                  <a:schemeClr val="accent1">
                    <a:lumMod val="75000"/>
                  </a:schemeClr>
                </a:solidFill>
              </a:rPr>
              <a:t>codProd</a:t>
            </a:r>
            <a:r>
              <a:rPr lang="es-AR" sz="4200" dirty="0" smtClean="0">
                <a:solidFill>
                  <a:schemeClr val="accent1">
                    <a:lumMod val="75000"/>
                  </a:schemeClr>
                </a:solidFill>
              </a:rPr>
              <a:t>, </a:t>
            </a:r>
            <a:r>
              <a:rPr lang="es-AR" sz="4200" dirty="0" err="1" smtClean="0">
                <a:solidFill>
                  <a:schemeClr val="accent1">
                    <a:lumMod val="75000"/>
                  </a:schemeClr>
                </a:solidFill>
              </a:rPr>
              <a:t>cant</a:t>
            </a:r>
            <a:r>
              <a:rPr lang="es-AR" sz="4200" dirty="0" smtClean="0">
                <a:solidFill>
                  <a:schemeClr val="accent1">
                    <a:lumMod val="75000"/>
                  </a:schemeClr>
                </a:solidFill>
              </a:rPr>
              <a:t>, </a:t>
            </a:r>
            <a:r>
              <a:rPr lang="es-AR" sz="4200" dirty="0" err="1" smtClean="0">
                <a:solidFill>
                  <a:schemeClr val="accent1">
                    <a:lumMod val="75000"/>
                  </a:schemeClr>
                </a:solidFill>
              </a:rPr>
              <a:t>pvu</a:t>
            </a:r>
            <a:r>
              <a:rPr lang="es-AR" sz="4200" dirty="0" smtClean="0">
                <a:solidFill>
                  <a:schemeClr val="accent1">
                    <a:lumMod val="75000"/>
                  </a:schemeClr>
                </a:solidFill>
              </a:rPr>
              <a:t>)</a:t>
            </a:r>
          </a:p>
          <a:p>
            <a:pPr>
              <a:spcBef>
                <a:spcPts val="1200"/>
              </a:spcBef>
              <a:buFont typeface="Wingdings" pitchFamily="2" charset="2"/>
              <a:buChar char="q"/>
            </a:pPr>
            <a:r>
              <a:rPr lang="es-AR" sz="4200" i="1" dirty="0" smtClean="0">
                <a:solidFill>
                  <a:schemeClr val="bg2">
                    <a:lumMod val="25000"/>
                  </a:schemeClr>
                </a:solidFill>
              </a:rPr>
              <a:t>Informar </a:t>
            </a:r>
            <a:r>
              <a:rPr lang="es-AR" sz="4200" i="1" dirty="0" smtClean="0">
                <a:solidFill>
                  <a:srgbClr val="CC9900"/>
                </a:solidFill>
              </a:rPr>
              <a:t>de cada producto </a:t>
            </a:r>
            <a:r>
              <a:rPr lang="es-AR" sz="4200" i="1" dirty="0" err="1" smtClean="0">
                <a:solidFill>
                  <a:srgbClr val="333399"/>
                </a:solidFill>
              </a:rPr>
              <a:t>codProd</a:t>
            </a:r>
            <a:r>
              <a:rPr lang="es-AR" sz="4200" i="1" dirty="0" smtClean="0">
                <a:solidFill>
                  <a:srgbClr val="333399"/>
                </a:solidFill>
              </a:rPr>
              <a:t>, </a:t>
            </a:r>
            <a:r>
              <a:rPr lang="es-AR" sz="4200" i="1" dirty="0" err="1" smtClean="0">
                <a:solidFill>
                  <a:srgbClr val="333399"/>
                </a:solidFill>
              </a:rPr>
              <a:t>desc</a:t>
            </a:r>
            <a:r>
              <a:rPr lang="es-AR" sz="4200" i="1" dirty="0" smtClean="0">
                <a:solidFill>
                  <a:srgbClr val="333399"/>
                </a:solidFill>
              </a:rPr>
              <a:t>, </a:t>
            </a:r>
            <a:r>
              <a:rPr lang="es-AR" sz="4200" i="1" dirty="0" err="1" smtClean="0">
                <a:solidFill>
                  <a:srgbClr val="333399"/>
                </a:solidFill>
              </a:rPr>
              <a:t>existAct</a:t>
            </a:r>
            <a:r>
              <a:rPr lang="es-AR" sz="4200" i="1" dirty="0" smtClean="0">
                <a:solidFill>
                  <a:srgbClr val="333399"/>
                </a:solidFill>
              </a:rPr>
              <a:t> y cantidad de unidades vendidas </a:t>
            </a:r>
            <a:r>
              <a:rPr lang="es-AR" sz="4200" i="1" dirty="0" smtClean="0">
                <a:solidFill>
                  <a:srgbClr val="C00000"/>
                </a:solidFill>
              </a:rPr>
              <a:t>en el mes de septiembre de 2011 </a:t>
            </a:r>
            <a:r>
              <a:rPr lang="es-AR" sz="4200" i="1" dirty="0" smtClean="0">
                <a:solidFill>
                  <a:srgbClr val="006600"/>
                </a:solidFill>
              </a:rPr>
              <a:t>en orden ascendente de </a:t>
            </a:r>
            <a:r>
              <a:rPr lang="es-AR" sz="4200" i="1" dirty="0" err="1" smtClean="0">
                <a:solidFill>
                  <a:srgbClr val="006600"/>
                </a:solidFill>
              </a:rPr>
              <a:t>codProd</a:t>
            </a:r>
            <a:endParaRPr lang="es-AR" sz="4200" i="1" dirty="0" smtClean="0">
              <a:solidFill>
                <a:srgbClr val="006600"/>
              </a:solidFill>
            </a:endParaRPr>
          </a:p>
          <a:p>
            <a:pPr marL="0" indent="0">
              <a:buNone/>
            </a:pPr>
            <a:endParaRPr lang="es-AR" dirty="0"/>
          </a:p>
        </p:txBody>
      </p:sp>
      <p:sp>
        <p:nvSpPr>
          <p:cNvPr id="8" name="Content Placeholder 7"/>
          <p:cNvSpPr>
            <a:spLocks noGrp="1"/>
          </p:cNvSpPr>
          <p:nvPr>
            <p:ph sz="quarter" idx="2"/>
          </p:nvPr>
        </p:nvSpPr>
        <p:spPr>
          <a:xfrm>
            <a:off x="4644008" y="1447800"/>
            <a:ext cx="4038982" cy="4572000"/>
          </a:xfrm>
        </p:spPr>
        <p:txBody>
          <a:bodyPr>
            <a:noAutofit/>
          </a:bodyPr>
          <a:lstStyle/>
          <a:p>
            <a:pPr>
              <a:buNone/>
            </a:pPr>
            <a:r>
              <a:rPr lang="es-AR" sz="1600" dirty="0" smtClean="0"/>
              <a:t>(SELECT </a:t>
            </a:r>
            <a:r>
              <a:rPr lang="es-AR" sz="1600" dirty="0" err="1" smtClean="0">
                <a:solidFill>
                  <a:srgbClr val="333399"/>
                </a:solidFill>
              </a:rPr>
              <a:t>P.codProd</a:t>
            </a:r>
            <a:r>
              <a:rPr lang="es-AR" sz="1600" dirty="0" smtClean="0">
                <a:solidFill>
                  <a:srgbClr val="333399"/>
                </a:solidFill>
              </a:rPr>
              <a:t>, </a:t>
            </a:r>
            <a:r>
              <a:rPr lang="es-AR" sz="1600" dirty="0" err="1" smtClean="0">
                <a:solidFill>
                  <a:srgbClr val="333399"/>
                </a:solidFill>
              </a:rPr>
              <a:t>desc</a:t>
            </a:r>
            <a:r>
              <a:rPr lang="es-AR" sz="1600" dirty="0" smtClean="0">
                <a:solidFill>
                  <a:srgbClr val="333399"/>
                </a:solidFill>
              </a:rPr>
              <a:t>, </a:t>
            </a:r>
            <a:r>
              <a:rPr lang="es-AR" sz="1600" dirty="0" err="1" smtClean="0">
                <a:solidFill>
                  <a:srgbClr val="333399"/>
                </a:solidFill>
              </a:rPr>
              <a:t>existAct</a:t>
            </a:r>
            <a:r>
              <a:rPr lang="es-AR" sz="1600" dirty="0" smtClean="0">
                <a:solidFill>
                  <a:srgbClr val="333399"/>
                </a:solidFill>
              </a:rPr>
              <a:t>, SUM(</a:t>
            </a:r>
            <a:r>
              <a:rPr lang="es-AR" sz="1600" dirty="0" err="1" smtClean="0">
                <a:solidFill>
                  <a:srgbClr val="333399"/>
                </a:solidFill>
              </a:rPr>
              <a:t>cant</a:t>
            </a:r>
            <a:r>
              <a:rPr lang="es-AR" sz="1600" dirty="0" smtClean="0">
                <a:solidFill>
                  <a:srgbClr val="333399"/>
                </a:solidFill>
              </a:rPr>
              <a:t>) as </a:t>
            </a:r>
            <a:r>
              <a:rPr lang="es-AR" sz="1600" dirty="0" err="1" smtClean="0">
                <a:solidFill>
                  <a:srgbClr val="333399"/>
                </a:solidFill>
              </a:rPr>
              <a:t>cantVendida</a:t>
            </a:r>
            <a:endParaRPr lang="es-AR" sz="1600" dirty="0" smtClean="0">
              <a:solidFill>
                <a:srgbClr val="333399"/>
              </a:solidFill>
            </a:endParaRPr>
          </a:p>
          <a:p>
            <a:pPr>
              <a:buNone/>
            </a:pPr>
            <a:r>
              <a:rPr lang="es-AR" sz="1600" dirty="0" smtClean="0"/>
              <a:t>FROM Factura NATURAL JOIN </a:t>
            </a:r>
            <a:r>
              <a:rPr lang="es-AR" sz="1600" dirty="0" err="1" smtClean="0"/>
              <a:t>VentaProd</a:t>
            </a:r>
            <a:r>
              <a:rPr lang="es-AR" sz="1600" dirty="0" smtClean="0"/>
              <a:t> V NATURAL JOIN Producto P</a:t>
            </a:r>
          </a:p>
          <a:p>
            <a:pPr>
              <a:buNone/>
            </a:pPr>
            <a:r>
              <a:rPr lang="es-AR" sz="1600" dirty="0" smtClean="0"/>
              <a:t>WHERE </a:t>
            </a:r>
            <a:r>
              <a:rPr lang="es-AR" sz="1600" dirty="0" smtClean="0">
                <a:solidFill>
                  <a:srgbClr val="C00000"/>
                </a:solidFill>
              </a:rPr>
              <a:t>fecha BETWEEN ‘1-9-11’ and ‘30-9-11’</a:t>
            </a:r>
            <a:endParaRPr lang="es-AR" sz="1600" dirty="0" smtClean="0"/>
          </a:p>
          <a:p>
            <a:pPr>
              <a:buNone/>
            </a:pPr>
            <a:r>
              <a:rPr lang="es-AR" sz="1600" dirty="0" smtClean="0">
                <a:solidFill>
                  <a:srgbClr val="333399"/>
                </a:solidFill>
              </a:rPr>
              <a:t>GROUP BY </a:t>
            </a:r>
            <a:r>
              <a:rPr lang="es-AR" sz="1600" dirty="0" err="1" smtClean="0">
                <a:solidFill>
                  <a:srgbClr val="333399"/>
                </a:solidFill>
              </a:rPr>
              <a:t>P.codProd</a:t>
            </a:r>
            <a:r>
              <a:rPr lang="es-AR" sz="1600" dirty="0" smtClean="0">
                <a:solidFill>
                  <a:srgbClr val="333399"/>
                </a:solidFill>
              </a:rPr>
              <a:t>, </a:t>
            </a:r>
            <a:r>
              <a:rPr lang="es-AR" sz="1600" dirty="0" err="1" smtClean="0">
                <a:solidFill>
                  <a:srgbClr val="333399"/>
                </a:solidFill>
              </a:rPr>
              <a:t>desc</a:t>
            </a:r>
            <a:r>
              <a:rPr lang="es-AR" sz="1600" dirty="0" smtClean="0">
                <a:solidFill>
                  <a:srgbClr val="333399"/>
                </a:solidFill>
              </a:rPr>
              <a:t>, </a:t>
            </a:r>
            <a:r>
              <a:rPr lang="es-AR" sz="1600" dirty="0" err="1" smtClean="0">
                <a:solidFill>
                  <a:srgbClr val="333399"/>
                </a:solidFill>
              </a:rPr>
              <a:t>existAct</a:t>
            </a:r>
            <a:r>
              <a:rPr lang="es-AR" sz="1600" dirty="0" smtClean="0"/>
              <a:t>)</a:t>
            </a:r>
            <a:endParaRPr lang="es-AR" sz="1600" dirty="0" smtClean="0">
              <a:solidFill>
                <a:srgbClr val="333399"/>
              </a:solidFill>
            </a:endParaRPr>
          </a:p>
          <a:p>
            <a:pPr>
              <a:buNone/>
            </a:pPr>
            <a:r>
              <a:rPr lang="es-AR" sz="1600" dirty="0" smtClean="0"/>
              <a:t>UNION</a:t>
            </a:r>
            <a:endParaRPr lang="es-AR" sz="1600" dirty="0" smtClean="0">
              <a:solidFill>
                <a:srgbClr val="333399"/>
              </a:solidFill>
            </a:endParaRPr>
          </a:p>
          <a:p>
            <a:pPr>
              <a:buNone/>
            </a:pPr>
            <a:r>
              <a:rPr lang="es-AR" sz="1600" dirty="0" smtClean="0"/>
              <a:t>(SELECT </a:t>
            </a:r>
            <a:r>
              <a:rPr lang="es-AR" sz="1600" dirty="0" err="1" smtClean="0">
                <a:solidFill>
                  <a:srgbClr val="333399"/>
                </a:solidFill>
              </a:rPr>
              <a:t>codProd</a:t>
            </a:r>
            <a:r>
              <a:rPr lang="es-AR" sz="1600" dirty="0" smtClean="0">
                <a:solidFill>
                  <a:srgbClr val="333399"/>
                </a:solidFill>
              </a:rPr>
              <a:t>, </a:t>
            </a:r>
            <a:r>
              <a:rPr lang="es-AR" sz="1600" dirty="0" err="1" smtClean="0">
                <a:solidFill>
                  <a:srgbClr val="333399"/>
                </a:solidFill>
              </a:rPr>
              <a:t>desc</a:t>
            </a:r>
            <a:r>
              <a:rPr lang="es-AR" sz="1600" dirty="0" smtClean="0">
                <a:solidFill>
                  <a:srgbClr val="333399"/>
                </a:solidFill>
              </a:rPr>
              <a:t>, </a:t>
            </a:r>
            <a:r>
              <a:rPr lang="es-AR" sz="1600" dirty="0" err="1" smtClean="0">
                <a:solidFill>
                  <a:srgbClr val="333399"/>
                </a:solidFill>
              </a:rPr>
              <a:t>existAct</a:t>
            </a:r>
            <a:r>
              <a:rPr lang="es-AR" sz="1600" dirty="0" smtClean="0">
                <a:solidFill>
                  <a:srgbClr val="333399"/>
                </a:solidFill>
              </a:rPr>
              <a:t>, 0 as </a:t>
            </a:r>
            <a:r>
              <a:rPr lang="es-AR" sz="1600" dirty="0" err="1" smtClean="0">
                <a:solidFill>
                  <a:srgbClr val="333399"/>
                </a:solidFill>
              </a:rPr>
              <a:t>cantVendida</a:t>
            </a:r>
            <a:endParaRPr lang="es-AR" sz="1600" dirty="0" smtClean="0">
              <a:solidFill>
                <a:srgbClr val="333399"/>
              </a:solidFill>
            </a:endParaRPr>
          </a:p>
          <a:p>
            <a:pPr>
              <a:buNone/>
            </a:pPr>
            <a:r>
              <a:rPr lang="es-AR" sz="1600" dirty="0" smtClean="0"/>
              <a:t>FROM Producto P</a:t>
            </a:r>
          </a:p>
          <a:p>
            <a:pPr>
              <a:buNone/>
            </a:pPr>
            <a:r>
              <a:rPr lang="es-AR" sz="1600" dirty="0" smtClean="0"/>
              <a:t>WHERE NOT EXISTS</a:t>
            </a:r>
          </a:p>
          <a:p>
            <a:pPr>
              <a:buNone/>
            </a:pPr>
            <a:r>
              <a:rPr lang="es-AR" sz="1600" dirty="0" smtClean="0"/>
              <a:t>(SELECT * FROM Factura NATURAL JOIN </a:t>
            </a:r>
            <a:r>
              <a:rPr lang="es-AR" sz="1600" dirty="0" err="1" smtClean="0"/>
              <a:t>VentaProd</a:t>
            </a:r>
            <a:r>
              <a:rPr lang="es-AR" sz="1600" dirty="0" smtClean="0"/>
              <a:t> V WHERE </a:t>
            </a:r>
            <a:r>
              <a:rPr lang="es-AR" sz="1600" dirty="0" err="1" smtClean="0"/>
              <a:t>P.codProd</a:t>
            </a:r>
            <a:r>
              <a:rPr lang="es-AR" sz="1600" dirty="0" smtClean="0"/>
              <a:t>=</a:t>
            </a:r>
            <a:r>
              <a:rPr lang="es-AR" sz="1600" dirty="0" err="1" smtClean="0"/>
              <a:t>V.codProd</a:t>
            </a:r>
            <a:r>
              <a:rPr lang="es-AR" sz="1600" dirty="0" smtClean="0"/>
              <a:t> and </a:t>
            </a:r>
            <a:r>
              <a:rPr lang="es-AR" sz="1600" dirty="0">
                <a:solidFill>
                  <a:srgbClr val="C00000"/>
                </a:solidFill>
              </a:rPr>
              <a:t>fecha BETWEEN ‘1-9-11’ and ‘30-9-11’</a:t>
            </a:r>
            <a:r>
              <a:rPr lang="es-AR" sz="1600" dirty="0" smtClean="0"/>
              <a:t>))</a:t>
            </a:r>
          </a:p>
          <a:p>
            <a:pPr>
              <a:buNone/>
            </a:pPr>
            <a:r>
              <a:rPr lang="es-AR" sz="1600" dirty="0" smtClean="0">
                <a:solidFill>
                  <a:srgbClr val="006600"/>
                </a:solidFill>
              </a:rPr>
              <a:t>ORDER BY </a:t>
            </a:r>
            <a:r>
              <a:rPr lang="es-AR" sz="1600" dirty="0" err="1" smtClean="0">
                <a:solidFill>
                  <a:srgbClr val="006600"/>
                </a:solidFill>
              </a:rPr>
              <a:t>codProd</a:t>
            </a:r>
            <a:r>
              <a:rPr lang="es-AR" sz="1600" dirty="0" smtClean="0"/>
              <a:t>;</a:t>
            </a:r>
            <a:endParaRPr lang="es-AR" sz="16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dirty="0" smtClean="0"/>
              <a:t>Restricción de Agrupamientos (cláusula HAVING)</a:t>
            </a:r>
            <a:endParaRPr lang="es-AR" dirty="0"/>
          </a:p>
        </p:txBody>
      </p:sp>
      <p:sp>
        <p:nvSpPr>
          <p:cNvPr id="3" name="Date Placeholder 2"/>
          <p:cNvSpPr>
            <a:spLocks noGrp="1"/>
          </p:cNvSpPr>
          <p:nvPr>
            <p:ph type="dt" sz="half" idx="10"/>
          </p:nvPr>
        </p:nvSpPr>
        <p:spPr/>
        <p:txBody>
          <a:bodyPr/>
          <a:lstStyle/>
          <a:p>
            <a:r>
              <a:rPr lang="es-AR" smtClean="0"/>
              <a:t>IBBDD</a:t>
            </a:r>
            <a:endParaRPr lang="es-AR"/>
          </a:p>
        </p:txBody>
      </p:sp>
      <p:sp>
        <p:nvSpPr>
          <p:cNvPr id="4" name="Footer Placeholder 3"/>
          <p:cNvSpPr>
            <a:spLocks noGrp="1"/>
          </p:cNvSpPr>
          <p:nvPr>
            <p:ph type="ftr" sz="quarter" idx="11"/>
          </p:nvPr>
        </p:nvSpPr>
        <p:spPr/>
        <p:txBody>
          <a:bodyPr/>
          <a:lstStyle/>
          <a:p>
            <a:r>
              <a:rPr lang="es-AR" smtClean="0"/>
              <a:t>SQL</a:t>
            </a:r>
            <a:endParaRPr lang="es-AR"/>
          </a:p>
        </p:txBody>
      </p:sp>
      <p:sp>
        <p:nvSpPr>
          <p:cNvPr id="5" name="Slide Number Placeholder 4"/>
          <p:cNvSpPr>
            <a:spLocks noGrp="1"/>
          </p:cNvSpPr>
          <p:nvPr>
            <p:ph type="sldNum" sz="quarter" idx="12"/>
          </p:nvPr>
        </p:nvSpPr>
        <p:spPr/>
        <p:txBody>
          <a:bodyPr/>
          <a:lstStyle/>
          <a:p>
            <a:fld id="{245FBE8E-C018-4514-B6E6-6AFED8D2B55D}" type="slidenum">
              <a:rPr lang="es-AR" smtClean="0"/>
              <a:pPr/>
              <a:t>47</a:t>
            </a:fld>
            <a:endParaRPr lang="es-AR"/>
          </a:p>
        </p:txBody>
      </p:sp>
      <p:sp>
        <p:nvSpPr>
          <p:cNvPr id="6" name="Content Placeholder 5"/>
          <p:cNvSpPr>
            <a:spLocks noGrp="1"/>
          </p:cNvSpPr>
          <p:nvPr>
            <p:ph sz="quarter" idx="1"/>
          </p:nvPr>
        </p:nvSpPr>
        <p:spPr/>
        <p:txBody>
          <a:bodyPr/>
          <a:lstStyle/>
          <a:p>
            <a:r>
              <a:rPr lang="es-AR" dirty="0" smtClean="0"/>
              <a:t>La cláusula HAVING se usa con la cláusula GROUP BY para restringir los grupos que aparecen en la tabla de resultados</a:t>
            </a:r>
          </a:p>
          <a:p>
            <a:r>
              <a:rPr lang="es-AR" dirty="0" smtClean="0"/>
              <a:t>La función de búsqueda de la cláusula HAVING  debe incluir al menos una función de agregación</a:t>
            </a:r>
          </a:p>
          <a:p>
            <a:r>
              <a:rPr lang="es-AR" dirty="0" smtClean="0"/>
              <a:t>Cualquier consulta que pueda expresarse utilizando la cláusula HAVING puede siempre reescribirse sin utilizarla</a:t>
            </a:r>
          </a:p>
          <a:p>
            <a:r>
              <a:rPr lang="es-AR" dirty="0" smtClean="0"/>
              <a:t>La cláusula HAVING filtra grupos, mientras que la cláusula WHERE puede filtrar tuplas que integren los grupos (no se puede usar funciones de agregación en la cláusula WHERE)</a:t>
            </a:r>
            <a:endParaRPr lang="es-AR"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smtClean="0"/>
              <a:t>Operaciones de Agregación</a:t>
            </a:r>
            <a:endParaRPr lang="es-AR" dirty="0"/>
          </a:p>
        </p:txBody>
      </p:sp>
      <p:sp>
        <p:nvSpPr>
          <p:cNvPr id="3" name="Date Placeholder 2"/>
          <p:cNvSpPr>
            <a:spLocks noGrp="1"/>
          </p:cNvSpPr>
          <p:nvPr>
            <p:ph type="dt" sz="half" idx="10"/>
          </p:nvPr>
        </p:nvSpPr>
        <p:spPr/>
        <p:txBody>
          <a:bodyPr/>
          <a:lstStyle/>
          <a:p>
            <a:r>
              <a:rPr lang="es-AR" smtClean="0"/>
              <a:t>IBBDD</a:t>
            </a:r>
            <a:endParaRPr lang="es-AR"/>
          </a:p>
        </p:txBody>
      </p:sp>
      <p:sp>
        <p:nvSpPr>
          <p:cNvPr id="4" name="Footer Placeholder 3"/>
          <p:cNvSpPr>
            <a:spLocks noGrp="1"/>
          </p:cNvSpPr>
          <p:nvPr>
            <p:ph type="ftr" sz="quarter" idx="11"/>
          </p:nvPr>
        </p:nvSpPr>
        <p:spPr/>
        <p:txBody>
          <a:bodyPr/>
          <a:lstStyle/>
          <a:p>
            <a:r>
              <a:rPr lang="es-AR" smtClean="0"/>
              <a:t>SQL</a:t>
            </a:r>
            <a:endParaRPr lang="es-AR"/>
          </a:p>
        </p:txBody>
      </p:sp>
      <p:sp>
        <p:nvSpPr>
          <p:cNvPr id="5" name="Slide Number Placeholder 4"/>
          <p:cNvSpPr>
            <a:spLocks noGrp="1"/>
          </p:cNvSpPr>
          <p:nvPr>
            <p:ph type="sldNum" sz="quarter" idx="12"/>
          </p:nvPr>
        </p:nvSpPr>
        <p:spPr/>
        <p:txBody>
          <a:bodyPr/>
          <a:lstStyle/>
          <a:p>
            <a:fld id="{245FBE8E-C018-4514-B6E6-6AFED8D2B55D}" type="slidenum">
              <a:rPr lang="es-AR" smtClean="0"/>
              <a:pPr/>
              <a:t>48</a:t>
            </a:fld>
            <a:endParaRPr lang="es-AR"/>
          </a:p>
        </p:txBody>
      </p:sp>
      <p:sp>
        <p:nvSpPr>
          <p:cNvPr id="7" name="Content Placeholder 6"/>
          <p:cNvSpPr>
            <a:spLocks noGrp="1"/>
          </p:cNvSpPr>
          <p:nvPr>
            <p:ph sz="quarter" idx="1"/>
          </p:nvPr>
        </p:nvSpPr>
        <p:spPr/>
        <p:txBody>
          <a:bodyPr>
            <a:noAutofit/>
          </a:bodyPr>
          <a:lstStyle/>
          <a:p>
            <a:pPr>
              <a:buNone/>
            </a:pPr>
            <a:r>
              <a:rPr lang="es-AR" sz="2400" dirty="0" smtClean="0">
                <a:solidFill>
                  <a:schemeClr val="accent1">
                    <a:lumMod val="75000"/>
                  </a:schemeClr>
                </a:solidFill>
              </a:rPr>
              <a:t>Factura(</a:t>
            </a:r>
            <a:r>
              <a:rPr lang="es-AR" sz="2400" dirty="0" err="1" smtClean="0">
                <a:solidFill>
                  <a:schemeClr val="accent1">
                    <a:lumMod val="75000"/>
                  </a:schemeClr>
                </a:solidFill>
              </a:rPr>
              <a:t>nroFac</a:t>
            </a:r>
            <a:r>
              <a:rPr lang="es-AR" sz="2400" dirty="0" smtClean="0">
                <a:solidFill>
                  <a:schemeClr val="accent1">
                    <a:lumMod val="75000"/>
                  </a:schemeClr>
                </a:solidFill>
              </a:rPr>
              <a:t>, fecha, </a:t>
            </a:r>
            <a:r>
              <a:rPr lang="es-AR" sz="2400" dirty="0" err="1" smtClean="0">
                <a:solidFill>
                  <a:schemeClr val="accent1">
                    <a:lumMod val="75000"/>
                  </a:schemeClr>
                </a:solidFill>
              </a:rPr>
              <a:t>fPago</a:t>
            </a:r>
            <a:r>
              <a:rPr lang="es-AR" sz="2400" dirty="0" smtClean="0">
                <a:solidFill>
                  <a:schemeClr val="accent1">
                    <a:lumMod val="75000"/>
                  </a:schemeClr>
                </a:solidFill>
              </a:rPr>
              <a:t>, </a:t>
            </a:r>
            <a:r>
              <a:rPr lang="es-AR" sz="2400" dirty="0" err="1" smtClean="0">
                <a:solidFill>
                  <a:schemeClr val="accent1">
                    <a:lumMod val="75000"/>
                  </a:schemeClr>
                </a:solidFill>
              </a:rPr>
              <a:t>dto</a:t>
            </a:r>
            <a:r>
              <a:rPr lang="es-AR" sz="2400" dirty="0" smtClean="0">
                <a:solidFill>
                  <a:schemeClr val="accent1">
                    <a:lumMod val="75000"/>
                  </a:schemeClr>
                </a:solidFill>
              </a:rPr>
              <a:t>)</a:t>
            </a:r>
          </a:p>
          <a:p>
            <a:pPr>
              <a:buNone/>
            </a:pPr>
            <a:r>
              <a:rPr lang="es-AR" sz="2400" dirty="0" smtClean="0">
                <a:solidFill>
                  <a:schemeClr val="accent1">
                    <a:lumMod val="75000"/>
                  </a:schemeClr>
                </a:solidFill>
              </a:rPr>
              <a:t>Producto(</a:t>
            </a:r>
            <a:r>
              <a:rPr lang="es-AR" sz="2400" dirty="0" err="1" smtClean="0">
                <a:solidFill>
                  <a:schemeClr val="accent1">
                    <a:lumMod val="75000"/>
                  </a:schemeClr>
                </a:solidFill>
              </a:rPr>
              <a:t>codProd</a:t>
            </a:r>
            <a:r>
              <a:rPr lang="es-AR" sz="2400" dirty="0" smtClean="0">
                <a:solidFill>
                  <a:schemeClr val="accent1">
                    <a:lumMod val="75000"/>
                  </a:schemeClr>
                </a:solidFill>
              </a:rPr>
              <a:t>, </a:t>
            </a:r>
            <a:r>
              <a:rPr lang="es-AR" sz="2400" dirty="0" err="1" smtClean="0">
                <a:solidFill>
                  <a:schemeClr val="accent1">
                    <a:lumMod val="75000"/>
                  </a:schemeClr>
                </a:solidFill>
              </a:rPr>
              <a:t>desc</a:t>
            </a:r>
            <a:r>
              <a:rPr lang="es-AR" sz="2400" dirty="0" smtClean="0">
                <a:solidFill>
                  <a:schemeClr val="accent1">
                    <a:lumMod val="75000"/>
                  </a:schemeClr>
                </a:solidFill>
              </a:rPr>
              <a:t>, </a:t>
            </a:r>
            <a:r>
              <a:rPr lang="es-AR" sz="2400" dirty="0" err="1" smtClean="0">
                <a:solidFill>
                  <a:schemeClr val="accent1">
                    <a:lumMod val="75000"/>
                  </a:schemeClr>
                </a:solidFill>
              </a:rPr>
              <a:t>existAct</a:t>
            </a:r>
            <a:r>
              <a:rPr lang="es-AR" sz="2400" dirty="0" smtClean="0">
                <a:solidFill>
                  <a:schemeClr val="accent1">
                    <a:lumMod val="75000"/>
                  </a:schemeClr>
                </a:solidFill>
              </a:rPr>
              <a:t>, </a:t>
            </a:r>
            <a:r>
              <a:rPr lang="es-AR" sz="2400" dirty="0" err="1" smtClean="0">
                <a:solidFill>
                  <a:schemeClr val="accent1">
                    <a:lumMod val="75000"/>
                  </a:schemeClr>
                </a:solidFill>
              </a:rPr>
              <a:t>existMin</a:t>
            </a:r>
            <a:r>
              <a:rPr lang="es-AR" sz="2400" dirty="0" smtClean="0">
                <a:solidFill>
                  <a:schemeClr val="accent1">
                    <a:lumMod val="75000"/>
                  </a:schemeClr>
                </a:solidFill>
              </a:rPr>
              <a:t>, </a:t>
            </a:r>
            <a:r>
              <a:rPr lang="es-AR" sz="2400" dirty="0" err="1" smtClean="0">
                <a:solidFill>
                  <a:schemeClr val="accent1">
                    <a:lumMod val="75000"/>
                  </a:schemeClr>
                </a:solidFill>
              </a:rPr>
              <a:t>pVAct</a:t>
            </a:r>
            <a:r>
              <a:rPr lang="es-AR" sz="2400" dirty="0" smtClean="0">
                <a:solidFill>
                  <a:schemeClr val="accent1">
                    <a:lumMod val="75000"/>
                  </a:schemeClr>
                </a:solidFill>
              </a:rPr>
              <a:t>)</a:t>
            </a:r>
          </a:p>
          <a:p>
            <a:pPr>
              <a:buNone/>
            </a:pPr>
            <a:r>
              <a:rPr lang="es-AR" sz="2400" dirty="0" err="1" smtClean="0">
                <a:solidFill>
                  <a:schemeClr val="accent1">
                    <a:lumMod val="75000"/>
                  </a:schemeClr>
                </a:solidFill>
              </a:rPr>
              <a:t>VentaProd</a:t>
            </a:r>
            <a:r>
              <a:rPr lang="es-AR" sz="2400" dirty="0" smtClean="0">
                <a:solidFill>
                  <a:schemeClr val="accent1">
                    <a:lumMod val="75000"/>
                  </a:schemeClr>
                </a:solidFill>
              </a:rPr>
              <a:t>(</a:t>
            </a:r>
            <a:r>
              <a:rPr lang="es-AR" sz="2400" dirty="0" err="1" smtClean="0">
                <a:solidFill>
                  <a:schemeClr val="accent1">
                    <a:lumMod val="75000"/>
                  </a:schemeClr>
                </a:solidFill>
              </a:rPr>
              <a:t>nroFac</a:t>
            </a:r>
            <a:r>
              <a:rPr lang="es-AR" sz="2400" dirty="0" smtClean="0">
                <a:solidFill>
                  <a:schemeClr val="accent1">
                    <a:lumMod val="75000"/>
                  </a:schemeClr>
                </a:solidFill>
              </a:rPr>
              <a:t>, </a:t>
            </a:r>
            <a:r>
              <a:rPr lang="es-AR" sz="2400" dirty="0" err="1" smtClean="0">
                <a:solidFill>
                  <a:schemeClr val="accent1">
                    <a:lumMod val="75000"/>
                  </a:schemeClr>
                </a:solidFill>
              </a:rPr>
              <a:t>codProd</a:t>
            </a:r>
            <a:r>
              <a:rPr lang="es-AR" sz="2400" dirty="0" smtClean="0">
                <a:solidFill>
                  <a:schemeClr val="accent1">
                    <a:lumMod val="75000"/>
                  </a:schemeClr>
                </a:solidFill>
              </a:rPr>
              <a:t>, </a:t>
            </a:r>
            <a:r>
              <a:rPr lang="es-AR" sz="2400" dirty="0" err="1" smtClean="0">
                <a:solidFill>
                  <a:schemeClr val="accent1">
                    <a:lumMod val="75000"/>
                  </a:schemeClr>
                </a:solidFill>
              </a:rPr>
              <a:t>cant</a:t>
            </a:r>
            <a:r>
              <a:rPr lang="es-AR" sz="2400" dirty="0" smtClean="0">
                <a:solidFill>
                  <a:schemeClr val="accent1">
                    <a:lumMod val="75000"/>
                  </a:schemeClr>
                </a:solidFill>
              </a:rPr>
              <a:t>, </a:t>
            </a:r>
            <a:r>
              <a:rPr lang="es-AR" sz="2400" dirty="0" err="1" smtClean="0">
                <a:solidFill>
                  <a:schemeClr val="accent1">
                    <a:lumMod val="75000"/>
                  </a:schemeClr>
                </a:solidFill>
              </a:rPr>
              <a:t>pvu</a:t>
            </a:r>
            <a:r>
              <a:rPr lang="es-AR" sz="2400" dirty="0" smtClean="0">
                <a:solidFill>
                  <a:schemeClr val="accent1">
                    <a:lumMod val="75000"/>
                  </a:schemeClr>
                </a:solidFill>
              </a:rPr>
              <a:t>)</a:t>
            </a:r>
          </a:p>
          <a:p>
            <a:pPr>
              <a:spcBef>
                <a:spcPts val="1200"/>
              </a:spcBef>
              <a:buFont typeface="Wingdings" pitchFamily="2" charset="2"/>
              <a:buChar char="q"/>
            </a:pPr>
            <a:r>
              <a:rPr lang="es-AR" sz="2400" i="1" dirty="0" smtClean="0">
                <a:solidFill>
                  <a:schemeClr val="bg2">
                    <a:lumMod val="25000"/>
                  </a:schemeClr>
                </a:solidFill>
              </a:rPr>
              <a:t>Listar </a:t>
            </a:r>
            <a:r>
              <a:rPr lang="es-AR" sz="2400" i="1" dirty="0" smtClean="0">
                <a:solidFill>
                  <a:srgbClr val="333399"/>
                </a:solidFill>
              </a:rPr>
              <a:t>las facturas con su monto total </a:t>
            </a:r>
            <a:r>
              <a:rPr lang="es-AR" sz="2400" i="1" dirty="0" smtClean="0">
                <a:solidFill>
                  <a:srgbClr val="C00000"/>
                </a:solidFill>
              </a:rPr>
              <a:t>del mes de septiembre de 2011 </a:t>
            </a:r>
            <a:r>
              <a:rPr lang="es-AR" sz="2400" i="1" dirty="0" smtClean="0">
                <a:solidFill>
                  <a:srgbClr val="CC9900"/>
                </a:solidFill>
              </a:rPr>
              <a:t>que superaron los 100 pesos</a:t>
            </a:r>
            <a:endParaRPr lang="es-AR" sz="1400" dirty="0">
              <a:solidFill>
                <a:srgbClr val="CC9900"/>
              </a:solidFill>
            </a:endParaRPr>
          </a:p>
        </p:txBody>
      </p:sp>
      <p:sp>
        <p:nvSpPr>
          <p:cNvPr id="8" name="Content Placeholder 7"/>
          <p:cNvSpPr>
            <a:spLocks noGrp="1"/>
          </p:cNvSpPr>
          <p:nvPr>
            <p:ph sz="quarter" idx="2"/>
          </p:nvPr>
        </p:nvSpPr>
        <p:spPr/>
        <p:txBody>
          <a:bodyPr>
            <a:noAutofit/>
          </a:bodyPr>
          <a:lstStyle/>
          <a:p>
            <a:pPr>
              <a:buNone/>
            </a:pPr>
            <a:r>
              <a:rPr lang="es-AR" sz="2400" dirty="0" smtClean="0"/>
              <a:t>SELECT </a:t>
            </a:r>
            <a:r>
              <a:rPr lang="es-AR" sz="2400" dirty="0" err="1" smtClean="0">
                <a:solidFill>
                  <a:srgbClr val="333399"/>
                </a:solidFill>
              </a:rPr>
              <a:t>nroFac</a:t>
            </a:r>
            <a:r>
              <a:rPr lang="es-AR" sz="2400" dirty="0" smtClean="0">
                <a:solidFill>
                  <a:srgbClr val="333399"/>
                </a:solidFill>
              </a:rPr>
              <a:t>, fecha, </a:t>
            </a:r>
            <a:r>
              <a:rPr lang="es-AR" sz="2400" dirty="0" err="1" smtClean="0">
                <a:solidFill>
                  <a:srgbClr val="333399"/>
                </a:solidFill>
              </a:rPr>
              <a:t>fPago</a:t>
            </a:r>
            <a:r>
              <a:rPr lang="es-AR" sz="2400" dirty="0" smtClean="0">
                <a:solidFill>
                  <a:srgbClr val="333399"/>
                </a:solidFill>
              </a:rPr>
              <a:t>, </a:t>
            </a:r>
            <a:r>
              <a:rPr lang="es-AR" sz="2400" dirty="0" err="1" smtClean="0">
                <a:solidFill>
                  <a:srgbClr val="333399"/>
                </a:solidFill>
              </a:rPr>
              <a:t>dto</a:t>
            </a:r>
            <a:r>
              <a:rPr lang="es-AR" sz="2400" dirty="0" smtClean="0">
                <a:solidFill>
                  <a:srgbClr val="333399"/>
                </a:solidFill>
              </a:rPr>
              <a:t>, SUM(</a:t>
            </a:r>
            <a:r>
              <a:rPr lang="es-AR" sz="2400" dirty="0" err="1" smtClean="0">
                <a:solidFill>
                  <a:srgbClr val="333399"/>
                </a:solidFill>
              </a:rPr>
              <a:t>cant</a:t>
            </a:r>
            <a:r>
              <a:rPr lang="es-AR" sz="2400" dirty="0" smtClean="0">
                <a:solidFill>
                  <a:srgbClr val="333399"/>
                </a:solidFill>
              </a:rPr>
              <a:t>*</a:t>
            </a:r>
            <a:r>
              <a:rPr lang="es-AR" sz="2400" dirty="0" err="1" smtClean="0">
                <a:solidFill>
                  <a:srgbClr val="333399"/>
                </a:solidFill>
              </a:rPr>
              <a:t>pvu</a:t>
            </a:r>
            <a:r>
              <a:rPr lang="es-AR" sz="2400" dirty="0" smtClean="0">
                <a:solidFill>
                  <a:srgbClr val="333399"/>
                </a:solidFill>
              </a:rPr>
              <a:t>*(1-dto)) as </a:t>
            </a:r>
            <a:r>
              <a:rPr lang="es-AR" sz="2400" dirty="0" err="1" smtClean="0">
                <a:solidFill>
                  <a:srgbClr val="333399"/>
                </a:solidFill>
              </a:rPr>
              <a:t>montoFac</a:t>
            </a:r>
            <a:endParaRPr lang="es-AR" sz="2400" dirty="0" smtClean="0">
              <a:solidFill>
                <a:srgbClr val="333399"/>
              </a:solidFill>
            </a:endParaRPr>
          </a:p>
          <a:p>
            <a:pPr>
              <a:buNone/>
            </a:pPr>
            <a:r>
              <a:rPr lang="es-AR" sz="2400" dirty="0" smtClean="0"/>
              <a:t>FROM Factura NATURAL JOIN </a:t>
            </a:r>
            <a:r>
              <a:rPr lang="es-AR" sz="2400" dirty="0" err="1" smtClean="0"/>
              <a:t>VentaProd</a:t>
            </a:r>
            <a:r>
              <a:rPr lang="es-AR" sz="2400" dirty="0" smtClean="0"/>
              <a:t> </a:t>
            </a:r>
          </a:p>
          <a:p>
            <a:pPr>
              <a:buNone/>
            </a:pPr>
            <a:r>
              <a:rPr lang="es-AR" sz="2400" dirty="0" smtClean="0"/>
              <a:t>WHERE </a:t>
            </a:r>
            <a:r>
              <a:rPr lang="es-AR" sz="2400" dirty="0" smtClean="0">
                <a:solidFill>
                  <a:srgbClr val="C00000"/>
                </a:solidFill>
              </a:rPr>
              <a:t>fecha BETWEEN ‘1-9-11’ and ‘30-9-11’</a:t>
            </a:r>
            <a:endParaRPr lang="es-AR" sz="2400" dirty="0" smtClean="0"/>
          </a:p>
          <a:p>
            <a:pPr>
              <a:buNone/>
            </a:pPr>
            <a:r>
              <a:rPr lang="es-AR" sz="2400" dirty="0" smtClean="0">
                <a:solidFill>
                  <a:srgbClr val="333399"/>
                </a:solidFill>
              </a:rPr>
              <a:t>GROUP BY </a:t>
            </a:r>
            <a:r>
              <a:rPr lang="es-AR" sz="2400" dirty="0" err="1" smtClean="0">
                <a:solidFill>
                  <a:srgbClr val="333399"/>
                </a:solidFill>
              </a:rPr>
              <a:t>nroFac</a:t>
            </a:r>
            <a:r>
              <a:rPr lang="es-AR" sz="2400" dirty="0" smtClean="0">
                <a:solidFill>
                  <a:srgbClr val="333399"/>
                </a:solidFill>
              </a:rPr>
              <a:t>, fecha, </a:t>
            </a:r>
            <a:r>
              <a:rPr lang="es-AR" sz="2400" dirty="0" err="1" smtClean="0">
                <a:solidFill>
                  <a:srgbClr val="333399"/>
                </a:solidFill>
              </a:rPr>
              <a:t>fPago</a:t>
            </a:r>
            <a:r>
              <a:rPr lang="es-AR" sz="2400" dirty="0" smtClean="0">
                <a:solidFill>
                  <a:srgbClr val="333399"/>
                </a:solidFill>
              </a:rPr>
              <a:t>, </a:t>
            </a:r>
            <a:r>
              <a:rPr lang="es-AR" sz="2400" dirty="0" err="1" smtClean="0">
                <a:solidFill>
                  <a:srgbClr val="333399"/>
                </a:solidFill>
              </a:rPr>
              <a:t>dto</a:t>
            </a:r>
            <a:endParaRPr lang="es-AR" sz="2400" dirty="0" smtClean="0">
              <a:solidFill>
                <a:srgbClr val="333399"/>
              </a:solidFill>
            </a:endParaRPr>
          </a:p>
          <a:p>
            <a:pPr>
              <a:buNone/>
            </a:pPr>
            <a:r>
              <a:rPr lang="es-AR" sz="2400" dirty="0" smtClean="0">
                <a:solidFill>
                  <a:srgbClr val="CC9900"/>
                </a:solidFill>
              </a:rPr>
              <a:t>HAVING </a:t>
            </a:r>
            <a:r>
              <a:rPr lang="es-AR" sz="2400" dirty="0" err="1" smtClean="0">
                <a:solidFill>
                  <a:srgbClr val="CC9900"/>
                </a:solidFill>
              </a:rPr>
              <a:t>montoFac</a:t>
            </a:r>
            <a:r>
              <a:rPr lang="es-AR" sz="2400" dirty="0" smtClean="0">
                <a:solidFill>
                  <a:srgbClr val="CC9900"/>
                </a:solidFill>
              </a:rPr>
              <a:t> &gt; 100</a:t>
            </a:r>
            <a:r>
              <a:rPr lang="es-AR" sz="2400" dirty="0" smtClean="0">
                <a:solidFill>
                  <a:srgbClr val="333399"/>
                </a:solidFill>
              </a:rPr>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smtClean="0"/>
              <a:t>Operaciones de Agregación</a:t>
            </a:r>
            <a:endParaRPr lang="es-AR" dirty="0"/>
          </a:p>
        </p:txBody>
      </p:sp>
      <p:sp>
        <p:nvSpPr>
          <p:cNvPr id="3" name="Date Placeholder 2"/>
          <p:cNvSpPr>
            <a:spLocks noGrp="1"/>
          </p:cNvSpPr>
          <p:nvPr>
            <p:ph type="dt" sz="half" idx="10"/>
          </p:nvPr>
        </p:nvSpPr>
        <p:spPr/>
        <p:txBody>
          <a:bodyPr/>
          <a:lstStyle/>
          <a:p>
            <a:r>
              <a:rPr lang="es-AR" smtClean="0"/>
              <a:t>IBBDD</a:t>
            </a:r>
            <a:endParaRPr lang="es-AR"/>
          </a:p>
        </p:txBody>
      </p:sp>
      <p:sp>
        <p:nvSpPr>
          <p:cNvPr id="4" name="Footer Placeholder 3"/>
          <p:cNvSpPr>
            <a:spLocks noGrp="1"/>
          </p:cNvSpPr>
          <p:nvPr>
            <p:ph type="ftr" sz="quarter" idx="11"/>
          </p:nvPr>
        </p:nvSpPr>
        <p:spPr/>
        <p:txBody>
          <a:bodyPr/>
          <a:lstStyle/>
          <a:p>
            <a:r>
              <a:rPr lang="es-AR" smtClean="0"/>
              <a:t>SQL</a:t>
            </a:r>
            <a:endParaRPr lang="es-AR"/>
          </a:p>
        </p:txBody>
      </p:sp>
      <p:sp>
        <p:nvSpPr>
          <p:cNvPr id="5" name="Slide Number Placeholder 4"/>
          <p:cNvSpPr>
            <a:spLocks noGrp="1"/>
          </p:cNvSpPr>
          <p:nvPr>
            <p:ph type="sldNum" sz="quarter" idx="12"/>
          </p:nvPr>
        </p:nvSpPr>
        <p:spPr/>
        <p:txBody>
          <a:bodyPr/>
          <a:lstStyle/>
          <a:p>
            <a:fld id="{245FBE8E-C018-4514-B6E6-6AFED8D2B55D}" type="slidenum">
              <a:rPr lang="es-AR" smtClean="0"/>
              <a:pPr/>
              <a:t>49</a:t>
            </a:fld>
            <a:endParaRPr lang="es-AR"/>
          </a:p>
        </p:txBody>
      </p:sp>
      <p:sp>
        <p:nvSpPr>
          <p:cNvPr id="7" name="Content Placeholder 6"/>
          <p:cNvSpPr>
            <a:spLocks noGrp="1"/>
          </p:cNvSpPr>
          <p:nvPr>
            <p:ph sz="quarter" idx="1"/>
          </p:nvPr>
        </p:nvSpPr>
        <p:spPr/>
        <p:txBody>
          <a:bodyPr>
            <a:normAutofit fontScale="62500" lnSpcReduction="20000"/>
          </a:bodyPr>
          <a:lstStyle/>
          <a:p>
            <a:pPr>
              <a:buNone/>
            </a:pPr>
            <a:r>
              <a:rPr lang="es-AR" sz="4200" dirty="0" smtClean="0">
                <a:solidFill>
                  <a:schemeClr val="accent1">
                    <a:lumMod val="75000"/>
                  </a:schemeClr>
                </a:solidFill>
              </a:rPr>
              <a:t>Factura(</a:t>
            </a:r>
            <a:r>
              <a:rPr lang="es-AR" sz="4200" dirty="0" err="1" smtClean="0">
                <a:solidFill>
                  <a:schemeClr val="accent1">
                    <a:lumMod val="75000"/>
                  </a:schemeClr>
                </a:solidFill>
              </a:rPr>
              <a:t>nroFac</a:t>
            </a:r>
            <a:r>
              <a:rPr lang="es-AR" sz="4200" dirty="0" smtClean="0">
                <a:solidFill>
                  <a:schemeClr val="accent1">
                    <a:lumMod val="75000"/>
                  </a:schemeClr>
                </a:solidFill>
              </a:rPr>
              <a:t>, fecha, </a:t>
            </a:r>
            <a:r>
              <a:rPr lang="es-AR" sz="4200" dirty="0" err="1" smtClean="0">
                <a:solidFill>
                  <a:schemeClr val="accent1">
                    <a:lumMod val="75000"/>
                  </a:schemeClr>
                </a:solidFill>
              </a:rPr>
              <a:t>fPago</a:t>
            </a:r>
            <a:r>
              <a:rPr lang="es-AR" sz="4200" dirty="0" smtClean="0">
                <a:solidFill>
                  <a:schemeClr val="accent1">
                    <a:lumMod val="75000"/>
                  </a:schemeClr>
                </a:solidFill>
              </a:rPr>
              <a:t>, </a:t>
            </a:r>
            <a:r>
              <a:rPr lang="es-AR" sz="4200" dirty="0" err="1" smtClean="0">
                <a:solidFill>
                  <a:schemeClr val="accent1">
                    <a:lumMod val="75000"/>
                  </a:schemeClr>
                </a:solidFill>
              </a:rPr>
              <a:t>dto</a:t>
            </a:r>
            <a:r>
              <a:rPr lang="es-AR" sz="4200" dirty="0" smtClean="0">
                <a:solidFill>
                  <a:schemeClr val="accent1">
                    <a:lumMod val="75000"/>
                  </a:schemeClr>
                </a:solidFill>
              </a:rPr>
              <a:t>)</a:t>
            </a:r>
          </a:p>
          <a:p>
            <a:pPr>
              <a:buNone/>
            </a:pPr>
            <a:r>
              <a:rPr lang="es-AR" sz="4200" dirty="0" smtClean="0">
                <a:solidFill>
                  <a:schemeClr val="accent1">
                    <a:lumMod val="75000"/>
                  </a:schemeClr>
                </a:solidFill>
              </a:rPr>
              <a:t>Producto(</a:t>
            </a:r>
            <a:r>
              <a:rPr lang="es-AR" sz="4200" dirty="0" err="1" smtClean="0">
                <a:solidFill>
                  <a:schemeClr val="accent1">
                    <a:lumMod val="75000"/>
                  </a:schemeClr>
                </a:solidFill>
              </a:rPr>
              <a:t>codProd</a:t>
            </a:r>
            <a:r>
              <a:rPr lang="es-AR" sz="4200" dirty="0" smtClean="0">
                <a:solidFill>
                  <a:schemeClr val="accent1">
                    <a:lumMod val="75000"/>
                  </a:schemeClr>
                </a:solidFill>
              </a:rPr>
              <a:t>, </a:t>
            </a:r>
            <a:r>
              <a:rPr lang="es-AR" sz="4200" dirty="0" err="1" smtClean="0">
                <a:solidFill>
                  <a:schemeClr val="accent1">
                    <a:lumMod val="75000"/>
                  </a:schemeClr>
                </a:solidFill>
              </a:rPr>
              <a:t>desc</a:t>
            </a:r>
            <a:r>
              <a:rPr lang="es-AR" sz="4200" dirty="0" smtClean="0">
                <a:solidFill>
                  <a:schemeClr val="accent1">
                    <a:lumMod val="75000"/>
                  </a:schemeClr>
                </a:solidFill>
              </a:rPr>
              <a:t>, </a:t>
            </a:r>
            <a:r>
              <a:rPr lang="es-AR" sz="4200" dirty="0" err="1" smtClean="0">
                <a:solidFill>
                  <a:schemeClr val="accent1">
                    <a:lumMod val="75000"/>
                  </a:schemeClr>
                </a:solidFill>
              </a:rPr>
              <a:t>existAct</a:t>
            </a:r>
            <a:r>
              <a:rPr lang="es-AR" sz="4200" dirty="0" smtClean="0">
                <a:solidFill>
                  <a:schemeClr val="accent1">
                    <a:lumMod val="75000"/>
                  </a:schemeClr>
                </a:solidFill>
              </a:rPr>
              <a:t>, </a:t>
            </a:r>
            <a:r>
              <a:rPr lang="es-AR" sz="4200" dirty="0" err="1" smtClean="0">
                <a:solidFill>
                  <a:schemeClr val="accent1">
                    <a:lumMod val="75000"/>
                  </a:schemeClr>
                </a:solidFill>
              </a:rPr>
              <a:t>existMin</a:t>
            </a:r>
            <a:r>
              <a:rPr lang="es-AR" sz="4200" dirty="0" smtClean="0">
                <a:solidFill>
                  <a:schemeClr val="accent1">
                    <a:lumMod val="75000"/>
                  </a:schemeClr>
                </a:solidFill>
              </a:rPr>
              <a:t>, </a:t>
            </a:r>
            <a:r>
              <a:rPr lang="es-AR" sz="4200" dirty="0" err="1" smtClean="0">
                <a:solidFill>
                  <a:schemeClr val="accent1">
                    <a:lumMod val="75000"/>
                  </a:schemeClr>
                </a:solidFill>
              </a:rPr>
              <a:t>pVAct</a:t>
            </a:r>
            <a:r>
              <a:rPr lang="es-AR" sz="4200" dirty="0" smtClean="0">
                <a:solidFill>
                  <a:schemeClr val="accent1">
                    <a:lumMod val="75000"/>
                  </a:schemeClr>
                </a:solidFill>
              </a:rPr>
              <a:t>)</a:t>
            </a:r>
          </a:p>
          <a:p>
            <a:pPr>
              <a:buNone/>
            </a:pPr>
            <a:r>
              <a:rPr lang="es-AR" sz="4200" dirty="0" err="1" smtClean="0">
                <a:solidFill>
                  <a:schemeClr val="accent1">
                    <a:lumMod val="75000"/>
                  </a:schemeClr>
                </a:solidFill>
              </a:rPr>
              <a:t>VentaProd</a:t>
            </a:r>
            <a:r>
              <a:rPr lang="es-AR" sz="4200" dirty="0" smtClean="0">
                <a:solidFill>
                  <a:schemeClr val="accent1">
                    <a:lumMod val="75000"/>
                  </a:schemeClr>
                </a:solidFill>
              </a:rPr>
              <a:t>(</a:t>
            </a:r>
            <a:r>
              <a:rPr lang="es-AR" sz="4200" dirty="0" err="1" smtClean="0">
                <a:solidFill>
                  <a:schemeClr val="accent1">
                    <a:lumMod val="75000"/>
                  </a:schemeClr>
                </a:solidFill>
              </a:rPr>
              <a:t>nroFac</a:t>
            </a:r>
            <a:r>
              <a:rPr lang="es-AR" sz="4200" dirty="0" smtClean="0">
                <a:solidFill>
                  <a:schemeClr val="accent1">
                    <a:lumMod val="75000"/>
                  </a:schemeClr>
                </a:solidFill>
              </a:rPr>
              <a:t>, </a:t>
            </a:r>
            <a:r>
              <a:rPr lang="es-AR" sz="4200" dirty="0" err="1" smtClean="0">
                <a:solidFill>
                  <a:schemeClr val="accent1">
                    <a:lumMod val="75000"/>
                  </a:schemeClr>
                </a:solidFill>
              </a:rPr>
              <a:t>codProd</a:t>
            </a:r>
            <a:r>
              <a:rPr lang="es-AR" sz="4200" dirty="0" smtClean="0">
                <a:solidFill>
                  <a:schemeClr val="accent1">
                    <a:lumMod val="75000"/>
                  </a:schemeClr>
                </a:solidFill>
              </a:rPr>
              <a:t>, </a:t>
            </a:r>
            <a:r>
              <a:rPr lang="es-AR" sz="4200" dirty="0" err="1" smtClean="0">
                <a:solidFill>
                  <a:schemeClr val="accent1">
                    <a:lumMod val="75000"/>
                  </a:schemeClr>
                </a:solidFill>
              </a:rPr>
              <a:t>cant</a:t>
            </a:r>
            <a:r>
              <a:rPr lang="es-AR" sz="4200" dirty="0" smtClean="0">
                <a:solidFill>
                  <a:schemeClr val="accent1">
                    <a:lumMod val="75000"/>
                  </a:schemeClr>
                </a:solidFill>
              </a:rPr>
              <a:t>, </a:t>
            </a:r>
            <a:r>
              <a:rPr lang="es-AR" sz="4200" dirty="0" err="1" smtClean="0">
                <a:solidFill>
                  <a:schemeClr val="accent1">
                    <a:lumMod val="75000"/>
                  </a:schemeClr>
                </a:solidFill>
              </a:rPr>
              <a:t>pvu</a:t>
            </a:r>
            <a:r>
              <a:rPr lang="es-AR" sz="4200" dirty="0" smtClean="0">
                <a:solidFill>
                  <a:schemeClr val="accent1">
                    <a:lumMod val="75000"/>
                  </a:schemeClr>
                </a:solidFill>
              </a:rPr>
              <a:t>)</a:t>
            </a:r>
          </a:p>
          <a:p>
            <a:pPr>
              <a:spcBef>
                <a:spcPts val="1200"/>
              </a:spcBef>
              <a:buFont typeface="Wingdings" pitchFamily="2" charset="2"/>
              <a:buChar char="q"/>
            </a:pPr>
            <a:r>
              <a:rPr lang="es-AR" sz="4200" i="1" dirty="0" smtClean="0">
                <a:solidFill>
                  <a:schemeClr val="bg2">
                    <a:lumMod val="25000"/>
                  </a:schemeClr>
                </a:solidFill>
              </a:rPr>
              <a:t>Listar </a:t>
            </a:r>
            <a:r>
              <a:rPr lang="es-AR" sz="4200" i="1" dirty="0" smtClean="0">
                <a:solidFill>
                  <a:srgbClr val="333399"/>
                </a:solidFill>
              </a:rPr>
              <a:t>las facturas y la cantidad de productos distintos (líneas) de cada una </a:t>
            </a:r>
            <a:r>
              <a:rPr lang="es-AR" sz="4200" i="1" dirty="0" smtClean="0">
                <a:solidFill>
                  <a:srgbClr val="C00000"/>
                </a:solidFill>
              </a:rPr>
              <a:t>del mes de septiembre de 2011 </a:t>
            </a:r>
            <a:r>
              <a:rPr lang="es-AR" sz="4200" i="1" dirty="0" smtClean="0">
                <a:solidFill>
                  <a:srgbClr val="CC9900"/>
                </a:solidFill>
              </a:rPr>
              <a:t>y de más de 2 productos</a:t>
            </a:r>
            <a:endParaRPr lang="es-AR" dirty="0">
              <a:solidFill>
                <a:srgbClr val="CC9900"/>
              </a:solidFill>
            </a:endParaRPr>
          </a:p>
        </p:txBody>
      </p:sp>
      <p:sp>
        <p:nvSpPr>
          <p:cNvPr id="8" name="Content Placeholder 7"/>
          <p:cNvSpPr>
            <a:spLocks noGrp="1"/>
          </p:cNvSpPr>
          <p:nvPr>
            <p:ph sz="quarter" idx="2"/>
          </p:nvPr>
        </p:nvSpPr>
        <p:spPr/>
        <p:txBody>
          <a:bodyPr>
            <a:noAutofit/>
          </a:bodyPr>
          <a:lstStyle/>
          <a:p>
            <a:pPr>
              <a:buNone/>
            </a:pPr>
            <a:r>
              <a:rPr lang="es-AR" sz="2400" dirty="0" smtClean="0"/>
              <a:t>SELECT </a:t>
            </a:r>
            <a:r>
              <a:rPr lang="es-AR" sz="2400" dirty="0" err="1" smtClean="0">
                <a:solidFill>
                  <a:srgbClr val="333399"/>
                </a:solidFill>
              </a:rPr>
              <a:t>nroFac</a:t>
            </a:r>
            <a:r>
              <a:rPr lang="es-AR" sz="2400" dirty="0" smtClean="0">
                <a:solidFill>
                  <a:srgbClr val="333399"/>
                </a:solidFill>
              </a:rPr>
              <a:t>, fecha, </a:t>
            </a:r>
            <a:r>
              <a:rPr lang="es-AR" sz="2400" dirty="0" err="1" smtClean="0">
                <a:solidFill>
                  <a:srgbClr val="333399"/>
                </a:solidFill>
              </a:rPr>
              <a:t>fPago</a:t>
            </a:r>
            <a:r>
              <a:rPr lang="es-AR" sz="2400" dirty="0" smtClean="0">
                <a:solidFill>
                  <a:srgbClr val="333399"/>
                </a:solidFill>
              </a:rPr>
              <a:t>, </a:t>
            </a:r>
            <a:r>
              <a:rPr lang="es-AR" sz="2400" dirty="0" err="1" smtClean="0">
                <a:solidFill>
                  <a:srgbClr val="333399"/>
                </a:solidFill>
              </a:rPr>
              <a:t>dto</a:t>
            </a:r>
            <a:r>
              <a:rPr lang="es-AR" sz="2400" dirty="0" smtClean="0">
                <a:solidFill>
                  <a:srgbClr val="333399"/>
                </a:solidFill>
              </a:rPr>
              <a:t>, COUNT(</a:t>
            </a:r>
            <a:r>
              <a:rPr lang="es-AR" sz="2400" dirty="0" err="1" smtClean="0">
                <a:solidFill>
                  <a:srgbClr val="333399"/>
                </a:solidFill>
              </a:rPr>
              <a:t>codProd</a:t>
            </a:r>
            <a:r>
              <a:rPr lang="es-AR" sz="2400" dirty="0" smtClean="0">
                <a:solidFill>
                  <a:srgbClr val="333399"/>
                </a:solidFill>
              </a:rPr>
              <a:t>) as </a:t>
            </a:r>
            <a:r>
              <a:rPr lang="es-AR" sz="2400" dirty="0" err="1" smtClean="0">
                <a:solidFill>
                  <a:srgbClr val="333399"/>
                </a:solidFill>
              </a:rPr>
              <a:t>cantProd</a:t>
            </a:r>
            <a:endParaRPr lang="es-AR" sz="2400" dirty="0" smtClean="0">
              <a:solidFill>
                <a:srgbClr val="333399"/>
              </a:solidFill>
            </a:endParaRPr>
          </a:p>
          <a:p>
            <a:pPr>
              <a:buNone/>
            </a:pPr>
            <a:r>
              <a:rPr lang="es-AR" sz="2400" dirty="0" smtClean="0"/>
              <a:t>FROM Factura NATURAL JOIN </a:t>
            </a:r>
            <a:r>
              <a:rPr lang="es-AR" sz="2400" dirty="0" err="1" smtClean="0"/>
              <a:t>VentaProd</a:t>
            </a:r>
            <a:r>
              <a:rPr lang="es-AR" sz="2400" dirty="0" smtClean="0"/>
              <a:t> </a:t>
            </a:r>
          </a:p>
          <a:p>
            <a:pPr>
              <a:buNone/>
            </a:pPr>
            <a:r>
              <a:rPr lang="es-AR" sz="2400" dirty="0" smtClean="0"/>
              <a:t>WHERE </a:t>
            </a:r>
            <a:r>
              <a:rPr lang="es-AR" sz="2400" dirty="0" smtClean="0">
                <a:solidFill>
                  <a:srgbClr val="C00000"/>
                </a:solidFill>
              </a:rPr>
              <a:t>fecha BETWEEN ‘1-9-11’ and ‘30-9-11’</a:t>
            </a:r>
            <a:endParaRPr lang="es-AR" sz="2400" dirty="0" smtClean="0"/>
          </a:p>
          <a:p>
            <a:pPr>
              <a:buNone/>
            </a:pPr>
            <a:r>
              <a:rPr lang="es-AR" sz="2400" dirty="0" smtClean="0">
                <a:solidFill>
                  <a:srgbClr val="333399"/>
                </a:solidFill>
              </a:rPr>
              <a:t>GROUP BY </a:t>
            </a:r>
            <a:r>
              <a:rPr lang="es-AR" sz="2400" dirty="0" err="1" smtClean="0">
                <a:solidFill>
                  <a:srgbClr val="333399"/>
                </a:solidFill>
              </a:rPr>
              <a:t>nroFac</a:t>
            </a:r>
            <a:r>
              <a:rPr lang="es-AR" sz="2400" dirty="0" smtClean="0">
                <a:solidFill>
                  <a:srgbClr val="333399"/>
                </a:solidFill>
              </a:rPr>
              <a:t>, fecha, </a:t>
            </a:r>
            <a:r>
              <a:rPr lang="es-AR" sz="2400" dirty="0" err="1" smtClean="0">
                <a:solidFill>
                  <a:srgbClr val="333399"/>
                </a:solidFill>
              </a:rPr>
              <a:t>fPago</a:t>
            </a:r>
            <a:r>
              <a:rPr lang="es-AR" sz="2400" dirty="0" smtClean="0">
                <a:solidFill>
                  <a:srgbClr val="333399"/>
                </a:solidFill>
              </a:rPr>
              <a:t>, </a:t>
            </a:r>
            <a:r>
              <a:rPr lang="es-AR" sz="2400" smtClean="0">
                <a:solidFill>
                  <a:srgbClr val="333399"/>
                </a:solidFill>
              </a:rPr>
              <a:t>dto</a:t>
            </a:r>
            <a:endParaRPr lang="es-AR" sz="2400" dirty="0" smtClean="0">
              <a:solidFill>
                <a:srgbClr val="333399"/>
              </a:solidFill>
            </a:endParaRPr>
          </a:p>
          <a:p>
            <a:pPr>
              <a:buNone/>
            </a:pPr>
            <a:r>
              <a:rPr lang="es-AR" sz="2400" dirty="0" smtClean="0">
                <a:solidFill>
                  <a:srgbClr val="CC9900"/>
                </a:solidFill>
              </a:rPr>
              <a:t>HAVING </a:t>
            </a:r>
            <a:r>
              <a:rPr lang="es-AR" sz="2400" dirty="0" err="1" smtClean="0">
                <a:solidFill>
                  <a:srgbClr val="CC9900"/>
                </a:solidFill>
              </a:rPr>
              <a:t>cantProd</a:t>
            </a:r>
            <a:r>
              <a:rPr lang="es-AR" sz="2400" dirty="0" smtClean="0">
                <a:solidFill>
                  <a:srgbClr val="CC9900"/>
                </a:solidFill>
              </a:rPr>
              <a:t> &gt; 2</a:t>
            </a:r>
            <a:r>
              <a:rPr lang="es-AR" sz="2400" dirty="0" smtClean="0">
                <a:solidFill>
                  <a:srgbClr val="333399"/>
                </a:solidFill>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Operadores Especiales</a:t>
            </a:r>
            <a:endParaRPr lang="es-AR" dirty="0"/>
          </a:p>
        </p:txBody>
      </p:sp>
      <p:sp>
        <p:nvSpPr>
          <p:cNvPr id="3" name="Date Placeholder 2"/>
          <p:cNvSpPr>
            <a:spLocks noGrp="1"/>
          </p:cNvSpPr>
          <p:nvPr>
            <p:ph type="dt" sz="half" idx="10"/>
          </p:nvPr>
        </p:nvSpPr>
        <p:spPr/>
        <p:txBody>
          <a:bodyPr/>
          <a:lstStyle/>
          <a:p>
            <a:r>
              <a:rPr lang="es-AR" smtClean="0"/>
              <a:t>IBBDD</a:t>
            </a:r>
            <a:endParaRPr lang="es-AR"/>
          </a:p>
        </p:txBody>
      </p:sp>
      <p:sp>
        <p:nvSpPr>
          <p:cNvPr id="4" name="Footer Placeholder 3"/>
          <p:cNvSpPr>
            <a:spLocks noGrp="1"/>
          </p:cNvSpPr>
          <p:nvPr>
            <p:ph type="ftr" sz="quarter" idx="11"/>
          </p:nvPr>
        </p:nvSpPr>
        <p:spPr/>
        <p:txBody>
          <a:bodyPr/>
          <a:lstStyle/>
          <a:p>
            <a:r>
              <a:rPr lang="es-AR" smtClean="0"/>
              <a:t>SQL</a:t>
            </a:r>
            <a:endParaRPr lang="es-AR"/>
          </a:p>
        </p:txBody>
      </p:sp>
      <p:sp>
        <p:nvSpPr>
          <p:cNvPr id="5" name="Slide Number Placeholder 4"/>
          <p:cNvSpPr>
            <a:spLocks noGrp="1"/>
          </p:cNvSpPr>
          <p:nvPr>
            <p:ph type="sldNum" sz="quarter" idx="12"/>
          </p:nvPr>
        </p:nvSpPr>
        <p:spPr/>
        <p:txBody>
          <a:bodyPr/>
          <a:lstStyle/>
          <a:p>
            <a:fld id="{245FBE8E-C018-4514-B6E6-6AFED8D2B55D}" type="slidenum">
              <a:rPr lang="es-AR" smtClean="0"/>
              <a:pPr/>
              <a:t>5</a:t>
            </a:fld>
            <a:endParaRPr lang="es-AR"/>
          </a:p>
        </p:txBody>
      </p:sp>
      <p:graphicFrame>
        <p:nvGraphicFramePr>
          <p:cNvPr id="7" name="Table 6"/>
          <p:cNvGraphicFramePr>
            <a:graphicFrameLocks noGrp="1"/>
          </p:cNvGraphicFramePr>
          <p:nvPr/>
        </p:nvGraphicFramePr>
        <p:xfrm>
          <a:off x="1043608" y="1556792"/>
          <a:ext cx="7560840" cy="3810000"/>
        </p:xfrm>
        <a:graphic>
          <a:graphicData uri="http://schemas.openxmlformats.org/drawingml/2006/table">
            <a:tbl>
              <a:tblPr firstRow="1" bandRow="1">
                <a:tableStyleId>{5C22544A-7EE6-4342-B048-85BDC9FD1C3A}</a:tableStyleId>
              </a:tblPr>
              <a:tblGrid>
                <a:gridCol w="2664296"/>
                <a:gridCol w="4896544"/>
              </a:tblGrid>
              <a:tr h="370840">
                <a:tc>
                  <a:txBody>
                    <a:bodyPr/>
                    <a:lstStyle/>
                    <a:p>
                      <a:r>
                        <a:rPr lang="es-AR" sz="2200" dirty="0" smtClean="0"/>
                        <a:t>Operador</a:t>
                      </a:r>
                      <a:endParaRPr lang="es-AR" sz="2200" dirty="0"/>
                    </a:p>
                  </a:txBody>
                  <a:tcPr/>
                </a:tc>
                <a:tc>
                  <a:txBody>
                    <a:bodyPr/>
                    <a:lstStyle/>
                    <a:p>
                      <a:r>
                        <a:rPr lang="es-AR" sz="2200" dirty="0" smtClean="0"/>
                        <a:t>Significado</a:t>
                      </a:r>
                      <a:endParaRPr lang="es-AR" sz="2200" dirty="0"/>
                    </a:p>
                  </a:txBody>
                  <a:tcPr/>
                </a:tc>
              </a:tr>
              <a:tr h="370840">
                <a:tc>
                  <a:txBody>
                    <a:bodyPr/>
                    <a:lstStyle/>
                    <a:p>
                      <a:r>
                        <a:rPr lang="es-AR" sz="2000" dirty="0" smtClean="0"/>
                        <a:t>||</a:t>
                      </a:r>
                      <a:endParaRPr lang="es-AR" sz="2000" dirty="0"/>
                    </a:p>
                  </a:txBody>
                  <a:tcPr/>
                </a:tc>
                <a:tc>
                  <a:txBody>
                    <a:bodyPr/>
                    <a:lstStyle/>
                    <a:p>
                      <a:r>
                        <a:rPr lang="es-AR" sz="2000" dirty="0" smtClean="0"/>
                        <a:t>Concatena cadenas de caracteres</a:t>
                      </a:r>
                      <a:endParaRPr lang="es-AR" sz="2000" dirty="0"/>
                    </a:p>
                  </a:txBody>
                  <a:tcPr/>
                </a:tc>
              </a:tr>
              <a:tr h="370840">
                <a:tc>
                  <a:txBody>
                    <a:bodyPr/>
                    <a:lstStyle/>
                    <a:p>
                      <a:r>
                        <a:rPr lang="es-AR" sz="2000" dirty="0" smtClean="0"/>
                        <a:t>LOWER</a:t>
                      </a:r>
                      <a:endParaRPr lang="es-AR" sz="2000" dirty="0"/>
                    </a:p>
                  </a:txBody>
                  <a:tcPr/>
                </a:tc>
                <a:tc>
                  <a:txBody>
                    <a:bodyPr/>
                    <a:lstStyle/>
                    <a:p>
                      <a:r>
                        <a:rPr lang="es-AR" sz="2000" dirty="0" smtClean="0"/>
                        <a:t>Convierte</a:t>
                      </a:r>
                      <a:r>
                        <a:rPr lang="es-AR" sz="2000" baseline="0" dirty="0" smtClean="0"/>
                        <a:t> las letras mayúsculas en minúsculas</a:t>
                      </a:r>
                      <a:endParaRPr lang="es-AR" sz="2000" dirty="0"/>
                    </a:p>
                  </a:txBody>
                  <a:tcPr/>
                </a:tc>
              </a:tr>
              <a:tr h="370840">
                <a:tc>
                  <a:txBody>
                    <a:bodyPr/>
                    <a:lstStyle/>
                    <a:p>
                      <a:r>
                        <a:rPr lang="es-AR" sz="2000" dirty="0" smtClean="0"/>
                        <a:t>UPPER</a:t>
                      </a:r>
                      <a:endParaRPr lang="es-AR" sz="2000" dirty="0"/>
                    </a:p>
                  </a:txBody>
                  <a:tcPr/>
                </a:tc>
                <a:tc>
                  <a:txBody>
                    <a:bodyPr/>
                    <a:lstStyle/>
                    <a:p>
                      <a:r>
                        <a:rPr lang="es-AR" sz="2000" dirty="0" smtClean="0"/>
                        <a:t>Convierte las letras minúsculas en mayúsculas</a:t>
                      </a:r>
                      <a:endParaRPr lang="es-AR" sz="2000" dirty="0"/>
                    </a:p>
                  </a:txBody>
                  <a:tcPr/>
                </a:tc>
              </a:tr>
              <a:tr h="370840">
                <a:tc>
                  <a:txBody>
                    <a:bodyPr/>
                    <a:lstStyle/>
                    <a:p>
                      <a:r>
                        <a:rPr lang="es-AR" sz="2000" dirty="0" smtClean="0"/>
                        <a:t>CURRENT_DATE</a:t>
                      </a:r>
                      <a:endParaRPr lang="es-AR" sz="2000" dirty="0"/>
                    </a:p>
                  </a:txBody>
                  <a:tcPr/>
                </a:tc>
                <a:tc>
                  <a:txBody>
                    <a:bodyPr/>
                    <a:lstStyle/>
                    <a:p>
                      <a:r>
                        <a:rPr lang="es-AR" sz="2000" dirty="0" smtClean="0"/>
                        <a:t>Devuelve la fecha actual</a:t>
                      </a:r>
                      <a:endParaRPr lang="es-AR" sz="2000" dirty="0"/>
                    </a:p>
                  </a:txBody>
                  <a:tcPr/>
                </a:tc>
              </a:tr>
              <a:tr h="370840">
                <a:tc>
                  <a:txBody>
                    <a:bodyPr/>
                    <a:lstStyle/>
                    <a:p>
                      <a:r>
                        <a:rPr lang="es-AR" sz="2000" dirty="0" smtClean="0"/>
                        <a:t>CURRENT_TIME</a:t>
                      </a:r>
                      <a:endParaRPr lang="es-AR" sz="2000" dirty="0"/>
                    </a:p>
                  </a:txBody>
                  <a:tcPr/>
                </a:tc>
                <a:tc>
                  <a:txBody>
                    <a:bodyPr/>
                    <a:lstStyle/>
                    <a:p>
                      <a:r>
                        <a:rPr lang="es-AR" sz="2000" dirty="0" smtClean="0"/>
                        <a:t>Devuelve la hora actual</a:t>
                      </a:r>
                      <a:endParaRPr lang="es-AR" sz="2000" dirty="0"/>
                    </a:p>
                  </a:txBody>
                  <a:tcPr/>
                </a:tc>
              </a:tr>
              <a:tr h="370840">
                <a:tc>
                  <a:txBody>
                    <a:bodyPr/>
                    <a:lstStyle/>
                    <a:p>
                      <a:r>
                        <a:rPr lang="es-AR" sz="2000" dirty="0" smtClean="0"/>
                        <a:t>CURRENT_TIMESTAMP</a:t>
                      </a:r>
                      <a:endParaRPr lang="es-AR" sz="2000" dirty="0"/>
                    </a:p>
                  </a:txBody>
                  <a:tcPr/>
                </a:tc>
                <a:tc>
                  <a:txBody>
                    <a:bodyPr/>
                    <a:lstStyle/>
                    <a:p>
                      <a:r>
                        <a:rPr lang="es-AR" sz="2000" dirty="0" smtClean="0"/>
                        <a:t>Devuelve</a:t>
                      </a:r>
                      <a:r>
                        <a:rPr lang="es-AR" sz="2000" baseline="0" dirty="0" smtClean="0"/>
                        <a:t> la fecha y la hora actuales</a:t>
                      </a:r>
                      <a:endParaRPr lang="es-AR" sz="2000" dirty="0"/>
                    </a:p>
                  </a:txBody>
                  <a:tcPr/>
                </a:tc>
              </a:tr>
              <a:tr h="370840">
                <a:tc>
                  <a:txBody>
                    <a:bodyPr/>
                    <a:lstStyle/>
                    <a:p>
                      <a:r>
                        <a:rPr lang="es-AR" sz="2000" dirty="0" smtClean="0"/>
                        <a:t>EXTRACT</a:t>
                      </a:r>
                      <a:endParaRPr lang="es-AR" sz="2000" dirty="0"/>
                    </a:p>
                  </a:txBody>
                  <a:tcPr/>
                </a:tc>
                <a:tc>
                  <a:txBody>
                    <a:bodyPr/>
                    <a:lstStyle/>
                    <a:p>
                      <a:r>
                        <a:rPr lang="es-AR" sz="2000" dirty="0" smtClean="0"/>
                        <a:t>Devuelve el valor</a:t>
                      </a:r>
                      <a:r>
                        <a:rPr lang="es-AR" sz="2000" baseline="0" dirty="0" smtClean="0"/>
                        <a:t> de un campo especificado de un valor de fecha y hora o de intervalo. Por ejemplo EXTRACT(YEAR FROM </a:t>
                      </a:r>
                      <a:r>
                        <a:rPr lang="es-AR" sz="2000" baseline="0" dirty="0" err="1" smtClean="0"/>
                        <a:t>factura.fecha</a:t>
                      </a:r>
                      <a:r>
                        <a:rPr lang="es-AR" sz="2000" baseline="0" dirty="0" smtClean="0"/>
                        <a:t>)</a:t>
                      </a:r>
                      <a:endParaRPr lang="es-AR" sz="2000"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Restricciones de Integridad</a:t>
            </a:r>
            <a:endParaRPr lang="es-AR" dirty="0"/>
          </a:p>
        </p:txBody>
      </p:sp>
      <p:sp>
        <p:nvSpPr>
          <p:cNvPr id="3" name="Date Placeholder 2"/>
          <p:cNvSpPr>
            <a:spLocks noGrp="1"/>
          </p:cNvSpPr>
          <p:nvPr>
            <p:ph type="dt" sz="half" idx="10"/>
          </p:nvPr>
        </p:nvSpPr>
        <p:spPr/>
        <p:txBody>
          <a:bodyPr/>
          <a:lstStyle/>
          <a:p>
            <a:r>
              <a:rPr lang="es-AR" smtClean="0"/>
              <a:t>IBBDD</a:t>
            </a:r>
            <a:endParaRPr lang="es-AR"/>
          </a:p>
        </p:txBody>
      </p:sp>
      <p:sp>
        <p:nvSpPr>
          <p:cNvPr id="4" name="Footer Placeholder 3"/>
          <p:cNvSpPr>
            <a:spLocks noGrp="1"/>
          </p:cNvSpPr>
          <p:nvPr>
            <p:ph type="ftr" sz="quarter" idx="11"/>
          </p:nvPr>
        </p:nvSpPr>
        <p:spPr/>
        <p:txBody>
          <a:bodyPr/>
          <a:lstStyle/>
          <a:p>
            <a:r>
              <a:rPr lang="es-AR" smtClean="0"/>
              <a:t>SQL</a:t>
            </a:r>
            <a:endParaRPr lang="es-AR"/>
          </a:p>
        </p:txBody>
      </p:sp>
      <p:sp>
        <p:nvSpPr>
          <p:cNvPr id="5" name="Slide Number Placeholder 4"/>
          <p:cNvSpPr>
            <a:spLocks noGrp="1"/>
          </p:cNvSpPr>
          <p:nvPr>
            <p:ph type="sldNum" sz="quarter" idx="12"/>
          </p:nvPr>
        </p:nvSpPr>
        <p:spPr/>
        <p:txBody>
          <a:bodyPr/>
          <a:lstStyle/>
          <a:p>
            <a:fld id="{245FBE8E-C018-4514-B6E6-6AFED8D2B55D}" type="slidenum">
              <a:rPr lang="es-AR" smtClean="0"/>
              <a:pPr/>
              <a:t>6</a:t>
            </a:fld>
            <a:endParaRPr lang="es-AR"/>
          </a:p>
        </p:txBody>
      </p:sp>
      <p:graphicFrame>
        <p:nvGraphicFramePr>
          <p:cNvPr id="7" name="Table 6"/>
          <p:cNvGraphicFramePr>
            <a:graphicFrameLocks noGrp="1"/>
          </p:cNvGraphicFramePr>
          <p:nvPr/>
        </p:nvGraphicFramePr>
        <p:xfrm>
          <a:off x="1043608" y="1556792"/>
          <a:ext cx="7560840" cy="4175760"/>
        </p:xfrm>
        <a:graphic>
          <a:graphicData uri="http://schemas.openxmlformats.org/drawingml/2006/table">
            <a:tbl>
              <a:tblPr firstRow="1" bandRow="1">
                <a:tableStyleId>{5C22544A-7EE6-4342-B048-85BDC9FD1C3A}</a:tableStyleId>
              </a:tblPr>
              <a:tblGrid>
                <a:gridCol w="1440160"/>
                <a:gridCol w="2160240"/>
                <a:gridCol w="3960440"/>
              </a:tblGrid>
              <a:tr h="370840">
                <a:tc>
                  <a:txBody>
                    <a:bodyPr/>
                    <a:lstStyle/>
                    <a:p>
                      <a:r>
                        <a:rPr lang="es-AR" sz="2200" dirty="0" smtClean="0"/>
                        <a:t>Tipo</a:t>
                      </a:r>
                      <a:endParaRPr lang="es-AR" sz="2200" dirty="0"/>
                    </a:p>
                  </a:txBody>
                  <a:tcPr/>
                </a:tc>
                <a:tc>
                  <a:txBody>
                    <a:bodyPr/>
                    <a:lstStyle/>
                    <a:p>
                      <a:r>
                        <a:rPr lang="es-AR" sz="2200" dirty="0" smtClean="0"/>
                        <a:t>Formato</a:t>
                      </a:r>
                      <a:endParaRPr lang="es-AR" sz="2200" dirty="0"/>
                    </a:p>
                  </a:txBody>
                  <a:tcPr/>
                </a:tc>
                <a:tc>
                  <a:txBody>
                    <a:bodyPr/>
                    <a:lstStyle/>
                    <a:p>
                      <a:r>
                        <a:rPr lang="es-AR" sz="2200" dirty="0" smtClean="0"/>
                        <a:t>Ejemplo</a:t>
                      </a:r>
                      <a:endParaRPr lang="es-AR" sz="2200" dirty="0"/>
                    </a:p>
                  </a:txBody>
                  <a:tcPr/>
                </a:tc>
              </a:tr>
              <a:tr h="370840">
                <a:tc>
                  <a:txBody>
                    <a:bodyPr/>
                    <a:lstStyle/>
                    <a:p>
                      <a:r>
                        <a:rPr lang="es-AR" sz="1800" dirty="0" smtClean="0"/>
                        <a:t>Datos requeridos</a:t>
                      </a:r>
                      <a:endParaRPr lang="es-AR" sz="1800" dirty="0"/>
                    </a:p>
                  </a:txBody>
                  <a:tcPr/>
                </a:tc>
                <a:tc>
                  <a:txBody>
                    <a:bodyPr/>
                    <a:lstStyle/>
                    <a:p>
                      <a:r>
                        <a:rPr lang="es-AR" sz="1800" dirty="0" smtClean="0"/>
                        <a:t>NOT NULL</a:t>
                      </a:r>
                      <a:endParaRPr lang="es-AR" sz="1800" dirty="0"/>
                    </a:p>
                  </a:txBody>
                  <a:tcPr/>
                </a:tc>
                <a:tc>
                  <a:txBody>
                    <a:bodyPr/>
                    <a:lstStyle/>
                    <a:p>
                      <a:r>
                        <a:rPr lang="es-AR" sz="1800" dirty="0" smtClean="0"/>
                        <a:t>apellido</a:t>
                      </a:r>
                      <a:r>
                        <a:rPr lang="es-AR" sz="1800" baseline="0" dirty="0" smtClean="0"/>
                        <a:t> VARCHAR NOT NULL</a:t>
                      </a:r>
                      <a:endParaRPr lang="es-AR" sz="1800" dirty="0"/>
                    </a:p>
                  </a:txBody>
                  <a:tcPr/>
                </a:tc>
              </a:tr>
              <a:tr h="370840">
                <a:tc>
                  <a:txBody>
                    <a:bodyPr/>
                    <a:lstStyle/>
                    <a:p>
                      <a:r>
                        <a:rPr lang="es-AR" sz="1800" dirty="0" smtClean="0"/>
                        <a:t>Restricciones de dominio</a:t>
                      </a:r>
                      <a:endParaRPr lang="es-AR" sz="1800" dirty="0"/>
                    </a:p>
                  </a:txBody>
                  <a:tcPr/>
                </a:tc>
                <a:tc>
                  <a:txBody>
                    <a:bodyPr/>
                    <a:lstStyle/>
                    <a:p>
                      <a:r>
                        <a:rPr lang="es-AR" sz="1800" dirty="0" smtClean="0"/>
                        <a:t>CHECK</a:t>
                      </a:r>
                      <a:r>
                        <a:rPr lang="es-AR" sz="1800" baseline="0" dirty="0" smtClean="0"/>
                        <a:t> (condición)</a:t>
                      </a:r>
                    </a:p>
                    <a:p>
                      <a:endParaRPr lang="es-AR" sz="1800" dirty="0" smtClean="0"/>
                    </a:p>
                    <a:p>
                      <a:r>
                        <a:rPr lang="es-AR" sz="1800" dirty="0" smtClean="0"/>
                        <a:t>CREATE DOMAIN nombre</a:t>
                      </a:r>
                      <a:r>
                        <a:rPr lang="es-AR" sz="1800" baseline="0" dirty="0" smtClean="0"/>
                        <a:t> [AS] tipo [DEFAULT </a:t>
                      </a:r>
                      <a:r>
                        <a:rPr lang="es-AR" sz="1800" baseline="0" dirty="0" err="1" smtClean="0"/>
                        <a:t>opciónPredet</a:t>
                      </a:r>
                      <a:r>
                        <a:rPr lang="es-AR" sz="1800" baseline="0" dirty="0" smtClean="0"/>
                        <a:t>] [CHECK </a:t>
                      </a:r>
                      <a:r>
                        <a:rPr lang="es-AR" sz="1800" baseline="0" dirty="0" err="1" smtClean="0"/>
                        <a:t>cond</a:t>
                      </a:r>
                      <a:r>
                        <a:rPr lang="es-AR" sz="1800" baseline="0" dirty="0" smtClean="0"/>
                        <a:t>]</a:t>
                      </a:r>
                    </a:p>
                    <a:p>
                      <a:endParaRPr lang="es-AR" sz="1800" baseline="0" dirty="0" smtClean="0"/>
                    </a:p>
                    <a:p>
                      <a:r>
                        <a:rPr lang="es-AR" sz="1800" baseline="0" dirty="0" smtClean="0"/>
                        <a:t>DROP DOMAIN nombre [RESTRICT | CASCADE]</a:t>
                      </a:r>
                      <a:endParaRPr lang="es-AR" sz="1800" dirty="0"/>
                    </a:p>
                  </a:txBody>
                  <a:tcPr/>
                </a:tc>
                <a:tc>
                  <a:txBody>
                    <a:bodyPr/>
                    <a:lstStyle/>
                    <a:p>
                      <a:r>
                        <a:rPr lang="es-AR" sz="1800" dirty="0" smtClean="0"/>
                        <a:t>sexo CHAR NOT NULL CHECK (sexo IN (‘M’, ‘F’))</a:t>
                      </a:r>
                    </a:p>
                    <a:p>
                      <a:endParaRPr lang="es-AR" sz="1800" dirty="0" smtClean="0"/>
                    </a:p>
                    <a:p>
                      <a:r>
                        <a:rPr lang="es-AR" sz="1800" dirty="0" smtClean="0"/>
                        <a:t>CREATE DOMAIN </a:t>
                      </a:r>
                      <a:r>
                        <a:rPr lang="es-AR" sz="1800" dirty="0" err="1" smtClean="0"/>
                        <a:t>TipoSexo</a:t>
                      </a:r>
                      <a:r>
                        <a:rPr lang="es-AR" sz="1800" dirty="0" smtClean="0"/>
                        <a:t> AS CHAR DEFAULT ‘M’ CHECK (VALUE IN (</a:t>
                      </a:r>
                      <a:r>
                        <a:rPr lang="es-AR" sz="1800" baseline="0" dirty="0" smtClean="0"/>
                        <a:t>‘M’, ‘F’));</a:t>
                      </a:r>
                    </a:p>
                    <a:p>
                      <a:endParaRPr lang="es-AR" sz="1800" baseline="0" dirty="0" smtClean="0"/>
                    </a:p>
                    <a:p>
                      <a:r>
                        <a:rPr lang="es-AR" sz="1800" baseline="0" dirty="0" smtClean="0"/>
                        <a:t>Para definir:</a:t>
                      </a:r>
                    </a:p>
                    <a:p>
                      <a:r>
                        <a:rPr lang="es-AR" sz="1800" baseline="0" dirty="0" smtClean="0"/>
                        <a:t>sexo </a:t>
                      </a:r>
                      <a:r>
                        <a:rPr lang="es-AR" sz="1800" baseline="0" dirty="0" err="1" smtClean="0"/>
                        <a:t>TipoSexo</a:t>
                      </a:r>
                      <a:r>
                        <a:rPr lang="es-AR" sz="1800" baseline="0" dirty="0" smtClean="0"/>
                        <a:t> NOT NULL</a:t>
                      </a:r>
                      <a:endParaRPr lang="es-AR" sz="1800"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Restricciones de Integridad</a:t>
            </a:r>
            <a:endParaRPr lang="es-AR" dirty="0"/>
          </a:p>
        </p:txBody>
      </p:sp>
      <p:sp>
        <p:nvSpPr>
          <p:cNvPr id="3" name="Date Placeholder 2"/>
          <p:cNvSpPr>
            <a:spLocks noGrp="1"/>
          </p:cNvSpPr>
          <p:nvPr>
            <p:ph type="dt" sz="half" idx="10"/>
          </p:nvPr>
        </p:nvSpPr>
        <p:spPr/>
        <p:txBody>
          <a:bodyPr/>
          <a:lstStyle/>
          <a:p>
            <a:r>
              <a:rPr lang="es-AR" smtClean="0"/>
              <a:t>IBBDD</a:t>
            </a:r>
            <a:endParaRPr lang="es-AR"/>
          </a:p>
        </p:txBody>
      </p:sp>
      <p:sp>
        <p:nvSpPr>
          <p:cNvPr id="4" name="Footer Placeholder 3"/>
          <p:cNvSpPr>
            <a:spLocks noGrp="1"/>
          </p:cNvSpPr>
          <p:nvPr>
            <p:ph type="ftr" sz="quarter" idx="11"/>
          </p:nvPr>
        </p:nvSpPr>
        <p:spPr/>
        <p:txBody>
          <a:bodyPr/>
          <a:lstStyle/>
          <a:p>
            <a:r>
              <a:rPr lang="es-AR" smtClean="0"/>
              <a:t>SQL</a:t>
            </a:r>
            <a:endParaRPr lang="es-AR"/>
          </a:p>
        </p:txBody>
      </p:sp>
      <p:sp>
        <p:nvSpPr>
          <p:cNvPr id="5" name="Slide Number Placeholder 4"/>
          <p:cNvSpPr>
            <a:spLocks noGrp="1"/>
          </p:cNvSpPr>
          <p:nvPr>
            <p:ph type="sldNum" sz="quarter" idx="12"/>
          </p:nvPr>
        </p:nvSpPr>
        <p:spPr/>
        <p:txBody>
          <a:bodyPr/>
          <a:lstStyle/>
          <a:p>
            <a:fld id="{245FBE8E-C018-4514-B6E6-6AFED8D2B55D}" type="slidenum">
              <a:rPr lang="es-AR" smtClean="0"/>
              <a:pPr/>
              <a:t>7</a:t>
            </a:fld>
            <a:endParaRPr lang="es-AR"/>
          </a:p>
        </p:txBody>
      </p:sp>
      <p:graphicFrame>
        <p:nvGraphicFramePr>
          <p:cNvPr id="7" name="Table 6"/>
          <p:cNvGraphicFramePr>
            <a:graphicFrameLocks noGrp="1"/>
          </p:cNvGraphicFramePr>
          <p:nvPr/>
        </p:nvGraphicFramePr>
        <p:xfrm>
          <a:off x="1043608" y="1556792"/>
          <a:ext cx="7560840" cy="4541520"/>
        </p:xfrm>
        <a:graphic>
          <a:graphicData uri="http://schemas.openxmlformats.org/drawingml/2006/table">
            <a:tbl>
              <a:tblPr firstRow="1" bandRow="1">
                <a:tableStyleId>{5C22544A-7EE6-4342-B048-85BDC9FD1C3A}</a:tableStyleId>
              </a:tblPr>
              <a:tblGrid>
                <a:gridCol w="1440160"/>
                <a:gridCol w="2160240"/>
                <a:gridCol w="3960440"/>
              </a:tblGrid>
              <a:tr h="370840">
                <a:tc>
                  <a:txBody>
                    <a:bodyPr/>
                    <a:lstStyle/>
                    <a:p>
                      <a:r>
                        <a:rPr lang="es-AR" sz="2200" dirty="0" smtClean="0"/>
                        <a:t>Tipo</a:t>
                      </a:r>
                      <a:endParaRPr lang="es-AR" sz="2200" dirty="0"/>
                    </a:p>
                  </a:txBody>
                  <a:tcPr/>
                </a:tc>
                <a:tc>
                  <a:txBody>
                    <a:bodyPr/>
                    <a:lstStyle/>
                    <a:p>
                      <a:r>
                        <a:rPr lang="es-AR" sz="2200" dirty="0" smtClean="0"/>
                        <a:t>Formato</a:t>
                      </a:r>
                      <a:endParaRPr lang="es-AR" sz="2200" dirty="0"/>
                    </a:p>
                  </a:txBody>
                  <a:tcPr/>
                </a:tc>
                <a:tc>
                  <a:txBody>
                    <a:bodyPr/>
                    <a:lstStyle/>
                    <a:p>
                      <a:r>
                        <a:rPr lang="es-AR" sz="2200" dirty="0" smtClean="0"/>
                        <a:t>Ejemplo</a:t>
                      </a:r>
                      <a:endParaRPr lang="es-AR" sz="2200" dirty="0"/>
                    </a:p>
                  </a:txBody>
                  <a:tcPr/>
                </a:tc>
              </a:tr>
              <a:tr h="370840">
                <a:tc>
                  <a:txBody>
                    <a:bodyPr/>
                    <a:lstStyle/>
                    <a:p>
                      <a:r>
                        <a:rPr lang="es-AR" sz="1800" dirty="0" smtClean="0"/>
                        <a:t>Integridad de entidades</a:t>
                      </a:r>
                      <a:endParaRPr lang="es-AR" sz="1800" dirty="0"/>
                    </a:p>
                  </a:txBody>
                  <a:tcPr/>
                </a:tc>
                <a:tc>
                  <a:txBody>
                    <a:bodyPr/>
                    <a:lstStyle/>
                    <a:p>
                      <a:r>
                        <a:rPr lang="es-AR" sz="1800" dirty="0" smtClean="0"/>
                        <a:t>PRIMARY KEY</a:t>
                      </a:r>
                    </a:p>
                    <a:p>
                      <a:endParaRPr lang="es-AR" sz="1800" dirty="0" smtClean="0"/>
                    </a:p>
                    <a:p>
                      <a:r>
                        <a:rPr lang="es-AR" sz="1800" dirty="0" smtClean="0"/>
                        <a:t>UNIQUE</a:t>
                      </a:r>
                      <a:endParaRPr lang="es-AR" sz="1800" dirty="0"/>
                    </a:p>
                  </a:txBody>
                  <a:tcPr/>
                </a:tc>
                <a:tc>
                  <a:txBody>
                    <a:bodyPr/>
                    <a:lstStyle/>
                    <a:p>
                      <a:r>
                        <a:rPr lang="es-AR" sz="1800" dirty="0" smtClean="0"/>
                        <a:t>PRIMARY KEY (</a:t>
                      </a:r>
                      <a:r>
                        <a:rPr lang="es-AR" sz="1800" dirty="0" err="1" smtClean="0"/>
                        <a:t>dni</a:t>
                      </a:r>
                      <a:r>
                        <a:rPr lang="es-AR" sz="1800" dirty="0" smtClean="0"/>
                        <a:t>)</a:t>
                      </a:r>
                    </a:p>
                    <a:p>
                      <a:endParaRPr lang="es-AR" sz="1800" dirty="0" smtClean="0"/>
                    </a:p>
                    <a:p>
                      <a:r>
                        <a:rPr lang="es-AR" sz="1800" dirty="0" smtClean="0"/>
                        <a:t>apellido</a:t>
                      </a:r>
                      <a:r>
                        <a:rPr lang="es-AR" sz="1800" baseline="0" dirty="0" smtClean="0"/>
                        <a:t> VARCHAR(15) NOT NULL,</a:t>
                      </a:r>
                    </a:p>
                    <a:p>
                      <a:r>
                        <a:rPr lang="es-AR" sz="1800" baseline="0" dirty="0" smtClean="0"/>
                        <a:t>nombre VARCHAR(15) NOT NULL,</a:t>
                      </a:r>
                    </a:p>
                    <a:p>
                      <a:r>
                        <a:rPr lang="es-AR" sz="1800" baseline="0" dirty="0" smtClean="0"/>
                        <a:t>UNIQUE (apellido, nombre)</a:t>
                      </a:r>
                      <a:endParaRPr lang="es-AR" sz="1800" dirty="0" smtClean="0"/>
                    </a:p>
                  </a:txBody>
                  <a:tcPr/>
                </a:tc>
              </a:tr>
              <a:tr h="370840">
                <a:tc>
                  <a:txBody>
                    <a:bodyPr/>
                    <a:lstStyle/>
                    <a:p>
                      <a:r>
                        <a:rPr lang="es-AR" sz="1800" dirty="0" smtClean="0"/>
                        <a:t>Integridad referencial</a:t>
                      </a:r>
                      <a:endParaRPr lang="es-AR" sz="1800" dirty="0"/>
                    </a:p>
                  </a:txBody>
                  <a:tcPr/>
                </a:tc>
                <a:tc>
                  <a:txBody>
                    <a:bodyPr/>
                    <a:lstStyle/>
                    <a:p>
                      <a:r>
                        <a:rPr lang="es-AR" sz="1800" dirty="0" smtClean="0"/>
                        <a:t>FOREIGN KEY (columna [,…])</a:t>
                      </a:r>
                      <a:r>
                        <a:rPr lang="es-AR" sz="1800" baseline="0" dirty="0" smtClean="0"/>
                        <a:t> REFERENCES  tabla  [</a:t>
                      </a:r>
                      <a:r>
                        <a:rPr lang="es-AR" sz="1800" baseline="0" dirty="0" err="1" smtClean="0"/>
                        <a:t>subcláusula</a:t>
                      </a:r>
                      <a:r>
                        <a:rPr lang="es-AR" sz="1800" baseline="0" dirty="0" smtClean="0"/>
                        <a:t>]</a:t>
                      </a:r>
                      <a:endParaRPr lang="es-AR" sz="1800" dirty="0"/>
                    </a:p>
                  </a:txBody>
                  <a:tcPr/>
                </a:tc>
                <a:tc>
                  <a:txBody>
                    <a:bodyPr/>
                    <a:lstStyle/>
                    <a:p>
                      <a:r>
                        <a:rPr lang="es-AR" sz="1800" dirty="0" err="1" smtClean="0"/>
                        <a:t>Subcláusulas</a:t>
                      </a:r>
                      <a:r>
                        <a:rPr lang="es-AR" sz="1800" dirty="0" smtClean="0"/>
                        <a:t>:</a:t>
                      </a:r>
                    </a:p>
                    <a:p>
                      <a:r>
                        <a:rPr lang="es-AR" sz="1800" dirty="0" smtClean="0"/>
                        <a:t>ON UPDATE opción</a:t>
                      </a:r>
                    </a:p>
                    <a:p>
                      <a:r>
                        <a:rPr lang="es-AR" sz="1800" dirty="0" smtClean="0"/>
                        <a:t>ON DELETE opción</a:t>
                      </a:r>
                    </a:p>
                    <a:p>
                      <a:r>
                        <a:rPr lang="es-AR" sz="1800" dirty="0" smtClean="0"/>
                        <a:t>Opción: CASCADE|SET NULL|SET DEFAULT|NO ACTION</a:t>
                      </a:r>
                      <a:endParaRPr lang="es-AR" sz="1800" dirty="0"/>
                    </a:p>
                  </a:txBody>
                  <a:tcPr/>
                </a:tc>
              </a:tr>
              <a:tr h="370840">
                <a:tc>
                  <a:txBody>
                    <a:bodyPr/>
                    <a:lstStyle/>
                    <a:p>
                      <a:r>
                        <a:rPr lang="es-AR" sz="1800" dirty="0" smtClean="0"/>
                        <a:t>Restricciones generales</a:t>
                      </a:r>
                      <a:endParaRPr lang="es-AR" sz="1800" dirty="0"/>
                    </a:p>
                  </a:txBody>
                  <a:tcPr/>
                </a:tc>
                <a:tc>
                  <a:txBody>
                    <a:bodyPr/>
                    <a:lstStyle/>
                    <a:p>
                      <a:r>
                        <a:rPr lang="es-AR" sz="1800" dirty="0" smtClean="0"/>
                        <a:t>CREATE ASSERTION nombre</a:t>
                      </a:r>
                    </a:p>
                    <a:p>
                      <a:r>
                        <a:rPr lang="es-AR" sz="1800" dirty="0" smtClean="0"/>
                        <a:t>CHECK condición</a:t>
                      </a:r>
                      <a:endParaRPr lang="es-AR" sz="1800" dirty="0"/>
                    </a:p>
                  </a:txBody>
                  <a:tcPr/>
                </a:tc>
                <a:tc>
                  <a:txBody>
                    <a:bodyPr/>
                    <a:lstStyle/>
                    <a:p>
                      <a:r>
                        <a:rPr lang="es-AR" sz="1800" dirty="0" smtClean="0"/>
                        <a:t>Sirve para definir restricciones sobre reglas de negocio, por ejemplo para chequear que no se vendan más unidades que las existentes de un producto</a:t>
                      </a:r>
                      <a:endParaRPr lang="es-AR" sz="1800"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40184"/>
          </a:xfrm>
        </p:spPr>
        <p:txBody>
          <a:bodyPr>
            <a:normAutofit/>
          </a:bodyPr>
          <a:lstStyle/>
          <a:p>
            <a:r>
              <a:rPr lang="es-AR" dirty="0" smtClean="0"/>
              <a:t>Instrucciones de Definición</a:t>
            </a:r>
            <a:endParaRPr lang="es-AR" dirty="0"/>
          </a:p>
        </p:txBody>
      </p:sp>
      <p:sp>
        <p:nvSpPr>
          <p:cNvPr id="3" name="Date Placeholder 2"/>
          <p:cNvSpPr>
            <a:spLocks noGrp="1"/>
          </p:cNvSpPr>
          <p:nvPr>
            <p:ph type="dt" sz="half" idx="10"/>
          </p:nvPr>
        </p:nvSpPr>
        <p:spPr/>
        <p:txBody>
          <a:bodyPr/>
          <a:lstStyle/>
          <a:p>
            <a:r>
              <a:rPr lang="es-AR" smtClean="0"/>
              <a:t>IBBDD</a:t>
            </a:r>
            <a:endParaRPr lang="es-AR"/>
          </a:p>
        </p:txBody>
      </p:sp>
      <p:sp>
        <p:nvSpPr>
          <p:cNvPr id="4" name="Footer Placeholder 3"/>
          <p:cNvSpPr>
            <a:spLocks noGrp="1"/>
          </p:cNvSpPr>
          <p:nvPr>
            <p:ph type="ftr" sz="quarter" idx="11"/>
          </p:nvPr>
        </p:nvSpPr>
        <p:spPr/>
        <p:txBody>
          <a:bodyPr/>
          <a:lstStyle/>
          <a:p>
            <a:r>
              <a:rPr lang="es-AR" smtClean="0"/>
              <a:t>SQL</a:t>
            </a:r>
            <a:endParaRPr lang="es-AR"/>
          </a:p>
        </p:txBody>
      </p:sp>
      <p:sp>
        <p:nvSpPr>
          <p:cNvPr id="5" name="Slide Number Placeholder 4"/>
          <p:cNvSpPr>
            <a:spLocks noGrp="1"/>
          </p:cNvSpPr>
          <p:nvPr>
            <p:ph type="sldNum" sz="quarter" idx="12"/>
          </p:nvPr>
        </p:nvSpPr>
        <p:spPr/>
        <p:txBody>
          <a:bodyPr/>
          <a:lstStyle/>
          <a:p>
            <a:fld id="{245FBE8E-C018-4514-B6E6-6AFED8D2B55D}" type="slidenum">
              <a:rPr lang="es-AR" smtClean="0"/>
              <a:pPr/>
              <a:t>8</a:t>
            </a:fld>
            <a:endParaRPr lang="es-AR"/>
          </a:p>
        </p:txBody>
      </p:sp>
      <p:sp>
        <p:nvSpPr>
          <p:cNvPr id="6" name="Content Placeholder 5"/>
          <p:cNvSpPr>
            <a:spLocks noGrp="1"/>
          </p:cNvSpPr>
          <p:nvPr>
            <p:ph sz="quarter" idx="1"/>
          </p:nvPr>
        </p:nvSpPr>
        <p:spPr>
          <a:xfrm>
            <a:off x="914400" y="1484784"/>
            <a:ext cx="7772400" cy="4536504"/>
          </a:xfrm>
        </p:spPr>
        <p:txBody>
          <a:bodyPr/>
          <a:lstStyle/>
          <a:p>
            <a:pPr>
              <a:lnSpc>
                <a:spcPct val="150000"/>
              </a:lnSpc>
            </a:pPr>
            <a:r>
              <a:rPr lang="es-AR" sz="2400" dirty="0" smtClean="0"/>
              <a:t>De base de datos: CREATE|DROP SCHEMA</a:t>
            </a:r>
          </a:p>
          <a:p>
            <a:pPr>
              <a:lnSpc>
                <a:spcPct val="150000"/>
              </a:lnSpc>
            </a:pPr>
            <a:r>
              <a:rPr lang="es-AR" sz="2400" dirty="0" smtClean="0"/>
              <a:t>De dominios: CREATE|ALTER|DROP DOMAIN</a:t>
            </a:r>
          </a:p>
          <a:p>
            <a:pPr>
              <a:lnSpc>
                <a:spcPct val="150000"/>
              </a:lnSpc>
            </a:pPr>
            <a:r>
              <a:rPr lang="es-AR" sz="2400" dirty="0" smtClean="0"/>
              <a:t>De tablas: CREATE|ALTER|DROP TABLE</a:t>
            </a:r>
          </a:p>
          <a:p>
            <a:pPr>
              <a:lnSpc>
                <a:spcPct val="150000"/>
              </a:lnSpc>
            </a:pPr>
            <a:r>
              <a:rPr lang="es-AR" sz="2400" dirty="0" smtClean="0"/>
              <a:t>De vistas: CREATE|DROP VIEW</a:t>
            </a:r>
          </a:p>
          <a:p>
            <a:pPr>
              <a:lnSpc>
                <a:spcPct val="150000"/>
              </a:lnSpc>
            </a:pPr>
            <a:r>
              <a:rPr lang="es-AR" sz="2400" dirty="0" smtClean="0"/>
              <a:t>De índices (algunos SGBD): CREATE|DROP INDEX</a:t>
            </a:r>
          </a:p>
          <a:p>
            <a:pPr>
              <a:lnSpc>
                <a:spcPct val="150000"/>
              </a:lnSpc>
            </a:pPr>
            <a:r>
              <a:rPr lang="es-AR" sz="2400" dirty="0" smtClean="0"/>
              <a:t>De procedimientos: </a:t>
            </a:r>
            <a:r>
              <a:rPr lang="es-AR" sz="2400" dirty="0"/>
              <a:t>CREATE|ALTER|DROP </a:t>
            </a:r>
            <a:r>
              <a:rPr lang="es-AR" sz="2400" dirty="0" smtClean="0"/>
              <a:t>PROCEDURE</a:t>
            </a:r>
          </a:p>
          <a:p>
            <a:pPr>
              <a:lnSpc>
                <a:spcPct val="150000"/>
              </a:lnSpc>
            </a:pPr>
            <a:r>
              <a:rPr lang="es-AR" sz="2400" dirty="0" smtClean="0"/>
              <a:t>De </a:t>
            </a:r>
            <a:r>
              <a:rPr lang="es-AR" sz="2400" dirty="0" err="1" smtClean="0"/>
              <a:t>triggers</a:t>
            </a:r>
            <a:r>
              <a:rPr lang="es-AR" sz="2400" dirty="0" smtClean="0"/>
              <a:t>: </a:t>
            </a:r>
            <a:r>
              <a:rPr lang="es-AR" sz="2400" dirty="0"/>
              <a:t>CREATE|DROP </a:t>
            </a:r>
            <a:r>
              <a:rPr lang="es-AR" sz="2400" dirty="0" smtClean="0"/>
              <a:t>TRIGGER</a:t>
            </a:r>
          </a:p>
          <a:p>
            <a:endParaRPr lang="es-A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Vistas</a:t>
            </a:r>
            <a:endParaRPr lang="es-AR" dirty="0"/>
          </a:p>
        </p:txBody>
      </p:sp>
      <p:sp>
        <p:nvSpPr>
          <p:cNvPr id="3" name="Marcador de fecha 2"/>
          <p:cNvSpPr>
            <a:spLocks noGrp="1"/>
          </p:cNvSpPr>
          <p:nvPr>
            <p:ph type="dt" sz="half" idx="10"/>
          </p:nvPr>
        </p:nvSpPr>
        <p:spPr/>
        <p:txBody>
          <a:bodyPr/>
          <a:lstStyle/>
          <a:p>
            <a:r>
              <a:rPr lang="es-AR" smtClean="0"/>
              <a:t>IBBDD</a:t>
            </a:r>
            <a:endParaRPr lang="es-AR"/>
          </a:p>
        </p:txBody>
      </p:sp>
      <p:sp>
        <p:nvSpPr>
          <p:cNvPr id="4" name="Marcador de pie de página 3"/>
          <p:cNvSpPr>
            <a:spLocks noGrp="1"/>
          </p:cNvSpPr>
          <p:nvPr>
            <p:ph type="ftr" sz="quarter" idx="11"/>
          </p:nvPr>
        </p:nvSpPr>
        <p:spPr/>
        <p:txBody>
          <a:bodyPr/>
          <a:lstStyle/>
          <a:p>
            <a:r>
              <a:rPr lang="es-AR" smtClean="0"/>
              <a:t>SQL</a:t>
            </a:r>
            <a:endParaRPr lang="es-AR"/>
          </a:p>
        </p:txBody>
      </p:sp>
      <p:sp>
        <p:nvSpPr>
          <p:cNvPr id="5" name="Marcador de número de diapositiva 4"/>
          <p:cNvSpPr>
            <a:spLocks noGrp="1"/>
          </p:cNvSpPr>
          <p:nvPr>
            <p:ph type="sldNum" sz="quarter" idx="12"/>
          </p:nvPr>
        </p:nvSpPr>
        <p:spPr/>
        <p:txBody>
          <a:bodyPr/>
          <a:lstStyle/>
          <a:p>
            <a:fld id="{245FBE8E-C018-4514-B6E6-6AFED8D2B55D}" type="slidenum">
              <a:rPr lang="es-AR" smtClean="0"/>
              <a:pPr/>
              <a:t>9</a:t>
            </a:fld>
            <a:endParaRPr lang="es-AR"/>
          </a:p>
        </p:txBody>
      </p:sp>
      <p:sp>
        <p:nvSpPr>
          <p:cNvPr id="6" name="Marcador de contenido 5"/>
          <p:cNvSpPr>
            <a:spLocks noGrp="1"/>
          </p:cNvSpPr>
          <p:nvPr>
            <p:ph sz="quarter" idx="1"/>
          </p:nvPr>
        </p:nvSpPr>
        <p:spPr/>
        <p:txBody>
          <a:bodyPr>
            <a:normAutofit/>
          </a:bodyPr>
          <a:lstStyle/>
          <a:p>
            <a:pPr marL="0" indent="0">
              <a:buNone/>
            </a:pPr>
            <a:r>
              <a:rPr lang="es-AR" sz="2800" dirty="0" smtClean="0"/>
              <a:t>CREATE </a:t>
            </a:r>
            <a:r>
              <a:rPr lang="es-AR" sz="2800" dirty="0"/>
              <a:t>[OR REPLACE]</a:t>
            </a:r>
          </a:p>
          <a:p>
            <a:pPr marL="0" indent="0">
              <a:buNone/>
            </a:pPr>
            <a:r>
              <a:rPr lang="es-AR" sz="2800" dirty="0" smtClean="0"/>
              <a:t>     VIEW </a:t>
            </a:r>
            <a:r>
              <a:rPr lang="es-AR" sz="2800" i="1" dirty="0" err="1" smtClean="0"/>
              <a:t>nombre_vista</a:t>
            </a:r>
            <a:r>
              <a:rPr lang="es-AR" sz="2800" dirty="0" smtClean="0"/>
              <a:t> [(</a:t>
            </a:r>
            <a:r>
              <a:rPr lang="es-AR" sz="2800" i="1" dirty="0" err="1" smtClean="0"/>
              <a:t>lista_columnas</a:t>
            </a:r>
            <a:r>
              <a:rPr lang="es-AR" sz="2800" dirty="0" smtClean="0"/>
              <a:t>)]</a:t>
            </a:r>
            <a:endParaRPr lang="es-AR" sz="2800" dirty="0"/>
          </a:p>
          <a:p>
            <a:pPr marL="0" indent="0">
              <a:buNone/>
            </a:pPr>
            <a:r>
              <a:rPr lang="es-AR" sz="2800" dirty="0"/>
              <a:t>    </a:t>
            </a:r>
            <a:r>
              <a:rPr lang="es-AR" sz="2800" dirty="0" smtClean="0"/>
              <a:t> AS </a:t>
            </a:r>
            <a:r>
              <a:rPr lang="es-AR" sz="2800" i="1" dirty="0" err="1" smtClean="0"/>
              <a:t>sentencia_select</a:t>
            </a:r>
            <a:endParaRPr lang="es-AR" sz="2800" i="1" dirty="0"/>
          </a:p>
        </p:txBody>
      </p:sp>
    </p:spTree>
    <p:extLst>
      <p:ext uri="{BB962C8B-B14F-4D97-AF65-F5344CB8AC3E}">
        <p14:creationId xmlns:p14="http://schemas.microsoft.com/office/powerpoint/2010/main" val="20638435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2691</TotalTime>
  <Words>3387</Words>
  <Application>Microsoft Office PowerPoint</Application>
  <PresentationFormat>Presentación en pantalla (4:3)</PresentationFormat>
  <Paragraphs>645</Paragraphs>
  <Slides>49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49</vt:i4>
      </vt:variant>
    </vt:vector>
  </HeadingPairs>
  <TitlesOfParts>
    <vt:vector size="56" baseType="lpstr">
      <vt:lpstr>Calibri</vt:lpstr>
      <vt:lpstr>Franklin Gothic Book</vt:lpstr>
      <vt:lpstr>Perpetua</vt:lpstr>
      <vt:lpstr>Symbol</vt:lpstr>
      <vt:lpstr>Wingdings</vt:lpstr>
      <vt:lpstr>Wingdings 2</vt:lpstr>
      <vt:lpstr>Equity</vt:lpstr>
      <vt:lpstr>SQL</vt:lpstr>
      <vt:lpstr>Introducción</vt:lpstr>
      <vt:lpstr>Definición de Datos</vt:lpstr>
      <vt:lpstr>Identificadores y Tipos de Datos</vt:lpstr>
      <vt:lpstr>Operadores Especiales</vt:lpstr>
      <vt:lpstr>Restricciones de Integridad</vt:lpstr>
      <vt:lpstr>Restricciones de Integridad</vt:lpstr>
      <vt:lpstr>Instrucciones de Definición</vt:lpstr>
      <vt:lpstr>Vistas</vt:lpstr>
      <vt:lpstr>Vistas</vt:lpstr>
      <vt:lpstr>Procedimientos Almacenados</vt:lpstr>
      <vt:lpstr>Procedimientos Almacenados</vt:lpstr>
      <vt:lpstr>Ejemplo de Procedimiento Almacenado en MySQL (con parámetro de salida)</vt:lpstr>
      <vt:lpstr>Triggers</vt:lpstr>
      <vt:lpstr>Triggers</vt:lpstr>
      <vt:lpstr>Control de Acceso</vt:lpstr>
      <vt:lpstr>Ejemplo</vt:lpstr>
      <vt:lpstr>Ejemplo</vt:lpstr>
      <vt:lpstr>Ejemplo</vt:lpstr>
      <vt:lpstr>Ejemplo</vt:lpstr>
      <vt:lpstr>Ejemplo</vt:lpstr>
      <vt:lpstr>Ejemplo</vt:lpstr>
      <vt:lpstr>Ejemplo</vt:lpstr>
      <vt:lpstr>Manipulación de Datos</vt:lpstr>
      <vt:lpstr>Equivalencias con el AR</vt:lpstr>
      <vt:lpstr>Operaciones Unarias</vt:lpstr>
      <vt:lpstr>Operaciones Unarias</vt:lpstr>
      <vt:lpstr>Operaciones Unarias</vt:lpstr>
      <vt:lpstr>Operaciones Unarias</vt:lpstr>
      <vt:lpstr>Operaciones de Combinación de Tablas</vt:lpstr>
      <vt:lpstr>Operaciones de Combinación</vt:lpstr>
      <vt:lpstr>Operaciones de Combinación</vt:lpstr>
      <vt:lpstr>Operaciones con Subconsulta de Tablas</vt:lpstr>
      <vt:lpstr>Operaciones con Subconsultas</vt:lpstr>
      <vt:lpstr>Equivalencia entre EXCEPT y NOT EXISTS</vt:lpstr>
      <vt:lpstr>Equivalencia entre EXCEPT, NOT IN y NOT EXISTS</vt:lpstr>
      <vt:lpstr>Operaciones con Subconsultas</vt:lpstr>
      <vt:lpstr>Actualización de Tablas</vt:lpstr>
      <vt:lpstr>Ordenamiento de Resultados</vt:lpstr>
      <vt:lpstr>Operaciones de Agregación (Cálculos sobre Columnas)</vt:lpstr>
      <vt:lpstr>Funciones de Agregación</vt:lpstr>
      <vt:lpstr>Operaciones de Agregación</vt:lpstr>
      <vt:lpstr>Agregaciones por Grupos de Tuplas (cláusula GROUP BY)</vt:lpstr>
      <vt:lpstr>Operaciones de Agregación</vt:lpstr>
      <vt:lpstr>Operaciones de Agregación</vt:lpstr>
      <vt:lpstr>Operaciones de Agregación</vt:lpstr>
      <vt:lpstr>Restricción de Agrupamientos (cláusula HAVING)</vt:lpstr>
      <vt:lpstr>Operaciones de Agregación</vt:lpstr>
      <vt:lpstr>Operaciones de Agregación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Lenguajes Relacionales</dc:title>
  <dc:creator>Arturo</dc:creator>
  <cp:lastModifiedBy>Mario Ovide</cp:lastModifiedBy>
  <cp:revision>264</cp:revision>
  <dcterms:created xsi:type="dcterms:W3CDTF">2011-09-15T15:01:04Z</dcterms:created>
  <dcterms:modified xsi:type="dcterms:W3CDTF">2013-10-11T16:04:17Z</dcterms:modified>
</cp:coreProperties>
</file>