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15"/>
  </p:notesMasterIdLst>
  <p:sldIdLst>
    <p:sldId id="282" r:id="rId2"/>
    <p:sldId id="283" r:id="rId3"/>
    <p:sldId id="284" r:id="rId4"/>
    <p:sldId id="285" r:id="rId5"/>
    <p:sldId id="286" r:id="rId6"/>
    <p:sldId id="287" r:id="rId7"/>
    <p:sldId id="288" r:id="rId8"/>
    <p:sldId id="290" r:id="rId9"/>
    <p:sldId id="289" r:id="rId10"/>
    <p:sldId id="291" r:id="rId11"/>
    <p:sldId id="294" r:id="rId12"/>
    <p:sldId id="292" r:id="rId13"/>
    <p:sldId id="293" r:id="rId1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800" kern="1200">
        <a:solidFill>
          <a:schemeClr val="bg1"/>
        </a:solidFill>
        <a:latin typeface="Arial"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2800" kern="1200">
        <a:solidFill>
          <a:schemeClr val="bg1"/>
        </a:solidFill>
        <a:latin typeface="Arial"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2800" kern="1200">
        <a:solidFill>
          <a:schemeClr val="bg1"/>
        </a:solidFill>
        <a:latin typeface="Arial"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2800" kern="1200">
        <a:solidFill>
          <a:schemeClr val="bg1"/>
        </a:solidFill>
        <a:latin typeface="Arial"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2800" kern="1200">
        <a:solidFill>
          <a:schemeClr val="bg1"/>
        </a:solidFill>
        <a:latin typeface="Arial" charset="0"/>
        <a:ea typeface="+mn-ea"/>
        <a:cs typeface="+mn-cs"/>
      </a:defRPr>
    </a:lvl5pPr>
    <a:lvl6pPr marL="2286000" algn="l" defTabSz="914400" rtl="0" eaLnBrk="1" latinLnBrk="0" hangingPunct="1">
      <a:defRPr sz="2800" kern="1200">
        <a:solidFill>
          <a:schemeClr val="bg1"/>
        </a:solidFill>
        <a:latin typeface="Arial" charset="0"/>
        <a:ea typeface="+mn-ea"/>
        <a:cs typeface="+mn-cs"/>
      </a:defRPr>
    </a:lvl6pPr>
    <a:lvl7pPr marL="2743200" algn="l" defTabSz="914400" rtl="0" eaLnBrk="1" latinLnBrk="0" hangingPunct="1">
      <a:defRPr sz="2800" kern="1200">
        <a:solidFill>
          <a:schemeClr val="bg1"/>
        </a:solidFill>
        <a:latin typeface="Arial" charset="0"/>
        <a:ea typeface="+mn-ea"/>
        <a:cs typeface="+mn-cs"/>
      </a:defRPr>
    </a:lvl7pPr>
    <a:lvl8pPr marL="3200400" algn="l" defTabSz="914400" rtl="0" eaLnBrk="1" latinLnBrk="0" hangingPunct="1">
      <a:defRPr sz="2800" kern="1200">
        <a:solidFill>
          <a:schemeClr val="bg1"/>
        </a:solidFill>
        <a:latin typeface="Arial" charset="0"/>
        <a:ea typeface="+mn-ea"/>
        <a:cs typeface="+mn-cs"/>
      </a:defRPr>
    </a:lvl8pPr>
    <a:lvl9pPr marL="3657600" algn="l" defTabSz="914400" rtl="0" eaLnBrk="1" latinLnBrk="0" hangingPunct="1">
      <a:defRPr sz="28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0323" autoAdjust="0"/>
  </p:normalViewPr>
  <p:slideViewPr>
    <p:cSldViewPr>
      <p:cViewPr varScale="1">
        <p:scale>
          <a:sx n="66" d="100"/>
          <a:sy n="66" d="100"/>
        </p:scale>
        <p:origin x="-147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s-AR"/>
          </a:p>
        </p:txBody>
      </p:sp>
      <p:sp>
        <p:nvSpPr>
          <p:cNvPr id="26627" name="Rectangle 2"/>
          <p:cNvSpPr>
            <a:spLocks noGrp="1" noRot="1" noChangeAspect="1" noChangeArrowheads="1"/>
          </p:cNvSpPr>
          <p:nvPr>
            <p:ph type="sldImg"/>
          </p:nvPr>
        </p:nvSpPr>
        <p:spPr bwMode="auto">
          <a:xfrm>
            <a:off x="-11798300" y="-11796713"/>
            <a:ext cx="11796712" cy="12490451"/>
          </a:xfrm>
          <a:prstGeom prst="rect">
            <a:avLst/>
          </a:prstGeom>
          <a:noFill/>
          <a:ln w="9525">
            <a:noFill/>
            <a:round/>
            <a:headEnd/>
            <a:tailEnd/>
          </a:ln>
        </p:spPr>
      </p:sp>
      <p:sp>
        <p:nvSpPr>
          <p:cNvPr id="3075" name="Rectangle 3"/>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AR" noProof="0" smtClean="0"/>
          </a:p>
        </p:txBody>
      </p:sp>
    </p:spTree>
    <p:extLst>
      <p:ext uri="{BB962C8B-B14F-4D97-AF65-F5344CB8AC3E}">
        <p14:creationId xmlns:p14="http://schemas.microsoft.com/office/powerpoint/2010/main" xmlns="" val="106734110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4225588" y="-11796713"/>
            <a:ext cx="16651288" cy="12490451"/>
          </a:xfrm>
        </p:spPr>
      </p:sp>
      <p:sp>
        <p:nvSpPr>
          <p:cNvPr id="3" name="2 Marcador de notas"/>
          <p:cNvSpPr>
            <a:spLocks noGrp="1"/>
          </p:cNvSpPr>
          <p:nvPr>
            <p:ph type="body" idx="1"/>
          </p:nvPr>
        </p:nvSpPr>
        <p:spPr/>
        <p:txBody>
          <a:bodyPr>
            <a:normAutofit/>
          </a:bodyPr>
          <a:lstStyle/>
          <a:p>
            <a:endParaRPr lang="es-A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8/20/2014</a:t>
            </a:fld>
            <a:endParaRPr lang="en-US" sz="1600" dirty="0"/>
          </a:p>
        </p:txBody>
      </p:sp>
      <p:sp>
        <p:nvSpPr>
          <p:cNvPr id="17" name="16 Marcador de pie de página"/>
          <p:cNvSpPr>
            <a:spLocks noGrp="1"/>
          </p:cNvSpPr>
          <p:nvPr>
            <p:ph type="ftr" sz="quarter" idx="11"/>
          </p:nvPr>
        </p:nvSpPr>
        <p:spPr>
          <a:xfrm>
            <a:off x="2898648" y="6355080"/>
            <a:ext cx="3474720" cy="365760"/>
          </a:xfrm>
        </p:spPr>
        <p:txBody>
          <a:bodyPr/>
          <a:lstStyle/>
          <a:p>
            <a:endParaRPr kumimoji="0" lang="en-US" dirty="0"/>
          </a:p>
        </p:txBody>
      </p:sp>
      <p:sp>
        <p:nvSpPr>
          <p:cNvPr id="29" name="28 Marcador de número de diapositiva"/>
          <p:cNvSpPr>
            <a:spLocks noGrp="1"/>
          </p:cNvSpPr>
          <p:nvPr>
            <p:ph type="sldNum" sz="quarter" idx="12"/>
          </p:nvPr>
        </p:nvSpPr>
        <p:spPr>
          <a:xfrm>
            <a:off x="1216152" y="6355080"/>
            <a:ext cx="1219200" cy="365760"/>
          </a:xfrm>
        </p:spPr>
        <p:txBody>
          <a:bodyPr/>
          <a:lstStyle/>
          <a:p>
            <a:pPr>
              <a:defRPr/>
            </a:pPr>
            <a:fld id="{C0F23FE3-DB8B-4E89-BB08-63D2D018187C}" type="slidenum">
              <a:rPr lang="es-AR" smtClean="0"/>
              <a:pPr>
                <a:defRPr/>
              </a:pPr>
              <a:t>‹Nº›</a:t>
            </a:fld>
            <a:endParaRPr lang="es-AR"/>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a:defRPr/>
            </a:pPr>
            <a:fld id="{5D574C01-4DA6-4D2C-8AC8-9CE4B9DF0C8B}" type="slidenum">
              <a:rPr lang="es-AR" smtClean="0"/>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a:defRPr/>
            </a:pPr>
            <a:fld id="{8DEE8840-8260-438C-B2CE-9AE978F95AC9}" type="slidenum">
              <a:rPr lang="es-AR" smtClean="0"/>
              <a:pPr>
                <a:defRPr/>
              </a:pPr>
              <a:t>‹Nº›</a:t>
            </a:fld>
            <a:endParaRPr lang="es-AR"/>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ACDF6120-F1F0-4C60-9FE9-39AC71A9C79D}" type="datetimeFigureOut">
              <a:rPr lang="en-US" smtClean="0"/>
              <a:pPr/>
              <a:t>8/20/2014</a:t>
            </a:fld>
            <a:endParaRPr lang="en-US" dirty="0"/>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a:defRPr/>
            </a:pPr>
            <a:fld id="{B262D2AB-3D98-4BE4-BDBC-F280004BA7D1}" type="slidenum">
              <a:rPr lang="es-AR" smtClean="0"/>
              <a:pPr>
                <a:defRPr/>
              </a:pPr>
              <a:t>‹Nº›</a:t>
            </a:fld>
            <a:endParaRPr lang="es-AR"/>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ACDF6120-F1F0-4C60-9FE9-39AC71A9C79D}" type="datetimeFigureOut">
              <a:rPr lang="en-US" smtClean="0"/>
              <a:pPr/>
              <a:t>8/20/2014</a:t>
            </a:fld>
            <a:endParaRPr lang="en-US" dirty="0"/>
          </a:p>
        </p:txBody>
      </p:sp>
      <p:sp>
        <p:nvSpPr>
          <p:cNvPr id="5" name="4 Marcador de pie de página"/>
          <p:cNvSpPr>
            <a:spLocks noGrp="1"/>
          </p:cNvSpPr>
          <p:nvPr>
            <p:ph type="ftr" sz="quarter" idx="11"/>
          </p:nvPr>
        </p:nvSpPr>
        <p:spPr>
          <a:xfrm>
            <a:off x="2898648" y="6355080"/>
            <a:ext cx="3474720" cy="365760"/>
          </a:xfrm>
        </p:spPr>
        <p:txBody>
          <a:bodyPr/>
          <a:lstStyle/>
          <a:p>
            <a:endParaRPr kumimoji="0" lang="en-US" dirty="0"/>
          </a:p>
        </p:txBody>
      </p:sp>
      <p:sp>
        <p:nvSpPr>
          <p:cNvPr id="6" name="5 Marcador de número de diapositiva"/>
          <p:cNvSpPr>
            <a:spLocks noGrp="1"/>
          </p:cNvSpPr>
          <p:nvPr>
            <p:ph type="sldNum" sz="quarter" idx="12"/>
          </p:nvPr>
        </p:nvSpPr>
        <p:spPr>
          <a:xfrm>
            <a:off x="1069848" y="6355080"/>
            <a:ext cx="1520952" cy="365760"/>
          </a:xfrm>
        </p:spPr>
        <p:txBody>
          <a:bodyPr/>
          <a:lstStyle/>
          <a:p>
            <a:pPr>
              <a:defRPr/>
            </a:pPr>
            <a:fld id="{96213DDA-38B1-48CA-AC57-14306D44AD16}" type="slidenum">
              <a:rPr lang="es-AR" smtClean="0"/>
              <a:pPr>
                <a:defRPr/>
              </a:pPr>
              <a:t>‹Nº›</a:t>
            </a:fld>
            <a:endParaRPr lang="es-AR"/>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a:defRPr/>
            </a:pPr>
            <a:fld id="{110B5423-07AD-44F5-A714-42B94319AB57}" type="slidenum">
              <a:rPr lang="es-AR" smtClean="0"/>
              <a:pPr>
                <a:defRPr/>
              </a:pPr>
              <a:t>‹Nº›</a:t>
            </a:fld>
            <a:endParaRPr lang="es-AR"/>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pPr>
              <a:defRPr/>
            </a:pPr>
            <a:fld id="{11AD7EF7-5AC5-4059-B2DE-E46EE9CEFC28}" type="slidenum">
              <a:rPr lang="es-AR" smtClean="0"/>
              <a:pPr>
                <a:defRPr/>
              </a:pPr>
              <a:t>‹Nº›</a:t>
            </a:fld>
            <a:endParaRPr lang="es-AR"/>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pPr>
              <a:defRPr/>
            </a:pPr>
            <a:fld id="{07B68C17-BA2B-430C-9865-35764B4E26C4}" type="slidenum">
              <a:rPr lang="es-AR" smtClean="0"/>
              <a:pPr>
                <a:defRPr/>
              </a:pPr>
              <a:t>‹Nº›</a:t>
            </a:fld>
            <a:endParaRPr lang="es-AR"/>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pPr>
              <a:defRPr/>
            </a:pPr>
            <a:fld id="{6F7FF599-283E-4A6E-B3D9-5348DEE52B57}" type="slidenum">
              <a:rPr lang="es-AR" smtClean="0"/>
              <a:pPr>
                <a:defRPr/>
              </a:pPr>
              <a:t>‹Nº›</a:t>
            </a:fld>
            <a:endParaRPr lang="es-AR"/>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a:defRPr/>
            </a:pPr>
            <a:fld id="{5DFF2436-4CB7-4906-95E8-21A380EAECFD}" type="slidenum">
              <a:rPr lang="es-AR" smtClean="0"/>
              <a:pPr>
                <a:defRPr/>
              </a:pPr>
              <a:t>‹Nº›</a:t>
            </a:fld>
            <a:endParaRPr lang="es-AR"/>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CDF6120-F1F0-4C60-9FE9-39AC71A9C79D}" type="datetimeFigureOut">
              <a:rPr lang="en-US" smtClean="0"/>
              <a:pPr/>
              <a:t>8/20/2014</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a:defRPr/>
            </a:pPr>
            <a:fld id="{FEC3BFFC-D674-4CE2-AB69-53D1F794BF26}" type="slidenum">
              <a:rPr lang="es-AR" smtClean="0"/>
              <a:pPr>
                <a:defRPr/>
              </a:pPr>
              <a:t>‹Nº›</a:t>
            </a:fld>
            <a:endParaRPr lang="es-AR"/>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8/20/2014</a:t>
            </a:fld>
            <a:endParaRPr lang="en-US" sz="1400" dirty="0">
              <a:solidFill>
                <a:schemeClr val="tx2"/>
              </a:solidFill>
            </a:endParaRPr>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ED6F5EDA-B960-4EF4-A24B-507F47EC6BEB}" type="slidenum">
              <a:rPr lang="es-AR" smtClean="0"/>
              <a:pPr>
                <a:defRPr/>
              </a:pPr>
              <a:t>‹Nº›</a:t>
            </a:fld>
            <a:endParaRPr lang="es-AR"/>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_tradnl" sz="4000" dirty="0" smtClean="0">
                <a:latin typeface="Cambria" pitchFamily="18" charset="0"/>
                <a:cs typeface="Arial" pitchFamily="34" charset="0"/>
              </a:rPr>
              <a:t>IS 1 2014</a:t>
            </a:r>
            <a:endParaRPr lang="es-AR" sz="4000" dirty="0">
              <a:latin typeface="Cambria" pitchFamily="18" charset="0"/>
              <a:cs typeface="Arial" pitchFamily="34" charset="0"/>
            </a:endParaRPr>
          </a:p>
        </p:txBody>
      </p:sp>
      <p:sp>
        <p:nvSpPr>
          <p:cNvPr id="3" name="2 Subtítulo"/>
          <p:cNvSpPr>
            <a:spLocks noGrp="1"/>
          </p:cNvSpPr>
          <p:nvPr>
            <p:ph type="subTitle" idx="1"/>
          </p:nvPr>
        </p:nvSpPr>
        <p:spPr/>
        <p:txBody>
          <a:bodyPr>
            <a:normAutofit/>
          </a:bodyPr>
          <a:lstStyle/>
          <a:p>
            <a:r>
              <a:rPr lang="es-ES_tradnl" sz="2800" dirty="0" smtClean="0">
                <a:latin typeface="Cambria" pitchFamily="18" charset="0"/>
                <a:cs typeface="Arial" pitchFamily="34" charset="0"/>
              </a:rPr>
              <a:t>Tablas de Decisión</a:t>
            </a:r>
            <a:endParaRPr lang="es-AR" sz="2800" dirty="0">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graphicFrame>
        <p:nvGraphicFramePr>
          <p:cNvPr id="5" name="4 Tabla"/>
          <p:cNvGraphicFramePr>
            <a:graphicFrameLocks noGrp="1"/>
          </p:cNvGraphicFramePr>
          <p:nvPr/>
        </p:nvGraphicFramePr>
        <p:xfrm>
          <a:off x="395536" y="1772816"/>
          <a:ext cx="8208906" cy="3960440"/>
        </p:xfrm>
        <a:graphic>
          <a:graphicData uri="http://schemas.openxmlformats.org/drawingml/2006/table">
            <a:tbl>
              <a:tblPr/>
              <a:tblGrid>
                <a:gridCol w="3049082"/>
                <a:gridCol w="644978"/>
                <a:gridCol w="644978"/>
                <a:gridCol w="644978"/>
                <a:gridCol w="644978"/>
                <a:gridCol w="644978"/>
                <a:gridCol w="644978"/>
                <a:gridCol w="644978"/>
                <a:gridCol w="644978"/>
              </a:tblGrid>
              <a:tr h="360040">
                <a:tc>
                  <a:txBody>
                    <a:bodyPr/>
                    <a:lstStyle/>
                    <a:p>
                      <a:pPr algn="ctr">
                        <a:lnSpc>
                          <a:spcPct val="115000"/>
                        </a:lnSpc>
                        <a:spcAft>
                          <a:spcPts val="0"/>
                        </a:spcAft>
                      </a:pPr>
                      <a:r>
                        <a:rPr lang="es-ES" sz="1600" b="1" dirty="0">
                          <a:latin typeface="Cambria" pitchFamily="18" charset="0"/>
                          <a:ea typeface="Calibri"/>
                          <a:cs typeface="Times New Roman"/>
                        </a:rPr>
                        <a:t>Condiciones</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R1</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R2</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R3</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R4</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R5</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R6</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R7</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R8</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60040">
                <a:tc>
                  <a:txBody>
                    <a:bodyPr/>
                    <a:lstStyle/>
                    <a:p>
                      <a:pPr algn="ctr">
                        <a:lnSpc>
                          <a:spcPct val="115000"/>
                        </a:lnSpc>
                        <a:spcAft>
                          <a:spcPts val="0"/>
                        </a:spcAft>
                      </a:pPr>
                      <a:r>
                        <a:rPr lang="es-ES" sz="1600" dirty="0">
                          <a:latin typeface="Cambria" pitchFamily="18" charset="0"/>
                          <a:ea typeface="Calibri"/>
                          <a:cs typeface="Times New Roman"/>
                        </a:rPr>
                        <a:t>Convencer al marido</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Su hija menor se recibe</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Su hija mayor se casa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b="1">
                          <a:latin typeface="Cambria" pitchFamily="18" charset="0"/>
                          <a:ea typeface="Calibri"/>
                          <a:cs typeface="Times New Roman"/>
                        </a:rPr>
                        <a:t>Acciones</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60040">
                <a:tc>
                  <a:txBody>
                    <a:bodyPr/>
                    <a:lstStyle/>
                    <a:p>
                      <a:pPr algn="ctr">
                        <a:lnSpc>
                          <a:spcPct val="115000"/>
                        </a:lnSpc>
                        <a:spcAft>
                          <a:spcPts val="0"/>
                        </a:spcAft>
                      </a:pPr>
                      <a:r>
                        <a:rPr lang="es-ES" sz="1600" dirty="0">
                          <a:latin typeface="Cambria" pitchFamily="18" charset="0"/>
                          <a:ea typeface="Calibri"/>
                          <a:cs typeface="Times New Roman"/>
                        </a:rPr>
                        <a:t>Comprar camioneta nueva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Agrandar cochera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Cambiar sillón</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Abrir nuevo local</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Organizar fiesta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Hacer un viaje</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graphicFrame>
        <p:nvGraphicFramePr>
          <p:cNvPr id="5" name="4 Tabla"/>
          <p:cNvGraphicFramePr>
            <a:graphicFrameLocks noGrp="1"/>
          </p:cNvGraphicFramePr>
          <p:nvPr/>
        </p:nvGraphicFramePr>
        <p:xfrm>
          <a:off x="467544" y="2564905"/>
          <a:ext cx="8208906" cy="3528393"/>
        </p:xfrm>
        <a:graphic>
          <a:graphicData uri="http://schemas.openxmlformats.org/drawingml/2006/table">
            <a:tbl>
              <a:tblPr/>
              <a:tblGrid>
                <a:gridCol w="3049082"/>
                <a:gridCol w="644978"/>
                <a:gridCol w="644978"/>
                <a:gridCol w="644978"/>
                <a:gridCol w="644978"/>
                <a:gridCol w="644978"/>
                <a:gridCol w="644978"/>
                <a:gridCol w="644978"/>
                <a:gridCol w="644978"/>
              </a:tblGrid>
              <a:tr h="320763">
                <a:tc>
                  <a:txBody>
                    <a:bodyPr/>
                    <a:lstStyle/>
                    <a:p>
                      <a:pPr algn="ctr">
                        <a:lnSpc>
                          <a:spcPct val="115000"/>
                        </a:lnSpc>
                        <a:spcAft>
                          <a:spcPts val="0"/>
                        </a:spcAft>
                      </a:pPr>
                      <a:r>
                        <a:rPr lang="es-ES" sz="1600" b="1" dirty="0">
                          <a:latin typeface="Cambria" pitchFamily="18" charset="0"/>
                          <a:ea typeface="Calibri"/>
                          <a:cs typeface="Times New Roman"/>
                        </a:rPr>
                        <a:t>Condiciones</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R1</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R2</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R3</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R4</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dirty="0">
                          <a:latin typeface="Cambria" pitchFamily="18" charset="0"/>
                          <a:ea typeface="Calibri"/>
                          <a:cs typeface="Times New Roman"/>
                        </a:rPr>
                        <a:t>R5</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b="1" dirty="0">
                          <a:latin typeface="Cambria" pitchFamily="18" charset="0"/>
                          <a:ea typeface="Calibri"/>
                          <a:cs typeface="Times New Roman"/>
                        </a:rPr>
                        <a:t>R6</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0"/>
                        </a:spcAft>
                      </a:pPr>
                      <a:r>
                        <a:rPr lang="es-ES" sz="1600" b="1" dirty="0">
                          <a:latin typeface="Cambria" pitchFamily="18" charset="0"/>
                          <a:ea typeface="Calibri"/>
                          <a:cs typeface="Times New Roman"/>
                        </a:rPr>
                        <a:t>R7</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b="1" dirty="0">
                          <a:latin typeface="Cambria" pitchFamily="18" charset="0"/>
                          <a:ea typeface="Calibri"/>
                          <a:cs typeface="Times New Roman"/>
                        </a:rPr>
                        <a:t>R8</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Convencer al marido</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Su hija menor se recibe</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Su hija mayor se casa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r>
                        <a:rPr lang="es-ES" sz="1600" dirty="0">
                          <a:latin typeface="Cambria" pitchFamily="18" charset="0"/>
                          <a:ea typeface="Calibri"/>
                          <a:cs typeface="Times New Roman"/>
                        </a:rPr>
                        <a:t>F</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b="1">
                          <a:latin typeface="Cambria" pitchFamily="18" charset="0"/>
                          <a:ea typeface="Calibri"/>
                          <a:cs typeface="Times New Roman"/>
                        </a:rPr>
                        <a:t>Acciones</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Comprar camioneta nueva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Agrandar cochera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a:latin typeface="Cambria" pitchFamily="18" charset="0"/>
                          <a:ea typeface="Calibri"/>
                          <a:cs typeface="Times New Roman"/>
                        </a:rPr>
                        <a:t>Cambiar sillón</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Abrir nuevo local</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a:latin typeface="Cambria" pitchFamily="18" charset="0"/>
                          <a:ea typeface="Calibri"/>
                          <a:cs typeface="Times New Roman"/>
                        </a:rPr>
                        <a:t>Organizar fiesta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320763">
                <a:tc>
                  <a:txBody>
                    <a:bodyPr/>
                    <a:lstStyle/>
                    <a:p>
                      <a:pPr algn="ctr">
                        <a:lnSpc>
                          <a:spcPct val="115000"/>
                        </a:lnSpc>
                        <a:spcAft>
                          <a:spcPts val="0"/>
                        </a:spcAft>
                      </a:pPr>
                      <a:r>
                        <a:rPr lang="es-ES" sz="1600" dirty="0">
                          <a:latin typeface="Cambria" pitchFamily="18" charset="0"/>
                          <a:ea typeface="Calibri"/>
                          <a:cs typeface="Times New Roman"/>
                        </a:rPr>
                        <a:t>Hacer un viaje</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rtl="0" eaLnBrk="1" latinLnBrk="0" hangingPunct="1">
                        <a:lnSpc>
                          <a:spcPct val="115000"/>
                        </a:lnSpc>
                        <a:spcAft>
                          <a:spcPts val="0"/>
                        </a:spcAft>
                      </a:pPr>
                      <a:endParaRPr kumimoji="0" lang="es-ES"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algn="ctr" rtl="0" eaLnBrk="1" latinLnBrk="0" hangingPunct="1">
                        <a:lnSpc>
                          <a:spcPct val="115000"/>
                        </a:lnSpc>
                        <a:spcAft>
                          <a:spcPts val="0"/>
                        </a:spcAft>
                      </a:pPr>
                      <a:r>
                        <a:rPr kumimoji="0" lang="es-ES" sz="1600" kern="1200" dirty="0">
                          <a:solidFill>
                            <a:schemeClr val="tx1"/>
                          </a:solidFill>
                          <a:latin typeface="Cambria" pitchFamily="18" charset="0"/>
                          <a:ea typeface="Calibri"/>
                          <a:cs typeface="Times New Roman"/>
                        </a:rPr>
                        <a:t>X</a:t>
                      </a:r>
                      <a:endParaRPr kumimoji="0" lang="es-AR" sz="1600" kern="1200" dirty="0">
                        <a:solidFill>
                          <a:schemeClr val="tx1"/>
                        </a:solidFill>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bl>
          </a:graphicData>
        </a:graphic>
      </p:graphicFrame>
      <p:sp>
        <p:nvSpPr>
          <p:cNvPr id="10" name="2 Marcador de contenido"/>
          <p:cNvSpPr>
            <a:spLocks noGrp="1"/>
          </p:cNvSpPr>
          <p:nvPr>
            <p:ph sz="quarter" idx="1"/>
          </p:nvPr>
        </p:nvSpPr>
        <p:spPr>
          <a:xfrm>
            <a:off x="457200" y="1219200"/>
            <a:ext cx="8229600" cy="1201688"/>
          </a:xfrm>
        </p:spPr>
        <p:txBody>
          <a:bodyPr>
            <a:normAutofit fontScale="92500" lnSpcReduction="10000"/>
          </a:bodyPr>
          <a:lstStyle/>
          <a:p>
            <a:r>
              <a:rPr lang="es-ES_tradnl" dirty="0" smtClean="0">
                <a:latin typeface="Cambria" pitchFamily="18" charset="0"/>
              </a:rPr>
              <a:t>Reducción: </a:t>
            </a:r>
          </a:p>
          <a:p>
            <a:pPr lvl="1"/>
            <a:r>
              <a:rPr lang="es-ES_tradnl" dirty="0" smtClean="0">
                <a:latin typeface="Cambria" pitchFamily="18" charset="0"/>
              </a:rPr>
              <a:t>R5 y R7</a:t>
            </a:r>
          </a:p>
          <a:p>
            <a:pPr lvl="1"/>
            <a:r>
              <a:rPr lang="es-ES_tradnl" dirty="0" smtClean="0">
                <a:latin typeface="Cambria" pitchFamily="18" charset="0"/>
              </a:rPr>
              <a:t>R6 y R8</a:t>
            </a:r>
            <a:endParaRPr lang="es-AR"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19200"/>
            <a:ext cx="8229600" cy="553616"/>
          </a:xfrm>
        </p:spPr>
        <p:txBody>
          <a:bodyPr/>
          <a:lstStyle/>
          <a:p>
            <a:r>
              <a:rPr lang="es-ES_tradnl" dirty="0" smtClean="0">
                <a:latin typeface="Cambria" pitchFamily="18" charset="0"/>
              </a:rPr>
              <a:t>Reducción</a:t>
            </a:r>
            <a:endParaRPr lang="es-AR" dirty="0">
              <a:latin typeface="Cambria" pitchFamily="18" charset="0"/>
            </a:endParaRPr>
          </a:p>
        </p:txBody>
      </p:sp>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graphicFrame>
        <p:nvGraphicFramePr>
          <p:cNvPr id="5" name="4 Tabla"/>
          <p:cNvGraphicFramePr>
            <a:graphicFrameLocks noGrp="1"/>
          </p:cNvGraphicFramePr>
          <p:nvPr/>
        </p:nvGraphicFramePr>
        <p:xfrm>
          <a:off x="539554" y="2132856"/>
          <a:ext cx="8136902" cy="3580599"/>
        </p:xfrm>
        <a:graphic>
          <a:graphicData uri="http://schemas.openxmlformats.org/drawingml/2006/table">
            <a:tbl>
              <a:tblPr/>
              <a:tblGrid>
                <a:gridCol w="3096100"/>
                <a:gridCol w="654924"/>
                <a:gridCol w="654924"/>
                <a:gridCol w="654924"/>
                <a:gridCol w="654924"/>
                <a:gridCol w="1210553"/>
                <a:gridCol w="1210553"/>
              </a:tblGrid>
              <a:tr h="325509">
                <a:tc>
                  <a:txBody>
                    <a:bodyPr/>
                    <a:lstStyle/>
                    <a:p>
                      <a:pPr algn="ctr">
                        <a:lnSpc>
                          <a:spcPct val="115000"/>
                        </a:lnSpc>
                        <a:spcAft>
                          <a:spcPts val="0"/>
                        </a:spcAft>
                      </a:pPr>
                      <a:r>
                        <a:rPr lang="es-ES" sz="1600" b="1" dirty="0">
                          <a:latin typeface="Cambria" pitchFamily="18" charset="0"/>
                          <a:ea typeface="Calibri"/>
                          <a:cs typeface="Times New Roman"/>
                        </a:rPr>
                        <a:t>Condiciones</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R1</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R2</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R3</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R4</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R5 y R7</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R6 y R8</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25509">
                <a:tc>
                  <a:txBody>
                    <a:bodyPr/>
                    <a:lstStyle/>
                    <a:p>
                      <a:pPr algn="ctr">
                        <a:lnSpc>
                          <a:spcPct val="115000"/>
                        </a:lnSpc>
                        <a:spcAft>
                          <a:spcPts val="0"/>
                        </a:spcAft>
                      </a:pPr>
                      <a:r>
                        <a:rPr lang="es-ES" sz="1600">
                          <a:latin typeface="Cambria" pitchFamily="18" charset="0"/>
                          <a:ea typeface="Calibri"/>
                          <a:cs typeface="Times New Roman"/>
                        </a:rPr>
                        <a:t>Convencer al marido</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Su hija menor se recibe</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Su hija mayor se casa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b="1">
                          <a:latin typeface="Cambria" pitchFamily="18" charset="0"/>
                          <a:ea typeface="Calibri"/>
                          <a:cs typeface="Times New Roman"/>
                        </a:rPr>
                        <a:t>Acciones</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25509">
                <a:tc>
                  <a:txBody>
                    <a:bodyPr/>
                    <a:lstStyle/>
                    <a:p>
                      <a:pPr algn="ctr">
                        <a:lnSpc>
                          <a:spcPct val="115000"/>
                        </a:lnSpc>
                        <a:spcAft>
                          <a:spcPts val="0"/>
                        </a:spcAft>
                      </a:pPr>
                      <a:r>
                        <a:rPr lang="es-ES" sz="1600">
                          <a:latin typeface="Cambria" pitchFamily="18" charset="0"/>
                          <a:ea typeface="Calibri"/>
                          <a:cs typeface="Times New Roman"/>
                        </a:rPr>
                        <a:t>Comprar camioneta nueva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Agrandar cochera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Cambiar sillón</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dirty="0">
                          <a:latin typeface="Cambria" pitchFamily="18" charset="0"/>
                          <a:ea typeface="Calibri"/>
                          <a:cs typeface="Times New Roman"/>
                        </a:rPr>
                        <a:t>Abrir nuevo local</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Organizar fiesta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509">
                <a:tc>
                  <a:txBody>
                    <a:bodyPr/>
                    <a:lstStyle/>
                    <a:p>
                      <a:pPr algn="ctr">
                        <a:lnSpc>
                          <a:spcPct val="115000"/>
                        </a:lnSpc>
                        <a:spcAft>
                          <a:spcPts val="0"/>
                        </a:spcAft>
                      </a:pPr>
                      <a:r>
                        <a:rPr lang="es-ES" sz="1600">
                          <a:latin typeface="Cambria" pitchFamily="18" charset="0"/>
                          <a:ea typeface="Calibri"/>
                          <a:cs typeface="Times New Roman"/>
                        </a:rPr>
                        <a:t>Hacer un viaje</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X</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X</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a:t>
            </a:r>
            <a:endParaRPr lang="es-AR" sz="3600" dirty="0">
              <a:latin typeface="Cambria" pitchFamily="18" charset="0"/>
            </a:endParaRPr>
          </a:p>
        </p:txBody>
      </p:sp>
      <p:pic>
        <p:nvPicPr>
          <p:cNvPr id="5" name="4 Imagen" descr="275.jpg"/>
          <p:cNvPicPr>
            <a:picLocks noChangeAspect="1"/>
          </p:cNvPicPr>
          <p:nvPr/>
        </p:nvPicPr>
        <p:blipFill>
          <a:blip r:embed="rId2" cstate="print"/>
          <a:stretch>
            <a:fillRect/>
          </a:stretch>
        </p:blipFill>
        <p:spPr>
          <a:xfrm>
            <a:off x="3167062" y="1772766"/>
            <a:ext cx="2809875" cy="36004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sz="3600" dirty="0" smtClean="0">
                <a:latin typeface="Cambria" pitchFamily="18" charset="0"/>
              </a:rPr>
              <a:t>Información de interés</a:t>
            </a:r>
            <a:endParaRPr lang="es-AR" sz="3600" dirty="0">
              <a:latin typeface="Cambria" pitchFamily="18" charset="0"/>
            </a:endParaRPr>
          </a:p>
        </p:txBody>
      </p:sp>
      <p:sp>
        <p:nvSpPr>
          <p:cNvPr id="3" name="2 Marcador de contenido"/>
          <p:cNvSpPr>
            <a:spLocks noGrp="1"/>
          </p:cNvSpPr>
          <p:nvPr>
            <p:ph sz="quarter" idx="1"/>
          </p:nvPr>
        </p:nvSpPr>
        <p:spPr/>
        <p:txBody>
          <a:bodyPr>
            <a:normAutofit fontScale="92500" lnSpcReduction="20000"/>
          </a:bodyPr>
          <a:lstStyle/>
          <a:p>
            <a:r>
              <a:rPr lang="es-ES_tradnl" dirty="0" smtClean="0">
                <a:latin typeface="Cambria" pitchFamily="18" charset="0"/>
              </a:rPr>
              <a:t>Cursada:</a:t>
            </a:r>
          </a:p>
          <a:p>
            <a:pPr lvl="1"/>
            <a:r>
              <a:rPr lang="es-ES_tradnl" dirty="0" smtClean="0">
                <a:latin typeface="Cambria" pitchFamily="18" charset="0"/>
              </a:rPr>
              <a:t>Asistencia conceptual.</a:t>
            </a:r>
          </a:p>
          <a:p>
            <a:pPr lvl="1"/>
            <a:endParaRPr lang="es-ES_tradnl" dirty="0" smtClean="0">
              <a:latin typeface="Cambria" pitchFamily="18" charset="0"/>
            </a:endParaRPr>
          </a:p>
          <a:p>
            <a:pPr lvl="1"/>
            <a:r>
              <a:rPr lang="es-ES_tradnl" dirty="0" smtClean="0">
                <a:latin typeface="Cambria" pitchFamily="18" charset="0"/>
              </a:rPr>
              <a:t>Parcial con dos recuperatorios:</a:t>
            </a:r>
          </a:p>
          <a:p>
            <a:pPr lvl="2"/>
            <a:r>
              <a:rPr lang="es-ES_tradnl" b="1" dirty="0" smtClean="0">
                <a:latin typeface="Cambria" pitchFamily="18" charset="0"/>
              </a:rPr>
              <a:t>Primera fecha</a:t>
            </a:r>
            <a:r>
              <a:rPr lang="es-ES_tradnl" dirty="0" smtClean="0">
                <a:latin typeface="Cambria" pitchFamily="18" charset="0"/>
              </a:rPr>
              <a:t>: Sábado 01/11</a:t>
            </a:r>
          </a:p>
          <a:p>
            <a:pPr lvl="2"/>
            <a:r>
              <a:rPr lang="es-ES_tradnl" b="1" dirty="0" smtClean="0">
                <a:latin typeface="Cambria" pitchFamily="18" charset="0"/>
              </a:rPr>
              <a:t>Segunda fecha</a:t>
            </a:r>
            <a:r>
              <a:rPr lang="es-ES_tradnl" dirty="0" smtClean="0">
                <a:latin typeface="Cambria" pitchFamily="18" charset="0"/>
              </a:rPr>
              <a:t>: Sábado 22/11</a:t>
            </a:r>
          </a:p>
          <a:p>
            <a:pPr lvl="2"/>
            <a:r>
              <a:rPr lang="es-ES_tradnl" b="1" dirty="0" smtClean="0">
                <a:latin typeface="Cambria" pitchFamily="18" charset="0"/>
              </a:rPr>
              <a:t>Tercera Fecha</a:t>
            </a:r>
            <a:r>
              <a:rPr lang="es-ES_tradnl" dirty="0" smtClean="0">
                <a:latin typeface="Cambria" pitchFamily="18" charset="0"/>
              </a:rPr>
              <a:t>: Sábado 13/11</a:t>
            </a:r>
          </a:p>
          <a:p>
            <a:pPr lvl="2">
              <a:buNone/>
            </a:pPr>
            <a:endParaRPr lang="es-ES_tradnl" dirty="0" smtClean="0">
              <a:latin typeface="Cambria" pitchFamily="18" charset="0"/>
            </a:endParaRPr>
          </a:p>
          <a:p>
            <a:r>
              <a:rPr lang="es-ES_tradnl" dirty="0" smtClean="0">
                <a:latin typeface="Cambria" pitchFamily="18" charset="0"/>
              </a:rPr>
              <a:t>Opciones a rendir:</a:t>
            </a:r>
          </a:p>
          <a:p>
            <a:pPr lvl="1"/>
            <a:r>
              <a:rPr lang="es-ES_tradnl" dirty="0" smtClean="0">
                <a:latin typeface="Cambria" pitchFamily="18" charset="0"/>
              </a:rPr>
              <a:t>Parcial de promoción práctica (práctica 1 y práctica 2). Si se aprueba, se considera aprobado el ejercicio del parcial que corresponda a esas prácticas.</a:t>
            </a:r>
            <a:r>
              <a:rPr lang="es-ES_tradnl" b="1" dirty="0" smtClean="0">
                <a:latin typeface="Cambria" pitchFamily="18" charset="0"/>
              </a:rPr>
              <a:t> Fecha: Sábado 06/09.</a:t>
            </a:r>
          </a:p>
          <a:p>
            <a:pPr lvl="1"/>
            <a:r>
              <a:rPr lang="es-ES_tradnl" dirty="0" smtClean="0">
                <a:latin typeface="Cambria" pitchFamily="18" charset="0"/>
              </a:rPr>
              <a:t>Parcial </a:t>
            </a:r>
            <a:r>
              <a:rPr lang="es-ES_tradnl" dirty="0" smtClean="0">
                <a:latin typeface="Cambria" pitchFamily="18" charset="0"/>
              </a:rPr>
              <a:t>de promoción práctica (práctica </a:t>
            </a:r>
            <a:r>
              <a:rPr lang="es-ES_tradnl" dirty="0" smtClean="0">
                <a:latin typeface="Cambria" pitchFamily="18" charset="0"/>
              </a:rPr>
              <a:t>3 </a:t>
            </a:r>
            <a:r>
              <a:rPr lang="es-ES_tradnl" dirty="0" smtClean="0">
                <a:latin typeface="Cambria" pitchFamily="18" charset="0"/>
              </a:rPr>
              <a:t>y práctica </a:t>
            </a:r>
            <a:r>
              <a:rPr lang="es-ES_tradnl" dirty="0" smtClean="0">
                <a:latin typeface="Cambria" pitchFamily="18" charset="0"/>
              </a:rPr>
              <a:t>4). </a:t>
            </a:r>
            <a:r>
              <a:rPr lang="es-ES_tradnl" dirty="0" smtClean="0">
                <a:latin typeface="Cambria" pitchFamily="18" charset="0"/>
              </a:rPr>
              <a:t>Si se aprueba, se considera aprobado el ejercicio del parcial que corresponda a esas </a:t>
            </a:r>
            <a:r>
              <a:rPr lang="es-ES_tradnl" dirty="0" smtClean="0">
                <a:latin typeface="Cambria" pitchFamily="18" charset="0"/>
              </a:rPr>
              <a:t>prácticas. </a:t>
            </a:r>
            <a:r>
              <a:rPr lang="es-ES_tradnl" b="1" dirty="0" smtClean="0">
                <a:latin typeface="Cambria" pitchFamily="18" charset="0"/>
              </a:rPr>
              <a:t>Fecha: Sábado: 27/09.</a:t>
            </a:r>
            <a:endParaRPr lang="es-ES_tradnl" b="1" dirty="0" smtClean="0">
              <a:latin typeface="Cambria" pitchFamily="18" charset="0"/>
            </a:endParaRPr>
          </a:p>
          <a:p>
            <a:endParaRPr lang="es-ES_tradnl" dirty="0" smtClean="0">
              <a:latin typeface="Cambria" pitchFamily="18" charset="0"/>
            </a:endParaRPr>
          </a:p>
          <a:p>
            <a:pPr lvl="2"/>
            <a:endParaRPr lang="es-ES_tradnl" dirty="0" smtClean="0">
              <a:latin typeface="Cambria" pitchFamily="18" charset="0"/>
            </a:endParaRPr>
          </a:p>
          <a:p>
            <a:pPr lvl="2"/>
            <a:endParaRPr lang="es-AR" dirty="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sz="3600" dirty="0" smtClean="0">
                <a:latin typeface="Cambria" pitchFamily="18" charset="0"/>
              </a:rPr>
              <a:t>Tablas de Decisión</a:t>
            </a:r>
            <a:endParaRPr lang="es-AR" sz="3600" dirty="0">
              <a:latin typeface="Cambria" pitchFamily="18" charset="0"/>
            </a:endParaRPr>
          </a:p>
        </p:txBody>
      </p:sp>
      <p:sp>
        <p:nvSpPr>
          <p:cNvPr id="3" name="2 Marcador de contenido"/>
          <p:cNvSpPr>
            <a:spLocks noGrp="1"/>
          </p:cNvSpPr>
          <p:nvPr>
            <p:ph sz="quarter" idx="1"/>
          </p:nvPr>
        </p:nvSpPr>
        <p:spPr/>
        <p:txBody>
          <a:bodyPr>
            <a:normAutofit/>
          </a:bodyPr>
          <a:lstStyle/>
          <a:p>
            <a:r>
              <a:rPr lang="es-ES_tradnl" dirty="0" smtClean="0">
                <a:latin typeface="Cambria" pitchFamily="18" charset="0"/>
              </a:rPr>
              <a:t>Para representar lógicas de decisión compleja.</a:t>
            </a:r>
          </a:p>
          <a:p>
            <a:endParaRPr lang="es-ES_tradnl" dirty="0" smtClean="0">
              <a:latin typeface="Cambria" pitchFamily="18" charset="0"/>
            </a:endParaRPr>
          </a:p>
          <a:p>
            <a:pPr>
              <a:buNone/>
            </a:pPr>
            <a:endParaRPr lang="es-ES_tradnl" dirty="0" smtClean="0">
              <a:latin typeface="Cambria" pitchFamily="18" charset="0"/>
            </a:endParaRPr>
          </a:p>
          <a:p>
            <a:pPr marL="339725" indent="-339725">
              <a:spcBef>
                <a:spcPts val="700"/>
              </a:spcBef>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s-ES_tradnl" dirty="0" smtClean="0">
                <a:latin typeface="Cambria" pitchFamily="18" charset="0"/>
              </a:rPr>
              <a:t>Describe </a:t>
            </a:r>
            <a:r>
              <a:rPr lang="es-ES_tradnl" dirty="0" smtClean="0">
                <a:latin typeface="Cambria" pitchFamily="18" charset="0"/>
              </a:rPr>
              <a:t>al </a:t>
            </a:r>
            <a:r>
              <a:rPr lang="es-ES_tradnl" dirty="0" smtClean="0">
                <a:latin typeface="Cambria" pitchFamily="18" charset="0"/>
              </a:rPr>
              <a:t>sistema como un conjunto </a:t>
            </a:r>
            <a:r>
              <a:rPr lang="es-ES_tradnl" dirty="0" smtClean="0">
                <a:latin typeface="Cambria" pitchFamily="18" charset="0"/>
              </a:rPr>
              <a:t>de:</a:t>
            </a:r>
          </a:p>
          <a:p>
            <a:pPr marL="614045" lvl="1" indent="-339725">
              <a:spcBef>
                <a:spcPts val="700"/>
              </a:spcBef>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s-ES_tradnl" dirty="0" smtClean="0">
                <a:latin typeface="Cambria" pitchFamily="18" charset="0"/>
              </a:rPr>
              <a:t>Posibles </a:t>
            </a:r>
            <a:r>
              <a:rPr lang="es-ES_tradnl" dirty="0" smtClean="0">
                <a:latin typeface="Cambria" pitchFamily="18" charset="0"/>
              </a:rPr>
              <a:t>condiciones satisfechas por el </a:t>
            </a:r>
            <a:r>
              <a:rPr lang="es-ES_tradnl" dirty="0" smtClean="0">
                <a:latin typeface="Cambria" pitchFamily="18" charset="0"/>
              </a:rPr>
              <a:t>sistema a </a:t>
            </a:r>
            <a:r>
              <a:rPr lang="es-ES_tradnl" dirty="0" smtClean="0">
                <a:latin typeface="Cambria" pitchFamily="18" charset="0"/>
              </a:rPr>
              <a:t>un tiempo </a:t>
            </a:r>
            <a:r>
              <a:rPr lang="es-ES_tradnl" dirty="0" smtClean="0">
                <a:latin typeface="Cambria" pitchFamily="18" charset="0"/>
              </a:rPr>
              <a:t>dado.</a:t>
            </a:r>
          </a:p>
          <a:p>
            <a:pPr marL="614045" lvl="1" indent="-339725">
              <a:spcBef>
                <a:spcPts val="700"/>
              </a:spcBef>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s-ES_tradnl" dirty="0" smtClean="0">
                <a:latin typeface="Cambria" pitchFamily="18" charset="0"/>
              </a:rPr>
              <a:t>Reglas </a:t>
            </a:r>
            <a:r>
              <a:rPr lang="es-ES_tradnl" dirty="0" smtClean="0">
                <a:latin typeface="Cambria" pitchFamily="18" charset="0"/>
              </a:rPr>
              <a:t>para reaccionar ante los estímulos que </a:t>
            </a:r>
            <a:r>
              <a:rPr lang="es-ES_tradnl" dirty="0" smtClean="0">
                <a:latin typeface="Cambria" pitchFamily="18" charset="0"/>
              </a:rPr>
              <a:t>ocurren cuando </a:t>
            </a:r>
            <a:r>
              <a:rPr lang="es-ES_tradnl" dirty="0" smtClean="0">
                <a:latin typeface="Cambria" pitchFamily="18" charset="0"/>
              </a:rPr>
              <a:t>se reúnen determinados conjuntos </a:t>
            </a:r>
            <a:r>
              <a:rPr lang="es-ES_tradnl" dirty="0" smtClean="0">
                <a:latin typeface="Cambria" pitchFamily="18" charset="0"/>
              </a:rPr>
              <a:t>de CONDICIONES </a:t>
            </a:r>
            <a:r>
              <a:rPr lang="es-ES_tradnl" dirty="0" smtClean="0">
                <a:latin typeface="Cambria" pitchFamily="18" charset="0"/>
              </a:rPr>
              <a:t>y ACCIONES a ser tomadas como </a:t>
            </a:r>
            <a:r>
              <a:rPr lang="es-ES_tradnl" dirty="0" smtClean="0">
                <a:latin typeface="Cambria" pitchFamily="18" charset="0"/>
              </a:rPr>
              <a:t>un resultado</a:t>
            </a:r>
            <a:r>
              <a:rPr lang="es-ES_tradnl" dirty="0" smtClean="0">
                <a:latin typeface="Cambria" pitchFamily="18" charset="0"/>
              </a:rPr>
              <a:t>.</a:t>
            </a:r>
            <a:endParaRPr lang="es-AR" dirty="0" smtClean="0">
              <a:latin typeface="Cambria" pitchFamily="18" charset="0"/>
            </a:endParaRPr>
          </a:p>
          <a:p>
            <a:endParaRPr lang="es-ES_tradnl" dirty="0" smtClean="0">
              <a:latin typeface="Cambria" pitchFamily="18" charset="0"/>
            </a:endParaRPr>
          </a:p>
          <a:p>
            <a:endParaRPr lang="es-AR" dirty="0">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_tradnl" dirty="0" smtClean="0">
                <a:latin typeface="Cambria" pitchFamily="18" charset="0"/>
              </a:rPr>
              <a:t>Construcción de la Tabla de Decisión:</a:t>
            </a:r>
          </a:p>
          <a:p>
            <a:pPr lvl="1"/>
            <a:r>
              <a:rPr lang="es-ES_tradnl" dirty="0" smtClean="0">
                <a:latin typeface="Cambria" pitchFamily="18" charset="0"/>
              </a:rPr>
              <a:t>Condiciones Simples</a:t>
            </a:r>
          </a:p>
          <a:p>
            <a:pPr lvl="1"/>
            <a:r>
              <a:rPr lang="es-ES_tradnl" dirty="0" smtClean="0">
                <a:latin typeface="Cambria" pitchFamily="18" charset="0"/>
              </a:rPr>
              <a:t>Acciones Simples</a:t>
            </a:r>
          </a:p>
          <a:p>
            <a:pPr lvl="1"/>
            <a:endParaRPr lang="es-ES_tradnl" dirty="0" smtClean="0">
              <a:latin typeface="Cambria" pitchFamily="18" charset="0"/>
            </a:endParaRPr>
          </a:p>
          <a:p>
            <a:endParaRPr lang="es-ES_tradnl" dirty="0" smtClean="0">
              <a:latin typeface="Cambria" pitchFamily="18" charset="0"/>
            </a:endParaRPr>
          </a:p>
          <a:p>
            <a:pPr lvl="1">
              <a:buNone/>
            </a:pPr>
            <a:endParaRPr lang="es-AR" dirty="0">
              <a:latin typeface="Cambria" pitchFamily="18" charset="0"/>
            </a:endParaRPr>
          </a:p>
        </p:txBody>
      </p:sp>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a:t>
            </a:r>
            <a:endParaRPr lang="es-AR" sz="3600" dirty="0">
              <a:latin typeface="Cambria" pitchFamily="18" charset="0"/>
            </a:endParaRPr>
          </a:p>
        </p:txBody>
      </p:sp>
      <p:graphicFrame>
        <p:nvGraphicFramePr>
          <p:cNvPr id="5" name="4 Tabla"/>
          <p:cNvGraphicFramePr>
            <a:graphicFrameLocks noGrp="1"/>
          </p:cNvGraphicFramePr>
          <p:nvPr/>
        </p:nvGraphicFramePr>
        <p:xfrm>
          <a:off x="899592" y="2740496"/>
          <a:ext cx="6984774" cy="3352800"/>
        </p:xfrm>
        <a:graphic>
          <a:graphicData uri="http://schemas.openxmlformats.org/drawingml/2006/table">
            <a:tbl>
              <a:tblPr firstRow="1" bandRow="1">
                <a:tableStyleId>{5C22544A-7EE6-4342-B048-85BDC9FD1C3A}</a:tableStyleId>
              </a:tblPr>
              <a:tblGrid>
                <a:gridCol w="1543198"/>
                <a:gridCol w="1360394"/>
                <a:gridCol w="1360394"/>
                <a:gridCol w="1360394"/>
                <a:gridCol w="1360394"/>
              </a:tblGrid>
              <a:tr h="324036">
                <a:tc>
                  <a:txBody>
                    <a:bodyPr/>
                    <a:lstStyle/>
                    <a:p>
                      <a:pPr algn="ctr"/>
                      <a:endParaRPr lang="es-AR" sz="1600" dirty="0">
                        <a:latin typeface="Cambria" pitchFamily="18" charset="0"/>
                      </a:endParaRPr>
                    </a:p>
                  </a:txBody>
                  <a:tcPr/>
                </a:tc>
                <a:tc>
                  <a:txBody>
                    <a:bodyPr/>
                    <a:lstStyle/>
                    <a:p>
                      <a:pPr algn="ctr"/>
                      <a:r>
                        <a:rPr lang="es-ES_tradnl" sz="1600" dirty="0" smtClean="0">
                          <a:latin typeface="Cambria" pitchFamily="18" charset="0"/>
                        </a:rPr>
                        <a:t>Regla 1</a:t>
                      </a:r>
                      <a:endParaRPr lang="es-AR" sz="1600" dirty="0">
                        <a:latin typeface="Cambria" pitchFamily="18" charset="0"/>
                      </a:endParaRPr>
                    </a:p>
                  </a:txBody>
                  <a:tcPr/>
                </a:tc>
                <a:tc>
                  <a:txBody>
                    <a:bodyPr/>
                    <a:lstStyle/>
                    <a:p>
                      <a:pPr algn="ctr"/>
                      <a:r>
                        <a:rPr lang="es-ES_tradnl" sz="1600" dirty="0" smtClean="0">
                          <a:latin typeface="Cambria" pitchFamily="18" charset="0"/>
                        </a:rPr>
                        <a:t>Regla 2</a:t>
                      </a:r>
                      <a:endParaRPr lang="es-AR" sz="1600" dirty="0">
                        <a:latin typeface="Cambria" pitchFamily="18" charset="0"/>
                      </a:endParaRPr>
                    </a:p>
                  </a:txBody>
                  <a:tcPr/>
                </a:tc>
                <a:tc>
                  <a:txBody>
                    <a:bodyPr/>
                    <a:lstStyle/>
                    <a:p>
                      <a:pPr algn="ctr"/>
                      <a:r>
                        <a:rPr lang="es-ES_tradnl" sz="1600" dirty="0" smtClean="0">
                          <a:latin typeface="Cambria" pitchFamily="18" charset="0"/>
                        </a:rPr>
                        <a:t>…</a:t>
                      </a:r>
                      <a:endParaRPr lang="es-AR" sz="1600" dirty="0">
                        <a:latin typeface="Cambria" pitchFamily="18" charset="0"/>
                      </a:endParaRPr>
                    </a:p>
                  </a:txBody>
                  <a:tcPr/>
                </a:tc>
                <a:tc>
                  <a:txBody>
                    <a:bodyPr/>
                    <a:lstStyle/>
                    <a:p>
                      <a:pPr algn="ctr"/>
                      <a:r>
                        <a:rPr lang="es-ES_tradnl" sz="1600" dirty="0" smtClean="0">
                          <a:latin typeface="Cambria" pitchFamily="18" charset="0"/>
                        </a:rPr>
                        <a:t>Regla  2</a:t>
                      </a:r>
                      <a:r>
                        <a:rPr lang="es-ES_tradnl" sz="1600" baseline="30000" dirty="0" smtClean="0">
                          <a:latin typeface="Cambria" pitchFamily="18" charset="0"/>
                        </a:rPr>
                        <a:t>N</a:t>
                      </a:r>
                      <a:endParaRPr lang="es-AR" sz="1600" baseline="30000" dirty="0">
                        <a:latin typeface="Cambria" pitchFamily="18" charset="0"/>
                      </a:endParaRPr>
                    </a:p>
                  </a:txBody>
                  <a:tcPr/>
                </a:tc>
              </a:tr>
              <a:tr h="324036">
                <a:tc>
                  <a:txBody>
                    <a:bodyPr/>
                    <a:lstStyle/>
                    <a:p>
                      <a:r>
                        <a:rPr lang="es-ES_tradnl" sz="1600" dirty="0" smtClean="0">
                          <a:latin typeface="Cambria" pitchFamily="18" charset="0"/>
                        </a:rPr>
                        <a:t>Condición 1</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Condición 2</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Condición N</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gridSpan="5">
                  <a:txBody>
                    <a:bodyPr/>
                    <a:lstStyle/>
                    <a:p>
                      <a:endParaRPr lang="es-AR" sz="1600" dirty="0">
                        <a:latin typeface="Cambria" pitchFamily="18" charset="0"/>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324036">
                <a:tc>
                  <a:txBody>
                    <a:bodyPr/>
                    <a:lstStyle/>
                    <a:p>
                      <a:r>
                        <a:rPr lang="es-ES_tradnl" sz="1600" dirty="0" smtClean="0">
                          <a:latin typeface="Cambria" pitchFamily="18" charset="0"/>
                        </a:rPr>
                        <a:t>Acción 1</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Acción 2</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r h="324036">
                <a:tc>
                  <a:txBody>
                    <a:bodyPr/>
                    <a:lstStyle/>
                    <a:p>
                      <a:r>
                        <a:rPr lang="es-ES_tradnl" sz="1600" dirty="0" smtClean="0">
                          <a:latin typeface="Cambria" pitchFamily="18" charset="0"/>
                        </a:rPr>
                        <a:t>Acción M</a:t>
                      </a:r>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c>
                  <a:txBody>
                    <a:bodyPr/>
                    <a:lstStyle/>
                    <a:p>
                      <a:endParaRPr lang="es-AR" sz="1600" dirty="0">
                        <a:latin typeface="Cambria"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lnSpcReduction="20000"/>
          </a:bodyPr>
          <a:lstStyle/>
          <a:p>
            <a:r>
              <a:rPr lang="es-ES_tradnl" dirty="0" smtClean="0">
                <a:latin typeface="Cambria" pitchFamily="18" charset="0"/>
              </a:rPr>
              <a:t>Algunos puntos a tener en cuenta:</a:t>
            </a:r>
          </a:p>
          <a:p>
            <a:endParaRPr lang="es-ES_tradnl" dirty="0" smtClean="0">
              <a:latin typeface="Cambria" pitchFamily="18" charset="0"/>
            </a:endParaRPr>
          </a:p>
          <a:p>
            <a:pPr>
              <a:buNone/>
            </a:pPr>
            <a:endParaRPr lang="es-ES_tradnl" dirty="0" smtClean="0">
              <a:latin typeface="Cambria" pitchFamily="18" charset="0"/>
            </a:endParaRPr>
          </a:p>
          <a:p>
            <a:pPr lvl="1"/>
            <a:r>
              <a:rPr lang="es-ES_tradnl" b="1" dirty="0" smtClean="0">
                <a:latin typeface="Cambria" pitchFamily="18" charset="0"/>
              </a:rPr>
              <a:t>Cantidad de reglas</a:t>
            </a:r>
            <a:r>
              <a:rPr lang="es-ES_tradnl" dirty="0" smtClean="0">
                <a:latin typeface="Cambria" pitchFamily="18" charset="0"/>
              </a:rPr>
              <a:t>: 2</a:t>
            </a:r>
            <a:r>
              <a:rPr lang="es-ES_tradnl" baseline="30000" dirty="0" smtClean="0">
                <a:latin typeface="Cambria" pitchFamily="18" charset="0"/>
              </a:rPr>
              <a:t>N</a:t>
            </a:r>
            <a:r>
              <a:rPr lang="es-ES_tradnl" dirty="0" smtClean="0">
                <a:latin typeface="Cambria" pitchFamily="18" charset="0"/>
              </a:rPr>
              <a:t>, donde N es la cantidad de condiciones encontradas.</a:t>
            </a:r>
          </a:p>
          <a:p>
            <a:pPr lvl="1"/>
            <a:endParaRPr lang="es-ES_tradnl" dirty="0" smtClean="0">
              <a:latin typeface="Cambria" pitchFamily="18" charset="0"/>
            </a:endParaRPr>
          </a:p>
          <a:p>
            <a:pPr lvl="1"/>
            <a:r>
              <a:rPr lang="es-ES_tradnl" dirty="0" smtClean="0">
                <a:latin typeface="Cambria" pitchFamily="18" charset="0"/>
              </a:rPr>
              <a:t>Cada regla posee una combinación de valores de verdad.</a:t>
            </a:r>
          </a:p>
          <a:p>
            <a:pPr lvl="1"/>
            <a:endParaRPr lang="es-ES_tradnl" dirty="0" smtClean="0">
              <a:latin typeface="Cambria" pitchFamily="18" charset="0"/>
            </a:endParaRPr>
          </a:p>
          <a:p>
            <a:pPr lvl="1"/>
            <a:r>
              <a:rPr lang="es-ES_tradnl" dirty="0" smtClean="0">
                <a:latin typeface="Cambria" pitchFamily="18" charset="0"/>
              </a:rPr>
              <a:t>No pueden quedar reglas sin acciones marcadas.</a:t>
            </a:r>
          </a:p>
          <a:p>
            <a:pPr lvl="1"/>
            <a:endParaRPr lang="es-ES_tradnl" dirty="0" smtClean="0">
              <a:latin typeface="Cambria" pitchFamily="18" charset="0"/>
            </a:endParaRPr>
          </a:p>
          <a:p>
            <a:pPr lvl="1"/>
            <a:r>
              <a:rPr lang="es-ES_tradnl" dirty="0" smtClean="0">
                <a:latin typeface="Cambria" pitchFamily="18" charset="0"/>
              </a:rPr>
              <a:t>Las condiciones que se asumen desde el enunciado no van en la tabla.</a:t>
            </a:r>
          </a:p>
          <a:p>
            <a:pPr lvl="1"/>
            <a:endParaRPr lang="es-ES_tradnl" dirty="0" smtClean="0">
              <a:latin typeface="Cambria" pitchFamily="18" charset="0"/>
            </a:endParaRPr>
          </a:p>
          <a:p>
            <a:pPr lvl="1"/>
            <a:r>
              <a:rPr lang="es-AR" dirty="0" smtClean="0">
                <a:latin typeface="Cambria" pitchFamily="18" charset="0"/>
              </a:rPr>
              <a:t>La reducción sólo se realiza si la diferencia en cantidad de condiciones distintas entre las reglas a reducir es 1</a:t>
            </a:r>
            <a:r>
              <a:rPr lang="es-AR" dirty="0" smtClean="0">
                <a:latin typeface="Cambria" pitchFamily="18" charset="0"/>
              </a:rPr>
              <a:t>.</a:t>
            </a:r>
            <a:endParaRPr lang="es-ES_tradnl" dirty="0" smtClean="0">
              <a:latin typeface="Cambria" pitchFamily="18" charset="0"/>
            </a:endParaRPr>
          </a:p>
          <a:p>
            <a:pPr lvl="1"/>
            <a:endParaRPr lang="es-ES_tradnl" dirty="0" smtClean="0">
              <a:latin typeface="Cambria" pitchFamily="18" charset="0"/>
            </a:endParaRPr>
          </a:p>
          <a:p>
            <a:pPr lvl="1"/>
            <a:endParaRPr lang="es-ES_tradnl" dirty="0" smtClean="0">
              <a:latin typeface="Cambria" pitchFamily="18" charset="0"/>
            </a:endParaRPr>
          </a:p>
          <a:p>
            <a:pPr lvl="1"/>
            <a:endParaRPr lang="es-ES_tradnl" dirty="0" smtClean="0">
              <a:latin typeface="Cambria" pitchFamily="18" charset="0"/>
            </a:endParaRPr>
          </a:p>
          <a:p>
            <a:pPr lvl="1"/>
            <a:endParaRPr lang="es-AR" dirty="0">
              <a:latin typeface="Cambria" pitchFamily="18" charset="0"/>
            </a:endParaRPr>
          </a:p>
        </p:txBody>
      </p:sp>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a:t>
            </a:r>
            <a:endParaRPr lang="es-AR" sz="3600" dirty="0">
              <a:latin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AR" sz="2400" dirty="0" smtClean="0">
                <a:latin typeface="Cambria" pitchFamily="18" charset="0"/>
              </a:rPr>
              <a:t>Susana es una reconocida peluquera de la ciudad de </a:t>
            </a:r>
            <a:r>
              <a:rPr lang="es-AR" sz="2400" dirty="0" err="1" smtClean="0">
                <a:latin typeface="Cambria" pitchFamily="18" charset="0"/>
              </a:rPr>
              <a:t>Gualeguaychú</a:t>
            </a:r>
            <a:r>
              <a:rPr lang="es-AR" sz="2400" dirty="0" smtClean="0">
                <a:latin typeface="Cambria" pitchFamily="18" charset="0"/>
              </a:rPr>
              <a:t> que tiene que decidir algunas cuestiones sobre sus </a:t>
            </a:r>
            <a:r>
              <a:rPr lang="es-AR" sz="2400" dirty="0" smtClean="0">
                <a:latin typeface="Cambria" pitchFamily="18" charset="0"/>
              </a:rPr>
              <a:t>ahorros. Si </a:t>
            </a:r>
            <a:r>
              <a:rPr lang="es-AR" sz="2400" dirty="0" smtClean="0">
                <a:latin typeface="Cambria" pitchFamily="18" charset="0"/>
              </a:rPr>
              <a:t>Susana logra convencer a su marido de cambiar la camioneta, entonces, comprará una camioneta nueva, agrandará la cochera y cambiará su sillón de peluquería, para esto último necesita que su hija menor se </a:t>
            </a:r>
            <a:r>
              <a:rPr lang="es-AR" sz="2400" dirty="0" smtClean="0">
                <a:latin typeface="Cambria" pitchFamily="18" charset="0"/>
              </a:rPr>
              <a:t>reciba. En </a:t>
            </a:r>
            <a:r>
              <a:rPr lang="es-AR" sz="2400" dirty="0" smtClean="0">
                <a:latin typeface="Cambria" pitchFamily="18" charset="0"/>
              </a:rPr>
              <a:t>caso de que su hija mayor se case, organizará la fiesta, caso contrario, realizará un viaje de </a:t>
            </a:r>
            <a:r>
              <a:rPr lang="es-AR" sz="2400" dirty="0" smtClean="0">
                <a:latin typeface="Cambria" pitchFamily="18" charset="0"/>
              </a:rPr>
              <a:t>placer. En </a:t>
            </a:r>
            <a:r>
              <a:rPr lang="es-AR" sz="2400" dirty="0" smtClean="0">
                <a:latin typeface="Cambria" pitchFamily="18" charset="0"/>
              </a:rPr>
              <a:t>caso de que no logre convencer a su marido, utilizara sus ahorros para abrir un nuevo local en el centro de la ciudad independientemente de lo que pase con su hija menor, pero para ello necesita que su hija mayor se </a:t>
            </a:r>
            <a:r>
              <a:rPr lang="es-AR" sz="2400" dirty="0" smtClean="0">
                <a:latin typeface="Cambria" pitchFamily="18" charset="0"/>
              </a:rPr>
              <a:t>case.</a:t>
            </a:r>
            <a:endParaRPr lang="es-AR" sz="2400" dirty="0">
              <a:latin typeface="Cambria" pitchFamily="18" charset="0"/>
            </a:endParaRPr>
          </a:p>
        </p:txBody>
      </p:sp>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a:bodyPr>
          <a:lstStyle/>
          <a:p>
            <a:r>
              <a:rPr lang="es-ES_tradnl" dirty="0" smtClean="0">
                <a:latin typeface="Cambria" pitchFamily="18" charset="0"/>
              </a:rPr>
              <a:t>Condiciones:</a:t>
            </a:r>
          </a:p>
          <a:p>
            <a:pPr lvl="1"/>
            <a:r>
              <a:rPr lang="es-AR" sz="2500" dirty="0" smtClean="0">
                <a:latin typeface="Cambria" pitchFamily="18" charset="0"/>
              </a:rPr>
              <a:t>Susana es una reconocida peluquera de la ciudad de </a:t>
            </a:r>
            <a:r>
              <a:rPr lang="es-AR" sz="2500" dirty="0" err="1" smtClean="0">
                <a:latin typeface="Cambria" pitchFamily="18" charset="0"/>
              </a:rPr>
              <a:t>Gualeguaychú</a:t>
            </a:r>
            <a:r>
              <a:rPr lang="es-AR" sz="2500" dirty="0" smtClean="0">
                <a:latin typeface="Cambria" pitchFamily="18" charset="0"/>
              </a:rPr>
              <a:t> que tiene que decidir algunas cuestiones sobre sus ahorros. Si </a:t>
            </a:r>
            <a:r>
              <a:rPr lang="es-AR" sz="2500" dirty="0" smtClean="0">
                <a:solidFill>
                  <a:srgbClr val="C00000"/>
                </a:solidFill>
                <a:latin typeface="Cambria" pitchFamily="18" charset="0"/>
              </a:rPr>
              <a:t>Susana logra convencer a su marido </a:t>
            </a:r>
            <a:r>
              <a:rPr lang="es-AR" sz="2500" dirty="0" smtClean="0">
                <a:latin typeface="Cambria" pitchFamily="18" charset="0"/>
              </a:rPr>
              <a:t>de cambiar la camioneta, entonces, comprará una camioneta nueva, agrandará la cochera y cambiará su sillón de peluquería, para esto último necesita que </a:t>
            </a:r>
            <a:r>
              <a:rPr lang="es-AR" sz="2500" dirty="0" smtClean="0">
                <a:solidFill>
                  <a:srgbClr val="C00000"/>
                </a:solidFill>
                <a:latin typeface="Cambria" pitchFamily="18" charset="0"/>
              </a:rPr>
              <a:t>su hija menor se reciba</a:t>
            </a:r>
            <a:r>
              <a:rPr lang="es-AR" sz="2500" dirty="0" smtClean="0">
                <a:latin typeface="Cambria" pitchFamily="18" charset="0"/>
              </a:rPr>
              <a:t>. En caso de que </a:t>
            </a:r>
            <a:r>
              <a:rPr lang="es-AR" sz="2500" dirty="0" smtClean="0">
                <a:solidFill>
                  <a:srgbClr val="C00000"/>
                </a:solidFill>
                <a:latin typeface="Cambria" pitchFamily="18" charset="0"/>
              </a:rPr>
              <a:t>su hija mayor se case</a:t>
            </a:r>
            <a:r>
              <a:rPr lang="es-AR" sz="2500" dirty="0" smtClean="0">
                <a:latin typeface="Cambria" pitchFamily="18" charset="0"/>
              </a:rPr>
              <a:t>, organizará la fiesta, caso contrario, realizará un viaje de placer. En caso de que no logre convencer a su marido, utilizara sus ahorros para abrir un nuevo local en el centro de la ciudad independientemente de lo que pase con su hija menor, pero para ello necesita que su hija mayor se case</a:t>
            </a:r>
            <a:endParaRPr lang="es-ES_tradnl" dirty="0" smtClean="0">
              <a:latin typeface="Cambria" pitchFamily="18" charset="0"/>
            </a:endParaRPr>
          </a:p>
          <a:p>
            <a:endParaRPr lang="es-AR" dirty="0">
              <a:latin typeface="Cambria" pitchFamily="18" charset="0"/>
            </a:endParaRPr>
          </a:p>
        </p:txBody>
      </p:sp>
      <p:sp>
        <p:nvSpPr>
          <p:cNvPr id="6"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a:bodyPr>
          <a:lstStyle/>
          <a:p>
            <a:r>
              <a:rPr lang="es-ES_tradnl" dirty="0" smtClean="0">
                <a:latin typeface="Cambria" pitchFamily="18" charset="0"/>
              </a:rPr>
              <a:t>Acciones:</a:t>
            </a:r>
          </a:p>
          <a:p>
            <a:pPr lvl="1"/>
            <a:r>
              <a:rPr lang="es-AR" sz="2500" dirty="0" smtClean="0">
                <a:latin typeface="Cambria" pitchFamily="18" charset="0"/>
              </a:rPr>
              <a:t>Susana es una reconocida peluquera de la ciudad de </a:t>
            </a:r>
            <a:r>
              <a:rPr lang="es-AR" sz="2500" dirty="0" err="1" smtClean="0">
                <a:latin typeface="Cambria" pitchFamily="18" charset="0"/>
              </a:rPr>
              <a:t>Gualeguaychú</a:t>
            </a:r>
            <a:r>
              <a:rPr lang="es-AR" sz="2500" dirty="0" smtClean="0">
                <a:latin typeface="Cambria" pitchFamily="18" charset="0"/>
              </a:rPr>
              <a:t> que tiene que decidir algunas cuestiones sobre sus ahorros. Si Susana logra convencer a su marido de cambiar la camioneta, entonces, </a:t>
            </a:r>
            <a:r>
              <a:rPr lang="es-AR" sz="2500" dirty="0" smtClean="0">
                <a:solidFill>
                  <a:srgbClr val="00B050"/>
                </a:solidFill>
                <a:latin typeface="Cambria" pitchFamily="18" charset="0"/>
              </a:rPr>
              <a:t>comprará una camioneta nueva</a:t>
            </a:r>
            <a:r>
              <a:rPr lang="es-AR" sz="2500" dirty="0" smtClean="0">
                <a:latin typeface="Cambria" pitchFamily="18" charset="0"/>
              </a:rPr>
              <a:t>, </a:t>
            </a:r>
            <a:r>
              <a:rPr lang="es-AR" sz="2500" dirty="0" smtClean="0">
                <a:solidFill>
                  <a:srgbClr val="00B050"/>
                </a:solidFill>
                <a:latin typeface="Cambria" pitchFamily="18" charset="0"/>
              </a:rPr>
              <a:t>agrandará la cochera </a:t>
            </a:r>
            <a:r>
              <a:rPr lang="es-AR" sz="2500" dirty="0" smtClean="0">
                <a:latin typeface="Cambria" pitchFamily="18" charset="0"/>
              </a:rPr>
              <a:t>y </a:t>
            </a:r>
            <a:r>
              <a:rPr lang="es-AR" sz="2500" dirty="0" smtClean="0">
                <a:solidFill>
                  <a:srgbClr val="00B050"/>
                </a:solidFill>
                <a:latin typeface="Cambria" pitchFamily="18" charset="0"/>
              </a:rPr>
              <a:t>cambiará su sillón de peluquería</a:t>
            </a:r>
            <a:r>
              <a:rPr lang="es-AR" sz="2500" dirty="0" smtClean="0">
                <a:latin typeface="Cambria" pitchFamily="18" charset="0"/>
              </a:rPr>
              <a:t>, para esto último necesita que su hija menor se reciba. En caso de que su hija mayor se case, </a:t>
            </a:r>
            <a:r>
              <a:rPr lang="es-AR" sz="2500" dirty="0" smtClean="0">
                <a:solidFill>
                  <a:srgbClr val="00B050"/>
                </a:solidFill>
                <a:latin typeface="Cambria" pitchFamily="18" charset="0"/>
              </a:rPr>
              <a:t>organizará la fiesta</a:t>
            </a:r>
            <a:r>
              <a:rPr lang="es-AR" sz="2500" dirty="0" smtClean="0">
                <a:latin typeface="Cambria" pitchFamily="18" charset="0"/>
              </a:rPr>
              <a:t>, caso contrario, </a:t>
            </a:r>
            <a:r>
              <a:rPr lang="es-AR" sz="2500" dirty="0" smtClean="0">
                <a:solidFill>
                  <a:srgbClr val="00B050"/>
                </a:solidFill>
                <a:latin typeface="Cambria" pitchFamily="18" charset="0"/>
              </a:rPr>
              <a:t>realizará un viaje de placer</a:t>
            </a:r>
            <a:r>
              <a:rPr lang="es-AR" sz="2500" dirty="0" smtClean="0">
                <a:latin typeface="Cambria" pitchFamily="18" charset="0"/>
              </a:rPr>
              <a:t>. En caso de que no logre convencer a su marido, utilizara sus ahorros para </a:t>
            </a:r>
            <a:r>
              <a:rPr lang="es-AR" sz="2500" dirty="0" smtClean="0">
                <a:solidFill>
                  <a:srgbClr val="00B050"/>
                </a:solidFill>
                <a:latin typeface="Cambria" pitchFamily="18" charset="0"/>
              </a:rPr>
              <a:t>abrir un nuevo </a:t>
            </a:r>
            <a:r>
              <a:rPr lang="es-AR" sz="2500" dirty="0" smtClean="0">
                <a:latin typeface="Cambria" pitchFamily="18" charset="0"/>
              </a:rPr>
              <a:t>local en el centro de la ciudad independientemente de lo que pase con su hija menor, pero para ello necesita que su hija mayor se case</a:t>
            </a:r>
            <a:endParaRPr lang="es-ES_tradnl" sz="2500" dirty="0" smtClean="0">
              <a:latin typeface="Cambria" pitchFamily="18" charset="0"/>
            </a:endParaRPr>
          </a:p>
          <a:p>
            <a:endParaRPr lang="es-AR" dirty="0">
              <a:latin typeface="Cambria" pitchFamily="18" charset="0"/>
            </a:endParaRPr>
          </a:p>
        </p:txBody>
      </p:sp>
      <p:sp>
        <p:nvSpPr>
          <p:cNvPr id="6"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152400"/>
            <a:ext cx="8229600" cy="990600"/>
          </a:xfrm>
        </p:spPr>
        <p:txBody>
          <a:bodyPr>
            <a:normAutofit/>
          </a:bodyPr>
          <a:lstStyle/>
          <a:p>
            <a:r>
              <a:rPr lang="es-ES_tradnl" sz="3600" dirty="0" smtClean="0">
                <a:latin typeface="Cambria" pitchFamily="18" charset="0"/>
              </a:rPr>
              <a:t>Tablas de Decisión - Ejercicio</a:t>
            </a:r>
            <a:endParaRPr lang="es-AR" sz="3600" dirty="0">
              <a:latin typeface="Cambria" pitchFamily="18" charset="0"/>
            </a:endParaRPr>
          </a:p>
        </p:txBody>
      </p:sp>
      <p:graphicFrame>
        <p:nvGraphicFramePr>
          <p:cNvPr id="6" name="5 Tabla"/>
          <p:cNvGraphicFramePr>
            <a:graphicFrameLocks noGrp="1"/>
          </p:cNvGraphicFramePr>
          <p:nvPr/>
        </p:nvGraphicFramePr>
        <p:xfrm>
          <a:off x="395536" y="1772816"/>
          <a:ext cx="8208906" cy="3960440"/>
        </p:xfrm>
        <a:graphic>
          <a:graphicData uri="http://schemas.openxmlformats.org/drawingml/2006/table">
            <a:tbl>
              <a:tblPr/>
              <a:tblGrid>
                <a:gridCol w="3049082"/>
                <a:gridCol w="644978"/>
                <a:gridCol w="644978"/>
                <a:gridCol w="644978"/>
                <a:gridCol w="644978"/>
                <a:gridCol w="644978"/>
                <a:gridCol w="644978"/>
                <a:gridCol w="644978"/>
                <a:gridCol w="644978"/>
              </a:tblGrid>
              <a:tr h="360040">
                <a:tc>
                  <a:txBody>
                    <a:bodyPr/>
                    <a:lstStyle/>
                    <a:p>
                      <a:pPr algn="ctr">
                        <a:lnSpc>
                          <a:spcPct val="115000"/>
                        </a:lnSpc>
                        <a:spcAft>
                          <a:spcPts val="0"/>
                        </a:spcAft>
                      </a:pPr>
                      <a:r>
                        <a:rPr lang="es-ES" sz="1600" b="1" dirty="0">
                          <a:latin typeface="Cambria" pitchFamily="18" charset="0"/>
                          <a:ea typeface="Calibri"/>
                          <a:cs typeface="Times New Roman"/>
                        </a:rPr>
                        <a:t>Condiciones</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R1</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R2</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R3</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R4</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R5</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R6</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R7</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s-ES" sz="1600" b="1">
                          <a:latin typeface="Cambria" pitchFamily="18" charset="0"/>
                          <a:ea typeface="Calibri"/>
                          <a:cs typeface="Times New Roman"/>
                        </a:rPr>
                        <a:t>R8</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60040">
                <a:tc>
                  <a:txBody>
                    <a:bodyPr/>
                    <a:lstStyle/>
                    <a:p>
                      <a:pPr algn="ctr">
                        <a:lnSpc>
                          <a:spcPct val="115000"/>
                        </a:lnSpc>
                        <a:spcAft>
                          <a:spcPts val="0"/>
                        </a:spcAft>
                      </a:pPr>
                      <a:r>
                        <a:rPr lang="es-ES" sz="1600" dirty="0">
                          <a:latin typeface="Cambria" pitchFamily="18" charset="0"/>
                          <a:ea typeface="Calibri"/>
                          <a:cs typeface="Times New Roman"/>
                        </a:rPr>
                        <a:t>Convencer al marido</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latin typeface="Cambria" pitchFamily="18" charset="0"/>
                          <a:ea typeface="Calibri"/>
                          <a:cs typeface="Times New Roman"/>
                        </a:rPr>
                        <a:t>V</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Su hija menor se recibe</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Su hija mayor se casa</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V</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a:latin typeface="Cambria" pitchFamily="18" charset="0"/>
                          <a:ea typeface="Calibri"/>
                          <a:cs typeface="Times New Roman"/>
                        </a:rPr>
                        <a:t>F</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b="1">
                          <a:latin typeface="Cambria" pitchFamily="18" charset="0"/>
                          <a:ea typeface="Calibri"/>
                          <a:cs typeface="Times New Roman"/>
                        </a:rPr>
                        <a:t>Acciones</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60040">
                <a:tc>
                  <a:txBody>
                    <a:bodyPr/>
                    <a:lstStyle/>
                    <a:p>
                      <a:pPr algn="ctr">
                        <a:lnSpc>
                          <a:spcPct val="115000"/>
                        </a:lnSpc>
                        <a:spcAft>
                          <a:spcPts val="0"/>
                        </a:spcAft>
                      </a:pPr>
                      <a:r>
                        <a:rPr lang="es-ES" sz="1600">
                          <a:latin typeface="Cambria" pitchFamily="18" charset="0"/>
                          <a:ea typeface="Calibri"/>
                          <a:cs typeface="Times New Roman"/>
                        </a:rPr>
                        <a:t>Comprar camioneta nueva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Agrandar cochera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Cambiar sillón</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dirty="0">
                          <a:latin typeface="Cambria" pitchFamily="18" charset="0"/>
                          <a:ea typeface="Calibri"/>
                          <a:cs typeface="Times New Roman"/>
                        </a:rPr>
                        <a:t>Abrir nuevo local</a:t>
                      </a: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Organizar fiesta</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15000"/>
                        </a:lnSpc>
                        <a:spcAft>
                          <a:spcPts val="0"/>
                        </a:spcAft>
                      </a:pPr>
                      <a:r>
                        <a:rPr lang="es-ES" sz="1600">
                          <a:latin typeface="Cambria" pitchFamily="18" charset="0"/>
                          <a:ea typeface="Calibri"/>
                          <a:cs typeface="Times New Roman"/>
                        </a:rPr>
                        <a:t>Hacer un viaje</a:t>
                      </a: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AR" sz="1600" dirty="0">
                        <a:latin typeface="Cambri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1008</Words>
  <Application>Microsoft Office PowerPoint</Application>
  <PresentationFormat>Presentación en pantalla (4:3)</PresentationFormat>
  <Paragraphs>292</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Origen</vt:lpstr>
      <vt:lpstr>IS 1 2014</vt:lpstr>
      <vt:lpstr>Información de interés</vt:lpstr>
      <vt:lpstr>Tablas de Decisión</vt:lpstr>
      <vt:lpstr>Tablas de Decisión</vt:lpstr>
      <vt:lpstr>Tablas de Decisión</vt:lpstr>
      <vt:lpstr>Tablas de Decisión - Ejercicio</vt:lpstr>
      <vt:lpstr>Tablas de Decisión - Ejercicio</vt:lpstr>
      <vt:lpstr>Tablas de Decisión - Ejercicio</vt:lpstr>
      <vt:lpstr>Tablas de Decisión - Ejercicio</vt:lpstr>
      <vt:lpstr>Tablas de Decisión - Ejercicio</vt:lpstr>
      <vt:lpstr>Tablas de Decisión - Ejercicio</vt:lpstr>
      <vt:lpstr>Tablas de Decisión - Ejercicio</vt:lpstr>
      <vt:lpstr>Tablas de Decisión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Lucho</cp:lastModifiedBy>
  <cp:revision>97</cp:revision>
  <cp:lastPrinted>1601-01-01T00:00:00Z</cp:lastPrinted>
  <dcterms:created xsi:type="dcterms:W3CDTF">2005-09-08T16:20:07Z</dcterms:created>
  <dcterms:modified xsi:type="dcterms:W3CDTF">2014-08-20T13:50:02Z</dcterms:modified>
</cp:coreProperties>
</file>