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01DBC134-C8FC-4CB4-A83B-633C87EADC94}" type="datetimeFigureOut">
              <a:rPr lang="es-AR" smtClean="0"/>
              <a:pPr/>
              <a:t>09/09/2014</a:t>
            </a:fld>
            <a:endParaRPr lang="es-A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A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56FEAFCF-1B5A-461C-B5FD-67533429AFFF}"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1DBC134-C8FC-4CB4-A83B-633C87EADC94}" type="datetimeFigureOut">
              <a:rPr lang="es-AR" smtClean="0"/>
              <a:pPr/>
              <a:t>09/09/2014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FEAFCF-1B5A-461C-B5FD-67533429AFFF}"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1DBC134-C8FC-4CB4-A83B-633C87EADC94}" type="datetimeFigureOut">
              <a:rPr lang="es-AR" smtClean="0"/>
              <a:pPr/>
              <a:t>09/09/2014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FEAFCF-1B5A-461C-B5FD-67533429AFFF}"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01DBC134-C8FC-4CB4-A83B-633C87EADC94}" type="datetimeFigureOut">
              <a:rPr lang="es-AR" smtClean="0"/>
              <a:pPr/>
              <a:t>09/09/2014</a:t>
            </a:fld>
            <a:endParaRPr lang="es-AR"/>
          </a:p>
        </p:txBody>
      </p:sp>
      <p:sp>
        <p:nvSpPr>
          <p:cNvPr id="9" name="8 Marcador de número de diapositiva"/>
          <p:cNvSpPr>
            <a:spLocks noGrp="1"/>
          </p:cNvSpPr>
          <p:nvPr>
            <p:ph type="sldNum" sz="quarter" idx="15"/>
          </p:nvPr>
        </p:nvSpPr>
        <p:spPr/>
        <p:txBody>
          <a:bodyPr rtlCol="0"/>
          <a:lstStyle/>
          <a:p>
            <a:fld id="{56FEAFCF-1B5A-461C-B5FD-67533429AFFF}" type="slidenum">
              <a:rPr lang="es-AR" smtClean="0"/>
              <a:pPr/>
              <a:t>‹Nº›</a:t>
            </a:fld>
            <a:endParaRPr lang="es-AR"/>
          </a:p>
        </p:txBody>
      </p:sp>
      <p:sp>
        <p:nvSpPr>
          <p:cNvPr id="10" name="9 Marcador de pie de página"/>
          <p:cNvSpPr>
            <a:spLocks noGrp="1"/>
          </p:cNvSpPr>
          <p:nvPr>
            <p:ph type="ftr" sz="quarter" idx="16"/>
          </p:nvPr>
        </p:nvSpPr>
        <p:spPr/>
        <p:txBody>
          <a:bodyPr rtlCol="0"/>
          <a:lstStyle/>
          <a:p>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01DBC134-C8FC-4CB4-A83B-633C87EADC94}" type="datetimeFigureOut">
              <a:rPr lang="es-AR" smtClean="0"/>
              <a:pPr/>
              <a:t>09/09/2014</a:t>
            </a:fld>
            <a:endParaRPr lang="es-A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A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56FEAFCF-1B5A-461C-B5FD-67533429AFFF}"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01DBC134-C8FC-4CB4-A83B-633C87EADC94}" type="datetimeFigureOut">
              <a:rPr lang="es-AR" smtClean="0"/>
              <a:pPr/>
              <a:t>09/09/2014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56FEAFCF-1B5A-461C-B5FD-67533429AFFF}" type="slidenum">
              <a:rPr lang="es-AR" smtClean="0"/>
              <a:pPr/>
              <a:t>‹Nº›</a:t>
            </a:fld>
            <a:endParaRPr lang="es-A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01DBC134-C8FC-4CB4-A83B-633C87EADC94}" type="datetimeFigureOut">
              <a:rPr lang="es-AR" smtClean="0"/>
              <a:pPr/>
              <a:t>09/09/2014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56FEAFCF-1B5A-461C-B5FD-67533429AFFF}" type="slidenum">
              <a:rPr lang="es-AR" smtClean="0"/>
              <a:pPr/>
              <a:t>‹Nº›</a:t>
            </a:fld>
            <a:endParaRPr lang="es-A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01DBC134-C8FC-4CB4-A83B-633C87EADC94}" type="datetimeFigureOut">
              <a:rPr lang="es-AR" smtClean="0"/>
              <a:pPr/>
              <a:t>09/09/2014</a:t>
            </a:fld>
            <a:endParaRPr lang="es-AR"/>
          </a:p>
        </p:txBody>
      </p:sp>
      <p:sp>
        <p:nvSpPr>
          <p:cNvPr id="7" name="6 Marcador de número de diapositiva"/>
          <p:cNvSpPr>
            <a:spLocks noGrp="1"/>
          </p:cNvSpPr>
          <p:nvPr>
            <p:ph type="sldNum" sz="quarter" idx="11"/>
          </p:nvPr>
        </p:nvSpPr>
        <p:spPr/>
        <p:txBody>
          <a:bodyPr rtlCol="0"/>
          <a:lstStyle/>
          <a:p>
            <a:fld id="{56FEAFCF-1B5A-461C-B5FD-67533429AFFF}" type="slidenum">
              <a:rPr lang="es-AR" smtClean="0"/>
              <a:pPr/>
              <a:t>‹Nº›</a:t>
            </a:fld>
            <a:endParaRPr lang="es-AR"/>
          </a:p>
        </p:txBody>
      </p:sp>
      <p:sp>
        <p:nvSpPr>
          <p:cNvPr id="8" name="7 Marcador de pie de página"/>
          <p:cNvSpPr>
            <a:spLocks noGrp="1"/>
          </p:cNvSpPr>
          <p:nvPr>
            <p:ph type="ftr" sz="quarter" idx="12"/>
          </p:nvPr>
        </p:nvSpPr>
        <p:spPr/>
        <p:txBody>
          <a:bodyPr rtlCol="0"/>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1DBC134-C8FC-4CB4-A83B-633C87EADC94}" type="datetimeFigureOut">
              <a:rPr lang="es-AR" smtClean="0"/>
              <a:pPr/>
              <a:t>09/09/2014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56FEAFCF-1B5A-461C-B5FD-67533429AFFF}"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01DBC134-C8FC-4CB4-A83B-633C87EADC94}" type="datetimeFigureOut">
              <a:rPr lang="es-AR" smtClean="0"/>
              <a:pPr/>
              <a:t>09/09/2014</a:t>
            </a:fld>
            <a:endParaRPr lang="es-AR"/>
          </a:p>
        </p:txBody>
      </p:sp>
      <p:sp>
        <p:nvSpPr>
          <p:cNvPr id="22" name="21 Marcador de número de diapositiva"/>
          <p:cNvSpPr>
            <a:spLocks noGrp="1"/>
          </p:cNvSpPr>
          <p:nvPr>
            <p:ph type="sldNum" sz="quarter" idx="15"/>
          </p:nvPr>
        </p:nvSpPr>
        <p:spPr/>
        <p:txBody>
          <a:bodyPr rtlCol="0"/>
          <a:lstStyle/>
          <a:p>
            <a:fld id="{56FEAFCF-1B5A-461C-B5FD-67533429AFFF}" type="slidenum">
              <a:rPr lang="es-AR" smtClean="0"/>
              <a:pPr/>
              <a:t>‹Nº›</a:t>
            </a:fld>
            <a:endParaRPr lang="es-AR"/>
          </a:p>
        </p:txBody>
      </p:sp>
      <p:sp>
        <p:nvSpPr>
          <p:cNvPr id="23" name="22 Marcador de pie de página"/>
          <p:cNvSpPr>
            <a:spLocks noGrp="1"/>
          </p:cNvSpPr>
          <p:nvPr>
            <p:ph type="ftr" sz="quarter" idx="16"/>
          </p:nvPr>
        </p:nvSpPr>
        <p:spPr/>
        <p:txBody>
          <a:bodyPr rtlCol="0"/>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01DBC134-C8FC-4CB4-A83B-633C87EADC94}" type="datetimeFigureOut">
              <a:rPr lang="es-AR" smtClean="0"/>
              <a:pPr/>
              <a:t>09/09/2014</a:t>
            </a:fld>
            <a:endParaRPr lang="es-AR"/>
          </a:p>
        </p:txBody>
      </p:sp>
      <p:sp>
        <p:nvSpPr>
          <p:cNvPr id="18" name="17 Marcador de número de diapositiva"/>
          <p:cNvSpPr>
            <a:spLocks noGrp="1"/>
          </p:cNvSpPr>
          <p:nvPr>
            <p:ph type="sldNum" sz="quarter" idx="11"/>
          </p:nvPr>
        </p:nvSpPr>
        <p:spPr/>
        <p:txBody>
          <a:bodyPr rtlCol="0"/>
          <a:lstStyle/>
          <a:p>
            <a:fld id="{56FEAFCF-1B5A-461C-B5FD-67533429AFFF}" type="slidenum">
              <a:rPr lang="es-AR" smtClean="0"/>
              <a:pPr/>
              <a:t>‹Nº›</a:t>
            </a:fld>
            <a:endParaRPr lang="es-AR"/>
          </a:p>
        </p:txBody>
      </p:sp>
      <p:sp>
        <p:nvSpPr>
          <p:cNvPr id="21" name="20 Marcador de pie de página"/>
          <p:cNvSpPr>
            <a:spLocks noGrp="1"/>
          </p:cNvSpPr>
          <p:nvPr>
            <p:ph type="ftr" sz="quarter" idx="12"/>
          </p:nvPr>
        </p:nvSpPr>
        <p:spPr/>
        <p:txBody>
          <a:bodyPr rtlCol="0"/>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1DBC134-C8FC-4CB4-A83B-633C87EADC94}" type="datetimeFigureOut">
              <a:rPr lang="es-AR" smtClean="0"/>
              <a:pPr/>
              <a:t>09/09/2014</a:t>
            </a:fld>
            <a:endParaRPr lang="es-A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A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6FEAFCF-1B5A-461C-B5FD-67533429AFFF}"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Ingeniería de Software I</a:t>
            </a:r>
            <a:endParaRPr lang="es-AR" dirty="0"/>
          </a:p>
        </p:txBody>
      </p:sp>
      <p:sp>
        <p:nvSpPr>
          <p:cNvPr id="3" name="2 Subtítulo"/>
          <p:cNvSpPr>
            <a:spLocks noGrp="1"/>
          </p:cNvSpPr>
          <p:nvPr>
            <p:ph type="subTitle" idx="1"/>
          </p:nvPr>
        </p:nvSpPr>
        <p:spPr/>
        <p:txBody>
          <a:bodyPr/>
          <a:lstStyle/>
          <a:p>
            <a:r>
              <a:rPr lang="es-ES_tradnl" dirty="0" smtClean="0"/>
              <a:t>Redes de </a:t>
            </a:r>
            <a:r>
              <a:rPr lang="es-ES_tradnl" dirty="0" err="1" smtClean="0"/>
              <a:t>Petri</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endParaRPr lang="es-AR" dirty="0"/>
          </a:p>
        </p:txBody>
      </p:sp>
      <p:sp>
        <p:nvSpPr>
          <p:cNvPr id="3" name="2 Marcador de contenido"/>
          <p:cNvSpPr>
            <a:spLocks noGrp="1"/>
          </p:cNvSpPr>
          <p:nvPr>
            <p:ph sz="quarter" idx="1"/>
          </p:nvPr>
        </p:nvSpPr>
        <p:spPr>
          <a:xfrm>
            <a:off x="323528" y="1600200"/>
            <a:ext cx="8280920" cy="4873752"/>
          </a:xfrm>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dirty="0" smtClean="0"/>
              <a:t>La ejecución de una Red de </a:t>
            </a:r>
            <a:r>
              <a:rPr lang="es-ES_tradnl" dirty="0" err="1" smtClean="0"/>
              <a:t>Petri</a:t>
            </a:r>
            <a:r>
              <a:rPr lang="es-ES_tradnl" dirty="0" smtClean="0"/>
              <a:t> se controla por el número y la distribución de las marcas.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dirty="0" smtClean="0"/>
              <a:t>Las marcas residen en los sitios y controlan la ejecución de la transiciones.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dirty="0" smtClean="0"/>
              <a:t>Una Red de </a:t>
            </a:r>
            <a:r>
              <a:rPr lang="es-ES_tradnl" dirty="0" err="1" smtClean="0"/>
              <a:t>Petri</a:t>
            </a:r>
            <a:r>
              <a:rPr lang="es-ES_tradnl" dirty="0" smtClean="0"/>
              <a:t> se ejecuta disparando transiciones, el disparo de una transición remueve las marcas a los sitios de entrada, y crea nuevas marcas a los sitios de salida.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dirty="0" smtClean="0"/>
              <a:t>Un transición se encuentra habilitada si cada uno de sus sitios de entrada posee al menos tantas marcas como arcos del sitio a la transición.</a:t>
            </a:r>
          </a:p>
          <a:p>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endParaRPr lang="es-AR" dirty="0"/>
          </a:p>
        </p:txBody>
      </p:sp>
      <p:sp>
        <p:nvSpPr>
          <p:cNvPr id="3" name="2 Marcador de contenido"/>
          <p:cNvSpPr>
            <a:spLocks noGrp="1"/>
          </p:cNvSpPr>
          <p:nvPr>
            <p:ph sz="quarter" idx="1"/>
          </p:nvPr>
        </p:nvSpPr>
        <p:spPr>
          <a:xfrm>
            <a:off x="467544" y="5733256"/>
            <a:ext cx="7467600" cy="532656"/>
          </a:xfrm>
        </p:spPr>
        <p:txBody>
          <a:bodyPr/>
          <a:lstStyle/>
          <a:p>
            <a:pPr algn="ctr"/>
            <a:r>
              <a:rPr lang="es-ES_tradnl" dirty="0" smtClean="0"/>
              <a:t>Transiciones habilitadas: T1 y T4</a:t>
            </a:r>
            <a:endParaRPr lang="es-AR" dirty="0"/>
          </a:p>
        </p:txBody>
      </p:sp>
      <p:graphicFrame>
        <p:nvGraphicFramePr>
          <p:cNvPr id="1026" name="Object 6"/>
          <p:cNvGraphicFramePr>
            <a:graphicFrameLocks noChangeAspect="1"/>
          </p:cNvGraphicFramePr>
          <p:nvPr/>
        </p:nvGraphicFramePr>
        <p:xfrm>
          <a:off x="1259632" y="2248644"/>
          <a:ext cx="5410200" cy="2476500"/>
        </p:xfrm>
        <a:graphic>
          <a:graphicData uri="http://schemas.openxmlformats.org/presentationml/2006/ole">
            <p:oleObj spid="_x0000_s1026" r:id="rId3" imgW="24958700" imgH="11431280"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r>
              <a:rPr lang="es-ES_tradnl" dirty="0" smtClean="0"/>
              <a:t> - Ejercicio</a:t>
            </a:r>
            <a:endParaRPr lang="es-AR" dirty="0"/>
          </a:p>
        </p:txBody>
      </p:sp>
      <p:sp>
        <p:nvSpPr>
          <p:cNvPr id="3" name="2 Marcador de contenido"/>
          <p:cNvSpPr>
            <a:spLocks noGrp="1"/>
          </p:cNvSpPr>
          <p:nvPr>
            <p:ph sz="quarter" idx="1"/>
          </p:nvPr>
        </p:nvSpPr>
        <p:spPr>
          <a:xfrm>
            <a:off x="457200" y="1600200"/>
            <a:ext cx="7467600" cy="2404864"/>
          </a:xfrm>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dirty="0" smtClean="0"/>
              <a:t>Modelar el funcionamiento de una fábrica. La recibe pedidos y los va procesando de a uno por vez. Luego de procesar el producto lo envía al sector de entregas. Es importante tener en cuenta que no se puede fabricar dos productos al mismo tiempo.</a:t>
            </a:r>
          </a:p>
          <a:p>
            <a:endParaRPr lang="es-AR" dirty="0"/>
          </a:p>
        </p:txBody>
      </p:sp>
      <p:grpSp>
        <p:nvGrpSpPr>
          <p:cNvPr id="7" name="6 Grupo"/>
          <p:cNvGrpSpPr/>
          <p:nvPr/>
        </p:nvGrpSpPr>
        <p:grpSpPr>
          <a:xfrm>
            <a:off x="1979712" y="4221088"/>
            <a:ext cx="4452937" cy="1931987"/>
            <a:chOff x="1979712" y="4221088"/>
            <a:chExt cx="4452937" cy="1931987"/>
          </a:xfrm>
        </p:grpSpPr>
        <p:pic>
          <p:nvPicPr>
            <p:cNvPr id="4" name="Picture 5"/>
            <p:cNvPicPr>
              <a:picLocks noChangeAspect="1" noChangeArrowheads="1"/>
            </p:cNvPicPr>
            <p:nvPr/>
          </p:nvPicPr>
          <p:blipFill>
            <a:blip r:embed="rId2" cstate="print"/>
            <a:srcRect/>
            <a:stretch>
              <a:fillRect/>
            </a:stretch>
          </p:blipFill>
          <p:spPr bwMode="auto">
            <a:xfrm>
              <a:off x="1979712" y="4221088"/>
              <a:ext cx="4452937" cy="1931987"/>
            </a:xfrm>
            <a:prstGeom prst="rect">
              <a:avLst/>
            </a:prstGeom>
            <a:noFill/>
            <a:ln w="9525">
              <a:noFill/>
              <a:round/>
              <a:headEnd/>
              <a:tailEnd/>
            </a:ln>
          </p:spPr>
        </p:pic>
        <p:sp>
          <p:nvSpPr>
            <p:cNvPr id="6" name="5 Elipse"/>
            <p:cNvSpPr/>
            <p:nvPr/>
          </p:nvSpPr>
          <p:spPr>
            <a:xfrm>
              <a:off x="4183824" y="561737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r>
              <a:rPr lang="es-ES_tradnl" dirty="0" smtClean="0"/>
              <a:t> - Ejercicio</a:t>
            </a:r>
            <a:endParaRPr lang="es-AR" dirty="0"/>
          </a:p>
        </p:txBody>
      </p:sp>
      <p:sp>
        <p:nvSpPr>
          <p:cNvPr id="3" name="2 Marcador de contenido"/>
          <p:cNvSpPr>
            <a:spLocks noGrp="1"/>
          </p:cNvSpPr>
          <p:nvPr>
            <p:ph sz="quarter" idx="1"/>
          </p:nvPr>
        </p:nvSpPr>
        <p:spPr/>
        <p:txBody>
          <a:bodyPr>
            <a:normAutofit fontScale="92500" lnSpcReduction="10000"/>
          </a:bodyPr>
          <a:lstStyle/>
          <a:p>
            <a:pPr lvl="0"/>
            <a:r>
              <a:rPr lang="es-AR" dirty="0" smtClean="0"/>
              <a:t>Dos peluqueros trabajan en una peluquería. La peluquería cuenta con una sala de espera con sólo 3 sillas para que los clientes esperen por ser atendidos. Cuando alguno de los peluqueros se libera atiende a uno de los clientes de cualquiera de las sillas para cortarle el cabello, liberando la silla de la sala de espera, para que se siente un nuevo cliente. Una vez que terminó de cortarle el cabello el peluquero es liberado y puede atender a otro cliente. Finalmente los clientes deben pasar por la caja en la cual se atiende a un cliente por vez.</a:t>
            </a:r>
          </a:p>
          <a:p>
            <a:endParaRPr lang="es-AR" dirty="0" smtClean="0"/>
          </a:p>
          <a:p>
            <a:r>
              <a:rPr lang="es-AR" b="1" dirty="0" smtClean="0"/>
              <a:t>NOTA</a:t>
            </a:r>
            <a:r>
              <a:rPr lang="es-AR" dirty="0" smtClean="0"/>
              <a:t>: cuando llegan personas y las tres sillas están ocupadas forman una única fila en la puerta de la peluquería. </a:t>
            </a:r>
          </a:p>
          <a:p>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r>
              <a:rPr lang="es-ES_tradnl" dirty="0" smtClean="0"/>
              <a:t> </a:t>
            </a:r>
            <a:r>
              <a:rPr lang="es-ES_tradnl" smtClean="0"/>
              <a:t>- </a:t>
            </a:r>
            <a:r>
              <a:rPr lang="es-ES_tradnl" smtClean="0"/>
              <a:t>Ejercicio</a:t>
            </a:r>
            <a:endParaRPr lang="es-AR" dirty="0"/>
          </a:p>
        </p:txBody>
      </p:sp>
      <p:grpSp>
        <p:nvGrpSpPr>
          <p:cNvPr id="71" name="66 Grupo"/>
          <p:cNvGrpSpPr>
            <a:grpSpLocks/>
          </p:cNvGrpSpPr>
          <p:nvPr/>
        </p:nvGrpSpPr>
        <p:grpSpPr bwMode="auto">
          <a:xfrm>
            <a:off x="-36513" y="1555452"/>
            <a:ext cx="9432926" cy="5041900"/>
            <a:chOff x="-36910" y="619125"/>
            <a:chExt cx="9433323" cy="5041900"/>
          </a:xfrm>
        </p:grpSpPr>
        <p:sp>
          <p:nvSpPr>
            <p:cNvPr id="72" name="1 Elipse"/>
            <p:cNvSpPr>
              <a:spLocks noChangeArrowheads="1"/>
            </p:cNvSpPr>
            <p:nvPr/>
          </p:nvSpPr>
          <p:spPr bwMode="auto">
            <a:xfrm>
              <a:off x="784225" y="2635250"/>
              <a:ext cx="431800" cy="431800"/>
            </a:xfrm>
            <a:prstGeom prst="ellipse">
              <a:avLst/>
            </a:prstGeom>
            <a:noFill/>
            <a:ln w="9525" algn="ctr">
              <a:solidFill>
                <a:schemeClr val="tx1"/>
              </a:solidFill>
              <a:round/>
              <a:headEnd/>
              <a:tailEnd/>
            </a:ln>
          </p:spPr>
          <p:txBody>
            <a:bodyPr/>
            <a:lstStyle/>
            <a:p>
              <a:endParaRPr lang="es-AR"/>
            </a:p>
          </p:txBody>
        </p:sp>
        <p:sp>
          <p:nvSpPr>
            <p:cNvPr id="73" name="2 Elipse"/>
            <p:cNvSpPr>
              <a:spLocks noChangeArrowheads="1"/>
            </p:cNvSpPr>
            <p:nvPr/>
          </p:nvSpPr>
          <p:spPr bwMode="auto">
            <a:xfrm>
              <a:off x="2411413" y="2635250"/>
              <a:ext cx="431800" cy="431800"/>
            </a:xfrm>
            <a:prstGeom prst="ellipse">
              <a:avLst/>
            </a:prstGeom>
            <a:noFill/>
            <a:ln w="9525" algn="ctr">
              <a:solidFill>
                <a:schemeClr val="tx1"/>
              </a:solidFill>
              <a:round/>
              <a:headEnd/>
              <a:tailEnd/>
            </a:ln>
          </p:spPr>
          <p:txBody>
            <a:bodyPr/>
            <a:lstStyle/>
            <a:p>
              <a:endParaRPr lang="es-AR"/>
            </a:p>
          </p:txBody>
        </p:sp>
        <p:sp>
          <p:nvSpPr>
            <p:cNvPr id="74" name="3 Elipse"/>
            <p:cNvSpPr>
              <a:spLocks noChangeArrowheads="1"/>
            </p:cNvSpPr>
            <p:nvPr/>
          </p:nvSpPr>
          <p:spPr bwMode="auto">
            <a:xfrm>
              <a:off x="3924300" y="3643313"/>
              <a:ext cx="431800" cy="431800"/>
            </a:xfrm>
            <a:prstGeom prst="ellipse">
              <a:avLst/>
            </a:prstGeom>
            <a:noFill/>
            <a:ln w="9525" algn="ctr">
              <a:solidFill>
                <a:schemeClr val="tx1"/>
              </a:solidFill>
              <a:round/>
              <a:headEnd/>
              <a:tailEnd/>
            </a:ln>
          </p:spPr>
          <p:txBody>
            <a:bodyPr/>
            <a:lstStyle/>
            <a:p>
              <a:endParaRPr lang="es-AR"/>
            </a:p>
          </p:txBody>
        </p:sp>
        <p:sp>
          <p:nvSpPr>
            <p:cNvPr id="75" name="4 Elipse"/>
            <p:cNvSpPr>
              <a:spLocks noChangeArrowheads="1"/>
            </p:cNvSpPr>
            <p:nvPr/>
          </p:nvSpPr>
          <p:spPr bwMode="auto">
            <a:xfrm>
              <a:off x="3924300" y="1698625"/>
              <a:ext cx="431800" cy="431800"/>
            </a:xfrm>
            <a:prstGeom prst="ellipse">
              <a:avLst/>
            </a:prstGeom>
            <a:noFill/>
            <a:ln w="9525" algn="ctr">
              <a:solidFill>
                <a:schemeClr val="tx1"/>
              </a:solidFill>
              <a:round/>
              <a:headEnd/>
              <a:tailEnd/>
            </a:ln>
          </p:spPr>
          <p:txBody>
            <a:bodyPr/>
            <a:lstStyle/>
            <a:p>
              <a:endParaRPr lang="es-AR"/>
            </a:p>
          </p:txBody>
        </p:sp>
        <p:sp>
          <p:nvSpPr>
            <p:cNvPr id="76" name="5 Elipse"/>
            <p:cNvSpPr>
              <a:spLocks noChangeArrowheads="1"/>
            </p:cNvSpPr>
            <p:nvPr/>
          </p:nvSpPr>
          <p:spPr bwMode="auto">
            <a:xfrm>
              <a:off x="3924300" y="619125"/>
              <a:ext cx="431800" cy="431800"/>
            </a:xfrm>
            <a:prstGeom prst="ellipse">
              <a:avLst/>
            </a:prstGeom>
            <a:noFill/>
            <a:ln w="9525" algn="ctr">
              <a:solidFill>
                <a:schemeClr val="tx1"/>
              </a:solidFill>
              <a:round/>
              <a:headEnd/>
              <a:tailEnd/>
            </a:ln>
          </p:spPr>
          <p:txBody>
            <a:bodyPr/>
            <a:lstStyle/>
            <a:p>
              <a:endParaRPr lang="es-AR"/>
            </a:p>
          </p:txBody>
        </p:sp>
        <p:sp>
          <p:nvSpPr>
            <p:cNvPr id="77" name="6 Elipse"/>
            <p:cNvSpPr>
              <a:spLocks noChangeArrowheads="1"/>
            </p:cNvSpPr>
            <p:nvPr/>
          </p:nvSpPr>
          <p:spPr bwMode="auto">
            <a:xfrm>
              <a:off x="3924300" y="4795838"/>
              <a:ext cx="431800" cy="431800"/>
            </a:xfrm>
            <a:prstGeom prst="ellipse">
              <a:avLst/>
            </a:prstGeom>
            <a:noFill/>
            <a:ln w="9525" algn="ctr">
              <a:solidFill>
                <a:schemeClr val="tx1"/>
              </a:solidFill>
              <a:round/>
              <a:headEnd/>
              <a:tailEnd/>
            </a:ln>
          </p:spPr>
          <p:txBody>
            <a:bodyPr/>
            <a:lstStyle/>
            <a:p>
              <a:endParaRPr lang="es-AR"/>
            </a:p>
          </p:txBody>
        </p:sp>
        <p:sp>
          <p:nvSpPr>
            <p:cNvPr id="78" name="7 Elipse"/>
            <p:cNvSpPr>
              <a:spLocks noChangeArrowheads="1"/>
            </p:cNvSpPr>
            <p:nvPr/>
          </p:nvSpPr>
          <p:spPr bwMode="auto">
            <a:xfrm>
              <a:off x="2051050" y="1555750"/>
              <a:ext cx="433388" cy="431800"/>
            </a:xfrm>
            <a:prstGeom prst="ellipse">
              <a:avLst/>
            </a:prstGeom>
            <a:noFill/>
            <a:ln w="9525" algn="ctr">
              <a:solidFill>
                <a:schemeClr val="tx1"/>
              </a:solidFill>
              <a:round/>
              <a:headEnd/>
              <a:tailEnd/>
            </a:ln>
          </p:spPr>
          <p:txBody>
            <a:bodyPr/>
            <a:lstStyle/>
            <a:p>
              <a:endParaRPr lang="es-AR"/>
            </a:p>
          </p:txBody>
        </p:sp>
        <p:sp>
          <p:nvSpPr>
            <p:cNvPr id="79" name="8 Elipse"/>
            <p:cNvSpPr>
              <a:spLocks noChangeArrowheads="1"/>
            </p:cNvSpPr>
            <p:nvPr/>
          </p:nvSpPr>
          <p:spPr bwMode="auto">
            <a:xfrm>
              <a:off x="7524750" y="2635250"/>
              <a:ext cx="431800" cy="431800"/>
            </a:xfrm>
            <a:prstGeom prst="ellipse">
              <a:avLst/>
            </a:prstGeom>
            <a:noFill/>
            <a:ln w="9525" algn="ctr">
              <a:solidFill>
                <a:schemeClr val="tx1"/>
              </a:solidFill>
              <a:round/>
              <a:headEnd/>
              <a:tailEnd/>
            </a:ln>
          </p:spPr>
          <p:txBody>
            <a:bodyPr/>
            <a:lstStyle/>
            <a:p>
              <a:endParaRPr lang="es-AR"/>
            </a:p>
          </p:txBody>
        </p:sp>
        <p:sp>
          <p:nvSpPr>
            <p:cNvPr id="80" name="9 Elipse"/>
            <p:cNvSpPr>
              <a:spLocks noChangeArrowheads="1"/>
            </p:cNvSpPr>
            <p:nvPr/>
          </p:nvSpPr>
          <p:spPr bwMode="auto">
            <a:xfrm>
              <a:off x="7596188" y="1627188"/>
              <a:ext cx="431800" cy="431800"/>
            </a:xfrm>
            <a:prstGeom prst="ellipse">
              <a:avLst/>
            </a:prstGeom>
            <a:noFill/>
            <a:ln w="9525" algn="ctr">
              <a:solidFill>
                <a:schemeClr val="tx1"/>
              </a:solidFill>
              <a:round/>
              <a:headEnd/>
              <a:tailEnd/>
            </a:ln>
          </p:spPr>
          <p:txBody>
            <a:bodyPr/>
            <a:lstStyle/>
            <a:p>
              <a:endParaRPr lang="es-AR"/>
            </a:p>
          </p:txBody>
        </p:sp>
        <p:sp>
          <p:nvSpPr>
            <p:cNvPr id="81" name="10 Elipse"/>
            <p:cNvSpPr>
              <a:spLocks noChangeArrowheads="1"/>
            </p:cNvSpPr>
            <p:nvPr/>
          </p:nvSpPr>
          <p:spPr bwMode="auto">
            <a:xfrm>
              <a:off x="5867400" y="2635250"/>
              <a:ext cx="433388" cy="431800"/>
            </a:xfrm>
            <a:prstGeom prst="ellipse">
              <a:avLst/>
            </a:prstGeom>
            <a:noFill/>
            <a:ln w="9525" algn="ctr">
              <a:solidFill>
                <a:schemeClr val="tx1"/>
              </a:solidFill>
              <a:round/>
              <a:headEnd/>
              <a:tailEnd/>
            </a:ln>
          </p:spPr>
          <p:txBody>
            <a:bodyPr/>
            <a:lstStyle/>
            <a:p>
              <a:endParaRPr lang="es-AR"/>
            </a:p>
          </p:txBody>
        </p:sp>
        <p:cxnSp>
          <p:nvCxnSpPr>
            <p:cNvPr id="82" name="12 Conector recto"/>
            <p:cNvCxnSpPr>
              <a:cxnSpLocks noChangeShapeType="1"/>
            </p:cNvCxnSpPr>
            <p:nvPr/>
          </p:nvCxnSpPr>
          <p:spPr bwMode="auto">
            <a:xfrm rot="5400000">
              <a:off x="-216694" y="2815432"/>
              <a:ext cx="792163" cy="0"/>
            </a:xfrm>
            <a:prstGeom prst="line">
              <a:avLst/>
            </a:prstGeom>
            <a:noFill/>
            <a:ln w="25400" algn="ctr">
              <a:solidFill>
                <a:schemeClr val="tx1"/>
              </a:solidFill>
              <a:round/>
              <a:headEnd/>
              <a:tailEnd/>
            </a:ln>
          </p:spPr>
        </p:cxnSp>
        <p:cxnSp>
          <p:nvCxnSpPr>
            <p:cNvPr id="83" name="14 Conector recto"/>
            <p:cNvCxnSpPr>
              <a:cxnSpLocks noChangeShapeType="1"/>
            </p:cNvCxnSpPr>
            <p:nvPr/>
          </p:nvCxnSpPr>
          <p:spPr bwMode="auto">
            <a:xfrm rot="5400000">
              <a:off x="1439068" y="2815432"/>
              <a:ext cx="792163" cy="0"/>
            </a:xfrm>
            <a:prstGeom prst="line">
              <a:avLst/>
            </a:prstGeom>
            <a:noFill/>
            <a:ln w="25400" algn="ctr">
              <a:solidFill>
                <a:schemeClr val="tx1"/>
              </a:solidFill>
              <a:round/>
              <a:headEnd/>
              <a:tailEnd/>
            </a:ln>
          </p:spPr>
        </p:cxnSp>
        <p:cxnSp>
          <p:nvCxnSpPr>
            <p:cNvPr id="84" name="15 Conector recto"/>
            <p:cNvCxnSpPr>
              <a:cxnSpLocks noChangeShapeType="1"/>
            </p:cNvCxnSpPr>
            <p:nvPr/>
          </p:nvCxnSpPr>
          <p:spPr bwMode="auto">
            <a:xfrm rot="5400000">
              <a:off x="3023393" y="3752057"/>
              <a:ext cx="792163" cy="0"/>
            </a:xfrm>
            <a:prstGeom prst="line">
              <a:avLst/>
            </a:prstGeom>
            <a:noFill/>
            <a:ln w="25400" algn="ctr">
              <a:solidFill>
                <a:schemeClr val="tx1"/>
              </a:solidFill>
              <a:round/>
              <a:headEnd/>
              <a:tailEnd/>
            </a:ln>
          </p:spPr>
        </p:cxnSp>
        <p:cxnSp>
          <p:nvCxnSpPr>
            <p:cNvPr id="85" name="16 Conector recto"/>
            <p:cNvCxnSpPr>
              <a:cxnSpLocks noChangeShapeType="1"/>
            </p:cNvCxnSpPr>
            <p:nvPr/>
          </p:nvCxnSpPr>
          <p:spPr bwMode="auto">
            <a:xfrm rot="5400000">
              <a:off x="3023393" y="1951832"/>
              <a:ext cx="792163" cy="0"/>
            </a:xfrm>
            <a:prstGeom prst="line">
              <a:avLst/>
            </a:prstGeom>
            <a:noFill/>
            <a:ln w="25400" algn="ctr">
              <a:solidFill>
                <a:schemeClr val="tx1"/>
              </a:solidFill>
              <a:round/>
              <a:headEnd/>
              <a:tailEnd/>
            </a:ln>
          </p:spPr>
        </p:cxnSp>
        <p:cxnSp>
          <p:nvCxnSpPr>
            <p:cNvPr id="86" name="17 Conector recto"/>
            <p:cNvCxnSpPr>
              <a:cxnSpLocks noChangeShapeType="1"/>
            </p:cNvCxnSpPr>
            <p:nvPr/>
          </p:nvCxnSpPr>
          <p:spPr bwMode="auto">
            <a:xfrm rot="5400000">
              <a:off x="4536281" y="3752057"/>
              <a:ext cx="792163" cy="0"/>
            </a:xfrm>
            <a:prstGeom prst="line">
              <a:avLst/>
            </a:prstGeom>
            <a:noFill/>
            <a:ln w="25400" algn="ctr">
              <a:solidFill>
                <a:schemeClr val="tx1"/>
              </a:solidFill>
              <a:round/>
              <a:headEnd/>
              <a:tailEnd/>
            </a:ln>
          </p:spPr>
        </p:cxnSp>
        <p:cxnSp>
          <p:nvCxnSpPr>
            <p:cNvPr id="87" name="18 Conector recto"/>
            <p:cNvCxnSpPr>
              <a:cxnSpLocks noChangeShapeType="1"/>
            </p:cNvCxnSpPr>
            <p:nvPr/>
          </p:nvCxnSpPr>
          <p:spPr bwMode="auto">
            <a:xfrm rot="5400000">
              <a:off x="4536281" y="1951832"/>
              <a:ext cx="792163" cy="0"/>
            </a:xfrm>
            <a:prstGeom prst="line">
              <a:avLst/>
            </a:prstGeom>
            <a:noFill/>
            <a:ln w="25400" algn="ctr">
              <a:solidFill>
                <a:schemeClr val="tx1"/>
              </a:solidFill>
              <a:round/>
              <a:headEnd/>
              <a:tailEnd/>
            </a:ln>
          </p:spPr>
        </p:cxnSp>
        <p:cxnSp>
          <p:nvCxnSpPr>
            <p:cNvPr id="88" name="19 Conector recto"/>
            <p:cNvCxnSpPr>
              <a:cxnSpLocks noChangeShapeType="1"/>
            </p:cNvCxnSpPr>
            <p:nvPr/>
          </p:nvCxnSpPr>
          <p:spPr bwMode="auto">
            <a:xfrm rot="5400000">
              <a:off x="6703218" y="2815432"/>
              <a:ext cx="792163" cy="0"/>
            </a:xfrm>
            <a:prstGeom prst="line">
              <a:avLst/>
            </a:prstGeom>
            <a:noFill/>
            <a:ln w="25400" algn="ctr">
              <a:solidFill>
                <a:schemeClr val="tx1"/>
              </a:solidFill>
              <a:round/>
              <a:headEnd/>
              <a:tailEnd/>
            </a:ln>
          </p:spPr>
        </p:cxnSp>
        <p:cxnSp>
          <p:nvCxnSpPr>
            <p:cNvPr id="89" name="20 Conector recto"/>
            <p:cNvCxnSpPr>
              <a:cxnSpLocks noChangeShapeType="1"/>
            </p:cNvCxnSpPr>
            <p:nvPr/>
          </p:nvCxnSpPr>
          <p:spPr bwMode="auto">
            <a:xfrm rot="5400000">
              <a:off x="8063706" y="2815432"/>
              <a:ext cx="792163" cy="0"/>
            </a:xfrm>
            <a:prstGeom prst="line">
              <a:avLst/>
            </a:prstGeom>
            <a:noFill/>
            <a:ln w="25400" algn="ctr">
              <a:solidFill>
                <a:schemeClr val="tx1"/>
              </a:solidFill>
              <a:round/>
              <a:headEnd/>
              <a:tailEnd/>
            </a:ln>
          </p:spPr>
        </p:cxnSp>
        <p:cxnSp>
          <p:nvCxnSpPr>
            <p:cNvPr id="90" name="22 Conector recto de flecha"/>
            <p:cNvCxnSpPr>
              <a:cxnSpLocks noChangeShapeType="1"/>
              <a:endCxn id="72" idx="2"/>
            </p:cNvCxnSpPr>
            <p:nvPr/>
          </p:nvCxnSpPr>
          <p:spPr bwMode="auto">
            <a:xfrm>
              <a:off x="179388" y="2851150"/>
              <a:ext cx="604837" cy="1588"/>
            </a:xfrm>
            <a:prstGeom prst="straightConnector1">
              <a:avLst/>
            </a:prstGeom>
            <a:noFill/>
            <a:ln w="9525" algn="ctr">
              <a:solidFill>
                <a:schemeClr val="tx1"/>
              </a:solidFill>
              <a:round/>
              <a:headEnd/>
              <a:tailEnd type="arrow" w="med" len="med"/>
            </a:ln>
          </p:spPr>
        </p:cxnSp>
        <p:cxnSp>
          <p:nvCxnSpPr>
            <p:cNvPr id="91" name="24 Conector recto de flecha"/>
            <p:cNvCxnSpPr>
              <a:cxnSpLocks noChangeShapeType="1"/>
              <a:stCxn id="72" idx="6"/>
            </p:cNvCxnSpPr>
            <p:nvPr/>
          </p:nvCxnSpPr>
          <p:spPr bwMode="auto">
            <a:xfrm>
              <a:off x="1216025" y="2851150"/>
              <a:ext cx="619125" cy="1588"/>
            </a:xfrm>
            <a:prstGeom prst="straightConnector1">
              <a:avLst/>
            </a:prstGeom>
            <a:noFill/>
            <a:ln w="9525" algn="ctr">
              <a:solidFill>
                <a:schemeClr val="tx1"/>
              </a:solidFill>
              <a:round/>
              <a:headEnd/>
              <a:tailEnd type="arrow" w="med" len="med"/>
            </a:ln>
          </p:spPr>
        </p:cxnSp>
        <p:cxnSp>
          <p:nvCxnSpPr>
            <p:cNvPr id="92" name="25 Conector recto de flecha"/>
            <p:cNvCxnSpPr>
              <a:cxnSpLocks noChangeShapeType="1"/>
              <a:endCxn id="73" idx="2"/>
            </p:cNvCxnSpPr>
            <p:nvPr/>
          </p:nvCxnSpPr>
          <p:spPr bwMode="auto">
            <a:xfrm>
              <a:off x="1835150" y="2851150"/>
              <a:ext cx="576263" cy="1588"/>
            </a:xfrm>
            <a:prstGeom prst="straightConnector1">
              <a:avLst/>
            </a:prstGeom>
            <a:noFill/>
            <a:ln w="9525" algn="ctr">
              <a:solidFill>
                <a:schemeClr val="tx1"/>
              </a:solidFill>
              <a:round/>
              <a:headEnd/>
              <a:tailEnd type="arrow" w="med" len="med"/>
            </a:ln>
          </p:spPr>
        </p:cxnSp>
        <p:cxnSp>
          <p:nvCxnSpPr>
            <p:cNvPr id="93" name="27 Conector recto de flecha"/>
            <p:cNvCxnSpPr>
              <a:cxnSpLocks noChangeShapeType="1"/>
              <a:stCxn id="73" idx="7"/>
            </p:cNvCxnSpPr>
            <p:nvPr/>
          </p:nvCxnSpPr>
          <p:spPr bwMode="auto">
            <a:xfrm rot="5400000" flipH="1" flipV="1">
              <a:off x="2708275" y="1987550"/>
              <a:ext cx="784225" cy="638175"/>
            </a:xfrm>
            <a:prstGeom prst="straightConnector1">
              <a:avLst/>
            </a:prstGeom>
            <a:noFill/>
            <a:ln w="9525" algn="ctr">
              <a:solidFill>
                <a:schemeClr val="tx1"/>
              </a:solidFill>
              <a:round/>
              <a:headEnd/>
              <a:tailEnd type="arrow" w="med" len="med"/>
            </a:ln>
          </p:spPr>
        </p:cxnSp>
        <p:cxnSp>
          <p:nvCxnSpPr>
            <p:cNvPr id="94" name="29 Conector recto de flecha"/>
            <p:cNvCxnSpPr>
              <a:cxnSpLocks noChangeShapeType="1"/>
              <a:stCxn id="73" idx="5"/>
            </p:cNvCxnSpPr>
            <p:nvPr/>
          </p:nvCxnSpPr>
          <p:spPr bwMode="auto">
            <a:xfrm rot="16200000" flipH="1">
              <a:off x="2780506" y="3004344"/>
              <a:ext cx="639763" cy="638175"/>
            </a:xfrm>
            <a:prstGeom prst="straightConnector1">
              <a:avLst/>
            </a:prstGeom>
            <a:noFill/>
            <a:ln w="9525" algn="ctr">
              <a:solidFill>
                <a:schemeClr val="tx1"/>
              </a:solidFill>
              <a:round/>
              <a:headEnd/>
              <a:tailEnd type="arrow" w="med" len="med"/>
            </a:ln>
          </p:spPr>
        </p:cxnSp>
        <p:cxnSp>
          <p:nvCxnSpPr>
            <p:cNvPr id="95" name="30 Conector recto de flecha"/>
            <p:cNvCxnSpPr>
              <a:cxnSpLocks noChangeShapeType="1"/>
              <a:endCxn id="75" idx="2"/>
            </p:cNvCxnSpPr>
            <p:nvPr/>
          </p:nvCxnSpPr>
          <p:spPr bwMode="auto">
            <a:xfrm>
              <a:off x="3419475" y="1914525"/>
              <a:ext cx="504825" cy="1588"/>
            </a:xfrm>
            <a:prstGeom prst="straightConnector1">
              <a:avLst/>
            </a:prstGeom>
            <a:noFill/>
            <a:ln w="9525" algn="ctr">
              <a:solidFill>
                <a:schemeClr val="tx1"/>
              </a:solidFill>
              <a:round/>
              <a:headEnd/>
              <a:tailEnd type="arrow" w="med" len="med"/>
            </a:ln>
          </p:spPr>
        </p:cxnSp>
        <p:cxnSp>
          <p:nvCxnSpPr>
            <p:cNvPr id="96" name="31 Conector recto de flecha"/>
            <p:cNvCxnSpPr>
              <a:cxnSpLocks noChangeShapeType="1"/>
              <a:stCxn id="75" idx="6"/>
            </p:cNvCxnSpPr>
            <p:nvPr/>
          </p:nvCxnSpPr>
          <p:spPr bwMode="auto">
            <a:xfrm>
              <a:off x="4356100" y="1914525"/>
              <a:ext cx="568325" cy="7938"/>
            </a:xfrm>
            <a:prstGeom prst="straightConnector1">
              <a:avLst/>
            </a:prstGeom>
            <a:noFill/>
            <a:ln w="9525" algn="ctr">
              <a:solidFill>
                <a:schemeClr val="tx1"/>
              </a:solidFill>
              <a:round/>
              <a:headEnd/>
              <a:tailEnd type="arrow" w="med" len="med"/>
            </a:ln>
          </p:spPr>
        </p:cxnSp>
        <p:cxnSp>
          <p:nvCxnSpPr>
            <p:cNvPr id="97" name="32 Conector recto de flecha"/>
            <p:cNvCxnSpPr>
              <a:cxnSpLocks noChangeShapeType="1"/>
              <a:endCxn id="74" idx="2"/>
            </p:cNvCxnSpPr>
            <p:nvPr/>
          </p:nvCxnSpPr>
          <p:spPr bwMode="auto">
            <a:xfrm>
              <a:off x="3419475" y="3859213"/>
              <a:ext cx="504825" cy="1587"/>
            </a:xfrm>
            <a:prstGeom prst="straightConnector1">
              <a:avLst/>
            </a:prstGeom>
            <a:noFill/>
            <a:ln w="9525" algn="ctr">
              <a:solidFill>
                <a:schemeClr val="tx1"/>
              </a:solidFill>
              <a:round/>
              <a:headEnd/>
              <a:tailEnd type="arrow" w="med" len="med"/>
            </a:ln>
          </p:spPr>
        </p:cxnSp>
        <p:cxnSp>
          <p:nvCxnSpPr>
            <p:cNvPr id="98" name="33 Conector recto de flecha"/>
            <p:cNvCxnSpPr>
              <a:cxnSpLocks noChangeShapeType="1"/>
              <a:stCxn id="74" idx="6"/>
            </p:cNvCxnSpPr>
            <p:nvPr/>
          </p:nvCxnSpPr>
          <p:spPr bwMode="auto">
            <a:xfrm>
              <a:off x="4356100" y="3859213"/>
              <a:ext cx="576263" cy="1587"/>
            </a:xfrm>
            <a:prstGeom prst="straightConnector1">
              <a:avLst/>
            </a:prstGeom>
            <a:noFill/>
            <a:ln w="9525" algn="ctr">
              <a:solidFill>
                <a:schemeClr val="tx1"/>
              </a:solidFill>
              <a:round/>
              <a:headEnd/>
              <a:tailEnd type="arrow" w="med" len="med"/>
            </a:ln>
          </p:spPr>
        </p:cxnSp>
        <p:cxnSp>
          <p:nvCxnSpPr>
            <p:cNvPr id="99" name="35 Conector recto de flecha"/>
            <p:cNvCxnSpPr>
              <a:cxnSpLocks noChangeShapeType="1"/>
              <a:endCxn id="81" idx="1"/>
            </p:cNvCxnSpPr>
            <p:nvPr/>
          </p:nvCxnSpPr>
          <p:spPr bwMode="auto">
            <a:xfrm>
              <a:off x="4932363" y="1914525"/>
              <a:ext cx="998537" cy="784225"/>
            </a:xfrm>
            <a:prstGeom prst="straightConnector1">
              <a:avLst/>
            </a:prstGeom>
            <a:noFill/>
            <a:ln w="9525" algn="ctr">
              <a:solidFill>
                <a:schemeClr val="tx1"/>
              </a:solidFill>
              <a:round/>
              <a:headEnd/>
              <a:tailEnd type="arrow" w="med" len="med"/>
            </a:ln>
          </p:spPr>
        </p:cxnSp>
        <p:cxnSp>
          <p:nvCxnSpPr>
            <p:cNvPr id="100" name="37 Conector recto de flecha"/>
            <p:cNvCxnSpPr>
              <a:cxnSpLocks noChangeShapeType="1"/>
              <a:endCxn id="81" idx="3"/>
            </p:cNvCxnSpPr>
            <p:nvPr/>
          </p:nvCxnSpPr>
          <p:spPr bwMode="auto">
            <a:xfrm flipV="1">
              <a:off x="4932363" y="3003550"/>
              <a:ext cx="998537" cy="855663"/>
            </a:xfrm>
            <a:prstGeom prst="straightConnector1">
              <a:avLst/>
            </a:prstGeom>
            <a:noFill/>
            <a:ln w="9525" algn="ctr">
              <a:solidFill>
                <a:schemeClr val="tx1"/>
              </a:solidFill>
              <a:round/>
              <a:headEnd/>
              <a:tailEnd type="arrow" w="med" len="med"/>
            </a:ln>
          </p:spPr>
        </p:cxnSp>
        <p:cxnSp>
          <p:nvCxnSpPr>
            <p:cNvPr id="101" name="58 Conector recto de flecha"/>
            <p:cNvCxnSpPr>
              <a:cxnSpLocks noChangeShapeType="1"/>
              <a:stCxn id="81" idx="6"/>
            </p:cNvCxnSpPr>
            <p:nvPr/>
          </p:nvCxnSpPr>
          <p:spPr bwMode="auto">
            <a:xfrm>
              <a:off x="6300788" y="2851150"/>
              <a:ext cx="792162" cy="1588"/>
            </a:xfrm>
            <a:prstGeom prst="straightConnector1">
              <a:avLst/>
            </a:prstGeom>
            <a:noFill/>
            <a:ln w="9525" algn="ctr">
              <a:solidFill>
                <a:schemeClr val="tx1"/>
              </a:solidFill>
              <a:round/>
              <a:headEnd/>
              <a:tailEnd type="arrow" w="med" len="med"/>
            </a:ln>
          </p:spPr>
        </p:cxnSp>
        <p:cxnSp>
          <p:nvCxnSpPr>
            <p:cNvPr id="102" name="61 Conector recto de flecha"/>
            <p:cNvCxnSpPr>
              <a:cxnSpLocks noChangeShapeType="1"/>
              <a:endCxn id="79" idx="2"/>
            </p:cNvCxnSpPr>
            <p:nvPr/>
          </p:nvCxnSpPr>
          <p:spPr bwMode="auto">
            <a:xfrm>
              <a:off x="7164388" y="2851150"/>
              <a:ext cx="360362" cy="1588"/>
            </a:xfrm>
            <a:prstGeom prst="straightConnector1">
              <a:avLst/>
            </a:prstGeom>
            <a:noFill/>
            <a:ln w="9525" algn="ctr">
              <a:solidFill>
                <a:schemeClr val="tx1"/>
              </a:solidFill>
              <a:round/>
              <a:headEnd/>
              <a:tailEnd type="arrow" w="med" len="med"/>
            </a:ln>
          </p:spPr>
        </p:cxnSp>
        <p:cxnSp>
          <p:nvCxnSpPr>
            <p:cNvPr id="103" name="64 Conector recto de flecha"/>
            <p:cNvCxnSpPr>
              <a:cxnSpLocks noChangeShapeType="1"/>
              <a:stCxn id="79" idx="6"/>
            </p:cNvCxnSpPr>
            <p:nvPr/>
          </p:nvCxnSpPr>
          <p:spPr bwMode="auto">
            <a:xfrm>
              <a:off x="7956550" y="2851150"/>
              <a:ext cx="503238" cy="1588"/>
            </a:xfrm>
            <a:prstGeom prst="straightConnector1">
              <a:avLst/>
            </a:prstGeom>
            <a:noFill/>
            <a:ln w="9525" algn="ctr">
              <a:solidFill>
                <a:schemeClr val="tx1"/>
              </a:solidFill>
              <a:round/>
              <a:headEnd/>
              <a:tailEnd type="arrow" w="med" len="med"/>
            </a:ln>
          </p:spPr>
        </p:cxnSp>
        <p:sp>
          <p:nvSpPr>
            <p:cNvPr id="104" name="85 Forma libre"/>
            <p:cNvSpPr>
              <a:spLocks/>
            </p:cNvSpPr>
            <p:nvPr/>
          </p:nvSpPr>
          <p:spPr bwMode="auto">
            <a:xfrm>
              <a:off x="4445000" y="700088"/>
              <a:ext cx="1533525" cy="1012825"/>
            </a:xfrm>
            <a:custGeom>
              <a:avLst/>
              <a:gdLst>
                <a:gd name="T0" fmla="*/ 506486 w 1533378"/>
                <a:gd name="T1" fmla="*/ 1012825 h 1012875"/>
                <a:gd name="T2" fmla="*/ 1449111 w 1533378"/>
                <a:gd name="T3" fmla="*/ 154737 h 1012875"/>
                <a:gd name="T4" fmla="*/ 0 w 1533378"/>
                <a:gd name="T5" fmla="*/ 84403 h 1012875"/>
                <a:gd name="T6" fmla="*/ 0 w 1533378"/>
                <a:gd name="T7" fmla="*/ 84403 h 1012875"/>
                <a:gd name="T8" fmla="*/ 0 60000 65536"/>
                <a:gd name="T9" fmla="*/ 0 60000 65536"/>
                <a:gd name="T10" fmla="*/ 0 60000 65536"/>
                <a:gd name="T11" fmla="*/ 0 60000 65536"/>
                <a:gd name="T12" fmla="*/ 0 w 1533378"/>
                <a:gd name="T13" fmla="*/ 0 h 1012875"/>
                <a:gd name="T14" fmla="*/ 1533378 w 1533378"/>
                <a:gd name="T15" fmla="*/ 1012875 h 1012875"/>
              </a:gdLst>
              <a:ahLst/>
              <a:cxnLst>
                <a:cxn ang="T8">
                  <a:pos x="T0" y="T1"/>
                </a:cxn>
                <a:cxn ang="T9">
                  <a:pos x="T2" y="T3"/>
                </a:cxn>
                <a:cxn ang="T10">
                  <a:pos x="T4" y="T5"/>
                </a:cxn>
                <a:cxn ang="T11">
                  <a:pos x="T6" y="T7"/>
                </a:cxn>
              </a:cxnLst>
              <a:rect l="T12" t="T13" r="T14" b="T15"/>
              <a:pathLst>
                <a:path w="1533378" h="1012875">
                  <a:moveTo>
                    <a:pt x="506437" y="1012875"/>
                  </a:moveTo>
                  <a:cubicBezTo>
                    <a:pt x="1019907" y="661182"/>
                    <a:pt x="1533378" y="309490"/>
                    <a:pt x="1448972" y="154745"/>
                  </a:cubicBezTo>
                  <a:cubicBezTo>
                    <a:pt x="1364566" y="0"/>
                    <a:pt x="0" y="84407"/>
                    <a:pt x="0" y="84407"/>
                  </a:cubicBezTo>
                </a:path>
              </a:pathLst>
            </a:custGeom>
            <a:noFill/>
            <a:ln w="9525" cap="flat" cmpd="sng" algn="ctr">
              <a:solidFill>
                <a:schemeClr val="tx1"/>
              </a:solidFill>
              <a:prstDash val="solid"/>
              <a:round/>
              <a:headEnd type="none" w="med" len="med"/>
              <a:tailEnd type="stealth" w="lg" len="med"/>
            </a:ln>
          </p:spPr>
          <p:txBody>
            <a:bodyPr/>
            <a:lstStyle/>
            <a:p>
              <a:endParaRPr lang="es-AR"/>
            </a:p>
          </p:txBody>
        </p:sp>
        <p:sp>
          <p:nvSpPr>
            <p:cNvPr id="105" name="90 Forma libre"/>
            <p:cNvSpPr>
              <a:spLocks/>
            </p:cNvSpPr>
            <p:nvPr/>
          </p:nvSpPr>
          <p:spPr bwMode="auto">
            <a:xfrm>
              <a:off x="2754313" y="700088"/>
              <a:ext cx="1143000" cy="927100"/>
            </a:xfrm>
            <a:custGeom>
              <a:avLst/>
              <a:gdLst>
                <a:gd name="T0" fmla="*/ 1143000 w 1141828"/>
                <a:gd name="T1" fmla="*/ 0 h 928467"/>
                <a:gd name="T2" fmla="*/ 100922 w 1141828"/>
                <a:gd name="T3" fmla="*/ 294986 h 928467"/>
                <a:gd name="T4" fmla="*/ 537468 w 1141828"/>
                <a:gd name="T5" fmla="*/ 927100 h 928467"/>
                <a:gd name="T6" fmla="*/ 537468 w 1141828"/>
                <a:gd name="T7" fmla="*/ 927100 h 928467"/>
                <a:gd name="T8" fmla="*/ 0 60000 65536"/>
                <a:gd name="T9" fmla="*/ 0 60000 65536"/>
                <a:gd name="T10" fmla="*/ 0 60000 65536"/>
                <a:gd name="T11" fmla="*/ 0 60000 65536"/>
                <a:gd name="T12" fmla="*/ 0 w 1141828"/>
                <a:gd name="T13" fmla="*/ 0 h 928467"/>
                <a:gd name="T14" fmla="*/ 1141828 w 1141828"/>
                <a:gd name="T15" fmla="*/ 928467 h 928467"/>
              </a:gdLst>
              <a:ahLst/>
              <a:cxnLst>
                <a:cxn ang="T8">
                  <a:pos x="T0" y="T1"/>
                </a:cxn>
                <a:cxn ang="T9">
                  <a:pos x="T2" y="T3"/>
                </a:cxn>
                <a:cxn ang="T10">
                  <a:pos x="T4" y="T5"/>
                </a:cxn>
                <a:cxn ang="T11">
                  <a:pos x="T6" y="T7"/>
                </a:cxn>
              </a:cxnLst>
              <a:rect l="T12" t="T13" r="T14" b="T15"/>
              <a:pathLst>
                <a:path w="1141828" h="928467">
                  <a:moveTo>
                    <a:pt x="1141828" y="0"/>
                  </a:moveTo>
                  <a:cubicBezTo>
                    <a:pt x="671733" y="70338"/>
                    <a:pt x="201638" y="140676"/>
                    <a:pt x="100819" y="295421"/>
                  </a:cubicBezTo>
                  <a:cubicBezTo>
                    <a:pt x="0" y="450166"/>
                    <a:pt x="536917" y="928467"/>
                    <a:pt x="536917" y="928467"/>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sp>
          <p:nvSpPr>
            <p:cNvPr id="106" name="94 Forma libre"/>
            <p:cNvSpPr>
              <a:spLocks/>
            </p:cNvSpPr>
            <p:nvPr/>
          </p:nvSpPr>
          <p:spPr bwMode="auto">
            <a:xfrm>
              <a:off x="4543425" y="3990975"/>
              <a:ext cx="1247775" cy="1027113"/>
            </a:xfrm>
            <a:custGeom>
              <a:avLst/>
              <a:gdLst>
                <a:gd name="T0" fmla="*/ 478470 w 1247335"/>
                <a:gd name="T1" fmla="*/ 0 h 1026941"/>
                <a:gd name="T2" fmla="*/ 1168030 w 1247335"/>
                <a:gd name="T3" fmla="*/ 605011 h 1026941"/>
                <a:gd name="T4" fmla="*/ 0 w 1247335"/>
                <a:gd name="T5" fmla="*/ 1027113 h 1026941"/>
                <a:gd name="T6" fmla="*/ 0 w 1247335"/>
                <a:gd name="T7" fmla="*/ 1027113 h 1026941"/>
                <a:gd name="T8" fmla="*/ 0 60000 65536"/>
                <a:gd name="T9" fmla="*/ 0 60000 65536"/>
                <a:gd name="T10" fmla="*/ 0 60000 65536"/>
                <a:gd name="T11" fmla="*/ 0 60000 65536"/>
                <a:gd name="T12" fmla="*/ 0 w 1247335"/>
                <a:gd name="T13" fmla="*/ 0 h 1026941"/>
                <a:gd name="T14" fmla="*/ 1247335 w 1247335"/>
                <a:gd name="T15" fmla="*/ 1026941 h 1026941"/>
              </a:gdLst>
              <a:ahLst/>
              <a:cxnLst>
                <a:cxn ang="T8">
                  <a:pos x="T0" y="T1"/>
                </a:cxn>
                <a:cxn ang="T9">
                  <a:pos x="T2" y="T3"/>
                </a:cxn>
                <a:cxn ang="T10">
                  <a:pos x="T4" y="T5"/>
                </a:cxn>
                <a:cxn ang="T11">
                  <a:pos x="T6" y="T7"/>
                </a:cxn>
              </a:cxnLst>
              <a:rect l="T12" t="T13" r="T14" b="T15"/>
              <a:pathLst>
                <a:path w="1247335" h="1026941">
                  <a:moveTo>
                    <a:pt x="478301" y="0"/>
                  </a:moveTo>
                  <a:cubicBezTo>
                    <a:pt x="862818" y="216876"/>
                    <a:pt x="1247335" y="433753"/>
                    <a:pt x="1167618" y="604910"/>
                  </a:cubicBezTo>
                  <a:cubicBezTo>
                    <a:pt x="1087901" y="776067"/>
                    <a:pt x="0" y="1026941"/>
                    <a:pt x="0" y="1026941"/>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sp>
          <p:nvSpPr>
            <p:cNvPr id="107" name="95 Forma libre"/>
            <p:cNvSpPr>
              <a:spLocks/>
            </p:cNvSpPr>
            <p:nvPr/>
          </p:nvSpPr>
          <p:spPr bwMode="auto">
            <a:xfrm>
              <a:off x="2714625" y="4075113"/>
              <a:ext cx="1168400" cy="957262"/>
            </a:xfrm>
            <a:custGeom>
              <a:avLst/>
              <a:gdLst>
                <a:gd name="T0" fmla="*/ 1168400 w 1167619"/>
                <a:gd name="T1" fmla="*/ 957262 h 956603"/>
                <a:gd name="T2" fmla="*/ 98540 w 1167619"/>
                <a:gd name="T3" fmla="*/ 563096 h 956603"/>
                <a:gd name="T4" fmla="*/ 577162 w 1167619"/>
                <a:gd name="T5" fmla="*/ 0 h 956603"/>
                <a:gd name="T6" fmla="*/ 577162 w 1167619"/>
                <a:gd name="T7" fmla="*/ 0 h 956603"/>
                <a:gd name="T8" fmla="*/ 0 60000 65536"/>
                <a:gd name="T9" fmla="*/ 0 60000 65536"/>
                <a:gd name="T10" fmla="*/ 0 60000 65536"/>
                <a:gd name="T11" fmla="*/ 0 60000 65536"/>
                <a:gd name="T12" fmla="*/ 0 w 1167619"/>
                <a:gd name="T13" fmla="*/ 0 h 956603"/>
                <a:gd name="T14" fmla="*/ 1167619 w 1167619"/>
                <a:gd name="T15" fmla="*/ 956603 h 956603"/>
              </a:gdLst>
              <a:ahLst/>
              <a:cxnLst>
                <a:cxn ang="T8">
                  <a:pos x="T0" y="T1"/>
                </a:cxn>
                <a:cxn ang="T9">
                  <a:pos x="T2" y="T3"/>
                </a:cxn>
                <a:cxn ang="T10">
                  <a:pos x="T4" y="T5"/>
                </a:cxn>
                <a:cxn ang="T11">
                  <a:pos x="T6" y="T7"/>
                </a:cxn>
              </a:cxnLst>
              <a:rect l="T12" t="T13" r="T14" b="T15"/>
              <a:pathLst>
                <a:path w="1167619" h="956603">
                  <a:moveTo>
                    <a:pt x="1167619" y="956603"/>
                  </a:moveTo>
                  <a:cubicBezTo>
                    <a:pt x="682283" y="839372"/>
                    <a:pt x="196948" y="722142"/>
                    <a:pt x="98474" y="562708"/>
                  </a:cubicBezTo>
                  <a:cubicBezTo>
                    <a:pt x="0" y="403274"/>
                    <a:pt x="576776" y="0"/>
                    <a:pt x="576776" y="0"/>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sp>
          <p:nvSpPr>
            <p:cNvPr id="108" name="96 Forma libre"/>
            <p:cNvSpPr>
              <a:spLocks/>
            </p:cNvSpPr>
            <p:nvPr/>
          </p:nvSpPr>
          <p:spPr bwMode="auto">
            <a:xfrm>
              <a:off x="1263650" y="1725613"/>
              <a:ext cx="747713" cy="803275"/>
            </a:xfrm>
            <a:custGeom>
              <a:avLst/>
              <a:gdLst>
                <a:gd name="T0" fmla="*/ 747713 w 747933"/>
                <a:gd name="T1" fmla="*/ 0 h 801859"/>
                <a:gd name="T2" fmla="*/ 44535 w 747933"/>
                <a:gd name="T3" fmla="*/ 295944 h 801859"/>
                <a:gd name="T4" fmla="*/ 480506 w 747933"/>
                <a:gd name="T5" fmla="*/ 803275 h 801859"/>
                <a:gd name="T6" fmla="*/ 480506 w 747933"/>
                <a:gd name="T7" fmla="*/ 803275 h 801859"/>
                <a:gd name="T8" fmla="*/ 0 60000 65536"/>
                <a:gd name="T9" fmla="*/ 0 60000 65536"/>
                <a:gd name="T10" fmla="*/ 0 60000 65536"/>
                <a:gd name="T11" fmla="*/ 0 60000 65536"/>
                <a:gd name="T12" fmla="*/ 0 w 747933"/>
                <a:gd name="T13" fmla="*/ 0 h 801859"/>
                <a:gd name="T14" fmla="*/ 747933 w 747933"/>
                <a:gd name="T15" fmla="*/ 801859 h 801859"/>
              </a:gdLst>
              <a:ahLst/>
              <a:cxnLst>
                <a:cxn ang="T8">
                  <a:pos x="T0" y="T1"/>
                </a:cxn>
                <a:cxn ang="T9">
                  <a:pos x="T2" y="T3"/>
                </a:cxn>
                <a:cxn ang="T10">
                  <a:pos x="T4" y="T5"/>
                </a:cxn>
                <a:cxn ang="T11">
                  <a:pos x="T6" y="T7"/>
                </a:cxn>
              </a:cxnLst>
              <a:rect l="T12" t="T13" r="T14" b="T15"/>
              <a:pathLst>
                <a:path w="747933" h="801859">
                  <a:moveTo>
                    <a:pt x="747933" y="0"/>
                  </a:moveTo>
                  <a:cubicBezTo>
                    <a:pt x="418514" y="80889"/>
                    <a:pt x="89096" y="161779"/>
                    <a:pt x="44548" y="295422"/>
                  </a:cubicBezTo>
                  <a:cubicBezTo>
                    <a:pt x="0" y="429065"/>
                    <a:pt x="480647" y="801859"/>
                    <a:pt x="480647" y="801859"/>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cxnSp>
          <p:nvCxnSpPr>
            <p:cNvPr id="109" name="98 Conector recto de flecha"/>
            <p:cNvCxnSpPr>
              <a:cxnSpLocks noChangeShapeType="1"/>
              <a:endCxn id="78" idx="6"/>
            </p:cNvCxnSpPr>
            <p:nvPr/>
          </p:nvCxnSpPr>
          <p:spPr bwMode="auto">
            <a:xfrm rot="10800000" flipV="1">
              <a:off x="2484438" y="1768475"/>
              <a:ext cx="906462" cy="3175"/>
            </a:xfrm>
            <a:prstGeom prst="straightConnector1">
              <a:avLst/>
            </a:prstGeom>
            <a:noFill/>
            <a:ln w="9525" algn="ctr">
              <a:solidFill>
                <a:schemeClr val="tx1"/>
              </a:solidFill>
              <a:round/>
              <a:headEnd/>
              <a:tailEnd type="arrow" w="med" len="med"/>
            </a:ln>
          </p:spPr>
        </p:cxnSp>
        <p:cxnSp>
          <p:nvCxnSpPr>
            <p:cNvPr id="110" name="101 Conector recto de flecha"/>
            <p:cNvCxnSpPr>
              <a:cxnSpLocks noChangeShapeType="1"/>
              <a:endCxn id="78" idx="5"/>
            </p:cNvCxnSpPr>
            <p:nvPr/>
          </p:nvCxnSpPr>
          <p:spPr bwMode="auto">
            <a:xfrm rot="16200000" flipV="1">
              <a:off x="2204244" y="2140744"/>
              <a:ext cx="1431925" cy="998537"/>
            </a:xfrm>
            <a:prstGeom prst="straightConnector1">
              <a:avLst/>
            </a:prstGeom>
            <a:noFill/>
            <a:ln w="9525" algn="ctr">
              <a:solidFill>
                <a:schemeClr val="tx1"/>
              </a:solidFill>
              <a:prstDash val="dash"/>
              <a:round/>
              <a:headEnd/>
              <a:tailEnd type="arrow" w="med" len="med"/>
            </a:ln>
          </p:spPr>
        </p:cxnSp>
        <p:sp>
          <p:nvSpPr>
            <p:cNvPr id="111" name="103 Forma libre"/>
            <p:cNvSpPr>
              <a:spLocks/>
            </p:cNvSpPr>
            <p:nvPr/>
          </p:nvSpPr>
          <p:spPr bwMode="auto">
            <a:xfrm>
              <a:off x="8131175" y="1768475"/>
              <a:ext cx="844550" cy="746125"/>
            </a:xfrm>
            <a:custGeom>
              <a:avLst/>
              <a:gdLst>
                <a:gd name="T0" fmla="*/ 337820 w 844062"/>
                <a:gd name="T1" fmla="*/ 746125 h 745588"/>
                <a:gd name="T2" fmla="*/ 788246 w 844062"/>
                <a:gd name="T3" fmla="*/ 126701 h 745588"/>
                <a:gd name="T4" fmla="*/ 0 w 844062"/>
                <a:gd name="T5" fmla="*/ 0 h 745588"/>
                <a:gd name="T6" fmla="*/ 0 w 844062"/>
                <a:gd name="T7" fmla="*/ 0 h 745588"/>
                <a:gd name="T8" fmla="*/ 0 60000 65536"/>
                <a:gd name="T9" fmla="*/ 0 60000 65536"/>
                <a:gd name="T10" fmla="*/ 0 60000 65536"/>
                <a:gd name="T11" fmla="*/ 0 60000 65536"/>
                <a:gd name="T12" fmla="*/ 0 w 844062"/>
                <a:gd name="T13" fmla="*/ 0 h 745588"/>
                <a:gd name="T14" fmla="*/ 844062 w 844062"/>
                <a:gd name="T15" fmla="*/ 745588 h 745588"/>
              </a:gdLst>
              <a:ahLst/>
              <a:cxnLst>
                <a:cxn ang="T8">
                  <a:pos x="T0" y="T1"/>
                </a:cxn>
                <a:cxn ang="T9">
                  <a:pos x="T2" y="T3"/>
                </a:cxn>
                <a:cxn ang="T10">
                  <a:pos x="T4" y="T5"/>
                </a:cxn>
                <a:cxn ang="T11">
                  <a:pos x="T6" y="T7"/>
                </a:cxn>
              </a:cxnLst>
              <a:rect l="T12" t="T13" r="T14" b="T15"/>
              <a:pathLst>
                <a:path w="844062" h="745588">
                  <a:moveTo>
                    <a:pt x="337625" y="745588"/>
                  </a:moveTo>
                  <a:cubicBezTo>
                    <a:pt x="590843" y="498231"/>
                    <a:pt x="844062" y="250875"/>
                    <a:pt x="787791" y="126610"/>
                  </a:cubicBezTo>
                  <a:cubicBezTo>
                    <a:pt x="731520" y="2345"/>
                    <a:pt x="0" y="0"/>
                    <a:pt x="0" y="0"/>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sp>
          <p:nvSpPr>
            <p:cNvPr id="112" name="104 Forma libre"/>
            <p:cNvSpPr>
              <a:spLocks/>
            </p:cNvSpPr>
            <p:nvPr/>
          </p:nvSpPr>
          <p:spPr bwMode="auto">
            <a:xfrm>
              <a:off x="6424613" y="1782763"/>
              <a:ext cx="1073150" cy="731837"/>
            </a:xfrm>
            <a:custGeom>
              <a:avLst/>
              <a:gdLst>
                <a:gd name="T0" fmla="*/ 1073150 w 1073834"/>
                <a:gd name="T1" fmla="*/ 0 h 731520"/>
                <a:gd name="T2" fmla="*/ 74980 w 1073834"/>
                <a:gd name="T3" fmla="*/ 365919 h 731520"/>
                <a:gd name="T4" fmla="*/ 623271 w 1073834"/>
                <a:gd name="T5" fmla="*/ 731837 h 731520"/>
                <a:gd name="T6" fmla="*/ 623271 w 1073834"/>
                <a:gd name="T7" fmla="*/ 731837 h 731520"/>
                <a:gd name="T8" fmla="*/ 0 60000 65536"/>
                <a:gd name="T9" fmla="*/ 0 60000 65536"/>
                <a:gd name="T10" fmla="*/ 0 60000 65536"/>
                <a:gd name="T11" fmla="*/ 0 60000 65536"/>
                <a:gd name="T12" fmla="*/ 0 w 1073834"/>
                <a:gd name="T13" fmla="*/ 0 h 731520"/>
                <a:gd name="T14" fmla="*/ 1073834 w 1073834"/>
                <a:gd name="T15" fmla="*/ 731520 h 731520"/>
              </a:gdLst>
              <a:ahLst/>
              <a:cxnLst>
                <a:cxn ang="T8">
                  <a:pos x="T0" y="T1"/>
                </a:cxn>
                <a:cxn ang="T9">
                  <a:pos x="T2" y="T3"/>
                </a:cxn>
                <a:cxn ang="T10">
                  <a:pos x="T4" y="T5"/>
                </a:cxn>
                <a:cxn ang="T11">
                  <a:pos x="T6" y="T7"/>
                </a:cxn>
              </a:cxnLst>
              <a:rect l="T12" t="T13" r="T14" b="T15"/>
              <a:pathLst>
                <a:path w="1073834" h="731520">
                  <a:moveTo>
                    <a:pt x="1073834" y="0"/>
                  </a:moveTo>
                  <a:cubicBezTo>
                    <a:pt x="611945" y="121920"/>
                    <a:pt x="150056" y="243840"/>
                    <a:pt x="75028" y="365760"/>
                  </a:cubicBezTo>
                  <a:cubicBezTo>
                    <a:pt x="0" y="487680"/>
                    <a:pt x="623668" y="731520"/>
                    <a:pt x="623668" y="731520"/>
                  </a:cubicBezTo>
                </a:path>
              </a:pathLst>
            </a:custGeom>
            <a:noFill/>
            <a:ln w="9525" cap="flat" cmpd="sng" algn="ctr">
              <a:solidFill>
                <a:schemeClr val="tx1"/>
              </a:solidFill>
              <a:prstDash val="solid"/>
              <a:round/>
              <a:headEnd type="none" w="med" len="med"/>
              <a:tailEnd type="stealth" w="med" len="med"/>
            </a:ln>
          </p:spPr>
          <p:txBody>
            <a:bodyPr/>
            <a:lstStyle/>
            <a:p>
              <a:endParaRPr lang="es-AR"/>
            </a:p>
          </p:txBody>
        </p:sp>
        <p:sp>
          <p:nvSpPr>
            <p:cNvPr id="113" name="106 Elipse"/>
            <p:cNvSpPr>
              <a:spLocks noChangeArrowheads="1"/>
            </p:cNvSpPr>
            <p:nvPr/>
          </p:nvSpPr>
          <p:spPr bwMode="auto">
            <a:xfrm>
              <a:off x="4111625" y="790575"/>
              <a:ext cx="71438" cy="73025"/>
            </a:xfrm>
            <a:prstGeom prst="ellipse">
              <a:avLst/>
            </a:prstGeom>
            <a:solidFill>
              <a:schemeClr val="tx1"/>
            </a:solidFill>
            <a:ln w="9525" algn="ctr">
              <a:solidFill>
                <a:schemeClr val="tx1"/>
              </a:solidFill>
              <a:round/>
              <a:headEnd/>
              <a:tailEnd/>
            </a:ln>
          </p:spPr>
          <p:txBody>
            <a:bodyPr/>
            <a:lstStyle/>
            <a:p>
              <a:endParaRPr lang="es-AR"/>
            </a:p>
          </p:txBody>
        </p:sp>
        <p:sp>
          <p:nvSpPr>
            <p:cNvPr id="114" name="107 Elipse"/>
            <p:cNvSpPr>
              <a:spLocks noChangeArrowheads="1"/>
            </p:cNvSpPr>
            <p:nvPr/>
          </p:nvSpPr>
          <p:spPr bwMode="auto">
            <a:xfrm>
              <a:off x="4125913" y="4981575"/>
              <a:ext cx="71437" cy="71438"/>
            </a:xfrm>
            <a:prstGeom prst="ellipse">
              <a:avLst/>
            </a:prstGeom>
            <a:solidFill>
              <a:schemeClr val="tx1"/>
            </a:solidFill>
            <a:ln w="9525" algn="ctr">
              <a:solidFill>
                <a:schemeClr val="tx1"/>
              </a:solidFill>
              <a:round/>
              <a:headEnd/>
              <a:tailEnd/>
            </a:ln>
          </p:spPr>
          <p:txBody>
            <a:bodyPr/>
            <a:lstStyle/>
            <a:p>
              <a:endParaRPr lang="es-AR"/>
            </a:p>
          </p:txBody>
        </p:sp>
        <p:sp>
          <p:nvSpPr>
            <p:cNvPr id="115" name="108 Elipse"/>
            <p:cNvSpPr>
              <a:spLocks noChangeArrowheads="1"/>
            </p:cNvSpPr>
            <p:nvPr/>
          </p:nvSpPr>
          <p:spPr bwMode="auto">
            <a:xfrm>
              <a:off x="2195513" y="1698625"/>
              <a:ext cx="73025" cy="73025"/>
            </a:xfrm>
            <a:prstGeom prst="ellipse">
              <a:avLst/>
            </a:prstGeom>
            <a:solidFill>
              <a:schemeClr val="tx1"/>
            </a:solidFill>
            <a:ln w="9525" algn="ctr">
              <a:solidFill>
                <a:schemeClr val="tx1"/>
              </a:solidFill>
              <a:round/>
              <a:headEnd/>
              <a:tailEnd/>
            </a:ln>
          </p:spPr>
          <p:txBody>
            <a:bodyPr/>
            <a:lstStyle/>
            <a:p>
              <a:endParaRPr lang="es-AR"/>
            </a:p>
          </p:txBody>
        </p:sp>
        <p:sp>
          <p:nvSpPr>
            <p:cNvPr id="116" name="109 Elipse"/>
            <p:cNvSpPr>
              <a:spLocks noChangeArrowheads="1"/>
            </p:cNvSpPr>
            <p:nvPr/>
          </p:nvSpPr>
          <p:spPr bwMode="auto">
            <a:xfrm>
              <a:off x="2339975" y="1698625"/>
              <a:ext cx="71438" cy="73025"/>
            </a:xfrm>
            <a:prstGeom prst="ellipse">
              <a:avLst/>
            </a:prstGeom>
            <a:solidFill>
              <a:schemeClr val="tx1"/>
            </a:solidFill>
            <a:ln w="9525" algn="ctr">
              <a:solidFill>
                <a:schemeClr val="tx1"/>
              </a:solidFill>
              <a:round/>
              <a:headEnd/>
              <a:tailEnd/>
            </a:ln>
          </p:spPr>
          <p:txBody>
            <a:bodyPr/>
            <a:lstStyle/>
            <a:p>
              <a:endParaRPr lang="es-AR"/>
            </a:p>
          </p:txBody>
        </p:sp>
        <p:sp>
          <p:nvSpPr>
            <p:cNvPr id="117" name="110 Elipse"/>
            <p:cNvSpPr>
              <a:spLocks noChangeArrowheads="1"/>
            </p:cNvSpPr>
            <p:nvPr/>
          </p:nvSpPr>
          <p:spPr bwMode="auto">
            <a:xfrm>
              <a:off x="2195513" y="1843088"/>
              <a:ext cx="73025" cy="71437"/>
            </a:xfrm>
            <a:prstGeom prst="ellipse">
              <a:avLst/>
            </a:prstGeom>
            <a:solidFill>
              <a:schemeClr val="tx1"/>
            </a:solidFill>
            <a:ln w="9525" algn="ctr">
              <a:solidFill>
                <a:schemeClr val="tx1"/>
              </a:solidFill>
              <a:round/>
              <a:headEnd/>
              <a:tailEnd/>
            </a:ln>
          </p:spPr>
          <p:txBody>
            <a:bodyPr/>
            <a:lstStyle/>
            <a:p>
              <a:endParaRPr lang="es-AR"/>
            </a:p>
          </p:txBody>
        </p:sp>
        <p:sp>
          <p:nvSpPr>
            <p:cNvPr id="118" name="111 Elipse"/>
            <p:cNvSpPr>
              <a:spLocks noChangeArrowheads="1"/>
            </p:cNvSpPr>
            <p:nvPr/>
          </p:nvSpPr>
          <p:spPr bwMode="auto">
            <a:xfrm>
              <a:off x="7797800" y="1814513"/>
              <a:ext cx="73025" cy="73025"/>
            </a:xfrm>
            <a:prstGeom prst="ellipse">
              <a:avLst/>
            </a:prstGeom>
            <a:solidFill>
              <a:schemeClr val="tx1"/>
            </a:solidFill>
            <a:ln w="9525" algn="ctr">
              <a:solidFill>
                <a:schemeClr val="tx1"/>
              </a:solidFill>
              <a:round/>
              <a:headEnd/>
              <a:tailEnd/>
            </a:ln>
          </p:spPr>
          <p:txBody>
            <a:bodyPr/>
            <a:lstStyle/>
            <a:p>
              <a:endParaRPr lang="es-AR"/>
            </a:p>
          </p:txBody>
        </p:sp>
        <p:sp>
          <p:nvSpPr>
            <p:cNvPr id="119" name="112 Rectángulo"/>
            <p:cNvSpPr>
              <a:spLocks noChangeArrowheads="1"/>
            </p:cNvSpPr>
            <p:nvPr/>
          </p:nvSpPr>
          <p:spPr bwMode="auto">
            <a:xfrm>
              <a:off x="-36910" y="2058988"/>
              <a:ext cx="1152526" cy="288925"/>
            </a:xfrm>
            <a:prstGeom prst="rect">
              <a:avLst/>
            </a:prstGeom>
            <a:noFill/>
            <a:ln w="9525" algn="ctr">
              <a:noFill/>
              <a:round/>
              <a:headEnd/>
              <a:tailEnd/>
            </a:ln>
          </p:spPr>
          <p:txBody>
            <a:bodyPr/>
            <a:lstStyle/>
            <a:p>
              <a:r>
                <a:rPr lang="es-ES_tradnl" sz="1000">
                  <a:solidFill>
                    <a:schemeClr val="tx1"/>
                  </a:solidFill>
                  <a:latin typeface="Arial" charset="0"/>
                  <a:cs typeface="Arial" charset="0"/>
                </a:rPr>
                <a:t>Llega un cliente</a:t>
              </a:r>
              <a:endParaRPr lang="es-AR" sz="1000">
                <a:solidFill>
                  <a:schemeClr val="tx1"/>
                </a:solidFill>
                <a:latin typeface="Arial" charset="0"/>
                <a:cs typeface="Arial" charset="0"/>
              </a:endParaRPr>
            </a:p>
          </p:txBody>
        </p:sp>
        <p:sp>
          <p:nvSpPr>
            <p:cNvPr id="120" name="113 Rectángulo"/>
            <p:cNvSpPr>
              <a:spLocks noChangeArrowheads="1"/>
            </p:cNvSpPr>
            <p:nvPr/>
          </p:nvSpPr>
          <p:spPr bwMode="auto">
            <a:xfrm>
              <a:off x="395288" y="3067050"/>
              <a:ext cx="1152525" cy="576263"/>
            </a:xfrm>
            <a:prstGeom prst="rect">
              <a:avLst/>
            </a:prstGeom>
            <a:noFill/>
            <a:ln w="9525" algn="ctr">
              <a:noFill/>
              <a:round/>
              <a:headEnd/>
              <a:tailEnd/>
            </a:ln>
          </p:spPr>
          <p:txBody>
            <a:bodyPr/>
            <a:lstStyle/>
            <a:p>
              <a:r>
                <a:rPr lang="es-ES_tradnl" sz="1000">
                  <a:solidFill>
                    <a:schemeClr val="tx1"/>
                  </a:solidFill>
                  <a:latin typeface="Arial" charset="0"/>
                  <a:cs typeface="Arial" charset="0"/>
                </a:rPr>
                <a:t>Cliente esperando para entrar</a:t>
              </a:r>
              <a:endParaRPr lang="es-AR" sz="1000">
                <a:solidFill>
                  <a:schemeClr val="tx1"/>
                </a:solidFill>
                <a:latin typeface="Arial" charset="0"/>
                <a:cs typeface="Arial" charset="0"/>
              </a:endParaRPr>
            </a:p>
          </p:txBody>
        </p:sp>
        <p:sp>
          <p:nvSpPr>
            <p:cNvPr id="121" name="114 Rectángulo"/>
            <p:cNvSpPr>
              <a:spLocks noChangeArrowheads="1"/>
            </p:cNvSpPr>
            <p:nvPr/>
          </p:nvSpPr>
          <p:spPr bwMode="auto">
            <a:xfrm>
              <a:off x="2051050" y="2995613"/>
              <a:ext cx="1008063" cy="576262"/>
            </a:xfrm>
            <a:prstGeom prst="rect">
              <a:avLst/>
            </a:prstGeom>
            <a:noFill/>
            <a:ln w="9525" algn="ctr">
              <a:noFill/>
              <a:round/>
              <a:headEnd/>
              <a:tailEnd/>
            </a:ln>
          </p:spPr>
          <p:txBody>
            <a:bodyPr/>
            <a:lstStyle/>
            <a:p>
              <a:r>
                <a:rPr lang="es-ES_tradnl" sz="1000">
                  <a:solidFill>
                    <a:schemeClr val="tx1"/>
                  </a:solidFill>
                  <a:latin typeface="Arial" charset="0"/>
                  <a:cs typeface="Arial" charset="0"/>
                </a:rPr>
                <a:t>Cliente esperando en sala de espera</a:t>
              </a:r>
              <a:endParaRPr lang="es-AR" sz="1000">
                <a:solidFill>
                  <a:schemeClr val="tx1"/>
                </a:solidFill>
                <a:latin typeface="Arial" charset="0"/>
                <a:cs typeface="Arial" charset="0"/>
              </a:endParaRPr>
            </a:p>
          </p:txBody>
        </p:sp>
        <p:sp>
          <p:nvSpPr>
            <p:cNvPr id="122" name="115 Rectángulo"/>
            <p:cNvSpPr>
              <a:spLocks noChangeArrowheads="1"/>
            </p:cNvSpPr>
            <p:nvPr/>
          </p:nvSpPr>
          <p:spPr bwMode="auto">
            <a:xfrm>
              <a:off x="1619250" y="2203450"/>
              <a:ext cx="1152525" cy="287338"/>
            </a:xfrm>
            <a:prstGeom prst="rect">
              <a:avLst/>
            </a:prstGeom>
            <a:noFill/>
            <a:ln w="9525" algn="ctr">
              <a:noFill/>
              <a:round/>
              <a:headEnd/>
              <a:tailEnd/>
            </a:ln>
          </p:spPr>
          <p:txBody>
            <a:bodyPr/>
            <a:lstStyle/>
            <a:p>
              <a:r>
                <a:rPr lang="es-ES_tradnl" sz="1000">
                  <a:solidFill>
                    <a:schemeClr val="tx1"/>
                  </a:solidFill>
                  <a:latin typeface="Arial" charset="0"/>
                  <a:cs typeface="Arial" charset="0"/>
                </a:rPr>
                <a:t>Ingresa</a:t>
              </a:r>
              <a:endParaRPr lang="es-AR" sz="1000">
                <a:solidFill>
                  <a:schemeClr val="tx1"/>
                </a:solidFill>
                <a:latin typeface="Arial" charset="0"/>
                <a:cs typeface="Arial" charset="0"/>
              </a:endParaRPr>
            </a:p>
          </p:txBody>
        </p:sp>
        <p:sp>
          <p:nvSpPr>
            <p:cNvPr id="123" name="116 Rectángulo"/>
            <p:cNvSpPr>
              <a:spLocks noChangeArrowheads="1"/>
            </p:cNvSpPr>
            <p:nvPr/>
          </p:nvSpPr>
          <p:spPr bwMode="auto">
            <a:xfrm>
              <a:off x="1619250" y="1266825"/>
              <a:ext cx="1152525" cy="288925"/>
            </a:xfrm>
            <a:prstGeom prst="rect">
              <a:avLst/>
            </a:prstGeom>
            <a:noFill/>
            <a:ln w="9525" algn="ctr">
              <a:noFill/>
              <a:round/>
              <a:headEnd/>
              <a:tailEnd/>
            </a:ln>
          </p:spPr>
          <p:txBody>
            <a:bodyPr/>
            <a:lstStyle/>
            <a:p>
              <a:r>
                <a:rPr lang="es-ES_tradnl" sz="1000">
                  <a:solidFill>
                    <a:schemeClr val="tx1"/>
                  </a:solidFill>
                  <a:latin typeface="Arial" charset="0"/>
                  <a:cs typeface="Arial" charset="0"/>
                </a:rPr>
                <a:t>Sillas libres</a:t>
              </a:r>
              <a:endParaRPr lang="es-AR" sz="1000">
                <a:solidFill>
                  <a:schemeClr val="tx1"/>
                </a:solidFill>
                <a:latin typeface="Arial" charset="0"/>
                <a:cs typeface="Arial" charset="0"/>
              </a:endParaRPr>
            </a:p>
          </p:txBody>
        </p:sp>
        <p:sp>
          <p:nvSpPr>
            <p:cNvPr id="124" name="117 Rectángulo"/>
            <p:cNvSpPr>
              <a:spLocks noChangeArrowheads="1"/>
            </p:cNvSpPr>
            <p:nvPr/>
          </p:nvSpPr>
          <p:spPr bwMode="auto">
            <a:xfrm>
              <a:off x="3708400" y="1023938"/>
              <a:ext cx="1150938" cy="433387"/>
            </a:xfrm>
            <a:prstGeom prst="rect">
              <a:avLst/>
            </a:prstGeom>
            <a:noFill/>
            <a:ln w="9525" algn="ctr">
              <a:noFill/>
              <a:round/>
              <a:headEnd/>
              <a:tailEnd/>
            </a:ln>
          </p:spPr>
          <p:txBody>
            <a:bodyPr/>
            <a:lstStyle/>
            <a:p>
              <a:r>
                <a:rPr lang="es-ES_tradnl" sz="1000">
                  <a:solidFill>
                    <a:schemeClr val="tx1"/>
                  </a:solidFill>
                  <a:latin typeface="Arial" charset="0"/>
                  <a:cs typeface="Arial" charset="0"/>
                </a:rPr>
                <a:t>Peluquero 1 desocupado</a:t>
              </a:r>
              <a:endParaRPr lang="es-AR" sz="1000">
                <a:solidFill>
                  <a:schemeClr val="tx1"/>
                </a:solidFill>
                <a:latin typeface="Arial" charset="0"/>
                <a:cs typeface="Arial" charset="0"/>
              </a:endParaRPr>
            </a:p>
          </p:txBody>
        </p:sp>
        <p:sp>
          <p:nvSpPr>
            <p:cNvPr id="125" name="118 Rectángulo"/>
            <p:cNvSpPr>
              <a:spLocks noChangeArrowheads="1"/>
            </p:cNvSpPr>
            <p:nvPr/>
          </p:nvSpPr>
          <p:spPr bwMode="auto">
            <a:xfrm>
              <a:off x="3662363" y="5229225"/>
              <a:ext cx="1152525" cy="431800"/>
            </a:xfrm>
            <a:prstGeom prst="rect">
              <a:avLst/>
            </a:prstGeom>
            <a:noFill/>
            <a:ln w="9525" algn="ctr">
              <a:noFill/>
              <a:round/>
              <a:headEnd/>
              <a:tailEnd/>
            </a:ln>
          </p:spPr>
          <p:txBody>
            <a:bodyPr/>
            <a:lstStyle/>
            <a:p>
              <a:r>
                <a:rPr lang="es-ES_tradnl" sz="1000">
                  <a:solidFill>
                    <a:schemeClr val="tx1"/>
                  </a:solidFill>
                  <a:latin typeface="Arial" charset="0"/>
                  <a:cs typeface="Arial" charset="0"/>
                </a:rPr>
                <a:t>Peluquero 2 desocupado</a:t>
              </a:r>
              <a:endParaRPr lang="es-AR" sz="1000">
                <a:solidFill>
                  <a:schemeClr val="tx1"/>
                </a:solidFill>
                <a:latin typeface="Arial" charset="0"/>
                <a:cs typeface="Arial" charset="0"/>
              </a:endParaRPr>
            </a:p>
          </p:txBody>
        </p:sp>
        <p:sp>
          <p:nvSpPr>
            <p:cNvPr id="126" name="119 Rectángulo"/>
            <p:cNvSpPr>
              <a:spLocks noChangeArrowheads="1"/>
            </p:cNvSpPr>
            <p:nvPr/>
          </p:nvSpPr>
          <p:spPr bwMode="auto">
            <a:xfrm>
              <a:off x="3990975" y="2130425"/>
              <a:ext cx="1079500" cy="433388"/>
            </a:xfrm>
            <a:prstGeom prst="rect">
              <a:avLst/>
            </a:prstGeom>
            <a:noFill/>
            <a:ln w="9525" algn="ctr">
              <a:noFill/>
              <a:round/>
              <a:headEnd/>
              <a:tailEnd/>
            </a:ln>
          </p:spPr>
          <p:txBody>
            <a:bodyPr/>
            <a:lstStyle/>
            <a:p>
              <a:r>
                <a:rPr lang="es-ES_tradnl" sz="1000">
                  <a:solidFill>
                    <a:schemeClr val="tx1"/>
                  </a:solidFill>
                  <a:latin typeface="Arial" charset="0"/>
                  <a:cs typeface="Arial" charset="0"/>
                </a:rPr>
                <a:t>Peluquero 1 cortando</a:t>
              </a:r>
              <a:endParaRPr lang="es-AR" sz="1000">
                <a:solidFill>
                  <a:schemeClr val="tx1"/>
                </a:solidFill>
                <a:latin typeface="Arial" charset="0"/>
                <a:cs typeface="Arial" charset="0"/>
              </a:endParaRPr>
            </a:p>
          </p:txBody>
        </p:sp>
        <p:sp>
          <p:nvSpPr>
            <p:cNvPr id="127" name="120 Rectángulo"/>
            <p:cNvSpPr>
              <a:spLocks noChangeArrowheads="1"/>
            </p:cNvSpPr>
            <p:nvPr/>
          </p:nvSpPr>
          <p:spPr bwMode="auto">
            <a:xfrm>
              <a:off x="3779838" y="4075113"/>
              <a:ext cx="1152525" cy="431800"/>
            </a:xfrm>
            <a:prstGeom prst="rect">
              <a:avLst/>
            </a:prstGeom>
            <a:noFill/>
            <a:ln w="9525" algn="ctr">
              <a:noFill/>
              <a:round/>
              <a:headEnd/>
              <a:tailEnd/>
            </a:ln>
          </p:spPr>
          <p:txBody>
            <a:bodyPr/>
            <a:lstStyle/>
            <a:p>
              <a:r>
                <a:rPr lang="es-ES_tradnl" sz="1000">
                  <a:solidFill>
                    <a:schemeClr val="tx1"/>
                  </a:solidFill>
                  <a:latin typeface="Arial" charset="0"/>
                  <a:cs typeface="Arial" charset="0"/>
                </a:rPr>
                <a:t>Peluquero 2 cortando</a:t>
              </a:r>
              <a:endParaRPr lang="es-AR" sz="1000">
                <a:solidFill>
                  <a:schemeClr val="tx1"/>
                </a:solidFill>
                <a:latin typeface="Arial" charset="0"/>
                <a:cs typeface="Arial" charset="0"/>
              </a:endParaRPr>
            </a:p>
          </p:txBody>
        </p:sp>
        <p:sp>
          <p:nvSpPr>
            <p:cNvPr id="128" name="121 Rectángulo"/>
            <p:cNvSpPr>
              <a:spLocks noChangeArrowheads="1"/>
            </p:cNvSpPr>
            <p:nvPr/>
          </p:nvSpPr>
          <p:spPr bwMode="auto">
            <a:xfrm>
              <a:off x="3132138" y="2347913"/>
              <a:ext cx="1079500" cy="503237"/>
            </a:xfrm>
            <a:prstGeom prst="rect">
              <a:avLst/>
            </a:prstGeom>
            <a:noFill/>
            <a:ln w="9525" algn="ctr">
              <a:noFill/>
              <a:round/>
              <a:headEnd/>
              <a:tailEnd/>
            </a:ln>
          </p:spPr>
          <p:txBody>
            <a:bodyPr/>
            <a:lstStyle/>
            <a:p>
              <a:r>
                <a:rPr lang="es-ES_tradnl" sz="1000">
                  <a:solidFill>
                    <a:schemeClr val="tx1"/>
                  </a:solidFill>
                  <a:latin typeface="Arial" charset="0"/>
                  <a:cs typeface="Arial" charset="0"/>
                </a:rPr>
                <a:t>Ingresa a cortarse con peluquero 1</a:t>
              </a:r>
              <a:endParaRPr lang="es-AR" sz="1000">
                <a:solidFill>
                  <a:schemeClr val="tx1"/>
                </a:solidFill>
                <a:latin typeface="Arial" charset="0"/>
                <a:cs typeface="Arial" charset="0"/>
              </a:endParaRPr>
            </a:p>
          </p:txBody>
        </p:sp>
        <p:sp>
          <p:nvSpPr>
            <p:cNvPr id="129" name="123 Rectángulo"/>
            <p:cNvSpPr>
              <a:spLocks noChangeArrowheads="1"/>
            </p:cNvSpPr>
            <p:nvPr/>
          </p:nvSpPr>
          <p:spPr bwMode="auto">
            <a:xfrm>
              <a:off x="3348038" y="2922588"/>
              <a:ext cx="1079500" cy="504825"/>
            </a:xfrm>
            <a:prstGeom prst="rect">
              <a:avLst/>
            </a:prstGeom>
            <a:noFill/>
            <a:ln w="9525" algn="ctr">
              <a:noFill/>
              <a:round/>
              <a:headEnd/>
              <a:tailEnd/>
            </a:ln>
          </p:spPr>
          <p:txBody>
            <a:bodyPr/>
            <a:lstStyle/>
            <a:p>
              <a:r>
                <a:rPr lang="es-ES_tradnl" sz="1000">
                  <a:solidFill>
                    <a:schemeClr val="tx1"/>
                  </a:solidFill>
                  <a:latin typeface="Arial" charset="0"/>
                  <a:cs typeface="Arial" charset="0"/>
                </a:rPr>
                <a:t>Ingresa a cortarse con peluquero 2</a:t>
              </a:r>
              <a:endParaRPr lang="es-AR" sz="1000">
                <a:solidFill>
                  <a:schemeClr val="tx1"/>
                </a:solidFill>
                <a:latin typeface="Arial" charset="0"/>
                <a:cs typeface="Arial" charset="0"/>
              </a:endParaRPr>
            </a:p>
          </p:txBody>
        </p:sp>
        <p:sp>
          <p:nvSpPr>
            <p:cNvPr id="130" name="124 Rectángulo"/>
            <p:cNvSpPr>
              <a:spLocks noChangeArrowheads="1"/>
            </p:cNvSpPr>
            <p:nvPr/>
          </p:nvSpPr>
          <p:spPr bwMode="auto">
            <a:xfrm>
              <a:off x="4675188" y="2335213"/>
              <a:ext cx="1081087" cy="503237"/>
            </a:xfrm>
            <a:prstGeom prst="rect">
              <a:avLst/>
            </a:prstGeom>
            <a:noFill/>
            <a:ln w="9525" algn="ctr">
              <a:noFill/>
              <a:round/>
              <a:headEnd/>
              <a:tailEnd/>
            </a:ln>
          </p:spPr>
          <p:txBody>
            <a:bodyPr/>
            <a:lstStyle/>
            <a:p>
              <a:r>
                <a:rPr lang="es-ES_tradnl" sz="1000">
                  <a:solidFill>
                    <a:schemeClr val="tx1"/>
                  </a:solidFill>
                  <a:latin typeface="Arial" charset="0"/>
                  <a:cs typeface="Arial" charset="0"/>
                </a:rPr>
                <a:t>Finaliza corte con peluquero 1</a:t>
              </a:r>
              <a:endParaRPr lang="es-AR" sz="1000">
                <a:solidFill>
                  <a:schemeClr val="tx1"/>
                </a:solidFill>
                <a:latin typeface="Arial" charset="0"/>
                <a:cs typeface="Arial" charset="0"/>
              </a:endParaRPr>
            </a:p>
          </p:txBody>
        </p:sp>
        <p:sp>
          <p:nvSpPr>
            <p:cNvPr id="131" name="125 Rectángulo"/>
            <p:cNvSpPr>
              <a:spLocks noChangeArrowheads="1"/>
            </p:cNvSpPr>
            <p:nvPr/>
          </p:nvSpPr>
          <p:spPr bwMode="auto">
            <a:xfrm>
              <a:off x="4602163" y="2979738"/>
              <a:ext cx="1079500" cy="503237"/>
            </a:xfrm>
            <a:prstGeom prst="rect">
              <a:avLst/>
            </a:prstGeom>
            <a:noFill/>
            <a:ln w="9525" algn="ctr">
              <a:noFill/>
              <a:round/>
              <a:headEnd/>
              <a:tailEnd/>
            </a:ln>
          </p:spPr>
          <p:txBody>
            <a:bodyPr/>
            <a:lstStyle/>
            <a:p>
              <a:r>
                <a:rPr lang="es-ES_tradnl" sz="1000">
                  <a:solidFill>
                    <a:schemeClr val="tx1"/>
                  </a:solidFill>
                  <a:latin typeface="Arial" charset="0"/>
                  <a:cs typeface="Arial" charset="0"/>
                </a:rPr>
                <a:t>Finaliza corte con peluquero 2</a:t>
              </a:r>
              <a:endParaRPr lang="es-AR" sz="1000">
                <a:solidFill>
                  <a:schemeClr val="tx1"/>
                </a:solidFill>
                <a:latin typeface="Arial" charset="0"/>
                <a:cs typeface="Arial" charset="0"/>
              </a:endParaRPr>
            </a:p>
          </p:txBody>
        </p:sp>
        <p:sp>
          <p:nvSpPr>
            <p:cNvPr id="132" name="126 Rectángulo"/>
            <p:cNvSpPr>
              <a:spLocks noChangeArrowheads="1"/>
            </p:cNvSpPr>
            <p:nvPr/>
          </p:nvSpPr>
          <p:spPr bwMode="auto">
            <a:xfrm>
              <a:off x="5867400" y="3140075"/>
              <a:ext cx="1152525" cy="574675"/>
            </a:xfrm>
            <a:prstGeom prst="rect">
              <a:avLst/>
            </a:prstGeom>
            <a:noFill/>
            <a:ln w="9525" algn="ctr">
              <a:noFill/>
              <a:round/>
              <a:headEnd/>
              <a:tailEnd/>
            </a:ln>
          </p:spPr>
          <p:txBody>
            <a:bodyPr/>
            <a:lstStyle/>
            <a:p>
              <a:r>
                <a:rPr lang="es-ES_tradnl" sz="1000">
                  <a:solidFill>
                    <a:schemeClr val="tx1"/>
                  </a:solidFill>
                  <a:latin typeface="Arial" charset="0"/>
                  <a:cs typeface="Arial" charset="0"/>
                </a:rPr>
                <a:t>Cliente esperando para pagar</a:t>
              </a:r>
              <a:endParaRPr lang="es-AR" sz="1000">
                <a:solidFill>
                  <a:schemeClr val="tx1"/>
                </a:solidFill>
                <a:latin typeface="Arial" charset="0"/>
                <a:cs typeface="Arial" charset="0"/>
              </a:endParaRPr>
            </a:p>
          </p:txBody>
        </p:sp>
        <p:sp>
          <p:nvSpPr>
            <p:cNvPr id="133" name="127 Rectángulo"/>
            <p:cNvSpPr>
              <a:spLocks noChangeArrowheads="1"/>
            </p:cNvSpPr>
            <p:nvPr/>
          </p:nvSpPr>
          <p:spPr bwMode="auto">
            <a:xfrm>
              <a:off x="6732588" y="2058988"/>
              <a:ext cx="1152525" cy="360362"/>
            </a:xfrm>
            <a:prstGeom prst="rect">
              <a:avLst/>
            </a:prstGeom>
            <a:noFill/>
            <a:ln w="9525" algn="ctr">
              <a:noFill/>
              <a:round/>
              <a:headEnd/>
              <a:tailEnd/>
            </a:ln>
          </p:spPr>
          <p:txBody>
            <a:bodyPr/>
            <a:lstStyle/>
            <a:p>
              <a:r>
                <a:rPr lang="es-ES_tradnl" sz="1000">
                  <a:solidFill>
                    <a:schemeClr val="tx1"/>
                  </a:solidFill>
                  <a:latin typeface="Arial" charset="0"/>
                  <a:cs typeface="Arial" charset="0"/>
                </a:rPr>
                <a:t>El cliente ingresa a pagar</a:t>
              </a:r>
              <a:endParaRPr lang="es-AR" sz="1000">
                <a:solidFill>
                  <a:schemeClr val="tx1"/>
                </a:solidFill>
                <a:latin typeface="Arial" charset="0"/>
                <a:cs typeface="Arial" charset="0"/>
              </a:endParaRPr>
            </a:p>
          </p:txBody>
        </p:sp>
        <p:sp>
          <p:nvSpPr>
            <p:cNvPr id="134" name="128 Rectángulo"/>
            <p:cNvSpPr>
              <a:spLocks noChangeArrowheads="1"/>
            </p:cNvSpPr>
            <p:nvPr/>
          </p:nvSpPr>
          <p:spPr bwMode="auto">
            <a:xfrm>
              <a:off x="7308850" y="3140075"/>
              <a:ext cx="1150938" cy="574675"/>
            </a:xfrm>
            <a:prstGeom prst="rect">
              <a:avLst/>
            </a:prstGeom>
            <a:noFill/>
            <a:ln w="9525" algn="ctr">
              <a:noFill/>
              <a:round/>
              <a:headEnd/>
              <a:tailEnd/>
            </a:ln>
          </p:spPr>
          <p:txBody>
            <a:bodyPr/>
            <a:lstStyle/>
            <a:p>
              <a:r>
                <a:rPr lang="es-ES_tradnl" sz="1000">
                  <a:solidFill>
                    <a:schemeClr val="tx1"/>
                  </a:solidFill>
                  <a:latin typeface="Arial" charset="0"/>
                  <a:cs typeface="Arial" charset="0"/>
                </a:rPr>
                <a:t>Cliente pagando el corte</a:t>
              </a:r>
              <a:endParaRPr lang="es-AR" sz="1000">
                <a:solidFill>
                  <a:schemeClr val="tx1"/>
                </a:solidFill>
                <a:latin typeface="Arial" charset="0"/>
                <a:cs typeface="Arial" charset="0"/>
              </a:endParaRPr>
            </a:p>
          </p:txBody>
        </p:sp>
        <p:sp>
          <p:nvSpPr>
            <p:cNvPr id="135" name="129 Rectángulo"/>
            <p:cNvSpPr>
              <a:spLocks noChangeArrowheads="1"/>
            </p:cNvSpPr>
            <p:nvPr/>
          </p:nvSpPr>
          <p:spPr bwMode="auto">
            <a:xfrm>
              <a:off x="8243888" y="3167063"/>
              <a:ext cx="1152525" cy="431800"/>
            </a:xfrm>
            <a:prstGeom prst="rect">
              <a:avLst/>
            </a:prstGeom>
            <a:noFill/>
            <a:ln w="9525" algn="ctr">
              <a:noFill/>
              <a:round/>
              <a:headEnd/>
              <a:tailEnd/>
            </a:ln>
          </p:spPr>
          <p:txBody>
            <a:bodyPr/>
            <a:lstStyle/>
            <a:p>
              <a:r>
                <a:rPr lang="es-ES_tradnl" sz="1000">
                  <a:solidFill>
                    <a:schemeClr val="tx1"/>
                  </a:solidFill>
                  <a:latin typeface="Arial" charset="0"/>
                  <a:cs typeface="Arial" charset="0"/>
                </a:rPr>
                <a:t>El cliente se retira</a:t>
              </a:r>
              <a:endParaRPr lang="es-AR" sz="1000">
                <a:solidFill>
                  <a:schemeClr val="tx1"/>
                </a:solidFill>
                <a:latin typeface="Arial" charset="0"/>
                <a:cs typeface="Arial" charset="0"/>
              </a:endParaRPr>
            </a:p>
          </p:txBody>
        </p:sp>
        <p:sp>
          <p:nvSpPr>
            <p:cNvPr id="136" name="130 Rectángulo"/>
            <p:cNvSpPr>
              <a:spLocks noChangeArrowheads="1"/>
            </p:cNvSpPr>
            <p:nvPr/>
          </p:nvSpPr>
          <p:spPr bwMode="auto">
            <a:xfrm>
              <a:off x="7235825" y="1195388"/>
              <a:ext cx="1152525" cy="431800"/>
            </a:xfrm>
            <a:prstGeom prst="rect">
              <a:avLst/>
            </a:prstGeom>
            <a:noFill/>
            <a:ln w="9525" algn="ctr">
              <a:noFill/>
              <a:round/>
              <a:headEnd/>
              <a:tailEnd/>
            </a:ln>
          </p:spPr>
          <p:txBody>
            <a:bodyPr/>
            <a:lstStyle/>
            <a:p>
              <a:r>
                <a:rPr lang="es-ES_tradnl" sz="1000">
                  <a:solidFill>
                    <a:schemeClr val="tx1"/>
                  </a:solidFill>
                  <a:latin typeface="Arial" charset="0"/>
                  <a:cs typeface="Arial" charset="0"/>
                </a:rPr>
                <a:t>Cajero desocupado</a:t>
              </a:r>
              <a:endParaRPr lang="es-AR" sz="1000">
                <a:solidFill>
                  <a:schemeClr val="tx1"/>
                </a:solidFill>
                <a:latin typeface="Arial" charset="0"/>
                <a:cs typeface="Arial"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Redes de </a:t>
            </a:r>
            <a:r>
              <a:rPr lang="es-ES_tradnl" dirty="0" err="1" smtClean="0"/>
              <a:t>Petri</a:t>
            </a:r>
            <a:endParaRPr lang="es-AR" dirty="0"/>
          </a:p>
        </p:txBody>
      </p:sp>
      <p:pic>
        <p:nvPicPr>
          <p:cNvPr id="4" name="3 Imagen" descr="shutterstock_66520276-274x300.jpg"/>
          <p:cNvPicPr>
            <a:picLocks noChangeAspect="1"/>
          </p:cNvPicPr>
          <p:nvPr/>
        </p:nvPicPr>
        <p:blipFill>
          <a:blip r:embed="rId2" cstate="print"/>
          <a:stretch>
            <a:fillRect/>
          </a:stretch>
        </p:blipFill>
        <p:spPr>
          <a:xfrm>
            <a:off x="2195736" y="1340768"/>
            <a:ext cx="4185245" cy="458238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TotalTime>
  <Words>374</Words>
  <Application>Microsoft Office PowerPoint</Application>
  <PresentationFormat>Presentación en pantalla (4:3)</PresentationFormat>
  <Paragraphs>35</Paragraphs>
  <Slides>7</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7</vt:i4>
      </vt:variant>
    </vt:vector>
  </HeadingPairs>
  <TitlesOfParts>
    <vt:vector size="9" baseType="lpstr">
      <vt:lpstr>Mirador</vt:lpstr>
      <vt:lpstr>Microsoft Word Picture</vt:lpstr>
      <vt:lpstr>Ingeniería de Software I</vt:lpstr>
      <vt:lpstr>Redes de Petri</vt:lpstr>
      <vt:lpstr>Redes de Petri</vt:lpstr>
      <vt:lpstr>Redes de Petri - Ejercicio</vt:lpstr>
      <vt:lpstr>Redes de Petri - Ejercicio</vt:lpstr>
      <vt:lpstr>Redes de Petri - Ejercicio</vt:lpstr>
      <vt:lpstr>Redes de Petri</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Lucho</dc:creator>
  <cp:lastModifiedBy>Lucho</cp:lastModifiedBy>
  <cp:revision>12</cp:revision>
  <dcterms:created xsi:type="dcterms:W3CDTF">2014-09-09T13:16:51Z</dcterms:created>
  <dcterms:modified xsi:type="dcterms:W3CDTF">2014-09-09T17:41:17Z</dcterms:modified>
</cp:coreProperties>
</file>