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65" r:id="rId3"/>
    <p:sldId id="266" r:id="rId4"/>
    <p:sldId id="267" r:id="rId5"/>
    <p:sldId id="279" r:id="rId6"/>
    <p:sldId id="268" r:id="rId7"/>
    <p:sldId id="269" r:id="rId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90" autoAdjust="0"/>
  </p:normalViewPr>
  <p:slideViewPr>
    <p:cSldViewPr>
      <p:cViewPr>
        <p:scale>
          <a:sx n="69" d="100"/>
          <a:sy n="69" d="100"/>
        </p:scale>
        <p:origin x="-139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6F6D9-81B7-491A-96BC-F9B67588E017}" type="datetimeFigureOut">
              <a:rPr lang="es-AR" smtClean="0"/>
              <a:pPr/>
              <a:t>24/09/2014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80CDB-AA8E-4156-B842-627112A6019E}" type="slidenum">
              <a:rPr lang="es-AR" smtClean="0"/>
              <a:pPr/>
              <a:t>‹Nº›</a:t>
            </a:fld>
            <a:endParaRPr lang="es-AR"/>
          </a:p>
        </p:txBody>
      </p:sp>
    </p:spTree>
    <p:extLst>
      <p:ext uri="{BB962C8B-B14F-4D97-AF65-F5344CB8AC3E}">
        <p14:creationId xmlns:p14="http://schemas.microsoft.com/office/powerpoint/2010/main" val="269485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49B80CDB-AA8E-4156-B842-627112A6019E}" type="slidenum">
              <a:rPr lang="es-AR" smtClean="0"/>
              <a:pPr/>
              <a:t>6</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610D4A6-84AE-45B1-B699-A73B8D9D722A}"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610D4A6-84AE-45B1-B699-A73B8D9D722A}" type="slidenum">
              <a:rPr lang="es-AR" smtClean="0"/>
              <a:pPr/>
              <a:t>‹Nº›</a:t>
            </a:fld>
            <a:endParaRPr lang="es-AR"/>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0995ECB5-C330-483E-90C5-CCA56BBB6696}" type="datetimeFigureOut">
              <a:rPr lang="es-AR" smtClean="0"/>
              <a:pPr/>
              <a:t>24/09/2014</a:t>
            </a:fld>
            <a:endParaRPr lang="es-AR"/>
          </a:p>
        </p:txBody>
      </p:sp>
      <p:sp>
        <p:nvSpPr>
          <p:cNvPr id="9" name="Slide Number Placeholder 8"/>
          <p:cNvSpPr>
            <a:spLocks noGrp="1"/>
          </p:cNvSpPr>
          <p:nvPr>
            <p:ph type="sldNum" sz="quarter" idx="11"/>
          </p:nvPr>
        </p:nvSpPr>
        <p:spPr/>
        <p:txBody>
          <a:bodyPr/>
          <a:lstStyle/>
          <a:p>
            <a:fld id="{5610D4A6-84AE-45B1-B699-A73B8D9D722A}" type="slidenum">
              <a:rPr lang="es-AR" smtClean="0"/>
              <a:pPr/>
              <a:t>‹Nº›</a:t>
            </a:fld>
            <a:endParaRPr lang="es-AR"/>
          </a:p>
        </p:txBody>
      </p:sp>
      <p:sp>
        <p:nvSpPr>
          <p:cNvPr id="10" name="Footer Placeholder 9"/>
          <p:cNvSpPr>
            <a:spLocks noGrp="1"/>
          </p:cNvSpPr>
          <p:nvPr>
            <p:ph type="ftr" sz="quarter" idx="12"/>
          </p:nvPr>
        </p:nvSpPr>
        <p:spPr/>
        <p:txBody>
          <a:bodyPr/>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610D4A6-84AE-45B1-B699-A73B8D9D722A}" type="slidenum">
              <a:rPr lang="es-AR" smtClean="0"/>
              <a:pPr/>
              <a:t>‹Nº›</a:t>
            </a:fld>
            <a:endParaRPr lang="es-A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995ECB5-C330-483E-90C5-CCA56BBB6696}" type="datetimeFigureOut">
              <a:rPr lang="es-AR" smtClean="0"/>
              <a:pPr/>
              <a:t>24/09/2014</a:t>
            </a:fld>
            <a:endParaRPr lang="es-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sz="6000" dirty="0" smtClean="0"/>
              <a:t>Ingeniería de Software I </a:t>
            </a:r>
            <a:endParaRPr lang="es-AR" sz="6000" dirty="0"/>
          </a:p>
        </p:txBody>
      </p:sp>
      <p:sp>
        <p:nvSpPr>
          <p:cNvPr id="3" name="2 Subtítulo"/>
          <p:cNvSpPr>
            <a:spLocks noGrp="1"/>
          </p:cNvSpPr>
          <p:nvPr>
            <p:ph type="subTitle" idx="1"/>
          </p:nvPr>
        </p:nvSpPr>
        <p:spPr/>
        <p:txBody>
          <a:bodyPr/>
          <a:lstStyle/>
          <a:p>
            <a:r>
              <a:rPr lang="es-ES_tradnl" dirty="0" smtClean="0"/>
              <a:t>Modelado de requerimientos del sistema utilizando Casos de Uso</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normAutofit fontScale="90000"/>
          </a:bodyPr>
          <a:lstStyle/>
          <a:p>
            <a:r>
              <a:rPr lang="es-ES_tradnl" dirty="0" smtClean="0"/>
              <a:t>Casos de uso – Proceso de modelado</a:t>
            </a:r>
            <a:endParaRPr lang="es-AR" dirty="0"/>
          </a:p>
        </p:txBody>
      </p:sp>
      <p:sp>
        <p:nvSpPr>
          <p:cNvPr id="2" name="1 Marcador de contenido"/>
          <p:cNvSpPr>
            <a:spLocks noGrp="1"/>
          </p:cNvSpPr>
          <p:nvPr>
            <p:ph idx="1"/>
          </p:nvPr>
        </p:nvSpPr>
        <p:spPr>
          <a:xfrm>
            <a:off x="457200" y="2348880"/>
            <a:ext cx="8229600" cy="2019680"/>
          </a:xfrm>
        </p:spPr>
        <p:txBody>
          <a:bodyPr>
            <a:normAutofit/>
          </a:bodyPr>
          <a:lstStyle/>
          <a:p>
            <a:r>
              <a:rPr lang="es-ES_tradnl" dirty="0" smtClean="0"/>
              <a:t>Identificar los actores</a:t>
            </a:r>
          </a:p>
          <a:p>
            <a:r>
              <a:rPr lang="es-ES_tradnl" dirty="0" smtClean="0"/>
              <a:t>Identificar los casos de uso.</a:t>
            </a:r>
          </a:p>
          <a:p>
            <a:r>
              <a:rPr lang="es-ES_tradnl" dirty="0" smtClean="0"/>
              <a:t>Construir el diagrama.</a:t>
            </a:r>
          </a:p>
          <a:p>
            <a:r>
              <a:rPr lang="es-ES_tradnl" dirty="0" smtClean="0"/>
              <a:t>Realizar los escenarios.</a:t>
            </a:r>
          </a:p>
          <a:p>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normAutofit/>
          </a:bodyPr>
          <a:lstStyle/>
          <a:p>
            <a:r>
              <a:rPr lang="es-ES_tradnl" dirty="0" smtClean="0"/>
              <a:t>Casos de uso – Ejemplo</a:t>
            </a:r>
            <a:endParaRPr lang="es-AR" dirty="0"/>
          </a:p>
        </p:txBody>
      </p:sp>
      <p:sp>
        <p:nvSpPr>
          <p:cNvPr id="2" name="1 Marcador de contenido"/>
          <p:cNvSpPr>
            <a:spLocks noGrp="1"/>
          </p:cNvSpPr>
          <p:nvPr>
            <p:ph idx="1"/>
          </p:nvPr>
        </p:nvSpPr>
        <p:spPr>
          <a:xfrm>
            <a:off x="251520" y="1340768"/>
            <a:ext cx="8208912" cy="4968552"/>
          </a:xfrm>
        </p:spPr>
        <p:txBody>
          <a:bodyPr>
            <a:normAutofit fontScale="92500" lnSpcReduction="20000"/>
          </a:bodyPr>
          <a:lstStyle/>
          <a:p>
            <a:pPr marL="114300" indent="0" algn="just">
              <a:spcBef>
                <a:spcPct val="50000"/>
              </a:spcBef>
              <a:buNone/>
            </a:pPr>
            <a:r>
              <a:rPr lang="es-ES_tradnl" sz="2400" dirty="0">
                <a:cs typeface="Times New Roman" pitchFamily="18" charset="0"/>
              </a:rPr>
              <a:t>Un empresa dedicada a la venta de electrodomésticos nos ha encargado desarrollar un sistema para la venta de sus productos. Dicha empresa funciona como un autoservicio. Los clientes toman el/los producto/s que les interesa/n y pasan por la caja a pagarlo/s. La empresa tiene una política de otorgamiento de puntos a los clientes que se han registrado. </a:t>
            </a:r>
            <a:endParaRPr lang="es-ES_tradnl" sz="2400" dirty="0" smtClean="0">
              <a:cs typeface="Times New Roman" pitchFamily="18" charset="0"/>
            </a:endParaRPr>
          </a:p>
          <a:p>
            <a:pPr marL="114300" indent="0" algn="just">
              <a:spcBef>
                <a:spcPct val="50000"/>
              </a:spcBef>
              <a:buNone/>
            </a:pPr>
            <a:r>
              <a:rPr lang="es-ES_tradnl" sz="2400" dirty="0" smtClean="0">
                <a:cs typeface="Times New Roman" pitchFamily="18" charset="0"/>
              </a:rPr>
              <a:t>Cuando un cliente se registra, obtiene un nombre de usuario y una contraseña.</a:t>
            </a:r>
            <a:endParaRPr lang="es-ES_tradnl" sz="2400" dirty="0">
              <a:cs typeface="Times New Roman" pitchFamily="18" charset="0"/>
            </a:endParaRPr>
          </a:p>
          <a:p>
            <a:pPr marL="114300" indent="0" algn="just">
              <a:spcBef>
                <a:spcPct val="50000"/>
              </a:spcBef>
              <a:buNone/>
            </a:pPr>
            <a:r>
              <a:rPr lang="es-ES_tradnl" sz="2400" dirty="0">
                <a:cs typeface="Times New Roman" pitchFamily="18" charset="0"/>
              </a:rPr>
              <a:t>Con cada compra efectuada, el cajero debe </a:t>
            </a:r>
            <a:r>
              <a:rPr lang="es-ES_tradnl" sz="2400" dirty="0" smtClean="0">
                <a:cs typeface="Times New Roman" pitchFamily="18" charset="0"/>
              </a:rPr>
              <a:t>acreditar </a:t>
            </a:r>
            <a:r>
              <a:rPr lang="es-ES_tradnl" sz="2400" dirty="0">
                <a:cs typeface="Times New Roman" pitchFamily="18" charset="0"/>
              </a:rPr>
              <a:t>los puntos en el caso que el cliente esté registrado.</a:t>
            </a:r>
          </a:p>
          <a:p>
            <a:pPr marL="114300" indent="0" algn="just">
              <a:spcBef>
                <a:spcPct val="50000"/>
              </a:spcBef>
              <a:buNone/>
            </a:pPr>
            <a:r>
              <a:rPr lang="es-ES_tradnl" sz="2400" dirty="0">
                <a:cs typeface="Times New Roman" pitchFamily="18" charset="0"/>
              </a:rPr>
              <a:t>También es posible comprar un producto de forma gratuita si los puntos que dispone le son suficientes. En este caso se le descontarán al cliente los puntos que consuma con la compra.</a:t>
            </a:r>
          </a:p>
          <a:p>
            <a:pPr marL="114300" indent="0">
              <a:spcBef>
                <a:spcPct val="50000"/>
              </a:spcBef>
              <a:buNone/>
            </a:pPr>
            <a:r>
              <a:rPr lang="es-ES_tradnl" sz="2400" dirty="0">
                <a:cs typeface="Times New Roman" pitchFamily="18" charset="0"/>
              </a:rPr>
              <a:t>Los clientes disponen de terminales para consultar el precio de los productos y los puntos que disponen, en caso de estar registrados.</a:t>
            </a:r>
          </a:p>
          <a:p>
            <a:pPr marL="114300" indent="0">
              <a:buNone/>
            </a:pP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normAutofit/>
          </a:bodyPr>
          <a:lstStyle/>
          <a:p>
            <a:r>
              <a:rPr lang="es-ES_tradnl" dirty="0" smtClean="0"/>
              <a:t>Casos de uso – Ejemplo</a:t>
            </a:r>
            <a:endParaRPr lang="es-AR" dirty="0"/>
          </a:p>
        </p:txBody>
      </p:sp>
      <p:sp>
        <p:nvSpPr>
          <p:cNvPr id="2" name="1 Marcador de contenido"/>
          <p:cNvSpPr>
            <a:spLocks noGrp="1"/>
          </p:cNvSpPr>
          <p:nvPr>
            <p:ph idx="1"/>
          </p:nvPr>
        </p:nvSpPr>
        <p:spPr>
          <a:xfrm>
            <a:off x="1187624" y="1412776"/>
            <a:ext cx="5904656" cy="5328592"/>
          </a:xfrm>
        </p:spPr>
        <p:txBody>
          <a:bodyPr>
            <a:noAutofit/>
          </a:bodyPr>
          <a:lstStyle/>
          <a:p>
            <a:r>
              <a:rPr lang="es-ES_tradnl" sz="2000" dirty="0" smtClean="0"/>
              <a:t>Identificar los actores:</a:t>
            </a:r>
          </a:p>
          <a:p>
            <a:pPr lvl="1"/>
            <a:r>
              <a:rPr lang="es-ES_tradnl" dirty="0" smtClean="0"/>
              <a:t>Cliente</a:t>
            </a:r>
            <a:endParaRPr lang="es-ES_tradnl" dirty="0"/>
          </a:p>
          <a:p>
            <a:pPr lvl="1"/>
            <a:r>
              <a:rPr lang="es-ES_tradnl" dirty="0" smtClean="0"/>
              <a:t>Cliente Registrado</a:t>
            </a:r>
            <a:endParaRPr lang="es-ES_tradnl" dirty="0"/>
          </a:p>
          <a:p>
            <a:pPr lvl="1"/>
            <a:r>
              <a:rPr lang="es-ES_tradnl" dirty="0" smtClean="0"/>
              <a:t>Cajero</a:t>
            </a:r>
          </a:p>
          <a:p>
            <a:endParaRPr lang="es-ES_tradnl" sz="1000" dirty="0" smtClean="0"/>
          </a:p>
          <a:p>
            <a:r>
              <a:rPr lang="es-ES_tradnl" sz="2000" dirty="0" smtClean="0"/>
              <a:t>Identificar casos de uso para cada actor</a:t>
            </a:r>
          </a:p>
          <a:p>
            <a:pPr>
              <a:lnSpc>
                <a:spcPct val="90000"/>
              </a:lnSpc>
              <a:buNone/>
            </a:pPr>
            <a:r>
              <a:rPr lang="es-ES_tradnl" sz="2000" dirty="0" smtClean="0">
                <a:cs typeface="Tahoma" pitchFamily="34" charset="0"/>
              </a:rPr>
              <a:t>	- Cliente</a:t>
            </a:r>
            <a:endParaRPr lang="es-ES_tradnl" sz="2000" dirty="0">
              <a:cs typeface="Times New Roman" pitchFamily="18" charset="0"/>
            </a:endParaRPr>
          </a:p>
          <a:p>
            <a:pPr lvl="1">
              <a:lnSpc>
                <a:spcPct val="90000"/>
              </a:lnSpc>
            </a:pPr>
            <a:r>
              <a:rPr lang="es-ES_tradnl" dirty="0" smtClean="0">
                <a:cs typeface="Tahoma" pitchFamily="34" charset="0"/>
              </a:rPr>
              <a:t>Consultar precio</a:t>
            </a:r>
            <a:endParaRPr lang="es-ES_tradnl" dirty="0">
              <a:cs typeface="Tahoma" pitchFamily="34" charset="0"/>
            </a:endParaRPr>
          </a:p>
          <a:p>
            <a:pPr lvl="1">
              <a:lnSpc>
                <a:spcPct val="90000"/>
              </a:lnSpc>
            </a:pPr>
            <a:r>
              <a:rPr lang="es-ES_tradnl" dirty="0">
                <a:cs typeface="Tahoma" pitchFamily="34" charset="0"/>
              </a:rPr>
              <a:t>Registrarse</a:t>
            </a:r>
            <a:endParaRPr lang="es-ES_tradnl" dirty="0">
              <a:cs typeface="Times New Roman" pitchFamily="18" charset="0"/>
            </a:endParaRPr>
          </a:p>
          <a:p>
            <a:pPr>
              <a:lnSpc>
                <a:spcPct val="90000"/>
              </a:lnSpc>
              <a:buNone/>
            </a:pPr>
            <a:r>
              <a:rPr lang="es-ES_tradnl" sz="2000" dirty="0">
                <a:cs typeface="Tahoma" pitchFamily="34" charset="0"/>
              </a:rPr>
              <a:t>   </a:t>
            </a:r>
            <a:r>
              <a:rPr lang="es-ES_tradnl" sz="2000" dirty="0" smtClean="0">
                <a:cs typeface="Tahoma" pitchFamily="34" charset="0"/>
              </a:rPr>
              <a:t>- Cliente </a:t>
            </a:r>
            <a:r>
              <a:rPr lang="es-ES_tradnl" sz="2000" dirty="0">
                <a:cs typeface="Tahoma" pitchFamily="34" charset="0"/>
              </a:rPr>
              <a:t>registrado</a:t>
            </a:r>
            <a:endParaRPr lang="es-ES_tradnl" sz="2000" dirty="0">
              <a:cs typeface="Times New Roman" pitchFamily="18" charset="0"/>
            </a:endParaRPr>
          </a:p>
          <a:p>
            <a:pPr lvl="1">
              <a:lnSpc>
                <a:spcPct val="90000"/>
              </a:lnSpc>
            </a:pPr>
            <a:r>
              <a:rPr lang="es-ES" dirty="0" smtClean="0">
                <a:cs typeface="Tahoma" pitchFamily="34" charset="0"/>
              </a:rPr>
              <a:t>Iniciar sesión</a:t>
            </a:r>
          </a:p>
          <a:p>
            <a:pPr lvl="1">
              <a:lnSpc>
                <a:spcPct val="90000"/>
              </a:lnSpc>
            </a:pPr>
            <a:r>
              <a:rPr lang="es-ES" dirty="0" smtClean="0">
                <a:cs typeface="Tahoma" pitchFamily="34" charset="0"/>
              </a:rPr>
              <a:t>Cerrar sesión</a:t>
            </a:r>
          </a:p>
          <a:p>
            <a:pPr lvl="1">
              <a:lnSpc>
                <a:spcPct val="90000"/>
              </a:lnSpc>
            </a:pPr>
            <a:r>
              <a:rPr lang="es-ES" dirty="0" smtClean="0">
                <a:cs typeface="Tahoma" pitchFamily="34" charset="0"/>
              </a:rPr>
              <a:t>Consultar precio</a:t>
            </a:r>
          </a:p>
          <a:p>
            <a:pPr lvl="1">
              <a:lnSpc>
                <a:spcPct val="90000"/>
              </a:lnSpc>
            </a:pPr>
            <a:r>
              <a:rPr lang="es-ES" dirty="0" smtClean="0">
                <a:cs typeface="Tahoma" pitchFamily="34" charset="0"/>
              </a:rPr>
              <a:t>Consultar puntaje</a:t>
            </a:r>
            <a:endParaRPr lang="es-ES" dirty="0">
              <a:cs typeface="Tahoma" pitchFamily="34" charset="0"/>
            </a:endParaRPr>
          </a:p>
          <a:p>
            <a:pPr>
              <a:lnSpc>
                <a:spcPct val="90000"/>
              </a:lnSpc>
              <a:buNone/>
            </a:pPr>
            <a:r>
              <a:rPr lang="es-ES_tradnl" sz="2000" dirty="0">
                <a:cs typeface="Tahoma" pitchFamily="34" charset="0"/>
              </a:rPr>
              <a:t>   </a:t>
            </a:r>
            <a:r>
              <a:rPr lang="es-ES_tradnl" sz="2000" dirty="0" smtClean="0">
                <a:cs typeface="Tahoma" pitchFamily="34" charset="0"/>
              </a:rPr>
              <a:t>- Cajero</a:t>
            </a:r>
            <a:endParaRPr lang="es-ES_tradnl" sz="2000" dirty="0">
              <a:cs typeface="Times New Roman" pitchFamily="18" charset="0"/>
            </a:endParaRPr>
          </a:p>
          <a:p>
            <a:pPr lvl="1">
              <a:lnSpc>
                <a:spcPct val="90000"/>
              </a:lnSpc>
            </a:pPr>
            <a:r>
              <a:rPr lang="es-ES_tradnl" dirty="0">
                <a:cs typeface="Tahoma" pitchFamily="34" charset="0"/>
              </a:rPr>
              <a:t>Cobrar</a:t>
            </a:r>
            <a:endParaRPr lang="es-ES_tradnl" dirty="0">
              <a:cs typeface="Times New Roman" pitchFamily="18" charset="0"/>
            </a:endParaRPr>
          </a:p>
          <a:p>
            <a:pPr marL="273050" lvl="1">
              <a:lnSpc>
                <a:spcPct val="90000"/>
              </a:lnSpc>
              <a:spcBef>
                <a:spcPts val="600"/>
              </a:spcBef>
              <a:buSzPct val="70000"/>
              <a:buNone/>
            </a:pPr>
            <a:r>
              <a:rPr lang="es-ES_tradnl" dirty="0">
                <a:cs typeface="Tahoma" pitchFamily="34" charset="0"/>
              </a:rPr>
              <a:t>   </a:t>
            </a:r>
            <a:endParaRPr lang="es-ES_tradnl"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normAutofit/>
          </a:bodyPr>
          <a:lstStyle/>
          <a:p>
            <a:r>
              <a:rPr lang="es-ES_tradnl" dirty="0" smtClean="0"/>
              <a:t>Casos de uso – Ejemplo</a:t>
            </a:r>
            <a:endParaRPr lang="es-AR" dirty="0"/>
          </a:p>
        </p:txBody>
      </p:sp>
      <p:sp>
        <p:nvSpPr>
          <p:cNvPr id="2" name="1 Marcador de contenido"/>
          <p:cNvSpPr>
            <a:spLocks noGrp="1"/>
          </p:cNvSpPr>
          <p:nvPr>
            <p:ph idx="1"/>
          </p:nvPr>
        </p:nvSpPr>
        <p:spPr>
          <a:xfrm>
            <a:off x="1115616" y="1628800"/>
            <a:ext cx="6840760" cy="4968552"/>
          </a:xfrm>
        </p:spPr>
        <p:txBody>
          <a:bodyPr>
            <a:noAutofit/>
          </a:bodyPr>
          <a:lstStyle/>
          <a:p>
            <a:r>
              <a:rPr lang="es-ES_tradnl" sz="2000" dirty="0" smtClean="0">
                <a:cs typeface="Tahoma" pitchFamily="34" charset="0"/>
              </a:rPr>
              <a:t>Identificar </a:t>
            </a:r>
            <a:r>
              <a:rPr lang="es-ES_tradnl" sz="2000" dirty="0">
                <a:cs typeface="Tahoma" pitchFamily="34" charset="0"/>
              </a:rPr>
              <a:t>Nuevos Casos De Usos a Partir De Los Existentes </a:t>
            </a:r>
            <a:r>
              <a:rPr lang="es-ES_tradnl" sz="2000" dirty="0" smtClean="0">
                <a:cs typeface="Tahoma" pitchFamily="34" charset="0"/>
              </a:rPr>
              <a:t>	</a:t>
            </a:r>
          </a:p>
          <a:p>
            <a:pPr lvl="1">
              <a:lnSpc>
                <a:spcPct val="90000"/>
              </a:lnSpc>
            </a:pPr>
            <a:r>
              <a:rPr lang="es-ES_tradnl" dirty="0" smtClean="0">
                <a:cs typeface="Tahoma" pitchFamily="34" charset="0"/>
              </a:rPr>
              <a:t>Modificar puntaje</a:t>
            </a:r>
            <a:endParaRPr lang="es-ES_tradnl" dirty="0">
              <a:cs typeface="Tahoma" pitchFamily="34" charset="0"/>
            </a:endParaRPr>
          </a:p>
          <a:p>
            <a:pPr marL="273050" lvl="1">
              <a:lnSpc>
                <a:spcPct val="90000"/>
              </a:lnSpc>
              <a:spcBef>
                <a:spcPts val="600"/>
              </a:spcBef>
              <a:buSzPct val="70000"/>
              <a:buNone/>
            </a:pPr>
            <a:r>
              <a:rPr lang="es-ES_tradnl" dirty="0" smtClean="0">
                <a:cs typeface="Tahoma" pitchFamily="34" charset="0"/>
              </a:rPr>
              <a:t>   </a:t>
            </a:r>
            <a:endParaRPr lang="es-ES_tradnl" dirty="0">
              <a:cs typeface="Times New Roman" pitchFamily="18" charset="0"/>
            </a:endParaRPr>
          </a:p>
        </p:txBody>
      </p:sp>
    </p:spTree>
    <p:extLst>
      <p:ext uri="{BB962C8B-B14F-4D97-AF65-F5344CB8AC3E}">
        <p14:creationId xmlns:p14="http://schemas.microsoft.com/office/powerpoint/2010/main" val="1083910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a:spLocks noGrp="1"/>
          </p:cNvSpPr>
          <p:nvPr>
            <p:ph type="title"/>
          </p:nvPr>
        </p:nvSpPr>
        <p:spPr/>
        <p:txBody>
          <a:bodyPr>
            <a:noAutofit/>
          </a:bodyPr>
          <a:lstStyle/>
          <a:p>
            <a:r>
              <a:rPr lang="es-ES_tradnl" sz="3500" dirty="0" smtClean="0"/>
              <a:t>Casos de uso – Ejemplo - Diagrama</a:t>
            </a:r>
            <a:endParaRPr lang="es-AR" sz="3500" dirty="0"/>
          </a:p>
        </p:txBody>
      </p:sp>
      <p:pic>
        <p:nvPicPr>
          <p:cNvPr id="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24744"/>
            <a:ext cx="709612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9" name="38 Conector recto de flecha"/>
          <p:cNvCxnSpPr/>
          <p:nvPr/>
        </p:nvCxnSpPr>
        <p:spPr>
          <a:xfrm>
            <a:off x="2267744" y="2636912"/>
            <a:ext cx="2016224" cy="1368152"/>
          </a:xfrm>
          <a:prstGeom prst="straightConnector1">
            <a:avLst/>
          </a:prstGeom>
          <a:ln w="476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103 Conector recto de flecha"/>
          <p:cNvCxnSpPr/>
          <p:nvPr/>
        </p:nvCxnSpPr>
        <p:spPr>
          <a:xfrm>
            <a:off x="1835696" y="3848894"/>
            <a:ext cx="2448272" cy="300186"/>
          </a:xfrm>
          <a:prstGeom prst="straightConnector1">
            <a:avLst/>
          </a:prstGeom>
          <a:ln w="476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125760"/>
            <a:ext cx="8229600" cy="1143000"/>
          </a:xfrm>
        </p:spPr>
        <p:txBody>
          <a:bodyPr>
            <a:normAutofit/>
          </a:bodyPr>
          <a:lstStyle/>
          <a:p>
            <a:r>
              <a:rPr lang="es-ES_tradnl" sz="4000" dirty="0" smtClean="0"/>
              <a:t>Casos de uso - Escenarios</a:t>
            </a:r>
            <a:endParaRPr lang="es-AR" sz="4000" dirty="0"/>
          </a:p>
        </p:txBody>
      </p:sp>
      <p:graphicFrame>
        <p:nvGraphicFramePr>
          <p:cNvPr id="4" name="3 Tabla"/>
          <p:cNvGraphicFramePr>
            <a:graphicFrameLocks noGrp="1"/>
          </p:cNvGraphicFramePr>
          <p:nvPr>
            <p:extLst>
              <p:ext uri="{D42A27DB-BD31-4B8C-83A1-F6EECF244321}">
                <p14:modId xmlns:p14="http://schemas.microsoft.com/office/powerpoint/2010/main" val="2998537347"/>
              </p:ext>
            </p:extLst>
          </p:nvPr>
        </p:nvGraphicFramePr>
        <p:xfrm>
          <a:off x="107504" y="1196752"/>
          <a:ext cx="8244407" cy="5328591"/>
        </p:xfrm>
        <a:graphic>
          <a:graphicData uri="http://schemas.openxmlformats.org/drawingml/2006/table">
            <a:tbl>
              <a:tblPr/>
              <a:tblGrid>
                <a:gridCol w="2268791"/>
                <a:gridCol w="2987808"/>
                <a:gridCol w="2987808"/>
              </a:tblGrid>
              <a:tr h="294953">
                <a:tc>
                  <a:txBody>
                    <a:bodyPr/>
                    <a:lstStyle/>
                    <a:p>
                      <a:pPr algn="just">
                        <a:spcAft>
                          <a:spcPts val="600"/>
                        </a:spcAft>
                      </a:pPr>
                      <a:r>
                        <a:rPr lang="es-ES" sz="1200" b="1" dirty="0" smtClean="0">
                          <a:latin typeface="Verdana"/>
                          <a:ea typeface="Times New Roman"/>
                        </a:rPr>
                        <a:t>Nombre</a:t>
                      </a:r>
                      <a:r>
                        <a:rPr lang="es-ES" sz="1200" b="1" baseline="0" dirty="0" smtClean="0">
                          <a:latin typeface="Verdana"/>
                          <a:ea typeface="Times New Roman"/>
                        </a:rPr>
                        <a:t> </a:t>
                      </a:r>
                      <a:r>
                        <a:rPr lang="es-ES" sz="1200" b="1" dirty="0" smtClean="0">
                          <a:latin typeface="Verdana"/>
                          <a:ea typeface="Times New Roman"/>
                        </a:rPr>
                        <a:t>del caso de</a:t>
                      </a:r>
                      <a:r>
                        <a:rPr lang="es-ES" sz="1200" b="1" baseline="0" dirty="0" smtClean="0">
                          <a:latin typeface="Verdana"/>
                          <a:ea typeface="Times New Roman"/>
                        </a:rPr>
                        <a:t> uso:</a:t>
                      </a:r>
                      <a:r>
                        <a:rPr lang="es-ES_tradnl" sz="1200" dirty="0" smtClean="0">
                          <a:latin typeface="Times New Roman"/>
                          <a:ea typeface="Times New Roman"/>
                        </a:rPr>
                        <a:t> </a:t>
                      </a:r>
                      <a:endParaRPr lang="es-AR" sz="1200" dirty="0">
                        <a:latin typeface="Times New Roman"/>
                        <a:ea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600"/>
                        </a:spcAft>
                      </a:pPr>
                      <a:r>
                        <a:rPr lang="es-ES" sz="1200" dirty="0" smtClean="0">
                          <a:latin typeface="Verdana"/>
                          <a:ea typeface="Times New Roman"/>
                        </a:rPr>
                        <a:t>Iniciar sesión</a:t>
                      </a:r>
                      <a:endParaRPr lang="es-AR" sz="1200" dirty="0">
                        <a:latin typeface="Times New Roman"/>
                        <a:ea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503154">
                <a:tc>
                  <a:txBody>
                    <a:bodyPr/>
                    <a:lstStyle/>
                    <a:p>
                      <a:pPr algn="just">
                        <a:spcAft>
                          <a:spcPts val="600"/>
                        </a:spcAft>
                      </a:pPr>
                      <a:r>
                        <a:rPr lang="es-ES" sz="1200" b="1" dirty="0" smtClean="0">
                          <a:latin typeface="Verdana"/>
                          <a:ea typeface="Times New Roman"/>
                        </a:rPr>
                        <a:t>Descripción:</a:t>
                      </a:r>
                      <a:endParaRPr kumimoji="0" lang="es-AR" sz="1200" kern="1200" dirty="0" smtClean="0">
                        <a:solidFill>
                          <a:schemeClr val="tx1"/>
                        </a:solidFill>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600"/>
                        </a:spcAft>
                      </a:pPr>
                      <a:r>
                        <a:rPr kumimoji="0" lang="es-AR" sz="1200" kern="1200" dirty="0" smtClean="0">
                          <a:solidFill>
                            <a:schemeClr val="tx1"/>
                          </a:solidFill>
                          <a:latin typeface="Verdana"/>
                          <a:ea typeface="Times New Roman"/>
                          <a:cs typeface="Times New Roman"/>
                        </a:rPr>
                        <a:t>Este caso de uso describe el evento en el que </a:t>
                      </a:r>
                      <a:r>
                        <a:rPr kumimoji="0" lang="es-ES" sz="1200" kern="1200" dirty="0" smtClean="0">
                          <a:solidFill>
                            <a:schemeClr val="tx1"/>
                          </a:solidFill>
                          <a:latin typeface="Verdana"/>
                          <a:ea typeface="Times New Roman"/>
                          <a:cs typeface="Times New Roman"/>
                        </a:rPr>
                        <a:t>un cliente registrado</a:t>
                      </a:r>
                      <a:r>
                        <a:rPr kumimoji="0" lang="es-ES" sz="1200" kern="1200" baseline="0" dirty="0" smtClean="0">
                          <a:solidFill>
                            <a:schemeClr val="tx1"/>
                          </a:solidFill>
                          <a:latin typeface="Verdana"/>
                          <a:ea typeface="Times New Roman"/>
                          <a:cs typeface="Times New Roman"/>
                        </a:rPr>
                        <a:t> </a:t>
                      </a:r>
                      <a:r>
                        <a:rPr kumimoji="0" lang="es-ES" sz="1200" kern="1200" dirty="0" smtClean="0">
                          <a:solidFill>
                            <a:schemeClr val="tx1"/>
                          </a:solidFill>
                          <a:latin typeface="Verdana"/>
                          <a:ea typeface="Times New Roman"/>
                          <a:cs typeface="Times New Roman"/>
                        </a:rPr>
                        <a:t>inicia</a:t>
                      </a:r>
                      <a:r>
                        <a:rPr kumimoji="0" lang="es-ES" sz="1200" kern="1200" baseline="0" dirty="0" smtClean="0">
                          <a:solidFill>
                            <a:schemeClr val="tx1"/>
                          </a:solidFill>
                          <a:latin typeface="Verdana"/>
                          <a:ea typeface="Times New Roman"/>
                          <a:cs typeface="Times New Roman"/>
                        </a:rPr>
                        <a:t> </a:t>
                      </a:r>
                      <a:r>
                        <a:rPr kumimoji="0" lang="es-ES" sz="1200" kern="1200" dirty="0" smtClean="0">
                          <a:solidFill>
                            <a:schemeClr val="tx1"/>
                          </a:solidFill>
                          <a:latin typeface="Verdana"/>
                          <a:ea typeface="Times New Roman"/>
                          <a:cs typeface="Times New Roman"/>
                        </a:rPr>
                        <a:t>sesión con su nombre de usuario y contraseña.</a:t>
                      </a:r>
                      <a:endParaRPr kumimoji="0" lang="es-AR" sz="1200" kern="1200" dirty="0" smtClean="0">
                        <a:solidFill>
                          <a:schemeClr val="tx1"/>
                        </a:solidFill>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399199">
                <a:tc>
                  <a: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s-ES" sz="1200" b="1" dirty="0" smtClean="0">
                          <a:latin typeface="Verdana"/>
                          <a:ea typeface="Times New Roman"/>
                          <a:cs typeface="Times New Roman"/>
                        </a:rPr>
                        <a:t>Actores: </a:t>
                      </a:r>
                      <a:endParaRPr lang="es-AR" sz="1200" dirty="0" smtClean="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600"/>
                        </a:spcAft>
                      </a:pPr>
                      <a:r>
                        <a:rPr kumimoji="0" lang="es-ES_tradnl" sz="1200" kern="1200" dirty="0" smtClean="0">
                          <a:solidFill>
                            <a:schemeClr val="tx1"/>
                          </a:solidFill>
                          <a:latin typeface="Verdana"/>
                          <a:ea typeface="Times New Roman"/>
                          <a:cs typeface="Times New Roman"/>
                        </a:rPr>
                        <a:t>Cliente Registrado</a:t>
                      </a:r>
                      <a:endParaRPr kumimoji="0" lang="es-AR" sz="1200" kern="1200" dirty="0" smtClean="0">
                        <a:solidFill>
                          <a:schemeClr val="tx1"/>
                        </a:solidFill>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399199">
                <a:tc>
                  <a: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s-ES" sz="1200" b="1" dirty="0" smtClean="0">
                          <a:latin typeface="Verdana"/>
                          <a:ea typeface="Times New Roman"/>
                        </a:rPr>
                        <a:t>Precondiciones:</a:t>
                      </a:r>
                      <a:r>
                        <a:rPr lang="es-ES_tradnl" sz="1200" dirty="0" smtClean="0">
                          <a:latin typeface="Times New Roman"/>
                          <a:ea typeface="Times New Roman"/>
                        </a:rPr>
                        <a:t> </a:t>
                      </a:r>
                      <a:endParaRPr lang="es-AR" sz="1200" dirty="0" smtClean="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600"/>
                        </a:spcAft>
                      </a:pPr>
                      <a:r>
                        <a:rPr kumimoji="0" lang="es-ES_tradnl" sz="1200" kern="1200" dirty="0" smtClean="0">
                          <a:solidFill>
                            <a:schemeClr val="tx1"/>
                          </a:solidFill>
                          <a:latin typeface="Verdana"/>
                          <a:ea typeface="Times New Roman"/>
                          <a:cs typeface="Times New Roman"/>
                        </a:rPr>
                        <a:t>El</a:t>
                      </a:r>
                      <a:r>
                        <a:rPr kumimoji="0" lang="es-ES_tradnl" sz="1200" kern="1200" baseline="0" dirty="0" smtClean="0">
                          <a:solidFill>
                            <a:schemeClr val="tx1"/>
                          </a:solidFill>
                          <a:latin typeface="Verdana"/>
                          <a:ea typeface="Times New Roman"/>
                          <a:cs typeface="Times New Roman"/>
                        </a:rPr>
                        <a:t> cliente debe estar registrado en el sistema</a:t>
                      </a:r>
                      <a:endParaRPr kumimoji="0" lang="es-AR" sz="1200" kern="1200" dirty="0" smtClean="0">
                        <a:solidFill>
                          <a:schemeClr val="tx1"/>
                        </a:solidFill>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399199">
                <a:tc>
                  <a:txBody>
                    <a:bodyPr/>
                    <a:lstStyle/>
                    <a:p>
                      <a:pPr marL="0" marR="0" indent="0" algn="just" defTabSz="914400" rtl="0" eaLnBrk="1" fontAlgn="auto" latinLnBrk="0" hangingPunct="1">
                        <a:lnSpc>
                          <a:spcPct val="100000"/>
                        </a:lnSpc>
                        <a:spcBef>
                          <a:spcPts val="0"/>
                        </a:spcBef>
                        <a:spcAft>
                          <a:spcPts val="600"/>
                        </a:spcAft>
                        <a:buClrTx/>
                        <a:buSzTx/>
                        <a:buFontTx/>
                        <a:buNone/>
                        <a:tabLst/>
                        <a:defRPr/>
                      </a:pPr>
                      <a:r>
                        <a:rPr lang="es-ES_tradnl" sz="1200" b="1" dirty="0" smtClean="0">
                          <a:latin typeface="Verdana"/>
                          <a:ea typeface="Times New Roman"/>
                          <a:cs typeface="Times New Roman"/>
                        </a:rPr>
                        <a:t>Ocasionador:</a:t>
                      </a:r>
                      <a:endParaRPr lang="es-AR" sz="1200" b="1" dirty="0" smtClean="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600"/>
                        </a:spcAft>
                      </a:pPr>
                      <a:r>
                        <a:rPr kumimoji="0" lang="es-ES_tradnl" sz="1200" kern="1200" dirty="0" smtClean="0">
                          <a:solidFill>
                            <a:schemeClr val="tx1"/>
                          </a:solidFill>
                          <a:latin typeface="Verdana"/>
                          <a:ea typeface="Times New Roman"/>
                          <a:cs typeface="Times New Roman"/>
                        </a:rPr>
                        <a:t>El cliente accede a la terminal.</a:t>
                      </a:r>
                      <a:endParaRPr kumimoji="0" lang="es-AR" sz="1200" kern="1200" dirty="0" smtClean="0">
                        <a:solidFill>
                          <a:schemeClr val="tx1"/>
                        </a:solidFill>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294953">
                <a:tc rowSpan="2">
                  <a:txBody>
                    <a:bodyPr/>
                    <a:lstStyle/>
                    <a:p>
                      <a:pPr marL="342900" marR="0" lvl="0" indent="-342900" algn="just" defTabSz="914400" rtl="0" eaLnBrk="1" fontAlgn="auto" latinLnBrk="0" hangingPunct="1">
                        <a:lnSpc>
                          <a:spcPct val="100000"/>
                        </a:lnSpc>
                        <a:spcBef>
                          <a:spcPts val="600"/>
                        </a:spcBef>
                        <a:spcAft>
                          <a:spcPts val="0"/>
                        </a:spcAft>
                        <a:buClrTx/>
                        <a:buSzTx/>
                        <a:buFont typeface="+mj-lt"/>
                        <a:buNone/>
                        <a:tabLst>
                          <a:tab pos="637540" algn="l"/>
                        </a:tabLst>
                        <a:defRPr/>
                      </a:pPr>
                      <a:r>
                        <a:rPr lang="es-ES" sz="1200" b="1" dirty="0" smtClean="0">
                          <a:latin typeface="Verdana"/>
                          <a:ea typeface="Times New Roman"/>
                        </a:rPr>
                        <a:t>Curso Normal</a:t>
                      </a:r>
                      <a:r>
                        <a:rPr lang="es-ES" sz="1200" b="1" baseline="0" dirty="0" smtClean="0">
                          <a:latin typeface="Verdana"/>
                          <a:ea typeface="Times New Roman"/>
                        </a:rPr>
                        <a:t>:</a:t>
                      </a:r>
                      <a:endParaRPr lang="es-AR" sz="1200" dirty="0" smtClean="0">
                        <a:latin typeface="Times New Roman"/>
                        <a:ea typeface="Times New Roman"/>
                      </a:endParaRPr>
                    </a:p>
                    <a:p>
                      <a:pPr marL="342900" lvl="0" indent="-342900" algn="just">
                        <a:spcBef>
                          <a:spcPts val="600"/>
                        </a:spcBef>
                        <a:spcAft>
                          <a:spcPts val="0"/>
                        </a:spcAft>
                        <a:buFont typeface="+mj-lt"/>
                        <a:buNone/>
                        <a:tabLst>
                          <a:tab pos="637540" algn="l"/>
                        </a:tabLst>
                      </a:pPr>
                      <a:endParaRPr lang="es-AR" sz="1200"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ctr">
                        <a:spcBef>
                          <a:spcPts val="600"/>
                        </a:spcBef>
                        <a:spcAft>
                          <a:spcPts val="0"/>
                        </a:spcAft>
                        <a:buFont typeface="+mj-lt"/>
                        <a:buNone/>
                        <a:tabLst>
                          <a:tab pos="637540" algn="l"/>
                        </a:tabLst>
                      </a:pPr>
                      <a:r>
                        <a:rPr lang="es-ES_tradnl" sz="1200" b="1" dirty="0" smtClean="0">
                          <a:latin typeface="Verdana"/>
                          <a:ea typeface="Times New Roman"/>
                          <a:cs typeface="Times New Roman"/>
                        </a:rPr>
                        <a:t>Acción del Actor</a:t>
                      </a:r>
                      <a:endParaRPr lang="es-AR" sz="1200" b="1"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ctr">
                        <a:spcBef>
                          <a:spcPts val="600"/>
                        </a:spcBef>
                        <a:spcAft>
                          <a:spcPts val="0"/>
                        </a:spcAft>
                        <a:buFont typeface="+mj-lt"/>
                        <a:buNone/>
                        <a:tabLst>
                          <a:tab pos="637540" algn="l"/>
                        </a:tabLst>
                      </a:pPr>
                      <a:r>
                        <a:rPr lang="es-ES_tradnl" sz="1200" b="1" dirty="0" smtClean="0">
                          <a:latin typeface="Verdana"/>
                          <a:ea typeface="Times New Roman"/>
                          <a:cs typeface="Times New Roman"/>
                        </a:rPr>
                        <a:t>Respuesta del Sistema</a:t>
                      </a:r>
                      <a:endParaRPr lang="es-AR" sz="1200" b="1"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04416">
                <a:tc vMerge="1">
                  <a:txBody>
                    <a:bodyPr/>
                    <a:lstStyle/>
                    <a:p>
                      <a:endParaRPr lang="es-AR"/>
                    </a:p>
                  </a:txBody>
                  <a:tcPr/>
                </a:tc>
                <a:tc>
                  <a:txBody>
                    <a:bodyPr/>
                    <a:lstStyle/>
                    <a:p>
                      <a:pPr marL="342900" lvl="0" indent="-342900" algn="l">
                        <a:spcBef>
                          <a:spcPts val="600"/>
                        </a:spcBef>
                        <a:spcAft>
                          <a:spcPts val="0"/>
                        </a:spcAft>
                        <a:buFont typeface="+mj-lt"/>
                        <a:buNone/>
                        <a:tabLst>
                          <a:tab pos="637540" algn="l"/>
                        </a:tabLst>
                      </a:pPr>
                      <a:r>
                        <a:rPr lang="es-ES_tradnl" sz="1200" b="1" dirty="0" smtClean="0">
                          <a:latin typeface="Verdana"/>
                          <a:ea typeface="Times New Roman"/>
                          <a:cs typeface="Times New Roman"/>
                        </a:rPr>
                        <a:t>Paso</a:t>
                      </a:r>
                      <a:r>
                        <a:rPr lang="es-ES_tradnl" sz="1200" b="1" baseline="0" dirty="0" smtClean="0">
                          <a:latin typeface="Verdana"/>
                          <a:ea typeface="Times New Roman"/>
                          <a:cs typeface="Times New Roman"/>
                        </a:rPr>
                        <a:t> 1</a:t>
                      </a:r>
                      <a:r>
                        <a:rPr lang="es-ES_tradnl" sz="1200" baseline="0" dirty="0" smtClean="0">
                          <a:latin typeface="Verdana"/>
                          <a:ea typeface="Times New Roman"/>
                          <a:cs typeface="Times New Roman"/>
                        </a:rPr>
                        <a:t>: el cliente selecciona la opción de iniciar sesión.</a:t>
                      </a:r>
                    </a:p>
                    <a:p>
                      <a:pPr marL="342900" lvl="0" indent="-342900" algn="l">
                        <a:spcBef>
                          <a:spcPts val="600"/>
                        </a:spcBef>
                        <a:spcAft>
                          <a:spcPts val="0"/>
                        </a:spcAft>
                        <a:buFont typeface="+mj-lt"/>
                        <a:buNone/>
                        <a:tabLst>
                          <a:tab pos="637540" algn="l"/>
                        </a:tabLst>
                      </a:pPr>
                      <a:r>
                        <a:rPr lang="es-ES_tradnl" sz="1200" b="1" dirty="0" smtClean="0">
                          <a:latin typeface="Verdana"/>
                          <a:ea typeface="Times New Roman"/>
                          <a:cs typeface="Times New Roman"/>
                        </a:rPr>
                        <a:t>Paso 3</a:t>
                      </a:r>
                      <a:r>
                        <a:rPr lang="es-ES_tradnl" sz="1200" dirty="0" smtClean="0">
                          <a:latin typeface="Verdana"/>
                          <a:ea typeface="Times New Roman"/>
                          <a:cs typeface="Times New Roman"/>
                        </a:rPr>
                        <a:t>: el cliente ingresa el nombre de usuario</a:t>
                      </a:r>
                      <a:r>
                        <a:rPr lang="es-ES_tradnl" sz="1200" baseline="0" dirty="0" smtClean="0">
                          <a:latin typeface="Verdana"/>
                          <a:ea typeface="Times New Roman"/>
                          <a:cs typeface="Times New Roman"/>
                        </a:rPr>
                        <a:t>.</a:t>
                      </a:r>
                    </a:p>
                    <a:p>
                      <a:pPr marL="342900" lvl="0" indent="-342900" algn="l">
                        <a:spcBef>
                          <a:spcPts val="600"/>
                        </a:spcBef>
                        <a:spcAft>
                          <a:spcPts val="0"/>
                        </a:spcAft>
                        <a:buFont typeface="+mj-lt"/>
                        <a:buNone/>
                        <a:tabLst>
                          <a:tab pos="637540" algn="l"/>
                        </a:tabLst>
                      </a:pPr>
                      <a:r>
                        <a:rPr lang="es-ES_tradnl" sz="1200" b="1" baseline="0" dirty="0" smtClean="0">
                          <a:latin typeface="Verdana"/>
                          <a:ea typeface="Times New Roman"/>
                          <a:cs typeface="Times New Roman"/>
                        </a:rPr>
                        <a:t>Paso 4</a:t>
                      </a:r>
                      <a:r>
                        <a:rPr lang="es-ES_tradnl" sz="1200" baseline="0" dirty="0" smtClean="0">
                          <a:latin typeface="Verdana"/>
                          <a:ea typeface="Times New Roman"/>
                          <a:cs typeface="Times New Roman"/>
                        </a:rPr>
                        <a:t>: el cliente ingresa la contraseña.</a:t>
                      </a:r>
                    </a:p>
                    <a:p>
                      <a:pPr marL="342900" lvl="0" indent="-342900" algn="l">
                        <a:spcBef>
                          <a:spcPts val="600"/>
                        </a:spcBef>
                        <a:spcAft>
                          <a:spcPts val="0"/>
                        </a:spcAft>
                        <a:buFont typeface="+mj-lt"/>
                        <a:buNone/>
                        <a:tabLst>
                          <a:tab pos="637540" algn="l"/>
                        </a:tabLst>
                      </a:pPr>
                      <a:r>
                        <a:rPr lang="es-ES_tradnl" sz="1200" b="1" baseline="0" dirty="0" smtClean="0">
                          <a:latin typeface="Verdana"/>
                          <a:ea typeface="Times New Roman"/>
                          <a:cs typeface="Times New Roman"/>
                        </a:rPr>
                        <a:t>Paso 5</a:t>
                      </a:r>
                      <a:r>
                        <a:rPr lang="es-ES_tradnl" sz="1200" baseline="0" dirty="0" smtClean="0">
                          <a:latin typeface="Verdana"/>
                          <a:ea typeface="Times New Roman"/>
                          <a:cs typeface="Times New Roman"/>
                        </a:rPr>
                        <a:t>: el cliente presiona ingresar.</a:t>
                      </a:r>
                      <a:endParaRPr lang="es-AR" sz="1200"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spcBef>
                          <a:spcPts val="600"/>
                        </a:spcBef>
                        <a:spcAft>
                          <a:spcPts val="0"/>
                        </a:spcAft>
                        <a:buFont typeface="+mj-lt"/>
                        <a:buNone/>
                        <a:tabLst>
                          <a:tab pos="637540" algn="l"/>
                        </a:tabLst>
                      </a:pPr>
                      <a:r>
                        <a:rPr lang="es-ES_tradnl" sz="1200" b="1" dirty="0" smtClean="0">
                          <a:latin typeface="Verdana"/>
                          <a:ea typeface="Times New Roman"/>
                          <a:cs typeface="Times New Roman"/>
                        </a:rPr>
                        <a:t>Paso 2</a:t>
                      </a:r>
                      <a:r>
                        <a:rPr lang="es-ES_tradnl" sz="1200" dirty="0" smtClean="0">
                          <a:latin typeface="Verdana"/>
                          <a:ea typeface="Times New Roman"/>
                          <a:cs typeface="Times New Roman"/>
                        </a:rPr>
                        <a:t>: el sistema presenta la pantalla donde</a:t>
                      </a:r>
                      <a:r>
                        <a:rPr lang="es-ES_tradnl" sz="1200" baseline="0" dirty="0" smtClean="0">
                          <a:latin typeface="Verdana"/>
                          <a:ea typeface="Times New Roman"/>
                          <a:cs typeface="Times New Roman"/>
                        </a:rPr>
                        <a:t> se solicita al usuario y contraseña</a:t>
                      </a:r>
                      <a:r>
                        <a:rPr lang="es-ES_tradnl" sz="1200" dirty="0" smtClean="0">
                          <a:latin typeface="Verdana"/>
                          <a:ea typeface="Times New Roman"/>
                          <a:cs typeface="Times New Roman"/>
                        </a:rPr>
                        <a:t>.</a:t>
                      </a:r>
                    </a:p>
                    <a:p>
                      <a:pPr marL="342900" lvl="0" indent="-342900" algn="l">
                        <a:spcBef>
                          <a:spcPts val="600"/>
                        </a:spcBef>
                        <a:spcAft>
                          <a:spcPts val="0"/>
                        </a:spcAft>
                        <a:buFont typeface="+mj-lt"/>
                        <a:buNone/>
                        <a:tabLst>
                          <a:tab pos="637540" algn="l"/>
                        </a:tabLst>
                      </a:pPr>
                      <a:r>
                        <a:rPr lang="es-ES_tradnl" sz="1200" b="1" dirty="0" smtClean="0">
                          <a:latin typeface="Verdana"/>
                          <a:ea typeface="Times New Roman"/>
                          <a:cs typeface="Times New Roman"/>
                        </a:rPr>
                        <a:t>Paso 6</a:t>
                      </a:r>
                      <a:r>
                        <a:rPr lang="es-ES_tradnl" sz="1200" dirty="0" smtClean="0">
                          <a:latin typeface="Verdana"/>
                          <a:ea typeface="Times New Roman"/>
                          <a:cs typeface="Times New Roman"/>
                        </a:rPr>
                        <a:t>: el sistema verifica el</a:t>
                      </a:r>
                      <a:r>
                        <a:rPr lang="es-ES_tradnl" sz="1200" baseline="0" dirty="0" smtClean="0">
                          <a:latin typeface="Verdana"/>
                          <a:ea typeface="Times New Roman"/>
                          <a:cs typeface="Times New Roman"/>
                        </a:rPr>
                        <a:t> nombre de usuario y contraseña.</a:t>
                      </a:r>
                    </a:p>
                    <a:p>
                      <a:pPr marL="342900" lvl="0" indent="-342900" algn="l">
                        <a:spcBef>
                          <a:spcPts val="600"/>
                        </a:spcBef>
                        <a:spcAft>
                          <a:spcPts val="0"/>
                        </a:spcAft>
                        <a:buFont typeface="+mj-lt"/>
                        <a:buNone/>
                        <a:tabLst>
                          <a:tab pos="637540" algn="l"/>
                        </a:tabLst>
                      </a:pPr>
                      <a:r>
                        <a:rPr lang="es-ES_tradnl" sz="1200" b="1" baseline="0" dirty="0" smtClean="0">
                          <a:latin typeface="Verdana"/>
                          <a:ea typeface="Times New Roman"/>
                          <a:cs typeface="Times New Roman"/>
                        </a:rPr>
                        <a:t>Paso 7</a:t>
                      </a:r>
                      <a:r>
                        <a:rPr lang="es-ES_tradnl" sz="1200" baseline="0" dirty="0" smtClean="0">
                          <a:latin typeface="Verdana"/>
                          <a:ea typeface="Times New Roman"/>
                          <a:cs typeface="Times New Roman"/>
                        </a:rPr>
                        <a:t>: el sistema presenta la pantalla de sesión iniciada.</a:t>
                      </a:r>
                      <a:endParaRPr lang="es-AR" sz="1200"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670">
                <a:tc>
                  <a:txBody>
                    <a:bodyPr/>
                    <a:lstStyle/>
                    <a:p>
                      <a:pPr marL="342900" lvl="0" indent="-342900" algn="just">
                        <a:spcBef>
                          <a:spcPts val="600"/>
                        </a:spcBef>
                        <a:spcAft>
                          <a:spcPts val="0"/>
                        </a:spcAft>
                        <a:buFont typeface="+mj-lt"/>
                        <a:buNone/>
                        <a:tabLst>
                          <a:tab pos="637540" algn="l"/>
                        </a:tabLst>
                      </a:pPr>
                      <a:r>
                        <a:rPr kumimoji="0" lang="es-ES_tradnl" sz="1200" b="1" kern="1200" dirty="0" smtClean="0">
                          <a:solidFill>
                            <a:schemeClr val="tx1"/>
                          </a:solidFill>
                          <a:latin typeface="Verdana"/>
                          <a:ea typeface="Times New Roman"/>
                          <a:cs typeface="+mn-cs"/>
                        </a:rPr>
                        <a:t>Curso Alterno:</a:t>
                      </a:r>
                      <a:endParaRPr kumimoji="0" lang="es-AR" sz="1200" b="1" kern="1200" dirty="0" smtClean="0">
                        <a:solidFill>
                          <a:schemeClr val="tx1"/>
                        </a:solidFill>
                        <a:latin typeface="Verdana"/>
                        <a:ea typeface="Times New Roman"/>
                        <a:cs typeface="+mn-cs"/>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42900" lvl="0" indent="-342900" algn="just">
                        <a:spcBef>
                          <a:spcPts val="600"/>
                        </a:spcBef>
                        <a:spcAft>
                          <a:spcPts val="0"/>
                        </a:spcAft>
                        <a:buFont typeface="+mj-lt"/>
                        <a:buNone/>
                        <a:tabLst>
                          <a:tab pos="637540" algn="l"/>
                        </a:tabLst>
                      </a:pPr>
                      <a:r>
                        <a:rPr lang="es-ES_tradnl" sz="1200" b="1" dirty="0" smtClean="0">
                          <a:latin typeface="Verdana"/>
                          <a:ea typeface="Times New Roman"/>
                          <a:cs typeface="Times New Roman"/>
                        </a:rPr>
                        <a:t>Paso alternativo 6</a:t>
                      </a:r>
                      <a:r>
                        <a:rPr lang="es-ES_tradnl" sz="1200" dirty="0" smtClean="0">
                          <a:latin typeface="Verdana"/>
                          <a:ea typeface="Times New Roman"/>
                          <a:cs typeface="Times New Roman"/>
                        </a:rPr>
                        <a:t>: el nombre de usuario</a:t>
                      </a:r>
                      <a:r>
                        <a:rPr lang="es-ES_tradnl" sz="1200" baseline="0" dirty="0" smtClean="0">
                          <a:latin typeface="Verdana"/>
                          <a:ea typeface="Times New Roman"/>
                          <a:cs typeface="Times New Roman"/>
                        </a:rPr>
                        <a:t> o</a:t>
                      </a:r>
                      <a:r>
                        <a:rPr lang="es-ES_tradnl" sz="1200" dirty="0" smtClean="0">
                          <a:latin typeface="Verdana"/>
                          <a:ea typeface="Times New Roman"/>
                          <a:cs typeface="Times New Roman"/>
                        </a:rPr>
                        <a:t> la contraseña no son válidas.</a:t>
                      </a:r>
                      <a:r>
                        <a:rPr lang="es-ES_tradnl" sz="1200" baseline="0" dirty="0" smtClean="0">
                          <a:latin typeface="Verdana"/>
                          <a:ea typeface="Times New Roman"/>
                          <a:cs typeface="Times New Roman"/>
                        </a:rPr>
                        <a:t> Se notifica la discrepancia y se le pide nuevamente que ingrese dichos datos.</a:t>
                      </a:r>
                      <a:endParaRPr lang="es-AR" sz="1200"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r h="573848">
                <a:tc>
                  <a:txBody>
                    <a:bodyPr/>
                    <a:lstStyle/>
                    <a:p>
                      <a:pPr marL="342900" lvl="0" indent="-342900" algn="just">
                        <a:spcBef>
                          <a:spcPts val="600"/>
                        </a:spcBef>
                        <a:spcAft>
                          <a:spcPts val="0"/>
                        </a:spcAft>
                        <a:buFont typeface="+mj-lt"/>
                        <a:buNone/>
                        <a:tabLst>
                          <a:tab pos="637540" algn="l"/>
                        </a:tabLst>
                      </a:pPr>
                      <a:r>
                        <a:rPr kumimoji="0" lang="es-ES_tradnl" sz="1200" b="1" kern="1200" dirty="0" err="1" smtClean="0">
                          <a:solidFill>
                            <a:schemeClr val="tx1"/>
                          </a:solidFill>
                          <a:latin typeface="Verdana"/>
                          <a:ea typeface="Times New Roman"/>
                          <a:cs typeface="+mn-cs"/>
                        </a:rPr>
                        <a:t>Postcondición</a:t>
                      </a:r>
                      <a:r>
                        <a:rPr kumimoji="0" lang="es-ES_tradnl" sz="1200" b="1" kern="1200" dirty="0" smtClean="0">
                          <a:solidFill>
                            <a:schemeClr val="tx1"/>
                          </a:solidFill>
                          <a:latin typeface="Verdana"/>
                          <a:ea typeface="Times New Roman"/>
                          <a:cs typeface="+mn-cs"/>
                        </a:rPr>
                        <a:t>:</a:t>
                      </a:r>
                      <a:endParaRPr kumimoji="0" lang="es-AR" sz="1200" b="1" kern="1200" dirty="0" smtClean="0">
                        <a:solidFill>
                          <a:schemeClr val="tx1"/>
                        </a:solidFill>
                        <a:latin typeface="Verdana"/>
                        <a:ea typeface="Times New Roman"/>
                        <a:cs typeface="+mn-cs"/>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42900" lvl="0" indent="-342900" algn="just">
                        <a:spcBef>
                          <a:spcPts val="600"/>
                        </a:spcBef>
                        <a:spcAft>
                          <a:spcPts val="0"/>
                        </a:spcAft>
                        <a:buFont typeface="+mj-lt"/>
                        <a:buNone/>
                        <a:tabLst>
                          <a:tab pos="637540" algn="l"/>
                        </a:tabLst>
                      </a:pPr>
                      <a:r>
                        <a:rPr lang="es-ES_tradnl" sz="1200" dirty="0" smtClean="0">
                          <a:latin typeface="Verdana"/>
                          <a:ea typeface="Times New Roman"/>
                          <a:cs typeface="Times New Roman"/>
                        </a:rPr>
                        <a:t>La sesión ha sido iniciada exitosamente</a:t>
                      </a:r>
                      <a:r>
                        <a:rPr lang="es-ES_tradnl" sz="1200" baseline="0" dirty="0" smtClean="0">
                          <a:latin typeface="Verdana"/>
                          <a:ea typeface="Times New Roman"/>
                          <a:cs typeface="Times New Roman"/>
                        </a:rPr>
                        <a:t> y las opciones para clientes registrados aparecen habilitadas.</a:t>
                      </a:r>
                      <a:endParaRPr lang="es-AR" sz="1200" dirty="0">
                        <a:latin typeface="Verdana"/>
                        <a:ea typeface="Times New Roman"/>
                        <a:cs typeface="Times New Roman"/>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Etiqueta">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1150</TotalTime>
  <Words>439</Words>
  <Application>Microsoft Office PowerPoint</Application>
  <PresentationFormat>Presentación en pantalla (4:3)</PresentationFormat>
  <Paragraphs>62</Paragraphs>
  <Slides>7</Slides>
  <Notes>1</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Adyacencia</vt:lpstr>
      <vt:lpstr>Ingeniería de Software I </vt:lpstr>
      <vt:lpstr>Casos de uso – Proceso de modelado</vt:lpstr>
      <vt:lpstr>Casos de uso – Ejemplo</vt:lpstr>
      <vt:lpstr>Casos de uso – Ejemplo</vt:lpstr>
      <vt:lpstr>Casos de uso – Ejemplo</vt:lpstr>
      <vt:lpstr>Casos de uso – Ejemplo - Diagrama</vt:lpstr>
      <vt:lpstr>Casos de uso - Escenarios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dc:title>
  <dc:creator>Lucho</dc:creator>
  <cp:lastModifiedBy>Virginia Vainchil</cp:lastModifiedBy>
  <cp:revision>187</cp:revision>
  <dcterms:created xsi:type="dcterms:W3CDTF">2011-10-05T15:01:46Z</dcterms:created>
  <dcterms:modified xsi:type="dcterms:W3CDTF">2014-09-24T21:02:57Z</dcterms:modified>
</cp:coreProperties>
</file>