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37"/>
  </p:notesMasterIdLst>
  <p:handoutMasterIdLst>
    <p:handoutMasterId r:id="rId38"/>
  </p:handoutMasterIdLst>
  <p:sldIdLst>
    <p:sldId id="256" r:id="rId2"/>
    <p:sldId id="360" r:id="rId3"/>
    <p:sldId id="371" r:id="rId4"/>
    <p:sldId id="374" r:id="rId5"/>
    <p:sldId id="376" r:id="rId6"/>
    <p:sldId id="377" r:id="rId7"/>
    <p:sldId id="380" r:id="rId8"/>
    <p:sldId id="382" r:id="rId9"/>
    <p:sldId id="383" r:id="rId10"/>
    <p:sldId id="386" r:id="rId11"/>
    <p:sldId id="388" r:id="rId12"/>
    <p:sldId id="389" r:id="rId13"/>
    <p:sldId id="424" r:id="rId14"/>
    <p:sldId id="391" r:id="rId15"/>
    <p:sldId id="392" r:id="rId16"/>
    <p:sldId id="387" r:id="rId17"/>
    <p:sldId id="393" r:id="rId18"/>
    <p:sldId id="394" r:id="rId19"/>
    <p:sldId id="395" r:id="rId20"/>
    <p:sldId id="396" r:id="rId21"/>
    <p:sldId id="397" r:id="rId22"/>
    <p:sldId id="423" r:id="rId23"/>
    <p:sldId id="398" r:id="rId24"/>
    <p:sldId id="399" r:id="rId25"/>
    <p:sldId id="401" r:id="rId26"/>
    <p:sldId id="400" r:id="rId27"/>
    <p:sldId id="402" r:id="rId28"/>
    <p:sldId id="403" r:id="rId29"/>
    <p:sldId id="404" r:id="rId30"/>
    <p:sldId id="407" r:id="rId31"/>
    <p:sldId id="409" r:id="rId32"/>
    <p:sldId id="411" r:id="rId33"/>
    <p:sldId id="410" r:id="rId34"/>
    <p:sldId id="412" r:id="rId35"/>
    <p:sldId id="414"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581" autoAdjust="0"/>
    <p:restoredTop sz="83871" autoAdjust="0"/>
  </p:normalViewPr>
  <p:slideViewPr>
    <p:cSldViewPr>
      <p:cViewPr varScale="1">
        <p:scale>
          <a:sx n="67" d="100"/>
          <a:sy n="67" d="100"/>
        </p:scale>
        <p:origin x="2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Ingeniería de Software I </a:t>
            </a: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s-ES" smtClean="0"/>
              <a:t>2011</a:t>
            </a:r>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s-ES" smtClean="0"/>
              <a:t>Facultad de Informatica UNLP</a:t>
            </a: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B6F8C7-63BC-4410-9D67-47CE7EA234C8}" type="slidenum">
              <a:rPr lang="es-ES" smtClean="0"/>
              <a:pPr/>
              <a:t>‹Nº›</a:t>
            </a:fld>
            <a:endParaRPr lang="es-ES"/>
          </a:p>
        </p:txBody>
      </p:sp>
    </p:spTree>
    <p:extLst>
      <p:ext uri="{BB962C8B-B14F-4D97-AF65-F5344CB8AC3E}">
        <p14:creationId xmlns:p14="http://schemas.microsoft.com/office/powerpoint/2010/main" val="229850005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Ingeniería de Software I </a:t>
            </a: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s-ES" smtClean="0"/>
              <a:t>2011</a:t>
            </a:r>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s-ES" smtClean="0"/>
              <a:t>Facultad de Informatica UNLP</a:t>
            </a: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ED19C-7212-4830-AD7F-C49DF530AFD9}" type="slidenum">
              <a:rPr lang="es-ES" smtClean="0"/>
              <a:pPr/>
              <a:t>‹Nº›</a:t>
            </a:fld>
            <a:endParaRPr lang="es-ES"/>
          </a:p>
        </p:txBody>
      </p:sp>
    </p:spTree>
    <p:extLst>
      <p:ext uri="{BB962C8B-B14F-4D97-AF65-F5344CB8AC3E}">
        <p14:creationId xmlns:p14="http://schemas.microsoft.com/office/powerpoint/2010/main" val="304307820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1</a:t>
            </a:fld>
            <a:endParaRPr lang="es-ES"/>
          </a:p>
        </p:txBody>
      </p:sp>
      <p:sp>
        <p:nvSpPr>
          <p:cNvPr id="5" name="4 Marcador de fecha"/>
          <p:cNvSpPr>
            <a:spLocks noGrp="1"/>
          </p:cNvSpPr>
          <p:nvPr>
            <p:ph type="dt" idx="11"/>
          </p:nvPr>
        </p:nvSpPr>
        <p:spPr/>
        <p:txBody>
          <a:bodyPr/>
          <a:lstStyle/>
          <a:p>
            <a:r>
              <a:rPr lang="es-ES" smtClean="0"/>
              <a:t>2011</a:t>
            </a:r>
            <a:endParaRPr lang="es-ES"/>
          </a:p>
        </p:txBody>
      </p:sp>
      <p:sp>
        <p:nvSpPr>
          <p:cNvPr id="6" name="5 Marcador de pie de página"/>
          <p:cNvSpPr>
            <a:spLocks noGrp="1"/>
          </p:cNvSpPr>
          <p:nvPr>
            <p:ph type="ftr" sz="quarter" idx="12"/>
          </p:nvPr>
        </p:nvSpPr>
        <p:spPr/>
        <p:txBody>
          <a:bodyPr/>
          <a:lstStyle/>
          <a:p>
            <a:r>
              <a:rPr lang="es-ES" smtClean="0"/>
              <a:t>Facultad de Informatica UNLP</a:t>
            </a:r>
            <a:endParaRPr lang="es-ES"/>
          </a:p>
        </p:txBody>
      </p:sp>
      <p:sp>
        <p:nvSpPr>
          <p:cNvPr id="7" name="6 Marcador de encabezado"/>
          <p:cNvSpPr>
            <a:spLocks noGrp="1"/>
          </p:cNvSpPr>
          <p:nvPr>
            <p:ph type="hdr" sz="quarter" idx="13"/>
          </p:nvPr>
        </p:nvSpPr>
        <p:spPr/>
        <p:txBody>
          <a:bodyPr/>
          <a:lstStyle/>
          <a:p>
            <a:r>
              <a:rPr lang="es-ES" smtClean="0"/>
              <a:t>Ingeniería de Software I </a:t>
            </a:r>
            <a:endParaRPr lang="es-ES"/>
          </a:p>
        </p:txBody>
      </p:sp>
    </p:spTree>
    <p:extLst>
      <p:ext uri="{BB962C8B-B14F-4D97-AF65-F5344CB8AC3E}">
        <p14:creationId xmlns:p14="http://schemas.microsoft.com/office/powerpoint/2010/main" val="394903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smtClean="0"/>
              <a:t>Ingeniería de Software I </a:t>
            </a:r>
            <a:endParaRPr lang="es-ES"/>
          </a:p>
        </p:txBody>
      </p:sp>
      <p:sp>
        <p:nvSpPr>
          <p:cNvPr id="5" name="Marcador de fecha 4"/>
          <p:cNvSpPr>
            <a:spLocks noGrp="1"/>
          </p:cNvSpPr>
          <p:nvPr>
            <p:ph type="dt" idx="11"/>
          </p:nvPr>
        </p:nvSpPr>
        <p:spPr/>
        <p:txBody>
          <a:bodyPr/>
          <a:lstStyle/>
          <a:p>
            <a:r>
              <a:rPr lang="es-ES" smtClean="0"/>
              <a:t>2011</a:t>
            </a:r>
            <a:endParaRPr lang="es-ES"/>
          </a:p>
        </p:txBody>
      </p:sp>
      <p:sp>
        <p:nvSpPr>
          <p:cNvPr id="6" name="Marcador de pie de página 5"/>
          <p:cNvSpPr>
            <a:spLocks noGrp="1"/>
          </p:cNvSpPr>
          <p:nvPr>
            <p:ph type="ftr" sz="quarter" idx="12"/>
          </p:nvPr>
        </p:nvSpPr>
        <p:spPr/>
        <p:txBody>
          <a:bodyPr/>
          <a:lstStyle/>
          <a:p>
            <a:r>
              <a:rPr lang="es-ES" smtClean="0"/>
              <a:t>Facultad de Informatica UNLP</a:t>
            </a:r>
            <a:endParaRPr lang="es-ES"/>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4</a:t>
            </a:fld>
            <a:endParaRPr lang="es-ES"/>
          </a:p>
        </p:txBody>
      </p:sp>
    </p:spTree>
    <p:extLst>
      <p:ext uri="{BB962C8B-B14F-4D97-AF65-F5344CB8AC3E}">
        <p14:creationId xmlns:p14="http://schemas.microsoft.com/office/powerpoint/2010/main" val="152504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smtClean="0"/>
              <a:t>Ingeniería de Software I </a:t>
            </a:r>
            <a:endParaRPr lang="es-ES"/>
          </a:p>
        </p:txBody>
      </p:sp>
      <p:sp>
        <p:nvSpPr>
          <p:cNvPr id="5" name="Marcador de fecha 4"/>
          <p:cNvSpPr>
            <a:spLocks noGrp="1"/>
          </p:cNvSpPr>
          <p:nvPr>
            <p:ph type="dt" idx="11"/>
          </p:nvPr>
        </p:nvSpPr>
        <p:spPr/>
        <p:txBody>
          <a:bodyPr/>
          <a:lstStyle/>
          <a:p>
            <a:r>
              <a:rPr lang="es-ES" smtClean="0"/>
              <a:t>2011</a:t>
            </a:r>
            <a:endParaRPr lang="es-ES"/>
          </a:p>
        </p:txBody>
      </p:sp>
      <p:sp>
        <p:nvSpPr>
          <p:cNvPr id="6" name="Marcador de pie de página 5"/>
          <p:cNvSpPr>
            <a:spLocks noGrp="1"/>
          </p:cNvSpPr>
          <p:nvPr>
            <p:ph type="ftr" sz="quarter" idx="12"/>
          </p:nvPr>
        </p:nvSpPr>
        <p:spPr/>
        <p:txBody>
          <a:bodyPr/>
          <a:lstStyle/>
          <a:p>
            <a:r>
              <a:rPr lang="es-ES" smtClean="0"/>
              <a:t>Facultad de Informatica UNLP</a:t>
            </a:r>
            <a:endParaRPr lang="es-ES"/>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22</a:t>
            </a:fld>
            <a:endParaRPr lang="es-ES"/>
          </a:p>
        </p:txBody>
      </p:sp>
    </p:spTree>
    <p:extLst>
      <p:ext uri="{BB962C8B-B14F-4D97-AF65-F5344CB8AC3E}">
        <p14:creationId xmlns:p14="http://schemas.microsoft.com/office/powerpoint/2010/main" val="306882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32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331472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102155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4" name="3 Marcador de pie de página"/>
          <p:cNvSpPr>
            <a:spLocks noGrp="1"/>
          </p:cNvSpPr>
          <p:nvPr>
            <p:ph type="ftr" sz="quarter" idx="11"/>
          </p:nvPr>
        </p:nvSpPr>
        <p:spPr>
          <a:xfrm>
            <a:off x="3181222" y="6459788"/>
            <a:ext cx="3887575" cy="365125"/>
          </a:xfrm>
        </p:spPr>
        <p:txBody>
          <a:bodyPr/>
          <a:lstStyle/>
          <a:p>
            <a:r>
              <a:rPr lang="es-ES" smtClean="0"/>
              <a:t>Ingeniería de Software I </a:t>
            </a:r>
            <a:endParaRPr lang="es-ES"/>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‹Nº›</a:t>
            </a:fld>
            <a:endParaRPr lang="es-ES"/>
          </a:p>
        </p:txBody>
      </p:sp>
      <p:sp>
        <p:nvSpPr>
          <p:cNvPr id="16" name="15 Marcador de texto"/>
          <p:cNvSpPr>
            <a:spLocks noGrp="1"/>
          </p:cNvSpPr>
          <p:nvPr>
            <p:ph type="body" sz="quarter" idx="14" hasCustomPrompt="1"/>
          </p:nvPr>
        </p:nvSpPr>
        <p:spPr>
          <a:xfrm>
            <a:off x="3325" y="6451617"/>
            <a:ext cx="3143245" cy="357190"/>
          </a:xfrm>
        </p:spPr>
        <p:txBody>
          <a:bodyPr>
            <a:noAutofit/>
          </a:bodyPr>
          <a:lstStyle>
            <a:lvl1pPr>
              <a:buNone/>
              <a:defRPr sz="1050">
                <a:solidFill>
                  <a:schemeClr val="bg1"/>
                </a:solidFill>
              </a:defRPr>
            </a:lvl1pPr>
            <a:lvl2pPr>
              <a:buNone/>
              <a:defRPr sz="1050"/>
            </a:lvl2pPr>
            <a:lvl3pPr>
              <a:buNone/>
              <a:defRPr sz="1050"/>
            </a:lvl3pPr>
            <a:lvl4pPr>
              <a:buNone/>
              <a:defRPr sz="1050"/>
            </a:lvl4pPr>
            <a:lvl5pPr>
              <a:buNone/>
              <a:defRPr sz="1050"/>
            </a:lvl5pPr>
          </a:lstStyle>
          <a:p>
            <a:pPr lvl="0"/>
            <a:r>
              <a:rPr lang="es-ES" dirty="0" smtClean="0"/>
              <a:t>Fuente:</a:t>
            </a:r>
            <a:endParaRPr lang="es-AR" dirty="0"/>
          </a:p>
        </p:txBody>
      </p:sp>
      <p:sp>
        <p:nvSpPr>
          <p:cNvPr id="8" name="Content Placeholder 2"/>
          <p:cNvSpPr>
            <a:spLocks noGrp="1"/>
          </p:cNvSpPr>
          <p:nvPr>
            <p:ph idx="1"/>
          </p:nvPr>
        </p:nvSpPr>
        <p:spPr>
          <a:xfrm>
            <a:off x="822959" y="1845734"/>
            <a:ext cx="7543801" cy="4023360"/>
          </a:xfrm>
        </p:spPr>
        <p:txBody>
          <a:bodyPr/>
          <a:lstStyle>
            <a:lvl1pPr>
              <a:defRPr sz="2100"/>
            </a:lvl1pPr>
            <a:lvl2pPr>
              <a:defRPr sz="1800"/>
            </a:lvl2pPr>
            <a:lvl3pPr>
              <a:defRPr sz="1500"/>
            </a:lvl3pPr>
            <a:lvl4pPr>
              <a:defRPr sz="135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76649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124831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2015</a:t>
            </a:r>
            <a:endParaRPr lang="es-ES" dirty="0"/>
          </a:p>
        </p:txBody>
      </p:sp>
      <p:sp>
        <p:nvSpPr>
          <p:cNvPr id="5" name="Footer Placeholder 4"/>
          <p:cNvSpPr>
            <a:spLocks noGrp="1"/>
          </p:cNvSpPr>
          <p:nvPr>
            <p:ph type="ftr" sz="quarter" idx="11"/>
          </p:nvPr>
        </p:nvSpPr>
        <p:spPr/>
        <p:txBody>
          <a:bodyPr/>
          <a:lstStyle/>
          <a:p>
            <a:r>
              <a:rPr lang="es-ES" smtClean="0"/>
              <a:t>Ingeniería de Software I </a:t>
            </a:r>
            <a:endParaRPr lang="es-ES"/>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54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2015</a:t>
            </a:r>
            <a:endParaRPr lang="es-ES" dirty="0"/>
          </a:p>
        </p:txBody>
      </p:sp>
      <p:sp>
        <p:nvSpPr>
          <p:cNvPr id="6" name="Footer Placeholder 5"/>
          <p:cNvSpPr>
            <a:spLocks noGrp="1"/>
          </p:cNvSpPr>
          <p:nvPr>
            <p:ph type="ftr" sz="quarter" idx="11"/>
          </p:nvPr>
        </p:nvSpPr>
        <p:spPr/>
        <p:txBody>
          <a:bodyPr/>
          <a:lstStyle/>
          <a:p>
            <a:r>
              <a:rPr lang="es-ES" smtClean="0"/>
              <a:t>Ingeniería de Software I </a:t>
            </a:r>
            <a:endParaRPr lang="es-ES"/>
          </a:p>
        </p:txBody>
      </p:sp>
      <p:sp>
        <p:nvSpPr>
          <p:cNvPr id="7" name="Slide Number Placeholder 6"/>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81147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AR" smtClean="0"/>
              <a:t>2015</a:t>
            </a:r>
            <a:endParaRPr lang="es-ES" dirty="0"/>
          </a:p>
        </p:txBody>
      </p:sp>
      <p:sp>
        <p:nvSpPr>
          <p:cNvPr id="8" name="Footer Placeholder 7"/>
          <p:cNvSpPr>
            <a:spLocks noGrp="1"/>
          </p:cNvSpPr>
          <p:nvPr>
            <p:ph type="ftr" sz="quarter" idx="11"/>
          </p:nvPr>
        </p:nvSpPr>
        <p:spPr/>
        <p:txBody>
          <a:bodyPr/>
          <a:lstStyle/>
          <a:p>
            <a:r>
              <a:rPr lang="es-ES" smtClean="0"/>
              <a:t>Ingeniería de Software I </a:t>
            </a:r>
            <a:endParaRPr lang="es-ES"/>
          </a:p>
        </p:txBody>
      </p:sp>
      <p:sp>
        <p:nvSpPr>
          <p:cNvPr id="9" name="Slide Number Placeholder 8"/>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412833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smtClean="0"/>
              <a:t>2015</a:t>
            </a:r>
            <a:endParaRPr lang="es-ES" dirty="0"/>
          </a:p>
        </p:txBody>
      </p:sp>
      <p:sp>
        <p:nvSpPr>
          <p:cNvPr id="4" name="Footer Placeholder 3"/>
          <p:cNvSpPr>
            <a:spLocks noGrp="1"/>
          </p:cNvSpPr>
          <p:nvPr>
            <p:ph type="ftr" sz="quarter" idx="11"/>
          </p:nvPr>
        </p:nvSpPr>
        <p:spPr/>
        <p:txBody>
          <a:bodyPr/>
          <a:lstStyle/>
          <a:p>
            <a:r>
              <a:rPr lang="es-ES" smtClean="0"/>
              <a:t>Ingeniería de Software I </a:t>
            </a:r>
            <a:endParaRPr lang="es-ES"/>
          </a:p>
        </p:txBody>
      </p:sp>
      <p:sp>
        <p:nvSpPr>
          <p:cNvPr id="5" name="Slide Number Placeholder 4"/>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79825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s-AR" smtClean="0"/>
              <a:t>2015</a:t>
            </a:r>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ES" smtClean="0"/>
              <a:t>Ingeniería de Software I </a:t>
            </a:r>
            <a:endParaRPr lang="es-ES"/>
          </a:p>
        </p:txBody>
      </p:sp>
      <p:sp>
        <p:nvSpPr>
          <p:cNvPr id="9" name="Slide Number Placeholder 8"/>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392445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r>
              <a:rPr lang="es-AR" smtClean="0"/>
              <a:t>2015</a:t>
            </a:r>
            <a:endParaRPr lang="es-E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r>
              <a:rPr lang="es-ES" smtClean="0"/>
              <a:t>Ingeniería de Software I </a:t>
            </a:r>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6EE29D-8DC6-4CB7-958C-0D2230DE07F1}" type="slidenum">
              <a:rPr lang="es-ES" smtClean="0"/>
              <a:pPr/>
              <a:t>‹Nº›</a:t>
            </a:fld>
            <a:endParaRPr lang="es-ES"/>
          </a:p>
        </p:txBody>
      </p:sp>
    </p:spTree>
    <p:extLst>
      <p:ext uri="{BB962C8B-B14F-4D97-AF65-F5344CB8AC3E}">
        <p14:creationId xmlns:p14="http://schemas.microsoft.com/office/powerpoint/2010/main" val="13292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2015</a:t>
            </a:r>
            <a:endParaRPr lang="es-ES" dirty="0"/>
          </a:p>
        </p:txBody>
      </p:sp>
      <p:sp>
        <p:nvSpPr>
          <p:cNvPr id="6" name="Footer Placeholder 5"/>
          <p:cNvSpPr>
            <a:spLocks noGrp="1"/>
          </p:cNvSpPr>
          <p:nvPr>
            <p:ph type="ftr" sz="quarter" idx="11"/>
          </p:nvPr>
        </p:nvSpPr>
        <p:spPr/>
        <p:txBody>
          <a:bodyPr/>
          <a:lstStyle/>
          <a:p>
            <a:r>
              <a:rPr lang="es-ES" smtClean="0"/>
              <a:t>Ingeniería de Software I </a:t>
            </a:r>
            <a:endParaRPr lang="es-ES"/>
          </a:p>
        </p:txBody>
      </p:sp>
      <p:sp>
        <p:nvSpPr>
          <p:cNvPr id="7" name="Slide Number Placeholder 6"/>
          <p:cNvSpPr>
            <a:spLocks noGrp="1"/>
          </p:cNvSpPr>
          <p:nvPr>
            <p:ph type="sldNum" sz="quarter" idx="12"/>
          </p:nvPr>
        </p:nvSpPr>
        <p:spPr/>
        <p:txBody>
          <a:bodyPr/>
          <a:lstStyle/>
          <a:p>
            <a:fld id="{9F6EE29D-8DC6-4CB7-958C-0D2230DE07F1}" type="slidenum">
              <a:rPr lang="es-ES" smtClean="0"/>
              <a:pPr/>
              <a:t>‹Nº›</a:t>
            </a:fld>
            <a:endParaRPr lang="es-ES"/>
          </a:p>
        </p:txBody>
      </p:sp>
    </p:spTree>
    <p:extLst>
      <p:ext uri="{BB962C8B-B14F-4D97-AF65-F5344CB8AC3E}">
        <p14:creationId xmlns:p14="http://schemas.microsoft.com/office/powerpoint/2010/main" val="398881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7"/>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675">
                <a:solidFill>
                  <a:srgbClr val="FFFFFF"/>
                </a:solidFill>
              </a:defRPr>
            </a:lvl1pPr>
          </a:lstStyle>
          <a:p>
            <a:r>
              <a:rPr lang="es-AR" smtClean="0"/>
              <a:t>2015</a:t>
            </a:r>
            <a:endParaRPr lang="es-E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r>
              <a:rPr lang="es-ES" smtClean="0"/>
              <a:t>Ingeniería de Software I </a:t>
            </a:r>
            <a:endParaRPr lang="es-ES"/>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788">
                <a:solidFill>
                  <a:srgbClr val="FFFFFF"/>
                </a:solidFill>
              </a:defRPr>
            </a:lvl1pPr>
          </a:lstStyle>
          <a:p>
            <a:fld id="{9F6EE29D-8DC6-4CB7-958C-0D2230DE07F1}" type="slidenum">
              <a:rPr lang="es-ES" smtClean="0"/>
              <a:pPr/>
              <a:t>‹Nº›</a:t>
            </a:fld>
            <a:endParaRPr lang="es-E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5693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1340768"/>
            <a:ext cx="6787480" cy="1828800"/>
          </a:xfrm>
        </p:spPr>
        <p:txBody>
          <a:bodyPr>
            <a:normAutofit/>
          </a:bodyPr>
          <a:lstStyle/>
          <a:p>
            <a:r>
              <a:rPr lang="es-ES" dirty="0" smtClean="0"/>
              <a:t>Ingeniería de Software I </a:t>
            </a:r>
            <a:endParaRPr lang="es-ES" dirty="0"/>
          </a:p>
        </p:txBody>
      </p:sp>
      <p:sp>
        <p:nvSpPr>
          <p:cNvPr id="3" name="2 Subtítulo"/>
          <p:cNvSpPr>
            <a:spLocks noGrp="1"/>
          </p:cNvSpPr>
          <p:nvPr>
            <p:ph type="subTitle" idx="1"/>
          </p:nvPr>
        </p:nvSpPr>
        <p:spPr>
          <a:xfrm>
            <a:off x="2051720" y="3501008"/>
            <a:ext cx="6400800" cy="432048"/>
          </a:xfrm>
        </p:spPr>
        <p:txBody>
          <a:bodyPr>
            <a:normAutofit/>
          </a:bodyPr>
          <a:lstStyle/>
          <a:p>
            <a:pPr algn="r"/>
            <a:r>
              <a:rPr lang="es-ES_tradnl" dirty="0" smtClean="0">
                <a:solidFill>
                  <a:schemeClr val="tx2">
                    <a:lumMod val="75000"/>
                  </a:schemeClr>
                </a:solidFill>
              </a:rPr>
              <a:t>Requerimientos V – DFD</a:t>
            </a:r>
            <a:endParaRPr lang="es-E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457200" y="1709928"/>
            <a:ext cx="8229600" cy="4637112"/>
          </a:xfrm>
        </p:spPr>
        <p:txBody>
          <a:bodyPr>
            <a:normAutofit/>
          </a:bodyPr>
          <a:lstStyle/>
          <a:p>
            <a:r>
              <a:rPr lang="es-ES" sz="2400" dirty="0" smtClean="0">
                <a:solidFill>
                  <a:schemeClr val="tx1"/>
                </a:solidFill>
              </a:rPr>
              <a:t>Modelo Esencial</a:t>
            </a:r>
          </a:p>
          <a:p>
            <a:pPr lvl="1"/>
            <a:r>
              <a:rPr lang="es-ES" sz="2000" dirty="0" smtClean="0">
                <a:solidFill>
                  <a:schemeClr val="tx1"/>
                </a:solidFill>
              </a:rPr>
              <a:t>Debe indicarse lo que el sistema debe hacer para satisfacer los requerimientos del usuario, con una mínima (en lo posible nula) explicación de cómo lo hace.</a:t>
            </a:r>
          </a:p>
          <a:p>
            <a:pPr lvl="1"/>
            <a:r>
              <a:rPr lang="es-ES" sz="2000" dirty="0" smtClean="0">
                <a:solidFill>
                  <a:schemeClr val="tx1"/>
                </a:solidFill>
              </a:rPr>
              <a:t>Evitar el detalle de cualquier restricción o aspecto derivado de la implementación.</a:t>
            </a:r>
          </a:p>
          <a:p>
            <a:pPr lvl="1"/>
            <a:r>
              <a:rPr lang="es-ES_tradnl" sz="2000" dirty="0" smtClean="0">
                <a:solidFill>
                  <a:schemeClr val="tx1"/>
                </a:solidFill>
              </a:rPr>
              <a:t>Pensar el modelo esencial "suponiendo que se dispone de tecnología perfecta", lo que permite que sobreviva cambios tecnológicos.</a:t>
            </a:r>
          </a:p>
          <a:p>
            <a:pPr lvl="1"/>
            <a:r>
              <a:rPr lang="es-ES" sz="2000" dirty="0" smtClean="0">
                <a:solidFill>
                  <a:schemeClr val="tx1"/>
                </a:solidFill>
              </a:rPr>
              <a:t>La mayoría de los usuarios están metidos en los detalles de la implantación de su sistema actual y les es difícil enfocar un sistema "DE TECNOLOGIA PERFECTA".</a:t>
            </a: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10</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ox(i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ox(in)">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822960" y="1996286"/>
            <a:ext cx="8229600" cy="4637112"/>
          </a:xfrm>
        </p:spPr>
        <p:txBody>
          <a:bodyPr>
            <a:normAutofit/>
          </a:bodyPr>
          <a:lstStyle/>
          <a:p>
            <a:r>
              <a:rPr lang="es-ES" sz="2400" dirty="0" smtClean="0">
                <a:solidFill>
                  <a:schemeClr val="tx1"/>
                </a:solidFill>
              </a:rPr>
              <a:t>Modelo Esencial</a:t>
            </a:r>
          </a:p>
          <a:p>
            <a:pPr lvl="1"/>
            <a:r>
              <a:rPr lang="es-ES" sz="2000" dirty="0" smtClean="0">
                <a:solidFill>
                  <a:schemeClr val="tx1"/>
                </a:solidFill>
              </a:rPr>
              <a:t>Componentes:</a:t>
            </a:r>
          </a:p>
          <a:p>
            <a:pPr lvl="2"/>
            <a:r>
              <a:rPr lang="es-ES" sz="1600" dirty="0" smtClean="0">
                <a:solidFill>
                  <a:schemeClr val="tx1"/>
                </a:solidFill>
              </a:rPr>
              <a:t>1- Modelo Ambiental</a:t>
            </a:r>
          </a:p>
          <a:p>
            <a:pPr lvl="2"/>
            <a:r>
              <a:rPr lang="es-ES" sz="1600" dirty="0" smtClean="0">
                <a:solidFill>
                  <a:schemeClr val="tx1"/>
                </a:solidFill>
              </a:rPr>
              <a:t>Define las interfaces entre el sistema y el ambiente donde el mismo se ejecuta.</a:t>
            </a:r>
          </a:p>
          <a:p>
            <a:pPr lvl="3">
              <a:buNone/>
            </a:pPr>
            <a:r>
              <a:rPr lang="es-ES" sz="1600" dirty="0" smtClean="0">
                <a:solidFill>
                  <a:schemeClr val="tx1"/>
                </a:solidFill>
              </a:rPr>
              <a:t>1.1 DECLARACIÓN DE PROPÓSITO</a:t>
            </a:r>
          </a:p>
          <a:p>
            <a:pPr lvl="3">
              <a:buNone/>
            </a:pPr>
            <a:r>
              <a:rPr lang="es-ES" sz="1600" dirty="0" smtClean="0">
                <a:solidFill>
                  <a:schemeClr val="tx1"/>
                </a:solidFill>
              </a:rPr>
              <a:t>1.2 DIAGRAMA DE CONTEXTO</a:t>
            </a:r>
          </a:p>
          <a:p>
            <a:pPr lvl="3">
              <a:buNone/>
            </a:pPr>
            <a:r>
              <a:rPr lang="es-ES" sz="1600" dirty="0" smtClean="0">
                <a:solidFill>
                  <a:schemeClr val="tx1"/>
                </a:solidFill>
              </a:rPr>
              <a:t>1.3 LISTA DE ACONTECIMIENTOS  </a:t>
            </a:r>
          </a:p>
          <a:p>
            <a:pPr lvl="2"/>
            <a:r>
              <a:rPr lang="es-ES" sz="1600" dirty="0" smtClean="0">
                <a:solidFill>
                  <a:schemeClr val="tx1"/>
                </a:solidFill>
              </a:rPr>
              <a:t>2- Modelo de comportamiento</a:t>
            </a:r>
          </a:p>
          <a:p>
            <a:pPr lvl="3">
              <a:buNone/>
            </a:pPr>
            <a:r>
              <a:rPr lang="es-ES" sz="1600" dirty="0" smtClean="0">
                <a:solidFill>
                  <a:schemeClr val="tx1"/>
                </a:solidFill>
              </a:rPr>
              <a:t>DFD – DER – DD – DTE</a:t>
            </a: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11</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2" end="2"/>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smtClean="0">
                <a:solidFill>
                  <a:schemeClr val="tx1"/>
                </a:solidFill>
              </a:rPr>
              <a:t>Modelo Esencial</a:t>
            </a:r>
          </a:p>
          <a:p>
            <a:pPr lvl="1"/>
            <a:r>
              <a:rPr lang="es-ES" sz="2000" dirty="0" smtClean="0">
                <a:solidFill>
                  <a:schemeClr val="tx1"/>
                </a:solidFill>
              </a:rPr>
              <a:t>Componentes:</a:t>
            </a:r>
          </a:p>
          <a:p>
            <a:pPr lvl="2"/>
            <a:r>
              <a:rPr lang="es-ES" sz="1600" dirty="0" smtClean="0">
                <a:solidFill>
                  <a:schemeClr val="tx1"/>
                </a:solidFill>
              </a:rPr>
              <a:t>1- Modelo Ambiental</a:t>
            </a:r>
          </a:p>
          <a:p>
            <a:pPr lvl="3"/>
            <a:r>
              <a:rPr lang="es-ES" sz="1600" dirty="0" smtClean="0">
                <a:solidFill>
                  <a:schemeClr val="tx1"/>
                </a:solidFill>
              </a:rPr>
              <a:t>1.1 DECLARACION DE PROPOSITOS</a:t>
            </a:r>
          </a:p>
          <a:p>
            <a:pPr lvl="3"/>
            <a:r>
              <a:rPr lang="es-ES" sz="1600" dirty="0" smtClean="0">
                <a:solidFill>
                  <a:schemeClr val="tx1"/>
                </a:solidFill>
              </a:rPr>
              <a:t>En forma sintética (1 párrafo con 2 o 3 frases) debe indicarse el objetivo del sistema, de que es responsable el sistema</a:t>
            </a:r>
          </a:p>
          <a:p>
            <a:pPr lvl="3"/>
            <a:r>
              <a:rPr lang="es-ES" sz="1600" dirty="0" smtClean="0">
                <a:solidFill>
                  <a:schemeClr val="tx1"/>
                </a:solidFill>
              </a:rPr>
              <a:t>1.2 DIAGRAMA DE CONTEXTO</a:t>
            </a:r>
          </a:p>
          <a:p>
            <a:pPr lvl="3"/>
            <a:r>
              <a:rPr lang="es-ES" sz="1600" dirty="0" smtClean="0">
                <a:solidFill>
                  <a:schemeClr val="tx1"/>
                </a:solidFill>
              </a:rPr>
              <a:t> Es un caso especial de DFD donde el sistema se representa en una sola burbuja vinculada con las entidades externas y los almacenamientos externos</a:t>
            </a:r>
          </a:p>
          <a:p>
            <a:pPr lvl="1"/>
            <a:endParaRPr lang="es-ES" sz="2000" dirty="0" smtClean="0">
              <a:solidFill>
                <a:schemeClr val="tx1"/>
              </a:solidFill>
            </a:endParaRPr>
          </a:p>
          <a:p>
            <a:endParaRPr lang="es-ES" sz="2400" dirty="0">
              <a:solidFill>
                <a:schemeClr val="tx1"/>
              </a:solidFill>
            </a:endParaRPr>
          </a:p>
        </p:txBody>
      </p:sp>
      <p:pic>
        <p:nvPicPr>
          <p:cNvPr id="8" name="Picture 2" descr="http://imagenes.mailxmail.com/cursos/imagenes/8/1/diagrama-de-contexto-determinacion-de-tareas-del-sistema_24218_13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795" t="5248" b="14254"/>
          <a:stretch/>
        </p:blipFill>
        <p:spPr bwMode="auto">
          <a:xfrm>
            <a:off x="4237091" y="4508256"/>
            <a:ext cx="4289301" cy="165618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p:cNvSpPr>
            <a:spLocks noGrp="1"/>
          </p:cNvSpPr>
          <p:nvPr>
            <p:ph type="sldNum" sz="quarter" idx="12"/>
          </p:nvPr>
        </p:nvSpPr>
        <p:spPr/>
        <p:txBody>
          <a:bodyPr/>
          <a:lstStyle/>
          <a:p>
            <a:fld id="{9F6EE29D-8DC6-4CB7-958C-0D2230DE07F1}" type="slidenum">
              <a:rPr lang="es-ES" smtClean="0"/>
              <a:pPr/>
              <a:t>12</a:t>
            </a:fld>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smtClean="0">
                <a:solidFill>
                  <a:schemeClr val="tx1"/>
                </a:solidFill>
              </a:rPr>
              <a:t>Modelo Esencial</a:t>
            </a:r>
          </a:p>
          <a:p>
            <a:pPr lvl="1"/>
            <a:r>
              <a:rPr lang="es-ES" sz="2000" dirty="0" smtClean="0">
                <a:solidFill>
                  <a:schemeClr val="tx1"/>
                </a:solidFill>
              </a:rPr>
              <a:t>Componentes:</a:t>
            </a:r>
          </a:p>
          <a:p>
            <a:pPr lvl="2"/>
            <a:r>
              <a:rPr lang="es-ES" sz="1600" dirty="0" smtClean="0">
                <a:solidFill>
                  <a:schemeClr val="tx1"/>
                </a:solidFill>
              </a:rPr>
              <a:t>1- Modelo Ambiental</a:t>
            </a:r>
          </a:p>
          <a:p>
            <a:pPr lvl="3"/>
            <a:endParaRPr lang="es-ES" sz="1600" dirty="0" smtClean="0">
              <a:solidFill>
                <a:schemeClr val="tx1"/>
              </a:solidFill>
            </a:endParaRPr>
          </a:p>
          <a:p>
            <a:pPr lvl="3"/>
            <a:r>
              <a:rPr lang="es-ES" sz="1600" dirty="0" smtClean="0">
                <a:solidFill>
                  <a:schemeClr val="tx1"/>
                </a:solidFill>
              </a:rPr>
              <a:t>1.3 LISTA DE ACONTECIMIENTOS  </a:t>
            </a:r>
          </a:p>
          <a:p>
            <a:pPr lvl="3"/>
            <a:r>
              <a:rPr lang="es-ES" sz="1600" dirty="0" smtClean="0">
                <a:solidFill>
                  <a:schemeClr val="tx1"/>
                </a:solidFill>
              </a:rPr>
              <a:t> Se trata de un listado de eventos (”estímulos") a los que el sistema debe responder.</a:t>
            </a:r>
          </a:p>
          <a:p>
            <a:pPr lvl="4"/>
            <a:r>
              <a:rPr lang="es-ES" sz="1800" dirty="0">
                <a:solidFill>
                  <a:schemeClr val="tx1"/>
                </a:solidFill>
              </a:rPr>
              <a:t>Tipos de Acontecimientos</a:t>
            </a:r>
          </a:p>
          <a:p>
            <a:pPr lvl="5"/>
            <a:r>
              <a:rPr lang="es-AR" sz="1600" dirty="0" smtClean="0">
                <a:solidFill>
                  <a:schemeClr val="tx1"/>
                </a:solidFill>
                <a:cs typeface="Times New Roman" pitchFamily="18" charset="0"/>
              </a:rPr>
              <a:t>Flujo (F): llega algún o algunos datos al sistema</a:t>
            </a:r>
          </a:p>
          <a:p>
            <a:pPr lvl="5"/>
            <a:r>
              <a:rPr lang="es-AR" sz="1600" dirty="0" smtClean="0">
                <a:solidFill>
                  <a:schemeClr val="tx1"/>
                </a:solidFill>
                <a:cs typeface="Times New Roman" pitchFamily="18" charset="0"/>
              </a:rPr>
              <a:t>Temporales (T): comienzan con la llegada de un momento dado en el tiempo.</a:t>
            </a:r>
          </a:p>
          <a:p>
            <a:pPr lvl="5"/>
            <a:r>
              <a:rPr lang="es-AR" sz="1600" dirty="0" smtClean="0">
                <a:solidFill>
                  <a:schemeClr val="tx1"/>
                </a:solidFill>
                <a:cs typeface="Times New Roman" pitchFamily="18" charset="0"/>
              </a:rPr>
              <a:t> Control (C).</a:t>
            </a:r>
            <a:endParaRPr lang="es-ES" sz="1600" dirty="0" smtClean="0">
              <a:solidFill>
                <a:schemeClr val="tx1"/>
              </a:solidFill>
              <a:cs typeface="Times New Roman" pitchFamily="18" charset="0"/>
            </a:endParaRPr>
          </a:p>
          <a:p>
            <a:pPr lvl="1"/>
            <a:endParaRPr lang="es-ES_tradnl" sz="2000" dirty="0" smtClean="0">
              <a:solidFill>
                <a:schemeClr val="tx1"/>
              </a:solidFill>
            </a:endParaRPr>
          </a:p>
          <a:p>
            <a:pPr lvl="1"/>
            <a:endParaRPr lang="es-ES" sz="2000" dirty="0" smtClean="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13</a:t>
            </a:fld>
            <a:endParaRPr lang="es-ES"/>
          </a:p>
        </p:txBody>
      </p:sp>
    </p:spTree>
    <p:extLst>
      <p:ext uri="{BB962C8B-B14F-4D97-AF65-F5344CB8AC3E}">
        <p14:creationId xmlns:p14="http://schemas.microsoft.com/office/powerpoint/2010/main" val="79108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Modelo Ambiental</a:t>
            </a:r>
          </a:p>
          <a:p>
            <a:pPr lvl="1"/>
            <a:r>
              <a:rPr lang="es-ES" dirty="0" smtClean="0">
                <a:solidFill>
                  <a:schemeClr val="tx1"/>
                </a:solidFill>
              </a:rPr>
              <a:t>Tipos de Acontecimientos</a:t>
            </a:r>
          </a:p>
          <a:p>
            <a:pPr lvl="2"/>
            <a:r>
              <a:rPr lang="es-AR" dirty="0" smtClean="0">
                <a:solidFill>
                  <a:schemeClr val="tx1"/>
                </a:solidFill>
                <a:cs typeface="Times New Roman" pitchFamily="18" charset="0"/>
              </a:rPr>
              <a:t>Flujo (F): llega algún o algunos datos al sistema</a:t>
            </a:r>
          </a:p>
          <a:p>
            <a:pPr lvl="3"/>
            <a:endParaRPr lang="es-ES_tradnl" dirty="0" smtClean="0">
              <a:solidFill>
                <a:schemeClr val="tx1"/>
              </a:solidFill>
            </a:endParaRPr>
          </a:p>
          <a:p>
            <a:pPr lvl="1"/>
            <a:endParaRPr lang="es-ES" dirty="0" smtClean="0">
              <a:solidFill>
                <a:schemeClr val="tx1"/>
              </a:solidFill>
            </a:endParaRPr>
          </a:p>
          <a:p>
            <a:endParaRPr lang="es-ES" dirty="0">
              <a:solidFill>
                <a:schemeClr val="tx1"/>
              </a:solidFill>
            </a:endParaRPr>
          </a:p>
        </p:txBody>
      </p:sp>
      <p:sp>
        <p:nvSpPr>
          <p:cNvPr id="8" name="Rectangle 8"/>
          <p:cNvSpPr>
            <a:spLocks noChangeArrowheads="1"/>
          </p:cNvSpPr>
          <p:nvPr/>
        </p:nvSpPr>
        <p:spPr bwMode="auto">
          <a:xfrm>
            <a:off x="1835696" y="3140968"/>
            <a:ext cx="5400600" cy="360040"/>
          </a:xfrm>
          <a:prstGeom prst="rect">
            <a:avLst/>
          </a:prstGeom>
          <a:noFill/>
          <a:ln w="9525">
            <a:noFill/>
            <a:miter lim="800000"/>
            <a:headEnd/>
            <a:tailEnd/>
          </a:ln>
          <a:effectLst/>
        </p:spPr>
        <p:txBody>
          <a:bodyPr/>
          <a:lstStyle/>
          <a:p>
            <a:pPr algn="ctr" eaLnBrk="0" hangingPunct="0">
              <a:spcBef>
                <a:spcPct val="20000"/>
              </a:spcBef>
              <a:buFont typeface="Wingdings" pitchFamily="2" charset="2"/>
              <a:buNone/>
            </a:pPr>
            <a:r>
              <a:rPr kumimoji="0" lang="es-AR" sz="2400" dirty="0">
                <a:solidFill>
                  <a:schemeClr val="tx2">
                    <a:lumMod val="75000"/>
                  </a:schemeClr>
                </a:solidFill>
                <a:latin typeface="+mn-lt"/>
                <a:cs typeface="Times New Roman" pitchFamily="18" charset="0"/>
              </a:rPr>
              <a:t>Un cliente </a:t>
            </a:r>
            <a:r>
              <a:rPr kumimoji="0" lang="es-AR" sz="2400" dirty="0" smtClean="0">
                <a:solidFill>
                  <a:schemeClr val="tx2">
                    <a:lumMod val="75000"/>
                  </a:schemeClr>
                </a:solidFill>
                <a:latin typeface="+mn-lt"/>
                <a:cs typeface="Times New Roman" pitchFamily="18" charset="0"/>
              </a:rPr>
              <a:t>cancela  </a:t>
            </a:r>
            <a:r>
              <a:rPr kumimoji="0" lang="es-AR" sz="2400" dirty="0">
                <a:solidFill>
                  <a:schemeClr val="tx2">
                    <a:lumMod val="75000"/>
                  </a:schemeClr>
                </a:solidFill>
                <a:latin typeface="+mn-lt"/>
                <a:cs typeface="Times New Roman" pitchFamily="18" charset="0"/>
              </a:rPr>
              <a:t>un pedido</a:t>
            </a:r>
          </a:p>
          <a:p>
            <a:pPr algn="ctr" eaLnBrk="0" hangingPunct="0">
              <a:spcBef>
                <a:spcPct val="20000"/>
              </a:spcBef>
              <a:buFont typeface="Wingdings" pitchFamily="2" charset="2"/>
              <a:buNone/>
            </a:pPr>
            <a:endParaRPr kumimoji="0" lang="es-ES_tradnl" sz="2400" dirty="0">
              <a:solidFill>
                <a:schemeClr val="tx2">
                  <a:lumMod val="75000"/>
                </a:schemeClr>
              </a:solidFill>
              <a:latin typeface="+mn-lt"/>
            </a:endParaRPr>
          </a:p>
        </p:txBody>
      </p:sp>
      <p:sp>
        <p:nvSpPr>
          <p:cNvPr id="21" name="20 Llamada con línea 1"/>
          <p:cNvSpPr/>
          <p:nvPr/>
        </p:nvSpPr>
        <p:spPr>
          <a:xfrm>
            <a:off x="251520" y="4653136"/>
            <a:ext cx="3059832" cy="1080120"/>
          </a:xfrm>
          <a:prstGeom prst="borderCallout1">
            <a:avLst>
              <a:gd name="adj1" fmla="val -13810"/>
              <a:gd name="adj2" fmla="val 28907"/>
              <a:gd name="adj3" fmla="val -97190"/>
              <a:gd name="adj4" fmla="val 101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smtClean="0">
                <a:latin typeface="Arial" charset="0"/>
              </a:rPr>
              <a:t>Fuente de información que tiene los datos. Puede ser una persona, entidad abstracta u otro sistema</a:t>
            </a:r>
            <a:endParaRPr lang="es-ES" dirty="0">
              <a:latin typeface="Arial" charset="0"/>
            </a:endParaRPr>
          </a:p>
        </p:txBody>
      </p:sp>
      <p:sp>
        <p:nvSpPr>
          <p:cNvPr id="22" name="21 Llamada con línea 1"/>
          <p:cNvSpPr/>
          <p:nvPr/>
        </p:nvSpPr>
        <p:spPr>
          <a:xfrm>
            <a:off x="3419872" y="4653136"/>
            <a:ext cx="2151856" cy="1080120"/>
          </a:xfrm>
          <a:prstGeom prst="borderCallout1">
            <a:avLst>
              <a:gd name="adj1" fmla="val -16415"/>
              <a:gd name="adj2" fmla="val 42659"/>
              <a:gd name="adj3" fmla="val -98492"/>
              <a:gd name="adj4" fmla="val 446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smtClean="0">
                <a:latin typeface="Arial" charset="0"/>
              </a:rPr>
              <a:t>Operación que se realiza</a:t>
            </a:r>
            <a:endParaRPr lang="es-ES" dirty="0">
              <a:latin typeface="Arial" charset="0"/>
            </a:endParaRPr>
          </a:p>
        </p:txBody>
      </p:sp>
      <p:sp>
        <p:nvSpPr>
          <p:cNvPr id="24" name="23 Llamada con línea 1"/>
          <p:cNvSpPr/>
          <p:nvPr/>
        </p:nvSpPr>
        <p:spPr>
          <a:xfrm>
            <a:off x="5703352" y="4651468"/>
            <a:ext cx="3384376" cy="1080120"/>
          </a:xfrm>
          <a:prstGeom prst="borderCallout1">
            <a:avLst>
              <a:gd name="adj1" fmla="val -12508"/>
              <a:gd name="adj2" fmla="val 16191"/>
              <a:gd name="adj3" fmla="val -89375"/>
              <a:gd name="adj4" fmla="val 7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smtClean="0">
                <a:latin typeface="Arial" charset="0"/>
              </a:rPr>
              <a:t>Salida de la operación sobre algún elemento del sistema</a:t>
            </a:r>
            <a:endParaRPr lang="es-ES" dirty="0">
              <a:latin typeface="Arial" charset="0"/>
            </a:endParaRPr>
          </a:p>
        </p:txBody>
      </p:sp>
      <p:sp>
        <p:nvSpPr>
          <p:cNvPr id="25" name="24 Elipse"/>
          <p:cNvSpPr/>
          <p:nvPr/>
        </p:nvSpPr>
        <p:spPr>
          <a:xfrm>
            <a:off x="2627784" y="3212976"/>
            <a:ext cx="136815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Elipse"/>
          <p:cNvSpPr/>
          <p:nvPr/>
        </p:nvSpPr>
        <p:spPr>
          <a:xfrm>
            <a:off x="3995936" y="3212976"/>
            <a:ext cx="108012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Elipse"/>
          <p:cNvSpPr/>
          <p:nvPr/>
        </p:nvSpPr>
        <p:spPr>
          <a:xfrm>
            <a:off x="5076056" y="3212976"/>
            <a:ext cx="136815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14</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750"/>
                                  </p:stCondLst>
                                  <p:childTnLst>
                                    <p:set>
                                      <p:cBhvr>
                                        <p:cTn id="6" dur="1" fill="hold">
                                          <p:stCondLst>
                                            <p:cond delay="24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ox(in)">
                                      <p:cBhvr>
                                        <p:cTn id="11" dur="500"/>
                                        <p:tgtEl>
                                          <p:spTgt spid="25"/>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ox(in)">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in)">
                                      <p:cBhvr>
                                        <p:cTn id="19" dur="500"/>
                                        <p:tgtEl>
                                          <p:spTgt spid="26"/>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ox(in)">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animBg="1"/>
      <p:bldP spid="22" grpId="0" animBg="1"/>
      <p:bldP spid="24"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633264" y="1816745"/>
            <a:ext cx="8153400" cy="4495800"/>
          </a:xfrm>
        </p:spPr>
        <p:txBody>
          <a:bodyPr>
            <a:normAutofit/>
          </a:bodyPr>
          <a:lstStyle/>
          <a:p>
            <a:r>
              <a:rPr lang="es-ES" dirty="0" smtClean="0">
                <a:solidFill>
                  <a:schemeClr val="tx1"/>
                </a:solidFill>
              </a:rPr>
              <a:t>Modelo Ambiental</a:t>
            </a:r>
          </a:p>
          <a:p>
            <a:pPr lvl="1"/>
            <a:r>
              <a:rPr lang="es-ES" dirty="0" smtClean="0">
                <a:solidFill>
                  <a:schemeClr val="tx1"/>
                </a:solidFill>
              </a:rPr>
              <a:t>Tipos de Acontecimientos</a:t>
            </a:r>
          </a:p>
          <a:p>
            <a:pPr lvl="2"/>
            <a:r>
              <a:rPr lang="es-AR" dirty="0" smtClean="0">
                <a:solidFill>
                  <a:schemeClr val="tx1"/>
                </a:solidFill>
                <a:cs typeface="Times New Roman" pitchFamily="18" charset="0"/>
              </a:rPr>
              <a:t>Temporal (T): comienzan con la llegada de un momento dado en el tiempo.</a:t>
            </a:r>
          </a:p>
          <a:p>
            <a:pPr lvl="3"/>
            <a:endParaRPr lang="es-ES_tradnl" dirty="0" smtClean="0">
              <a:solidFill>
                <a:schemeClr val="tx1"/>
              </a:solidFill>
            </a:endParaRPr>
          </a:p>
          <a:p>
            <a:pPr lvl="1"/>
            <a:endParaRPr lang="es-ES" dirty="0" smtClean="0">
              <a:solidFill>
                <a:schemeClr val="tx1"/>
              </a:solidFill>
            </a:endParaRPr>
          </a:p>
          <a:p>
            <a:endParaRPr lang="es-ES" dirty="0">
              <a:solidFill>
                <a:schemeClr val="tx1"/>
              </a:solidFill>
            </a:endParaRPr>
          </a:p>
        </p:txBody>
      </p:sp>
      <p:sp>
        <p:nvSpPr>
          <p:cNvPr id="21" name="20 Llamada con línea 1"/>
          <p:cNvSpPr/>
          <p:nvPr/>
        </p:nvSpPr>
        <p:spPr>
          <a:xfrm>
            <a:off x="755576" y="5085184"/>
            <a:ext cx="1944216" cy="576064"/>
          </a:xfrm>
          <a:prstGeom prst="borderCallout1">
            <a:avLst>
              <a:gd name="adj1" fmla="val -13810"/>
              <a:gd name="adj2" fmla="val 28907"/>
              <a:gd name="adj3" fmla="val -168009"/>
              <a:gd name="adj4" fmla="val 53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smtClean="0">
                <a:latin typeface="Arial" charset="0"/>
              </a:rPr>
              <a:t>Temporalidad</a:t>
            </a:r>
            <a:endParaRPr lang="es-ES" dirty="0">
              <a:latin typeface="Arial" charset="0"/>
            </a:endParaRPr>
          </a:p>
        </p:txBody>
      </p:sp>
      <p:sp>
        <p:nvSpPr>
          <p:cNvPr id="22" name="21 Llamada con línea 1"/>
          <p:cNvSpPr/>
          <p:nvPr/>
        </p:nvSpPr>
        <p:spPr>
          <a:xfrm>
            <a:off x="4427984" y="5085184"/>
            <a:ext cx="2151856" cy="1080120"/>
          </a:xfrm>
          <a:prstGeom prst="borderCallout1">
            <a:avLst>
              <a:gd name="adj1" fmla="val -16415"/>
              <a:gd name="adj2" fmla="val 42659"/>
              <a:gd name="adj3" fmla="val -105359"/>
              <a:gd name="adj4" fmla="val 48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smtClean="0">
                <a:latin typeface="Arial" charset="0"/>
              </a:rPr>
              <a:t>Operación que se realiza</a:t>
            </a:r>
            <a:endParaRPr lang="es-ES" dirty="0">
              <a:latin typeface="Arial" charset="0"/>
            </a:endParaRPr>
          </a:p>
        </p:txBody>
      </p:sp>
      <p:sp>
        <p:nvSpPr>
          <p:cNvPr id="12" name="Rectangle 8"/>
          <p:cNvSpPr>
            <a:spLocks noChangeArrowheads="1"/>
          </p:cNvSpPr>
          <p:nvPr/>
        </p:nvSpPr>
        <p:spPr bwMode="auto">
          <a:xfrm>
            <a:off x="467544" y="3369408"/>
            <a:ext cx="8319120" cy="914400"/>
          </a:xfrm>
          <a:prstGeom prst="rect">
            <a:avLst/>
          </a:prstGeom>
          <a:noFill/>
          <a:ln w="9525">
            <a:noFill/>
            <a:miter lim="800000"/>
            <a:headEnd/>
            <a:tailEnd/>
          </a:ln>
          <a:effectLst/>
        </p:spPr>
        <p:txBody>
          <a:bodyPr/>
          <a:lstStyle/>
          <a:p>
            <a:pPr algn="ctr" eaLnBrk="0" hangingPunct="0">
              <a:spcBef>
                <a:spcPct val="20000"/>
              </a:spcBef>
              <a:buFont typeface="Wingdings" pitchFamily="2" charset="2"/>
              <a:buNone/>
            </a:pPr>
            <a:r>
              <a:rPr kumimoji="0" lang="es-AR" sz="2400" dirty="0">
                <a:solidFill>
                  <a:schemeClr val="tx2">
                    <a:lumMod val="75000"/>
                  </a:schemeClr>
                </a:solidFill>
                <a:latin typeface="+mn-lt"/>
                <a:cs typeface="Times New Roman" pitchFamily="18" charset="0"/>
              </a:rPr>
              <a:t>Diariamente </a:t>
            </a:r>
            <a:r>
              <a:rPr kumimoji="0" lang="es-AR" sz="2400" dirty="0" smtClean="0">
                <a:solidFill>
                  <a:schemeClr val="tx2">
                    <a:lumMod val="75000"/>
                  </a:schemeClr>
                </a:solidFill>
                <a:latin typeface="+mn-lt"/>
                <a:cs typeface="Times New Roman" pitchFamily="18" charset="0"/>
              </a:rPr>
              <a:t>requiere </a:t>
            </a:r>
            <a:r>
              <a:rPr kumimoji="0" lang="es-AR" sz="2400" dirty="0">
                <a:solidFill>
                  <a:schemeClr val="tx2">
                    <a:lumMod val="75000"/>
                  </a:schemeClr>
                </a:solidFill>
                <a:latin typeface="+mn-lt"/>
                <a:cs typeface="Times New Roman" pitchFamily="18" charset="0"/>
              </a:rPr>
              <a:t>un </a:t>
            </a:r>
            <a:r>
              <a:rPr kumimoji="0" lang="es-AR" sz="2400" dirty="0" smtClean="0">
                <a:solidFill>
                  <a:schemeClr val="tx2">
                    <a:lumMod val="75000"/>
                  </a:schemeClr>
                </a:solidFill>
                <a:latin typeface="+mn-lt"/>
                <a:cs typeface="Times New Roman" pitchFamily="18" charset="0"/>
              </a:rPr>
              <a:t>reporte de todos </a:t>
            </a:r>
            <a:r>
              <a:rPr kumimoji="0" lang="es-AR" sz="2400" dirty="0">
                <a:solidFill>
                  <a:schemeClr val="tx2">
                    <a:lumMod val="75000"/>
                  </a:schemeClr>
                </a:solidFill>
                <a:latin typeface="+mn-lt"/>
                <a:cs typeface="Times New Roman" pitchFamily="18" charset="0"/>
              </a:rPr>
              <a:t>los </a:t>
            </a:r>
            <a:r>
              <a:rPr kumimoji="0" lang="es-AR" sz="2400" dirty="0" smtClean="0">
                <a:solidFill>
                  <a:schemeClr val="tx2">
                    <a:lumMod val="75000"/>
                  </a:schemeClr>
                </a:solidFill>
                <a:latin typeface="+mn-lt"/>
                <a:cs typeface="Times New Roman" pitchFamily="18" charset="0"/>
              </a:rPr>
              <a:t>pedidos </a:t>
            </a:r>
            <a:endParaRPr kumimoji="0" lang="es-AR" sz="2400" dirty="0">
              <a:solidFill>
                <a:schemeClr val="tx2">
                  <a:lumMod val="75000"/>
                </a:schemeClr>
              </a:solidFill>
              <a:latin typeface="+mn-lt"/>
              <a:cs typeface="Times New Roman" pitchFamily="18" charset="0"/>
            </a:endParaRPr>
          </a:p>
          <a:p>
            <a:pPr algn="ctr" eaLnBrk="0" hangingPunct="0">
              <a:spcBef>
                <a:spcPct val="20000"/>
              </a:spcBef>
              <a:buFont typeface="Wingdings" pitchFamily="2" charset="2"/>
              <a:buNone/>
            </a:pPr>
            <a:r>
              <a:rPr kumimoji="0" lang="es-AR" sz="2400" dirty="0">
                <a:solidFill>
                  <a:schemeClr val="tx2">
                    <a:lumMod val="75000"/>
                  </a:schemeClr>
                </a:solidFill>
                <a:latin typeface="+mn-lt"/>
                <a:cs typeface="Times New Roman" pitchFamily="18" charset="0"/>
              </a:rPr>
              <a:t>				</a:t>
            </a:r>
            <a:r>
              <a:rPr kumimoji="0" lang="es-AR" sz="2400" dirty="0" smtClean="0">
                <a:solidFill>
                  <a:schemeClr val="tx2">
                    <a:lumMod val="75000"/>
                  </a:schemeClr>
                </a:solidFill>
                <a:latin typeface="+mn-lt"/>
                <a:cs typeface="Times New Roman" pitchFamily="18" charset="0"/>
              </a:rPr>
              <a:t>                    para la</a:t>
            </a:r>
            <a:r>
              <a:rPr kumimoji="0" lang="es-AR" dirty="0" smtClean="0">
                <a:solidFill>
                  <a:schemeClr val="tx2">
                    <a:lumMod val="75000"/>
                  </a:schemeClr>
                </a:solidFill>
                <a:latin typeface="+mn-lt"/>
              </a:rPr>
              <a:t> </a:t>
            </a:r>
            <a:r>
              <a:rPr kumimoji="0" lang="es-AR" sz="2400" dirty="0">
                <a:solidFill>
                  <a:schemeClr val="tx2">
                    <a:lumMod val="75000"/>
                  </a:schemeClr>
                </a:solidFill>
                <a:latin typeface="+mn-lt"/>
              </a:rPr>
              <a:t>gerencia</a:t>
            </a:r>
            <a:endParaRPr kumimoji="0" lang="es-ES_tradnl" sz="2400" dirty="0">
              <a:solidFill>
                <a:schemeClr val="tx2">
                  <a:lumMod val="75000"/>
                </a:schemeClr>
              </a:solidFill>
              <a:latin typeface="+mn-lt"/>
            </a:endParaRPr>
          </a:p>
        </p:txBody>
      </p:sp>
      <p:sp>
        <p:nvSpPr>
          <p:cNvPr id="13" name="12 Elipse"/>
          <p:cNvSpPr/>
          <p:nvPr/>
        </p:nvSpPr>
        <p:spPr>
          <a:xfrm>
            <a:off x="2843808" y="3068960"/>
            <a:ext cx="5544616"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Elipse"/>
          <p:cNvSpPr/>
          <p:nvPr/>
        </p:nvSpPr>
        <p:spPr>
          <a:xfrm>
            <a:off x="683568" y="3356992"/>
            <a:ext cx="2160240"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Llamada con línea 1"/>
          <p:cNvSpPr/>
          <p:nvPr/>
        </p:nvSpPr>
        <p:spPr>
          <a:xfrm>
            <a:off x="6794808" y="5085184"/>
            <a:ext cx="2151856" cy="1080120"/>
          </a:xfrm>
          <a:prstGeom prst="borderCallout1">
            <a:avLst>
              <a:gd name="adj1" fmla="val -1023"/>
              <a:gd name="adj2" fmla="val 44977"/>
              <a:gd name="adj3" fmla="val -89967"/>
              <a:gd name="adj4" fmla="val 33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s-ES" dirty="0" smtClean="0">
                <a:latin typeface="Arial" charset="0"/>
              </a:rPr>
              <a:t>entidad que lo recibe</a:t>
            </a:r>
            <a:endParaRPr lang="es-ES" dirty="0">
              <a:latin typeface="Arial" charset="0"/>
            </a:endParaRPr>
          </a:p>
        </p:txBody>
      </p:sp>
      <p:sp>
        <p:nvSpPr>
          <p:cNvPr id="16" name="15 Elipse"/>
          <p:cNvSpPr/>
          <p:nvPr/>
        </p:nvSpPr>
        <p:spPr>
          <a:xfrm>
            <a:off x="6112238" y="3826608"/>
            <a:ext cx="2160240"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15</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ox(in)">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2" grpId="0"/>
      <p:bldP spid="13" grpId="0" animBg="1"/>
      <p:bldP spid="14" grpId="0" animBg="1"/>
      <p:bldP spid="15" grpId="1" animBg="1"/>
      <p:bldP spid="15" grpId="2"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914400" y="1800048"/>
            <a:ext cx="8122096" cy="4637112"/>
          </a:xfrm>
        </p:spPr>
        <p:txBody>
          <a:bodyPr>
            <a:normAutofit/>
          </a:bodyPr>
          <a:lstStyle/>
          <a:p>
            <a:r>
              <a:rPr lang="es-ES" sz="2400" dirty="0" smtClean="0">
                <a:solidFill>
                  <a:schemeClr val="tx1"/>
                </a:solidFill>
              </a:rPr>
              <a:t>Modelo Ambiental</a:t>
            </a:r>
          </a:p>
          <a:p>
            <a:pPr lvl="1"/>
            <a:r>
              <a:rPr lang="es-ES" sz="2000" dirty="0" smtClean="0">
                <a:solidFill>
                  <a:schemeClr val="tx1"/>
                </a:solidFill>
              </a:rPr>
              <a:t>La construcción de un modelo ambiental es lo primero y más importante en la construcción del modelo de requerimientos del usuario para el nuevo sistema</a:t>
            </a:r>
          </a:p>
          <a:p>
            <a:pPr lvl="1"/>
            <a:r>
              <a:rPr lang="es-ES" sz="2000" dirty="0" smtClean="0">
                <a:solidFill>
                  <a:schemeClr val="tx1"/>
                </a:solidFill>
              </a:rPr>
              <a:t>Pero a medida que encaramos un proyecto mayor, hay cientos de flujos, decenas de terminadores y la lista de acontecimientos crece y es difícil de manejarla.</a:t>
            </a:r>
          </a:p>
          <a:p>
            <a:pPr lvl="1"/>
            <a:r>
              <a:rPr lang="es-ES" sz="2000" dirty="0" smtClean="0">
                <a:solidFill>
                  <a:schemeClr val="tx1"/>
                </a:solidFill>
              </a:rPr>
              <a:t>Una vez concluido el modelo ambiental hay que chequearlo con los usuarios clave y con el grupo de análisis para que sea la base del modelo de comportamiento del sistema.</a:t>
            </a:r>
          </a:p>
          <a:p>
            <a:pPr lvl="1"/>
            <a:endParaRPr lang="es-ES" sz="2000" dirty="0" smtClean="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16</a:t>
            </a:fld>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479815" y="1916832"/>
            <a:ext cx="8229600" cy="4637112"/>
          </a:xfrm>
        </p:spPr>
        <p:txBody>
          <a:bodyPr>
            <a:normAutofit/>
          </a:bodyPr>
          <a:lstStyle/>
          <a:p>
            <a:r>
              <a:rPr lang="es-ES" sz="2400" dirty="0" smtClean="0">
                <a:solidFill>
                  <a:schemeClr val="tx1"/>
                </a:solidFill>
              </a:rPr>
              <a:t>Modelo Esencial</a:t>
            </a:r>
          </a:p>
          <a:p>
            <a:pPr lvl="1">
              <a:buFont typeface="Wingdings" pitchFamily="2" charset="2"/>
              <a:buChar char="q"/>
            </a:pPr>
            <a:r>
              <a:rPr lang="es-ES" sz="2000" dirty="0" smtClean="0">
                <a:solidFill>
                  <a:schemeClr val="tx1"/>
                </a:solidFill>
              </a:rPr>
              <a:t>Componentes:</a:t>
            </a:r>
          </a:p>
          <a:p>
            <a:pPr marL="1143000" lvl="2" indent="-457200">
              <a:buFont typeface="+mj-lt"/>
              <a:buAutoNum type="arabicPeriod" startAt="2"/>
            </a:pPr>
            <a:r>
              <a:rPr lang="es-ES" sz="1600" dirty="0" smtClean="0">
                <a:solidFill>
                  <a:schemeClr val="tx1"/>
                </a:solidFill>
              </a:rPr>
              <a:t>Modelo de comportamiento</a:t>
            </a:r>
          </a:p>
          <a:p>
            <a:pPr lvl="2"/>
            <a:r>
              <a:rPr lang="es-ES" sz="1600" dirty="0" smtClean="0">
                <a:solidFill>
                  <a:schemeClr val="tx1"/>
                </a:solidFill>
              </a:rPr>
              <a:t>El modelo preliminar de comportamiento contiene :</a:t>
            </a:r>
          </a:p>
          <a:p>
            <a:pPr lvl="3"/>
            <a:r>
              <a:rPr lang="es-ES" sz="1600" dirty="0" smtClean="0">
                <a:solidFill>
                  <a:schemeClr val="tx1"/>
                </a:solidFill>
              </a:rPr>
              <a:t>Un diagrama preliminar de flujo de datos del sistema (DFD)</a:t>
            </a:r>
          </a:p>
          <a:p>
            <a:pPr lvl="3"/>
            <a:r>
              <a:rPr lang="es-ES" sz="1600" dirty="0" smtClean="0">
                <a:solidFill>
                  <a:schemeClr val="tx1"/>
                </a:solidFill>
              </a:rPr>
              <a:t>Un diagrama preliminar de entidad-relación (DER)</a:t>
            </a:r>
          </a:p>
          <a:p>
            <a:pPr lvl="3"/>
            <a:r>
              <a:rPr lang="es-ES" sz="1600" dirty="0" smtClean="0">
                <a:solidFill>
                  <a:schemeClr val="tx1"/>
                </a:solidFill>
              </a:rPr>
              <a:t>Una primer versión del diccionario de datos (DD)</a:t>
            </a:r>
          </a:p>
          <a:p>
            <a:pPr lvl="3"/>
            <a:r>
              <a:rPr lang="es-ES" sz="1600" dirty="0" smtClean="0">
                <a:solidFill>
                  <a:schemeClr val="tx1"/>
                </a:solidFill>
              </a:rPr>
              <a:t>Un diagrama de transición de estados (DTE)</a:t>
            </a:r>
          </a:p>
          <a:p>
            <a:pPr lvl="2"/>
            <a:r>
              <a:rPr lang="es-ES_tradnl" sz="1600" dirty="0" smtClean="0">
                <a:solidFill>
                  <a:schemeClr val="tx1"/>
                </a:solidFill>
              </a:rPr>
              <a:t>El desarrollo descendente del modelo preliminar propone partir directamente del diagrama de contexto y obtener una primera versión (Nivel 0) del DFD. Problema: Parálisis del análisis.</a:t>
            </a:r>
          </a:p>
          <a:p>
            <a:pPr lvl="2"/>
            <a:r>
              <a:rPr lang="es-ES_tradnl" sz="1600" dirty="0" err="1" smtClean="0">
                <a:solidFill>
                  <a:schemeClr val="tx1"/>
                </a:solidFill>
              </a:rPr>
              <a:t>Yourdon</a:t>
            </a:r>
            <a:r>
              <a:rPr lang="es-ES_tradnl" sz="1600" dirty="0" smtClean="0">
                <a:solidFill>
                  <a:schemeClr val="tx1"/>
                </a:solidFill>
              </a:rPr>
              <a:t> propone partir de la lista de acontecimientos y obtener una primera versión (Nivel “N”) del DFD. Luego ir obteniendo los niveles superiores (N-1, N-2,…) hasta llegar al Nivel 0 y los niveles inferiores (N+1, N+2,…) hasta que no se pueda descender más.</a:t>
            </a:r>
            <a:endParaRPr lang="es-ES" sz="1600" dirty="0" smtClean="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17</a:t>
            </a:fld>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539552" y="1844824"/>
            <a:ext cx="8229600" cy="4637112"/>
          </a:xfrm>
        </p:spPr>
        <p:txBody>
          <a:bodyPr>
            <a:normAutofit/>
          </a:bodyPr>
          <a:lstStyle/>
          <a:p>
            <a:r>
              <a:rPr lang="es-ES" sz="2400" dirty="0" smtClean="0">
                <a:solidFill>
                  <a:schemeClr val="tx1"/>
                </a:solidFill>
              </a:rPr>
              <a:t>Modelo de Comportamiento</a:t>
            </a:r>
          </a:p>
          <a:p>
            <a:pPr lvl="2"/>
            <a:r>
              <a:rPr lang="es-ES_tradnl" sz="1600" dirty="0" smtClean="0">
                <a:solidFill>
                  <a:schemeClr val="tx1"/>
                </a:solidFill>
              </a:rPr>
              <a:t>Construcción </a:t>
            </a:r>
            <a:endParaRPr lang="es-ES" sz="1600" dirty="0" smtClean="0">
              <a:solidFill>
                <a:schemeClr val="tx1"/>
              </a:solidFill>
            </a:endParaRPr>
          </a:p>
          <a:p>
            <a:pPr lvl="3"/>
            <a:r>
              <a:rPr lang="es-ES" sz="1600" dirty="0" smtClean="0">
                <a:solidFill>
                  <a:schemeClr val="tx1"/>
                </a:solidFill>
              </a:rPr>
              <a:t>1- Una burbuja o proceso por cada acontecimiento de la lista.</a:t>
            </a:r>
          </a:p>
          <a:p>
            <a:pPr lvl="3"/>
            <a:r>
              <a:rPr lang="es-ES" sz="1600" dirty="0" smtClean="0">
                <a:solidFill>
                  <a:schemeClr val="tx1"/>
                </a:solidFill>
              </a:rPr>
              <a:t>2- La burbuja se nombra identificando la respuesta del sistema al acontecimiento.</a:t>
            </a:r>
          </a:p>
          <a:p>
            <a:pPr lvl="3"/>
            <a:r>
              <a:rPr lang="es-ES" sz="1600" dirty="0" smtClean="0">
                <a:solidFill>
                  <a:schemeClr val="tx1"/>
                </a:solidFill>
              </a:rPr>
              <a:t>3- Se dibujan las entradas-salidas y los almacenamientos apropiados para que la burbuja “funcione”.</a:t>
            </a:r>
          </a:p>
          <a:p>
            <a:pPr lvl="3"/>
            <a:r>
              <a:rPr lang="es-ES" sz="1600" dirty="0" smtClean="0">
                <a:solidFill>
                  <a:schemeClr val="tx1"/>
                </a:solidFill>
              </a:rPr>
              <a:t>4- Se chequea el borrador de DFD obtenido con el diagrama de contexto y la lista de acontecimientos.</a:t>
            </a: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18</a:t>
            </a:fld>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472670" y="1916832"/>
            <a:ext cx="8229600" cy="4637112"/>
          </a:xfrm>
        </p:spPr>
        <p:txBody>
          <a:bodyPr>
            <a:normAutofit/>
          </a:bodyPr>
          <a:lstStyle/>
          <a:p>
            <a:r>
              <a:rPr lang="es-ES" sz="2400" dirty="0">
                <a:solidFill>
                  <a:schemeClr val="tx1"/>
                </a:solidFill>
              </a:rPr>
              <a:t>Modelo de Comportamiento</a:t>
            </a:r>
          </a:p>
          <a:p>
            <a:pPr lvl="2"/>
            <a:r>
              <a:rPr lang="es-ES_tradnl" sz="1600" dirty="0" smtClean="0">
                <a:solidFill>
                  <a:schemeClr val="tx1"/>
                </a:solidFill>
              </a:rPr>
              <a:t>¿Es correcto?</a:t>
            </a:r>
            <a:endParaRPr lang="es-ES" sz="1600" dirty="0" smtClean="0">
              <a:solidFill>
                <a:schemeClr val="tx1"/>
              </a:solidFill>
            </a:endParaRPr>
          </a:p>
          <a:p>
            <a:pPr lvl="3"/>
            <a:r>
              <a:rPr lang="es-ES" sz="1600" dirty="0" smtClean="0">
                <a:solidFill>
                  <a:schemeClr val="tx1"/>
                </a:solidFill>
              </a:rPr>
              <a:t>¿Tiene un proceso por acontecimiento?</a:t>
            </a:r>
          </a:p>
          <a:p>
            <a:pPr lvl="3"/>
            <a:r>
              <a:rPr lang="es-ES" sz="1600" dirty="0" smtClean="0">
                <a:solidFill>
                  <a:schemeClr val="tx1"/>
                </a:solidFill>
              </a:rPr>
              <a:t>¿Muestra las entradas y salidas necesarias para cada acontecimiento?</a:t>
            </a:r>
          </a:p>
          <a:p>
            <a:pPr lvl="2"/>
            <a:r>
              <a:rPr lang="es-ES" sz="1600" dirty="0" smtClean="0">
                <a:solidFill>
                  <a:schemeClr val="tx1"/>
                </a:solidFill>
              </a:rPr>
              <a:t>Una vez establecida esta corrección se puede comenzar a trabajar para reorganizarlo y llegar al modelo final de comportamiento.</a:t>
            </a:r>
          </a:p>
          <a:p>
            <a:pPr lvl="2"/>
            <a:r>
              <a:rPr lang="es-ES" sz="1600" dirty="0" smtClean="0">
                <a:solidFill>
                  <a:schemeClr val="tx1"/>
                </a:solidFill>
              </a:rPr>
              <a:t>El modelo de comportamiento es la representación del comportamiento final que el sistema debe tener para manejar con éxito el ambiente, dentro de las especificaciones requeridas por el usuario.</a:t>
            </a: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19</a:t>
            </a:fld>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2960" y="830960"/>
            <a:ext cx="7543800" cy="2021976"/>
          </a:xfrm>
        </p:spPr>
        <p:txBody>
          <a:bodyPr>
            <a:noAutofit/>
          </a:bodyPr>
          <a:lstStyle/>
          <a:p>
            <a:r>
              <a:rPr lang="es-ES_tradnl" sz="4000" dirty="0" smtClean="0"/>
              <a:t>Técnicas de Especificación de Requerimientos</a:t>
            </a:r>
            <a:endParaRPr lang="es-ES" sz="4000" dirty="0"/>
          </a:p>
        </p:txBody>
      </p:sp>
      <p:sp>
        <p:nvSpPr>
          <p:cNvPr id="7" name="6 Marcador de texto"/>
          <p:cNvSpPr>
            <a:spLocks noGrp="1"/>
          </p:cNvSpPr>
          <p:nvPr>
            <p:ph type="subTitle" idx="1"/>
          </p:nvPr>
        </p:nvSpPr>
        <p:spPr>
          <a:xfrm>
            <a:off x="685800" y="3505200"/>
            <a:ext cx="7848600" cy="1752600"/>
          </a:xfrm>
        </p:spPr>
        <p:txBody>
          <a:bodyPr/>
          <a:lstStyle/>
          <a:p>
            <a:pPr algn="r"/>
            <a:r>
              <a:rPr lang="es-ES_tradnl" dirty="0" smtClean="0">
                <a:solidFill>
                  <a:schemeClr val="tx2">
                    <a:lumMod val="75000"/>
                  </a:schemeClr>
                </a:solidFill>
              </a:rPr>
              <a:t>Análisis Estructurado </a:t>
            </a:r>
          </a:p>
          <a:p>
            <a:pPr algn="r"/>
            <a:r>
              <a:rPr lang="es-ES_tradnl" dirty="0" smtClean="0">
                <a:solidFill>
                  <a:schemeClr val="tx2">
                    <a:lumMod val="75000"/>
                  </a:schemeClr>
                </a:solidFill>
              </a:rPr>
              <a:t>DFD</a:t>
            </a:r>
            <a:endParaRPr lang="es-E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457200" y="1916832"/>
            <a:ext cx="8229600" cy="4637112"/>
          </a:xfrm>
        </p:spPr>
        <p:txBody>
          <a:bodyPr>
            <a:normAutofit/>
          </a:bodyPr>
          <a:lstStyle/>
          <a:p>
            <a:r>
              <a:rPr lang="es-ES" sz="3200" dirty="0" smtClean="0">
                <a:solidFill>
                  <a:schemeClr val="tx1"/>
                </a:solidFill>
              </a:rPr>
              <a:t>Modelo de comportamiento</a:t>
            </a:r>
          </a:p>
          <a:p>
            <a:pPr lvl="2"/>
            <a:r>
              <a:rPr lang="es-ES_tradnl" sz="2400" dirty="0" smtClean="0">
                <a:solidFill>
                  <a:schemeClr val="tx1"/>
                </a:solidFill>
              </a:rPr>
              <a:t>Nivelación de un DFD</a:t>
            </a:r>
          </a:p>
          <a:p>
            <a:pPr lvl="3"/>
            <a:r>
              <a:rPr lang="es-ES" sz="2000" dirty="0" smtClean="0">
                <a:solidFill>
                  <a:schemeClr val="tx1"/>
                </a:solidFill>
              </a:rPr>
              <a:t>A partir del DFD preliminar se realizan nivelaciones</a:t>
            </a:r>
          </a:p>
          <a:p>
            <a:pPr lvl="3"/>
            <a:r>
              <a:rPr lang="es-ES" sz="2000" dirty="0" smtClean="0">
                <a:solidFill>
                  <a:schemeClr val="tx1"/>
                </a:solidFill>
              </a:rPr>
              <a:t>Ascendentes </a:t>
            </a:r>
          </a:p>
          <a:p>
            <a:pPr lvl="4"/>
            <a:r>
              <a:rPr lang="es-ES" sz="1800" dirty="0" smtClean="0">
                <a:solidFill>
                  <a:schemeClr val="tx1"/>
                </a:solidFill>
              </a:rPr>
              <a:t>Agrupa las burbujas con algún criterio</a:t>
            </a:r>
          </a:p>
          <a:p>
            <a:pPr lvl="3"/>
            <a:r>
              <a:rPr lang="es-ES" sz="2000" dirty="0" smtClean="0">
                <a:solidFill>
                  <a:schemeClr val="tx1"/>
                </a:solidFill>
              </a:rPr>
              <a:t>Descendentes </a:t>
            </a:r>
          </a:p>
          <a:p>
            <a:pPr lvl="4"/>
            <a:r>
              <a:rPr lang="es-ES" sz="1800" dirty="0" smtClean="0">
                <a:solidFill>
                  <a:schemeClr val="tx1"/>
                </a:solidFill>
              </a:rPr>
              <a:t>Descompone las burbujas funcionalmente</a:t>
            </a:r>
            <a:endParaRPr lang="es-ES" sz="18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20</a:t>
            </a:fld>
            <a:endParaRPr lang="es-E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_tradnl" sz="2800" dirty="0" smtClean="0">
                <a:solidFill>
                  <a:schemeClr val="tx1"/>
                </a:solidFill>
              </a:rPr>
              <a:t>Nivelación de un DFD</a:t>
            </a:r>
          </a:p>
          <a:p>
            <a:pPr lvl="1"/>
            <a:r>
              <a:rPr lang="es-ES" sz="2400" dirty="0" smtClean="0">
                <a:solidFill>
                  <a:schemeClr val="tx1"/>
                </a:solidFill>
              </a:rPr>
              <a:t>Ascendentes</a:t>
            </a:r>
          </a:p>
          <a:p>
            <a:pPr lvl="2"/>
            <a:r>
              <a:rPr lang="es-ES" sz="1800" dirty="0" smtClean="0">
                <a:solidFill>
                  <a:schemeClr val="tx1"/>
                </a:solidFill>
              </a:rPr>
              <a:t>Tiene una utilidad de presentación al usuario.</a:t>
            </a:r>
          </a:p>
          <a:p>
            <a:pPr lvl="2"/>
            <a:r>
              <a:rPr lang="es-ES" sz="1800" dirty="0" smtClean="0">
                <a:solidFill>
                  <a:schemeClr val="tx1"/>
                </a:solidFill>
              </a:rPr>
              <a:t>El DFD preliminar tiene un proceso por cada acontecimiento </a:t>
            </a:r>
          </a:p>
          <a:p>
            <a:pPr lvl="3"/>
            <a:r>
              <a:rPr lang="es-ES" sz="1800" dirty="0" smtClean="0">
                <a:solidFill>
                  <a:schemeClr val="tx1"/>
                </a:solidFill>
              </a:rPr>
              <a:t>==&gt;  puede tener 50 burbujas</a:t>
            </a:r>
          </a:p>
          <a:p>
            <a:pPr lvl="2"/>
            <a:r>
              <a:rPr lang="es-ES" sz="1800" dirty="0" smtClean="0">
                <a:solidFill>
                  <a:schemeClr val="tx1"/>
                </a:solidFill>
              </a:rPr>
              <a:t>El proceso de nivelación ascendente tiende a agrupar las burbujas con algún criterio:</a:t>
            </a:r>
          </a:p>
          <a:p>
            <a:pPr lvl="3"/>
            <a:r>
              <a:rPr lang="es-ES" sz="1800" dirty="0" smtClean="0">
                <a:solidFill>
                  <a:schemeClr val="tx1"/>
                </a:solidFill>
              </a:rPr>
              <a:t>Utilizando el principio de “ocultamiento de la información” agrupa los procesos que acceden al mismo almacenamiento.</a:t>
            </a:r>
          </a:p>
        </p:txBody>
      </p:sp>
      <p:sp>
        <p:nvSpPr>
          <p:cNvPr id="1027" name="Line 3"/>
          <p:cNvSpPr>
            <a:spLocks noChangeShapeType="1"/>
          </p:cNvSpPr>
          <p:nvPr/>
        </p:nvSpPr>
        <p:spPr bwMode="auto">
          <a:xfrm>
            <a:off x="3958332" y="5513809"/>
            <a:ext cx="1173163" cy="1588"/>
          </a:xfrm>
          <a:prstGeom prst="line">
            <a:avLst/>
          </a:prstGeom>
          <a:noFill/>
          <a:ln w="12700">
            <a:solidFill>
              <a:srgbClr val="000000"/>
            </a:solidFill>
            <a:round/>
            <a:headEnd type="none" w="sm" len="sm"/>
            <a:tailEnd type="none" w="sm" len="sm"/>
          </a:ln>
          <a:effectLst/>
        </p:spPr>
        <p:txBody>
          <a:bodyPr vert="horz" wrap="square" lIns="91440" tIns="45720" rIns="91440" bIns="45720" numCol="1" anchor="t" anchorCtr="0" compatLnSpc="1">
            <a:prstTxWarp prst="textNoShape">
              <a:avLst/>
            </a:prstTxWarp>
          </a:bodyPr>
          <a:lstStyle/>
          <a:p>
            <a:endParaRPr lang="es-ES"/>
          </a:p>
        </p:txBody>
      </p:sp>
      <p:sp>
        <p:nvSpPr>
          <p:cNvPr id="1028" name="Line 4"/>
          <p:cNvSpPr>
            <a:spLocks noChangeShapeType="1"/>
          </p:cNvSpPr>
          <p:nvPr/>
        </p:nvSpPr>
        <p:spPr bwMode="auto">
          <a:xfrm>
            <a:off x="3958332" y="5685259"/>
            <a:ext cx="1173163" cy="0"/>
          </a:xfrm>
          <a:prstGeom prst="line">
            <a:avLst/>
          </a:prstGeom>
          <a:noFill/>
          <a:ln w="12700">
            <a:solidFill>
              <a:srgbClr val="000000"/>
            </a:solidFill>
            <a:round/>
            <a:headEnd type="none" w="sm" len="sm"/>
            <a:tailEnd type="none" w="sm" len="sm"/>
          </a:ln>
          <a:effectLst/>
        </p:spPr>
        <p:txBody>
          <a:bodyPr vert="horz" wrap="square" lIns="91440" tIns="45720" rIns="91440" bIns="45720" numCol="1" anchor="t" anchorCtr="0" compatLnSpc="1">
            <a:prstTxWarp prst="textNoShape">
              <a:avLst/>
            </a:prstTxWarp>
          </a:bodyPr>
          <a:lstStyle/>
          <a:p>
            <a:endParaRPr lang="es-ES"/>
          </a:p>
        </p:txBody>
      </p:sp>
      <p:sp>
        <p:nvSpPr>
          <p:cNvPr id="1029" name="Oval 5"/>
          <p:cNvSpPr>
            <a:spLocks noChangeArrowheads="1"/>
          </p:cNvSpPr>
          <p:nvPr/>
        </p:nvSpPr>
        <p:spPr bwMode="auto">
          <a:xfrm>
            <a:off x="2875657" y="5005809"/>
            <a:ext cx="542925" cy="541338"/>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0" name="Oval 6"/>
          <p:cNvSpPr>
            <a:spLocks noChangeArrowheads="1"/>
          </p:cNvSpPr>
          <p:nvPr/>
        </p:nvSpPr>
        <p:spPr bwMode="auto">
          <a:xfrm>
            <a:off x="5580757" y="5005809"/>
            <a:ext cx="542925" cy="541338"/>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1" name="Oval 7"/>
          <p:cNvSpPr>
            <a:spLocks noChangeArrowheads="1"/>
          </p:cNvSpPr>
          <p:nvPr/>
        </p:nvSpPr>
        <p:spPr bwMode="auto">
          <a:xfrm>
            <a:off x="5580757" y="5864647"/>
            <a:ext cx="542925" cy="541337"/>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2" name="Oval 8"/>
          <p:cNvSpPr>
            <a:spLocks noChangeArrowheads="1"/>
          </p:cNvSpPr>
          <p:nvPr/>
        </p:nvSpPr>
        <p:spPr bwMode="auto">
          <a:xfrm>
            <a:off x="2875657" y="5864647"/>
            <a:ext cx="542925" cy="541337"/>
          </a:xfrm>
          <a:prstGeom prst="ellipse">
            <a:avLst/>
          </a:prstGeom>
          <a:solidFill>
            <a:srgbClr val="FFFFFF"/>
          </a:soli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s-ES"/>
          </a:p>
        </p:txBody>
      </p:sp>
      <p:sp>
        <p:nvSpPr>
          <p:cNvPr id="1033" name="Line 9"/>
          <p:cNvSpPr>
            <a:spLocks noChangeShapeType="1"/>
          </p:cNvSpPr>
          <p:nvPr/>
        </p:nvSpPr>
        <p:spPr bwMode="auto">
          <a:xfrm>
            <a:off x="3507482" y="5175672"/>
            <a:ext cx="812800" cy="271462"/>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4" name="Line 10"/>
          <p:cNvSpPr>
            <a:spLocks noChangeShapeType="1"/>
          </p:cNvSpPr>
          <p:nvPr/>
        </p:nvSpPr>
        <p:spPr bwMode="auto">
          <a:xfrm flipH="1">
            <a:off x="3507482" y="5774159"/>
            <a:ext cx="631825" cy="271463"/>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5" name="Line 11"/>
          <p:cNvSpPr>
            <a:spLocks noChangeShapeType="1"/>
          </p:cNvSpPr>
          <p:nvPr/>
        </p:nvSpPr>
        <p:spPr bwMode="auto">
          <a:xfrm flipV="1">
            <a:off x="3507482" y="5864647"/>
            <a:ext cx="812800" cy="361950"/>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6" name="Line 12"/>
          <p:cNvSpPr>
            <a:spLocks noChangeShapeType="1"/>
          </p:cNvSpPr>
          <p:nvPr/>
        </p:nvSpPr>
        <p:spPr bwMode="auto">
          <a:xfrm flipV="1">
            <a:off x="4860032" y="5085184"/>
            <a:ext cx="722313" cy="361950"/>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7" name="Line 13"/>
          <p:cNvSpPr>
            <a:spLocks noChangeShapeType="1"/>
          </p:cNvSpPr>
          <p:nvPr/>
        </p:nvSpPr>
        <p:spPr bwMode="auto">
          <a:xfrm flipH="1" flipV="1">
            <a:off x="4950520" y="5774159"/>
            <a:ext cx="450850" cy="361950"/>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1038" name="Line 14"/>
          <p:cNvSpPr>
            <a:spLocks noChangeShapeType="1"/>
          </p:cNvSpPr>
          <p:nvPr/>
        </p:nvSpPr>
        <p:spPr bwMode="auto">
          <a:xfrm>
            <a:off x="5129907" y="5774159"/>
            <a:ext cx="361950" cy="271463"/>
          </a:xfrm>
          <a:prstGeom prst="line">
            <a:avLst/>
          </a:prstGeom>
          <a:noFill/>
          <a:ln w="9525">
            <a:solidFill>
              <a:srgbClr val="000000"/>
            </a:solidFill>
            <a:round/>
            <a:headEnd type="none" w="sm" len="sm"/>
            <a:tailEnd type="triangle" w="sm" len="sm"/>
          </a:ln>
          <a:effectLst/>
        </p:spPr>
        <p:txBody>
          <a:bodyPr vert="horz" wrap="square" lIns="91440" tIns="45720" rIns="91440" bIns="45720" numCol="1" anchor="t" anchorCtr="0" compatLnSpc="1">
            <a:prstTxWarp prst="textNoShape">
              <a:avLst/>
            </a:prstTxWarp>
          </a:bodyPr>
          <a:lstStyle/>
          <a:p>
            <a:endParaRPr lang="es-ES"/>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21</a:t>
            </a:fld>
            <a:endParaRPr 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_tradnl" sz="2800" dirty="0" smtClean="0">
                <a:solidFill>
                  <a:schemeClr val="tx1"/>
                </a:solidFill>
              </a:rPr>
              <a:t>Nivelación de un DFD</a:t>
            </a:r>
          </a:p>
          <a:p>
            <a:pPr lvl="1"/>
            <a:r>
              <a:rPr lang="es-ES" sz="2400" dirty="0" smtClean="0">
                <a:solidFill>
                  <a:schemeClr val="tx1"/>
                </a:solidFill>
              </a:rPr>
              <a:t>Ascendentes</a:t>
            </a:r>
          </a:p>
        </p:txBody>
      </p:sp>
      <p:pic>
        <p:nvPicPr>
          <p:cNvPr id="9" name="Imagen 8"/>
          <p:cNvPicPr>
            <a:picLocks noChangeAspect="1"/>
          </p:cNvPicPr>
          <p:nvPr/>
        </p:nvPicPr>
        <p:blipFill>
          <a:blip r:embed="rId3" cstate="print"/>
          <a:stretch>
            <a:fillRect/>
          </a:stretch>
        </p:blipFill>
        <p:spPr>
          <a:xfrm>
            <a:off x="2694288" y="2488133"/>
            <a:ext cx="5544616" cy="3504289"/>
          </a:xfrm>
          <a:prstGeom prst="rect">
            <a:avLst/>
          </a:prstGeom>
        </p:spPr>
      </p:pic>
      <p:sp>
        <p:nvSpPr>
          <p:cNvPr id="3" name="Marcador de número de diapositiva 2"/>
          <p:cNvSpPr>
            <a:spLocks noGrp="1"/>
          </p:cNvSpPr>
          <p:nvPr>
            <p:ph type="sldNum" sz="quarter" idx="12"/>
          </p:nvPr>
        </p:nvSpPr>
        <p:spPr/>
        <p:txBody>
          <a:bodyPr/>
          <a:lstStyle/>
          <a:p>
            <a:fld id="{9F6EE29D-8DC6-4CB7-958C-0D2230DE07F1}" type="slidenum">
              <a:rPr lang="es-ES" smtClean="0"/>
              <a:pPr/>
              <a:t>22</a:t>
            </a:fld>
            <a:endParaRPr lang="es-ES"/>
          </a:p>
        </p:txBody>
      </p:sp>
    </p:spTree>
    <p:extLst>
      <p:ext uri="{BB962C8B-B14F-4D97-AF65-F5344CB8AC3E}">
        <p14:creationId xmlns:p14="http://schemas.microsoft.com/office/powerpoint/2010/main" val="2052382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_tradnl" sz="2800" dirty="0" smtClean="0">
                <a:solidFill>
                  <a:schemeClr val="tx1"/>
                </a:solidFill>
              </a:rPr>
              <a:t>Nivelación de un DFD</a:t>
            </a:r>
          </a:p>
          <a:p>
            <a:pPr lvl="1"/>
            <a:r>
              <a:rPr lang="es-ES" sz="2400" dirty="0" smtClean="0">
                <a:solidFill>
                  <a:schemeClr val="tx1"/>
                </a:solidFill>
              </a:rPr>
              <a:t>Descendentes</a:t>
            </a:r>
          </a:p>
          <a:p>
            <a:pPr lvl="2"/>
            <a:r>
              <a:rPr lang="es-ES" sz="1800" dirty="0" smtClean="0">
                <a:solidFill>
                  <a:schemeClr val="tx1"/>
                </a:solidFill>
              </a:rPr>
              <a:t>Esto se logra produciendo una descomposición funcional de las burbujas.</a:t>
            </a:r>
          </a:p>
          <a:p>
            <a:pPr lvl="2"/>
            <a:r>
              <a:rPr lang="es-ES" sz="1800" dirty="0" smtClean="0">
                <a:solidFill>
                  <a:schemeClr val="tx1"/>
                </a:solidFill>
              </a:rPr>
              <a:t>Las burbujas que no tienen más explosiones son las “burbujas primitivas” </a:t>
            </a:r>
          </a:p>
        </p:txBody>
      </p:sp>
      <p:pic>
        <p:nvPicPr>
          <p:cNvPr id="8" name="Imagen 7"/>
          <p:cNvPicPr>
            <a:picLocks noChangeAspect="1"/>
          </p:cNvPicPr>
          <p:nvPr/>
        </p:nvPicPr>
        <p:blipFill>
          <a:blip r:embed="rId2" cstate="print"/>
          <a:stretch>
            <a:fillRect/>
          </a:stretch>
        </p:blipFill>
        <p:spPr>
          <a:xfrm>
            <a:off x="2997366" y="3242010"/>
            <a:ext cx="3384376" cy="3615990"/>
          </a:xfrm>
          <a:prstGeom prst="rect">
            <a:avLst/>
          </a:prstGeom>
        </p:spPr>
      </p:pic>
      <p:sp>
        <p:nvSpPr>
          <p:cNvPr id="3" name="Marcador de número de diapositiva 2"/>
          <p:cNvSpPr>
            <a:spLocks noGrp="1"/>
          </p:cNvSpPr>
          <p:nvPr>
            <p:ph type="sldNum" sz="quarter" idx="12"/>
          </p:nvPr>
        </p:nvSpPr>
        <p:spPr/>
        <p:txBody>
          <a:bodyPr/>
          <a:lstStyle/>
          <a:p>
            <a:fld id="{9F6EE29D-8DC6-4CB7-958C-0D2230DE07F1}" type="slidenum">
              <a:rPr lang="es-ES" smtClean="0"/>
              <a:pPr/>
              <a:t>23</a:t>
            </a:fld>
            <a:endParaRPr lang="es-E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smtClean="0">
                <a:solidFill>
                  <a:schemeClr val="tx1"/>
                </a:solidFill>
              </a:rPr>
              <a:t>Modelo Esencial</a:t>
            </a:r>
          </a:p>
          <a:p>
            <a:pPr lvl="1"/>
            <a:r>
              <a:rPr lang="es-ES" sz="2000" dirty="0" smtClean="0">
                <a:solidFill>
                  <a:schemeClr val="tx1"/>
                </a:solidFill>
              </a:rPr>
              <a:t>Resumen:</a:t>
            </a:r>
          </a:p>
          <a:p>
            <a:pPr lvl="2"/>
            <a:r>
              <a:rPr lang="es-ES" sz="1600" dirty="0" smtClean="0">
                <a:solidFill>
                  <a:schemeClr val="tx1"/>
                </a:solidFill>
              </a:rPr>
              <a:t>1- Modelo Ambiental</a:t>
            </a:r>
          </a:p>
          <a:p>
            <a:pPr lvl="3">
              <a:buNone/>
            </a:pPr>
            <a:r>
              <a:rPr lang="es-ES" sz="1600" dirty="0" smtClean="0">
                <a:solidFill>
                  <a:schemeClr val="tx1"/>
                </a:solidFill>
              </a:rPr>
              <a:t>1.1 DECLARACION DE PROPOSITOS</a:t>
            </a:r>
          </a:p>
          <a:p>
            <a:pPr lvl="3">
              <a:buNone/>
            </a:pPr>
            <a:r>
              <a:rPr lang="es-ES" sz="1600" dirty="0" smtClean="0">
                <a:solidFill>
                  <a:schemeClr val="tx1"/>
                </a:solidFill>
              </a:rPr>
              <a:t>1.2 DIAGRAMA DE CONTEXTO</a:t>
            </a:r>
          </a:p>
          <a:p>
            <a:pPr lvl="3">
              <a:buNone/>
            </a:pPr>
            <a:r>
              <a:rPr lang="es-ES" sz="1600" dirty="0" smtClean="0">
                <a:solidFill>
                  <a:schemeClr val="tx1"/>
                </a:solidFill>
              </a:rPr>
              <a:t>1.3 LISTA DE ACONTECIMIENTOS  </a:t>
            </a:r>
          </a:p>
          <a:p>
            <a:pPr lvl="2"/>
            <a:r>
              <a:rPr lang="es-ES" sz="1600" dirty="0" smtClean="0">
                <a:solidFill>
                  <a:schemeClr val="tx1"/>
                </a:solidFill>
              </a:rPr>
              <a:t>2- Modelo de comportamiento</a:t>
            </a:r>
          </a:p>
          <a:p>
            <a:pPr lvl="3">
              <a:buNone/>
            </a:pPr>
            <a:r>
              <a:rPr lang="es-ES" sz="1600" dirty="0" smtClean="0">
                <a:solidFill>
                  <a:schemeClr val="tx1"/>
                </a:solidFill>
              </a:rPr>
              <a:t>DFD – DER – DD – DTE</a:t>
            </a:r>
          </a:p>
          <a:p>
            <a:pPr lvl="1"/>
            <a:endParaRPr lang="es-ES_tradnl" sz="2000" dirty="0" smtClean="0">
              <a:solidFill>
                <a:schemeClr val="tx1"/>
              </a:solidFill>
            </a:endParaRPr>
          </a:p>
          <a:p>
            <a:pPr lvl="1"/>
            <a:endParaRPr lang="es-ES" sz="2000" dirty="0" smtClean="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24</a:t>
            </a:fld>
            <a:endParaRPr lang="es-E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Autofit/>
          </a:bodyPr>
          <a:lstStyle/>
          <a:p>
            <a:r>
              <a:rPr lang="es-ES_tradnl" sz="2000" dirty="0" smtClean="0">
                <a:solidFill>
                  <a:schemeClr val="tx1"/>
                </a:solidFill>
              </a:rPr>
              <a:t>Ejemplo</a:t>
            </a:r>
            <a:endParaRPr lang="es-ES" sz="2000" dirty="0" smtClean="0">
              <a:solidFill>
                <a:schemeClr val="tx1"/>
              </a:solidFill>
            </a:endParaRPr>
          </a:p>
          <a:p>
            <a:pPr lvl="1">
              <a:buNone/>
            </a:pPr>
            <a:r>
              <a:rPr lang="es-ES" sz="1800" dirty="0" smtClean="0">
                <a:solidFill>
                  <a:schemeClr val="tx1"/>
                </a:solidFill>
              </a:rPr>
              <a:t>Se desea desarrollar un sistema informático para administrar un hotel. Actualmente para que un turista se hospede debe existir alguna habitación disponible acorde a sus necesidades. En caso de no existir una habitación disponible se le indica la fecha más próxima de liberación de una habitación que tenga las características deseadas. El turista debe indicar sus datos personales, el tiempo de estadía, la agencia de turismo que lo envía. Dicha información debe ser registrada, dado que puede ser solicitada por otro sector del hotel en cualquier momento. </a:t>
            </a:r>
          </a:p>
          <a:p>
            <a:pPr lvl="1">
              <a:buNone/>
            </a:pPr>
            <a:r>
              <a:rPr lang="es-ES" sz="1800" dirty="0" smtClean="0">
                <a:solidFill>
                  <a:schemeClr val="tx1"/>
                </a:solidFill>
              </a:rPr>
              <a:t>	Cuando un turista se retira se le confecciona la factura según la categoría, y se le calcula la comisión para la agencia de turismo, que es del 5%. </a:t>
            </a:r>
          </a:p>
          <a:p>
            <a:pPr lvl="1">
              <a:buNone/>
            </a:pPr>
            <a:r>
              <a:rPr lang="es-ES" sz="1800" dirty="0" smtClean="0">
                <a:solidFill>
                  <a:schemeClr val="tx1"/>
                </a:solidFill>
              </a:rPr>
              <a:t>	Mensualmente se liquida a cada una de las agencias la comisión correspondiente, por los turistas enviados. </a:t>
            </a:r>
          </a:p>
          <a:p>
            <a:pPr lvl="1">
              <a:buNone/>
            </a:pPr>
            <a:r>
              <a:rPr lang="es-ES" sz="1800" dirty="0" smtClean="0">
                <a:solidFill>
                  <a:schemeClr val="tx1"/>
                </a:solidFill>
              </a:rPr>
              <a:t>	También se consulta habitualmente las habitaciones libres de una categoría determinada a partir de una fecha.</a:t>
            </a:r>
            <a:endParaRPr lang="es-ES_tradnl" sz="1800" dirty="0" smtClean="0">
              <a:solidFill>
                <a:schemeClr val="tx1"/>
              </a:solidFill>
            </a:endParaRPr>
          </a:p>
        </p:txBody>
      </p:sp>
      <p:sp>
        <p:nvSpPr>
          <p:cNvPr id="7" name="6 CuadroTexto"/>
          <p:cNvSpPr txBox="1"/>
          <p:nvPr/>
        </p:nvSpPr>
        <p:spPr>
          <a:xfrm>
            <a:off x="1298549" y="5990849"/>
            <a:ext cx="6192688" cy="400110"/>
          </a:xfrm>
          <a:prstGeom prst="rect">
            <a:avLst/>
          </a:prstGeom>
          <a:solidFill>
            <a:schemeClr val="accent1"/>
          </a:solidFill>
        </p:spPr>
        <p:txBody>
          <a:bodyPr wrap="square" rtlCol="0">
            <a:spAutoFit/>
          </a:bodyPr>
          <a:lstStyle/>
          <a:p>
            <a:r>
              <a:rPr lang="es-ES" sz="2000" dirty="0" smtClean="0">
                <a:solidFill>
                  <a:schemeClr val="tx2">
                    <a:lumMod val="75000"/>
                  </a:schemeClr>
                </a:solidFill>
              </a:rPr>
              <a:t>Queda para el alumno realizar el Diagrama de Contexto</a:t>
            </a:r>
            <a:endParaRPr lang="es-ES" sz="2000" dirty="0">
              <a:solidFill>
                <a:schemeClr val="tx2">
                  <a:lumMod val="75000"/>
                </a:schemeClr>
              </a:solidFill>
            </a:endParaRPr>
          </a:p>
        </p:txBody>
      </p:sp>
      <p:sp>
        <p:nvSpPr>
          <p:cNvPr id="11" name="10 Rectángulo"/>
          <p:cNvSpPr/>
          <p:nvPr/>
        </p:nvSpPr>
        <p:spPr>
          <a:xfrm>
            <a:off x="3131840" y="2253237"/>
            <a:ext cx="216024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25</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pPr>
              <a:buNone/>
            </a:pPr>
            <a:r>
              <a:rPr lang="es-ES" sz="2400" dirty="0" smtClean="0">
                <a:solidFill>
                  <a:schemeClr val="tx1"/>
                </a:solidFill>
              </a:rPr>
              <a:t>	Entre los acontecimientos detectados en el ejemplo  debería haber quedado el acontecimiento:</a:t>
            </a:r>
          </a:p>
          <a:p>
            <a:pPr lvl="1">
              <a:buNone/>
            </a:pPr>
            <a:r>
              <a:rPr lang="es-ES" sz="2000" dirty="0" smtClean="0">
                <a:solidFill>
                  <a:schemeClr val="tx1"/>
                </a:solidFill>
              </a:rPr>
              <a:t>	 </a:t>
            </a:r>
          </a:p>
          <a:p>
            <a:pPr lvl="1">
              <a:buNone/>
            </a:pPr>
            <a:r>
              <a:rPr lang="es-ES" sz="2000" dirty="0" smtClean="0">
                <a:solidFill>
                  <a:schemeClr val="tx1"/>
                </a:solidFill>
              </a:rPr>
              <a:t>		“Un turista se hospeda en el hotel”.</a:t>
            </a:r>
          </a:p>
          <a:p>
            <a:pPr>
              <a:buNone/>
            </a:pPr>
            <a:r>
              <a:rPr lang="es-ES" sz="2400" dirty="0" smtClean="0">
                <a:solidFill>
                  <a:schemeClr val="tx1"/>
                </a:solidFill>
              </a:rPr>
              <a:t>	</a:t>
            </a:r>
          </a:p>
          <a:p>
            <a:pPr>
              <a:buNone/>
            </a:pPr>
            <a:r>
              <a:rPr lang="es-ES" sz="2400" dirty="0" smtClean="0">
                <a:solidFill>
                  <a:schemeClr val="tx1"/>
                </a:solidFill>
              </a:rPr>
              <a:t>	Dicho acontecimiento consideraremos que involucra el ingreso de datos por parte del turista para la consulta de la habitación disponible, que será ocupada por el mismo y sus acompañantes </a:t>
            </a:r>
          </a:p>
          <a:p>
            <a:pPr>
              <a:buNone/>
            </a:pPr>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26</a:t>
            </a:fld>
            <a:endParaRPr lang="es-E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7" name="6 CuadroTexto"/>
          <p:cNvSpPr txBox="1"/>
          <p:nvPr/>
        </p:nvSpPr>
        <p:spPr>
          <a:xfrm>
            <a:off x="1691680" y="1628800"/>
            <a:ext cx="5832648" cy="523220"/>
          </a:xfrm>
          <a:prstGeom prst="rect">
            <a:avLst/>
          </a:prstGeom>
          <a:noFill/>
        </p:spPr>
        <p:txBody>
          <a:bodyPr wrap="square" rtlCol="0">
            <a:spAutoFit/>
          </a:bodyPr>
          <a:lstStyle/>
          <a:p>
            <a:r>
              <a:rPr lang="es-ES" sz="2800" dirty="0" smtClean="0">
                <a:solidFill>
                  <a:schemeClr val="tx2">
                    <a:lumMod val="75000"/>
                  </a:schemeClr>
                </a:solidFill>
              </a:rPr>
              <a:t>“Un turista se hospeda en el hotel”</a:t>
            </a:r>
            <a:endParaRPr lang="es-ES" sz="2800" dirty="0">
              <a:solidFill>
                <a:schemeClr val="tx2">
                  <a:lumMod val="75000"/>
                </a:schemeClr>
              </a:solidFill>
            </a:endParaRPr>
          </a:p>
        </p:txBody>
      </p:sp>
      <p:sp>
        <p:nvSpPr>
          <p:cNvPr id="8" name="7 Rectángulo"/>
          <p:cNvSpPr/>
          <p:nvPr/>
        </p:nvSpPr>
        <p:spPr>
          <a:xfrm>
            <a:off x="0" y="2204864"/>
            <a:ext cx="8964488" cy="923330"/>
          </a:xfrm>
          <a:prstGeom prst="rect">
            <a:avLst/>
          </a:prstGeom>
        </p:spPr>
        <p:txBody>
          <a:bodyPr wrap="square">
            <a:spAutoFit/>
          </a:bodyPr>
          <a:lstStyle/>
          <a:p>
            <a:pPr>
              <a:buNone/>
            </a:pPr>
            <a:r>
              <a:rPr lang="es-ES" dirty="0" smtClean="0"/>
              <a:t>Colocamos una burbuja y elegimos su nombre.  (Debe ser un verbo que represente el proceso a realizar). </a:t>
            </a:r>
            <a:endParaRPr lang="es-ES_tradnl" dirty="0" smtClean="0"/>
          </a:p>
          <a:p>
            <a:pPr>
              <a:buNone/>
            </a:pPr>
            <a:endParaRPr lang="es-ES" dirty="0"/>
          </a:p>
        </p:txBody>
      </p:sp>
      <p:grpSp>
        <p:nvGrpSpPr>
          <p:cNvPr id="10" name="Group 4"/>
          <p:cNvGrpSpPr>
            <a:grpSpLocks/>
          </p:cNvGrpSpPr>
          <p:nvPr/>
        </p:nvGrpSpPr>
        <p:grpSpPr bwMode="auto">
          <a:xfrm>
            <a:off x="3851920" y="5301208"/>
            <a:ext cx="1368425" cy="1368425"/>
            <a:chOff x="6501" y="12064"/>
            <a:chExt cx="1680" cy="1560"/>
          </a:xfrm>
        </p:grpSpPr>
        <p:sp>
          <p:nvSpPr>
            <p:cNvPr id="11" name="Oval 5"/>
            <p:cNvSpPr>
              <a:spLocks noChangeArrowheads="1"/>
            </p:cNvSpPr>
            <p:nvPr/>
          </p:nvSpPr>
          <p:spPr bwMode="auto">
            <a:xfrm>
              <a:off x="6501" y="12064"/>
              <a:ext cx="1680" cy="1560"/>
            </a:xfrm>
            <a:prstGeom prst="ellipse">
              <a:avLst/>
            </a:prstGeom>
            <a:solidFill>
              <a:srgbClr val="FFFFFF"/>
            </a:solidFill>
            <a:ln w="9525">
              <a:solidFill>
                <a:srgbClr val="000000"/>
              </a:solidFill>
              <a:round/>
              <a:headEnd/>
              <a:tailEnd/>
            </a:ln>
          </p:spPr>
          <p:txBody>
            <a:bodyPr/>
            <a:lstStyle/>
            <a:p>
              <a:endParaRPr lang="es-ES" sz="2000"/>
            </a:p>
          </p:txBody>
        </p:sp>
        <p:sp>
          <p:nvSpPr>
            <p:cNvPr id="12" name="Text Box 6"/>
            <p:cNvSpPr txBox="1">
              <a:spLocks noChangeArrowheads="1"/>
            </p:cNvSpPr>
            <p:nvPr/>
          </p:nvSpPr>
          <p:spPr bwMode="auto">
            <a:xfrm>
              <a:off x="6621" y="12515"/>
              <a:ext cx="1560" cy="749"/>
            </a:xfrm>
            <a:prstGeom prst="rect">
              <a:avLst/>
            </a:prstGeom>
            <a:noFill/>
            <a:ln w="9525">
              <a:noFill/>
              <a:miter lim="800000"/>
              <a:headEnd/>
              <a:tailEnd/>
            </a:ln>
          </p:spPr>
          <p:txBody>
            <a:bodyPr/>
            <a:lstStyle/>
            <a:p>
              <a:pPr algn="ctr"/>
              <a:r>
                <a:rPr lang="es-ES" sz="1300">
                  <a:latin typeface="Tahoma" pitchFamily="34" charset="0"/>
                </a:rPr>
                <a:t>Hospedar turista</a:t>
              </a:r>
              <a:endParaRPr lang="es-ES_tradnl" sz="2000"/>
            </a:p>
          </p:txBody>
        </p:sp>
      </p:grpSp>
      <p:sp>
        <p:nvSpPr>
          <p:cNvPr id="13" name="12 CuadroTexto"/>
          <p:cNvSpPr txBox="1"/>
          <p:nvPr/>
        </p:nvSpPr>
        <p:spPr>
          <a:xfrm>
            <a:off x="60319" y="2698773"/>
            <a:ext cx="9144000" cy="923330"/>
          </a:xfrm>
          <a:prstGeom prst="rect">
            <a:avLst/>
          </a:prstGeom>
          <a:noFill/>
        </p:spPr>
        <p:txBody>
          <a:bodyPr wrap="square" rtlCol="0">
            <a:spAutoFit/>
          </a:bodyPr>
          <a:lstStyle/>
          <a:p>
            <a:r>
              <a:rPr lang="es-ES" dirty="0" smtClean="0"/>
              <a:t>Elegimos la entidad externa que interactúa con este evento y que es la fuente de información, otorgándole su nombre </a:t>
            </a:r>
            <a:endParaRPr lang="es-ES_tradnl" dirty="0" smtClean="0"/>
          </a:p>
          <a:p>
            <a:endParaRPr lang="es-ES" dirty="0"/>
          </a:p>
        </p:txBody>
      </p:sp>
      <p:sp>
        <p:nvSpPr>
          <p:cNvPr id="14" name="Text Box 4"/>
          <p:cNvSpPr txBox="1">
            <a:spLocks noChangeArrowheads="1"/>
          </p:cNvSpPr>
          <p:nvPr/>
        </p:nvSpPr>
        <p:spPr bwMode="auto">
          <a:xfrm>
            <a:off x="179512" y="5661248"/>
            <a:ext cx="1223962" cy="720725"/>
          </a:xfrm>
          <a:prstGeom prst="rect">
            <a:avLst/>
          </a:prstGeom>
          <a:solidFill>
            <a:srgbClr val="FFFFFF"/>
          </a:solidFill>
          <a:ln w="9525">
            <a:solidFill>
              <a:srgbClr val="000000"/>
            </a:solidFill>
            <a:miter lim="800000"/>
            <a:headEnd/>
            <a:tailEnd/>
          </a:ln>
        </p:spPr>
        <p:txBody>
          <a:bodyPr/>
          <a:lstStyle/>
          <a:p>
            <a:pPr algn="ctr"/>
            <a:endParaRPr lang="es-ES" sz="1000" dirty="0">
              <a:latin typeface="Tahoma" pitchFamily="34" charset="0"/>
            </a:endParaRPr>
          </a:p>
          <a:p>
            <a:pPr algn="ctr"/>
            <a:r>
              <a:rPr lang="es-ES" sz="1500" dirty="0">
                <a:latin typeface="Tahoma" pitchFamily="34" charset="0"/>
              </a:rPr>
              <a:t>Turista</a:t>
            </a:r>
            <a:endParaRPr lang="es-ES_tradnl" sz="2400" dirty="0"/>
          </a:p>
        </p:txBody>
      </p:sp>
      <p:sp>
        <p:nvSpPr>
          <p:cNvPr id="15" name="14 Rectángulo"/>
          <p:cNvSpPr/>
          <p:nvPr/>
        </p:nvSpPr>
        <p:spPr>
          <a:xfrm>
            <a:off x="0" y="3195309"/>
            <a:ext cx="8964488" cy="923330"/>
          </a:xfrm>
          <a:prstGeom prst="rect">
            <a:avLst/>
          </a:prstGeom>
        </p:spPr>
        <p:txBody>
          <a:bodyPr wrap="square">
            <a:spAutoFit/>
          </a:bodyPr>
          <a:lstStyle/>
          <a:p>
            <a:pPr>
              <a:buFontTx/>
              <a:buNone/>
            </a:pPr>
            <a:r>
              <a:rPr lang="es-ES" dirty="0" smtClean="0"/>
              <a:t>Conectamos ambos elementos a través de un flujo de datos. Dicho flujo lleva un nombre que es único para este sistema y debe definirse en el diccionario de datos. Este flujo es el que contiene los datos personales del turista y de la agencia que lo envía, para alojarse en el hotel.</a:t>
            </a:r>
            <a:endParaRPr lang="es-ES_tradnl" dirty="0" smtClean="0"/>
          </a:p>
        </p:txBody>
      </p:sp>
      <p:sp>
        <p:nvSpPr>
          <p:cNvPr id="16" name="Line 9"/>
          <p:cNvSpPr>
            <a:spLocks noChangeShapeType="1"/>
          </p:cNvSpPr>
          <p:nvPr/>
        </p:nvSpPr>
        <p:spPr bwMode="auto">
          <a:xfrm>
            <a:off x="1475656" y="6021288"/>
            <a:ext cx="2304256" cy="0"/>
          </a:xfrm>
          <a:prstGeom prst="line">
            <a:avLst/>
          </a:prstGeom>
          <a:noFill/>
          <a:ln w="9525">
            <a:solidFill>
              <a:srgbClr val="000000"/>
            </a:solidFill>
            <a:round/>
            <a:headEnd/>
            <a:tailEnd type="triangle" w="med" len="med"/>
          </a:ln>
        </p:spPr>
        <p:txBody>
          <a:bodyPr/>
          <a:lstStyle/>
          <a:p>
            <a:endParaRPr lang="es-ES_tradnl"/>
          </a:p>
        </p:txBody>
      </p:sp>
      <p:sp>
        <p:nvSpPr>
          <p:cNvPr id="17" name="Text Box 10"/>
          <p:cNvSpPr txBox="1">
            <a:spLocks noChangeArrowheads="1"/>
          </p:cNvSpPr>
          <p:nvPr/>
        </p:nvSpPr>
        <p:spPr bwMode="auto">
          <a:xfrm>
            <a:off x="1835696" y="5517232"/>
            <a:ext cx="1289567" cy="375881"/>
          </a:xfrm>
          <a:prstGeom prst="rect">
            <a:avLst/>
          </a:prstGeom>
          <a:noFill/>
          <a:ln w="9525">
            <a:noFill/>
            <a:miter lim="800000"/>
            <a:headEnd/>
            <a:tailEnd/>
          </a:ln>
        </p:spPr>
        <p:txBody>
          <a:bodyPr/>
          <a:lstStyle/>
          <a:p>
            <a:r>
              <a:rPr lang="es-ES" sz="1200" dirty="0" err="1">
                <a:latin typeface="Tahoma" pitchFamily="34" charset="0"/>
              </a:rPr>
              <a:t>datosIngreso</a:t>
            </a:r>
            <a:endParaRPr lang="es-ES_tradnl" sz="2400" dirty="0"/>
          </a:p>
        </p:txBody>
      </p:sp>
      <p:sp>
        <p:nvSpPr>
          <p:cNvPr id="18" name="17 Rectángulo"/>
          <p:cNvSpPr/>
          <p:nvPr/>
        </p:nvSpPr>
        <p:spPr>
          <a:xfrm>
            <a:off x="0" y="4293096"/>
            <a:ext cx="8964488" cy="923330"/>
          </a:xfrm>
          <a:prstGeom prst="rect">
            <a:avLst/>
          </a:prstGeom>
        </p:spPr>
        <p:txBody>
          <a:bodyPr wrap="square">
            <a:spAutoFit/>
          </a:bodyPr>
          <a:lstStyle/>
          <a:p>
            <a:pPr indent="-609600">
              <a:buFontTx/>
              <a:buNone/>
            </a:pPr>
            <a:r>
              <a:rPr lang="es-ES" dirty="0" smtClean="0"/>
              <a:t>Ahora agregamos el almacén de Habitaciones (para conocer las habitaciones de la categoría solicitada) y el almacén de Ocupaciones (será consultado para ver la disponibilidad). También los conectamos con flujos de datos. </a:t>
            </a:r>
            <a:endParaRPr lang="es-ES_tradnl" dirty="0" smtClean="0"/>
          </a:p>
        </p:txBody>
      </p:sp>
      <p:sp>
        <p:nvSpPr>
          <p:cNvPr id="19" name="Line 11"/>
          <p:cNvSpPr>
            <a:spLocks noChangeShapeType="1"/>
          </p:cNvSpPr>
          <p:nvPr/>
        </p:nvSpPr>
        <p:spPr bwMode="auto">
          <a:xfrm>
            <a:off x="7236296" y="5488155"/>
            <a:ext cx="1559670" cy="0"/>
          </a:xfrm>
          <a:prstGeom prst="line">
            <a:avLst/>
          </a:prstGeom>
          <a:noFill/>
          <a:ln w="19050">
            <a:solidFill>
              <a:srgbClr val="000000"/>
            </a:solidFill>
            <a:round/>
            <a:headEnd/>
            <a:tailEnd/>
          </a:ln>
        </p:spPr>
        <p:txBody>
          <a:bodyPr/>
          <a:lstStyle/>
          <a:p>
            <a:endParaRPr lang="es-ES_tradnl"/>
          </a:p>
        </p:txBody>
      </p:sp>
      <p:sp>
        <p:nvSpPr>
          <p:cNvPr id="20" name="Line 12"/>
          <p:cNvSpPr>
            <a:spLocks noChangeShapeType="1"/>
          </p:cNvSpPr>
          <p:nvPr/>
        </p:nvSpPr>
        <p:spPr bwMode="auto">
          <a:xfrm>
            <a:off x="7236296" y="5808625"/>
            <a:ext cx="1559670" cy="0"/>
          </a:xfrm>
          <a:prstGeom prst="line">
            <a:avLst/>
          </a:prstGeom>
          <a:noFill/>
          <a:ln w="19050">
            <a:solidFill>
              <a:srgbClr val="000000"/>
            </a:solidFill>
            <a:round/>
            <a:headEnd/>
            <a:tailEnd/>
          </a:ln>
        </p:spPr>
        <p:txBody>
          <a:bodyPr/>
          <a:lstStyle/>
          <a:p>
            <a:endParaRPr lang="es-ES_tradnl"/>
          </a:p>
        </p:txBody>
      </p:sp>
      <p:sp>
        <p:nvSpPr>
          <p:cNvPr id="21" name="Text Box 13"/>
          <p:cNvSpPr txBox="1">
            <a:spLocks noChangeArrowheads="1"/>
          </p:cNvSpPr>
          <p:nvPr/>
        </p:nvSpPr>
        <p:spPr bwMode="auto">
          <a:xfrm>
            <a:off x="7392263" y="5564306"/>
            <a:ext cx="1091769" cy="304605"/>
          </a:xfrm>
          <a:prstGeom prst="rect">
            <a:avLst/>
          </a:prstGeom>
          <a:noFill/>
          <a:ln w="9525">
            <a:noFill/>
            <a:miter lim="800000"/>
            <a:headEnd/>
            <a:tailEnd/>
          </a:ln>
        </p:spPr>
        <p:txBody>
          <a:bodyPr/>
          <a:lstStyle/>
          <a:p>
            <a:r>
              <a:rPr lang="es-ES" sz="900" dirty="0">
                <a:latin typeface="Tahoma" pitchFamily="34" charset="0"/>
              </a:rPr>
              <a:t>Habitaciones</a:t>
            </a:r>
            <a:endParaRPr lang="es-ES_tradnl" dirty="0"/>
          </a:p>
        </p:txBody>
      </p:sp>
      <p:sp>
        <p:nvSpPr>
          <p:cNvPr id="22" name="Text Box 14"/>
          <p:cNvSpPr txBox="1">
            <a:spLocks noChangeArrowheads="1"/>
          </p:cNvSpPr>
          <p:nvPr/>
        </p:nvSpPr>
        <p:spPr bwMode="auto">
          <a:xfrm>
            <a:off x="5724128" y="5301208"/>
            <a:ext cx="1403703" cy="228454"/>
          </a:xfrm>
          <a:prstGeom prst="rect">
            <a:avLst/>
          </a:prstGeom>
          <a:noFill/>
          <a:ln w="9525">
            <a:noFill/>
            <a:miter lim="800000"/>
            <a:headEnd/>
            <a:tailEnd/>
          </a:ln>
        </p:spPr>
        <p:txBody>
          <a:bodyPr/>
          <a:lstStyle/>
          <a:p>
            <a:r>
              <a:rPr lang="es-ES" sz="900" dirty="0" err="1">
                <a:latin typeface="Tahoma" pitchFamily="34" charset="0"/>
              </a:rPr>
              <a:t>habitaciónPosible</a:t>
            </a:r>
            <a:endParaRPr lang="es-ES_tradnl" dirty="0"/>
          </a:p>
        </p:txBody>
      </p:sp>
      <p:sp>
        <p:nvSpPr>
          <p:cNvPr id="23" name="Line 16"/>
          <p:cNvSpPr>
            <a:spLocks noChangeShapeType="1"/>
          </p:cNvSpPr>
          <p:nvPr/>
        </p:nvSpPr>
        <p:spPr bwMode="auto">
          <a:xfrm flipH="1">
            <a:off x="5292080" y="5660128"/>
            <a:ext cx="1887678" cy="1119"/>
          </a:xfrm>
          <a:prstGeom prst="line">
            <a:avLst/>
          </a:prstGeom>
          <a:noFill/>
          <a:ln w="9525">
            <a:solidFill>
              <a:srgbClr val="000000"/>
            </a:solidFill>
            <a:round/>
            <a:headEnd/>
            <a:tailEnd type="triangle" w="med" len="med"/>
          </a:ln>
        </p:spPr>
        <p:txBody>
          <a:bodyPr/>
          <a:lstStyle/>
          <a:p>
            <a:endParaRPr lang="es-ES_tradnl"/>
          </a:p>
        </p:txBody>
      </p:sp>
      <p:sp>
        <p:nvSpPr>
          <p:cNvPr id="24" name="Line 17"/>
          <p:cNvSpPr>
            <a:spLocks noChangeShapeType="1"/>
          </p:cNvSpPr>
          <p:nvPr/>
        </p:nvSpPr>
        <p:spPr bwMode="auto">
          <a:xfrm>
            <a:off x="7080329" y="6233168"/>
            <a:ext cx="1559670" cy="0"/>
          </a:xfrm>
          <a:prstGeom prst="line">
            <a:avLst/>
          </a:prstGeom>
          <a:noFill/>
          <a:ln w="19050">
            <a:solidFill>
              <a:srgbClr val="000000"/>
            </a:solidFill>
            <a:round/>
            <a:headEnd/>
            <a:tailEnd/>
          </a:ln>
        </p:spPr>
        <p:txBody>
          <a:bodyPr/>
          <a:lstStyle/>
          <a:p>
            <a:endParaRPr lang="es-ES_tradnl"/>
          </a:p>
        </p:txBody>
      </p:sp>
      <p:sp>
        <p:nvSpPr>
          <p:cNvPr id="25" name="Line 18"/>
          <p:cNvSpPr>
            <a:spLocks noChangeShapeType="1"/>
          </p:cNvSpPr>
          <p:nvPr/>
        </p:nvSpPr>
        <p:spPr bwMode="auto">
          <a:xfrm>
            <a:off x="7080329" y="6553639"/>
            <a:ext cx="1559670" cy="0"/>
          </a:xfrm>
          <a:prstGeom prst="line">
            <a:avLst/>
          </a:prstGeom>
          <a:noFill/>
          <a:ln w="19050">
            <a:solidFill>
              <a:srgbClr val="000000"/>
            </a:solidFill>
            <a:round/>
            <a:headEnd/>
            <a:tailEnd/>
          </a:ln>
        </p:spPr>
        <p:txBody>
          <a:bodyPr/>
          <a:lstStyle/>
          <a:p>
            <a:endParaRPr lang="es-ES_tradnl"/>
          </a:p>
        </p:txBody>
      </p:sp>
      <p:sp>
        <p:nvSpPr>
          <p:cNvPr id="26" name="Text Box 19"/>
          <p:cNvSpPr txBox="1">
            <a:spLocks noChangeArrowheads="1"/>
          </p:cNvSpPr>
          <p:nvPr/>
        </p:nvSpPr>
        <p:spPr bwMode="auto">
          <a:xfrm>
            <a:off x="7236296" y="6309320"/>
            <a:ext cx="1091769" cy="304605"/>
          </a:xfrm>
          <a:prstGeom prst="rect">
            <a:avLst/>
          </a:prstGeom>
          <a:noFill/>
          <a:ln w="9525">
            <a:noFill/>
            <a:miter lim="800000"/>
            <a:headEnd/>
            <a:tailEnd/>
          </a:ln>
        </p:spPr>
        <p:txBody>
          <a:bodyPr/>
          <a:lstStyle/>
          <a:p>
            <a:r>
              <a:rPr lang="es-ES" sz="900">
                <a:latin typeface="Tahoma" pitchFamily="34" charset="0"/>
              </a:rPr>
              <a:t>Ocupaciones</a:t>
            </a:r>
            <a:endParaRPr lang="es-ES_tradnl"/>
          </a:p>
        </p:txBody>
      </p:sp>
      <p:sp>
        <p:nvSpPr>
          <p:cNvPr id="27" name="Text Box 20"/>
          <p:cNvSpPr txBox="1">
            <a:spLocks noChangeArrowheads="1"/>
          </p:cNvSpPr>
          <p:nvPr/>
        </p:nvSpPr>
        <p:spPr bwMode="auto">
          <a:xfrm>
            <a:off x="5796136" y="6021288"/>
            <a:ext cx="1403703" cy="228454"/>
          </a:xfrm>
          <a:prstGeom prst="rect">
            <a:avLst/>
          </a:prstGeom>
          <a:noFill/>
          <a:ln w="9525">
            <a:noFill/>
            <a:miter lim="800000"/>
            <a:headEnd/>
            <a:tailEnd/>
          </a:ln>
        </p:spPr>
        <p:txBody>
          <a:bodyPr/>
          <a:lstStyle/>
          <a:p>
            <a:r>
              <a:rPr lang="es-ES" sz="900" dirty="0" err="1">
                <a:latin typeface="Tahoma" pitchFamily="34" charset="0"/>
              </a:rPr>
              <a:t>habitaciónOcupada</a:t>
            </a:r>
            <a:endParaRPr lang="es-ES_tradnl" dirty="0"/>
          </a:p>
        </p:txBody>
      </p:sp>
      <p:sp>
        <p:nvSpPr>
          <p:cNvPr id="28" name="Line 21"/>
          <p:cNvSpPr>
            <a:spLocks noChangeShapeType="1"/>
          </p:cNvSpPr>
          <p:nvPr/>
        </p:nvSpPr>
        <p:spPr bwMode="auto">
          <a:xfrm flipH="1" flipV="1">
            <a:off x="5292079" y="6021288"/>
            <a:ext cx="1731711" cy="383856"/>
          </a:xfrm>
          <a:prstGeom prst="line">
            <a:avLst/>
          </a:prstGeom>
          <a:noFill/>
          <a:ln w="9525">
            <a:solidFill>
              <a:srgbClr val="000000"/>
            </a:solidFill>
            <a:round/>
            <a:headEnd/>
            <a:tailEnd type="triangle" w="med" len="med"/>
          </a:ln>
        </p:spPr>
        <p:txBody>
          <a:bodyPr/>
          <a:lstStyle/>
          <a:p>
            <a:endParaRPr lang="es-ES_tradnl"/>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27</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ox(in)">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ox(in)">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ox(in)">
                                      <p:cBhvr>
                                        <p:cTn id="45" dur="500"/>
                                        <p:tgtEl>
                                          <p:spTgt spid="19"/>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ox(in)">
                                      <p:cBhvr>
                                        <p:cTn id="48" dur="500"/>
                                        <p:tgtEl>
                                          <p:spTgt spid="20"/>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ox(in)">
                                      <p:cBhvr>
                                        <p:cTn id="51" dur="500"/>
                                        <p:tgtEl>
                                          <p:spTgt spid="21"/>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ox(in)">
                                      <p:cBhvr>
                                        <p:cTn id="54" dur="500"/>
                                        <p:tgtEl>
                                          <p:spTgt spid="2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ox(in)">
                                      <p:cBhvr>
                                        <p:cTn id="57" dur="500"/>
                                        <p:tgtEl>
                                          <p:spTgt spid="24"/>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ox(in)">
                                      <p:cBhvr>
                                        <p:cTn id="60" dur="500"/>
                                        <p:tgtEl>
                                          <p:spTgt spid="25"/>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ox(in)">
                                      <p:cBhvr>
                                        <p:cTn id="63" dur="500"/>
                                        <p:tgtEl>
                                          <p:spTgt spid="26"/>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ox(in)">
                                      <p:cBhvr>
                                        <p:cTn id="66" dur="500"/>
                                        <p:tgtEl>
                                          <p:spTgt spid="27"/>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box(in)">
                                      <p:cBhvr>
                                        <p:cTn id="69" dur="500"/>
                                        <p:tgtEl>
                                          <p:spTgt spid="28"/>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ox(in)">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animBg="1"/>
      <p:bldP spid="15" grpId="0"/>
      <p:bldP spid="16" grpId="0" animBg="1"/>
      <p:bldP spid="17" grpId="0"/>
      <p:bldP spid="18" grpId="0"/>
      <p:bldP spid="19" grpId="0" animBg="1"/>
      <p:bldP spid="20" grpId="0" animBg="1"/>
      <p:bldP spid="21" grpId="0"/>
      <p:bldP spid="22" grpId="0"/>
      <p:bldP spid="23" grpId="0" animBg="1"/>
      <p:bldP spid="24" grpId="0" animBg="1"/>
      <p:bldP spid="25" grpId="0" animBg="1"/>
      <p:bldP spid="26" grpId="0"/>
      <p:bldP spid="27" grpId="0"/>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7" name="6 CuadroTexto"/>
          <p:cNvSpPr txBox="1"/>
          <p:nvPr/>
        </p:nvSpPr>
        <p:spPr>
          <a:xfrm>
            <a:off x="1691680" y="1628800"/>
            <a:ext cx="6337176" cy="523220"/>
          </a:xfrm>
          <a:prstGeom prst="rect">
            <a:avLst/>
          </a:prstGeom>
          <a:noFill/>
        </p:spPr>
        <p:txBody>
          <a:bodyPr wrap="square" rtlCol="0">
            <a:spAutoFit/>
          </a:bodyPr>
          <a:lstStyle/>
          <a:p>
            <a:r>
              <a:rPr lang="es-ES" sz="2800" dirty="0" smtClean="0"/>
              <a:t>“Un turista se hospeda en el hotel”</a:t>
            </a:r>
            <a:endParaRPr lang="es-ES" sz="2800" dirty="0"/>
          </a:p>
        </p:txBody>
      </p:sp>
      <p:sp>
        <p:nvSpPr>
          <p:cNvPr id="8" name="7 Rectángulo"/>
          <p:cNvSpPr/>
          <p:nvPr/>
        </p:nvSpPr>
        <p:spPr>
          <a:xfrm>
            <a:off x="11059" y="2217638"/>
            <a:ext cx="8964488" cy="923330"/>
          </a:xfrm>
          <a:prstGeom prst="rect">
            <a:avLst/>
          </a:prstGeom>
        </p:spPr>
        <p:txBody>
          <a:bodyPr wrap="square">
            <a:spAutoFit/>
          </a:bodyPr>
          <a:lstStyle/>
          <a:p>
            <a:pPr>
              <a:buFontTx/>
              <a:buNone/>
            </a:pPr>
            <a:r>
              <a:rPr lang="es-ES" dirty="0" smtClean="0"/>
              <a:t>Ahora agregamos los flujos de mensaje de respuesta para el turista, quien debe saber el resultado de la operación y agregamos el flujo de habitación ocupada por parte del turista. </a:t>
            </a:r>
            <a:endParaRPr lang="es-ES_tradnl" dirty="0" smtClean="0"/>
          </a:p>
          <a:p>
            <a:pPr>
              <a:buNone/>
            </a:pPr>
            <a:endParaRPr lang="es-ES" dirty="0"/>
          </a:p>
        </p:txBody>
      </p:sp>
      <p:sp>
        <p:nvSpPr>
          <p:cNvPr id="13" name="12 CuadroTexto"/>
          <p:cNvSpPr txBox="1"/>
          <p:nvPr/>
        </p:nvSpPr>
        <p:spPr>
          <a:xfrm>
            <a:off x="0" y="3140968"/>
            <a:ext cx="9144000" cy="923330"/>
          </a:xfrm>
          <a:prstGeom prst="rect">
            <a:avLst/>
          </a:prstGeom>
          <a:noFill/>
        </p:spPr>
        <p:txBody>
          <a:bodyPr wrap="square" rtlCol="0">
            <a:spAutoFit/>
          </a:bodyPr>
          <a:lstStyle/>
          <a:p>
            <a:pPr>
              <a:buFontTx/>
              <a:buNone/>
            </a:pPr>
            <a:r>
              <a:rPr lang="es-ES" dirty="0" smtClean="0"/>
              <a:t>No debemos olvidarnos de almacenar los datos del turista para futuras consultas. Agregamos el almacén correspondiente y su flujo de datos. </a:t>
            </a:r>
            <a:endParaRPr lang="es-ES_tradnl" dirty="0" smtClean="0"/>
          </a:p>
          <a:p>
            <a:endParaRPr lang="es-ES" dirty="0"/>
          </a:p>
        </p:txBody>
      </p:sp>
      <p:grpSp>
        <p:nvGrpSpPr>
          <p:cNvPr id="29" name="Group 4"/>
          <p:cNvGrpSpPr>
            <a:grpSpLocks/>
          </p:cNvGrpSpPr>
          <p:nvPr/>
        </p:nvGrpSpPr>
        <p:grpSpPr bwMode="auto">
          <a:xfrm>
            <a:off x="1475656" y="4221088"/>
            <a:ext cx="6553200" cy="1944687"/>
            <a:chOff x="1341" y="12424"/>
            <a:chExt cx="9720" cy="2640"/>
          </a:xfrm>
        </p:grpSpPr>
        <p:grpSp>
          <p:nvGrpSpPr>
            <p:cNvPr id="30" name="Group 5"/>
            <p:cNvGrpSpPr>
              <a:grpSpLocks/>
            </p:cNvGrpSpPr>
            <p:nvPr/>
          </p:nvGrpSpPr>
          <p:grpSpPr bwMode="auto">
            <a:xfrm>
              <a:off x="4341" y="12424"/>
              <a:ext cx="1680" cy="1560"/>
              <a:chOff x="6501" y="12064"/>
              <a:chExt cx="1680" cy="1560"/>
            </a:xfrm>
          </p:grpSpPr>
          <p:sp>
            <p:nvSpPr>
              <p:cNvPr id="53" name="Oval 6"/>
              <p:cNvSpPr>
                <a:spLocks noChangeArrowheads="1"/>
              </p:cNvSpPr>
              <p:nvPr/>
            </p:nvSpPr>
            <p:spPr bwMode="auto">
              <a:xfrm>
                <a:off x="6501" y="12064"/>
                <a:ext cx="1680" cy="1560"/>
              </a:xfrm>
              <a:prstGeom prst="ellipse">
                <a:avLst/>
              </a:prstGeom>
              <a:solidFill>
                <a:srgbClr val="FFFFFF"/>
              </a:solidFill>
              <a:ln w="9525">
                <a:solidFill>
                  <a:srgbClr val="000000"/>
                </a:solidFill>
                <a:round/>
                <a:headEnd/>
                <a:tailEnd/>
              </a:ln>
            </p:spPr>
            <p:txBody>
              <a:bodyPr/>
              <a:lstStyle/>
              <a:p>
                <a:endParaRPr lang="es-ES_tradnl"/>
              </a:p>
            </p:txBody>
          </p:sp>
          <p:sp>
            <p:nvSpPr>
              <p:cNvPr id="54" name="Text Box 7"/>
              <p:cNvSpPr txBox="1">
                <a:spLocks noChangeArrowheads="1"/>
              </p:cNvSpPr>
              <p:nvPr/>
            </p:nvSpPr>
            <p:spPr bwMode="auto">
              <a:xfrm>
                <a:off x="6621" y="12515"/>
                <a:ext cx="1560" cy="749"/>
              </a:xfrm>
              <a:prstGeom prst="rect">
                <a:avLst/>
              </a:prstGeom>
              <a:noFill/>
              <a:ln w="9525">
                <a:noFill/>
                <a:miter lim="800000"/>
                <a:headEnd/>
                <a:tailEnd/>
              </a:ln>
            </p:spPr>
            <p:txBody>
              <a:bodyPr/>
              <a:lstStyle/>
              <a:p>
                <a:pPr algn="ctr"/>
                <a:r>
                  <a:rPr lang="es-ES" sz="1100">
                    <a:latin typeface="Tahoma" pitchFamily="34" charset="0"/>
                  </a:rPr>
                  <a:t>Hospedar turista</a:t>
                </a:r>
                <a:endParaRPr lang="es-ES_tradnl"/>
              </a:p>
            </p:txBody>
          </p:sp>
        </p:grpSp>
        <p:sp>
          <p:nvSpPr>
            <p:cNvPr id="31" name="Text Box 8"/>
            <p:cNvSpPr txBox="1">
              <a:spLocks noChangeArrowheads="1"/>
            </p:cNvSpPr>
            <p:nvPr/>
          </p:nvSpPr>
          <p:spPr bwMode="auto">
            <a:xfrm>
              <a:off x="1341" y="12785"/>
              <a:ext cx="1081" cy="758"/>
            </a:xfrm>
            <a:prstGeom prst="rect">
              <a:avLst/>
            </a:prstGeom>
            <a:solidFill>
              <a:srgbClr val="FFFFFF"/>
            </a:solidFill>
            <a:ln w="9525">
              <a:solidFill>
                <a:srgbClr val="000000"/>
              </a:solidFill>
              <a:miter lim="800000"/>
              <a:headEnd/>
              <a:tailEnd/>
            </a:ln>
          </p:spPr>
          <p:txBody>
            <a:bodyPr/>
            <a:lstStyle/>
            <a:p>
              <a:pPr algn="ctr"/>
              <a:endParaRPr lang="es-ES" sz="800">
                <a:latin typeface="Tahoma" pitchFamily="34" charset="0"/>
              </a:endParaRPr>
            </a:p>
            <a:p>
              <a:pPr algn="ctr"/>
              <a:r>
                <a:rPr lang="es-ES" sz="1100">
                  <a:latin typeface="Tahoma" pitchFamily="34" charset="0"/>
                </a:rPr>
                <a:t>Turista</a:t>
              </a:r>
              <a:endParaRPr lang="es-ES_tradnl"/>
            </a:p>
          </p:txBody>
        </p:sp>
        <p:sp>
          <p:nvSpPr>
            <p:cNvPr id="32" name="Text Box 9"/>
            <p:cNvSpPr txBox="1">
              <a:spLocks noChangeArrowheads="1"/>
            </p:cNvSpPr>
            <p:nvPr/>
          </p:nvSpPr>
          <p:spPr bwMode="auto">
            <a:xfrm>
              <a:off x="2661" y="12544"/>
              <a:ext cx="1680" cy="480"/>
            </a:xfrm>
            <a:prstGeom prst="rect">
              <a:avLst/>
            </a:prstGeom>
            <a:noFill/>
            <a:ln w="9525">
              <a:noFill/>
              <a:miter lim="800000"/>
              <a:headEnd/>
              <a:tailEnd/>
            </a:ln>
          </p:spPr>
          <p:txBody>
            <a:bodyPr/>
            <a:lstStyle/>
            <a:p>
              <a:r>
                <a:rPr lang="es-ES" sz="900">
                  <a:latin typeface="Tahoma" pitchFamily="34" charset="0"/>
                </a:rPr>
                <a:t>datosIngreso</a:t>
              </a:r>
              <a:endParaRPr lang="es-ES_tradnl"/>
            </a:p>
          </p:txBody>
        </p:sp>
        <p:sp>
          <p:nvSpPr>
            <p:cNvPr id="33" name="Line 10"/>
            <p:cNvSpPr>
              <a:spLocks noChangeShapeType="1"/>
            </p:cNvSpPr>
            <p:nvPr/>
          </p:nvSpPr>
          <p:spPr bwMode="auto">
            <a:xfrm>
              <a:off x="8661" y="12999"/>
              <a:ext cx="2400" cy="0"/>
            </a:xfrm>
            <a:prstGeom prst="line">
              <a:avLst/>
            </a:prstGeom>
            <a:noFill/>
            <a:ln w="19050">
              <a:solidFill>
                <a:srgbClr val="000000"/>
              </a:solidFill>
              <a:round/>
              <a:headEnd/>
              <a:tailEnd/>
            </a:ln>
          </p:spPr>
          <p:txBody>
            <a:bodyPr/>
            <a:lstStyle/>
            <a:p>
              <a:endParaRPr lang="es-ES_tradnl"/>
            </a:p>
          </p:txBody>
        </p:sp>
        <p:sp>
          <p:nvSpPr>
            <p:cNvPr id="34" name="Line 11"/>
            <p:cNvSpPr>
              <a:spLocks noChangeShapeType="1"/>
            </p:cNvSpPr>
            <p:nvPr/>
          </p:nvSpPr>
          <p:spPr bwMode="auto">
            <a:xfrm>
              <a:off x="8661" y="13504"/>
              <a:ext cx="2400" cy="0"/>
            </a:xfrm>
            <a:prstGeom prst="line">
              <a:avLst/>
            </a:prstGeom>
            <a:noFill/>
            <a:ln w="19050">
              <a:solidFill>
                <a:srgbClr val="000000"/>
              </a:solidFill>
              <a:round/>
              <a:headEnd/>
              <a:tailEnd/>
            </a:ln>
          </p:spPr>
          <p:txBody>
            <a:bodyPr/>
            <a:lstStyle/>
            <a:p>
              <a:endParaRPr lang="es-ES_tradnl"/>
            </a:p>
          </p:txBody>
        </p:sp>
        <p:sp>
          <p:nvSpPr>
            <p:cNvPr id="35" name="Text Box 12"/>
            <p:cNvSpPr txBox="1">
              <a:spLocks noChangeArrowheads="1"/>
            </p:cNvSpPr>
            <p:nvPr/>
          </p:nvSpPr>
          <p:spPr bwMode="auto">
            <a:xfrm>
              <a:off x="8901" y="13119"/>
              <a:ext cx="1680" cy="480"/>
            </a:xfrm>
            <a:prstGeom prst="rect">
              <a:avLst/>
            </a:prstGeom>
            <a:noFill/>
            <a:ln w="9525">
              <a:noFill/>
              <a:miter lim="800000"/>
              <a:headEnd/>
              <a:tailEnd/>
            </a:ln>
          </p:spPr>
          <p:txBody>
            <a:bodyPr/>
            <a:lstStyle/>
            <a:p>
              <a:r>
                <a:rPr lang="es-ES" sz="900">
                  <a:latin typeface="Tahoma" pitchFamily="34" charset="0"/>
                </a:rPr>
                <a:t>Habitaciones</a:t>
              </a:r>
              <a:endParaRPr lang="es-ES_tradnl"/>
            </a:p>
          </p:txBody>
        </p:sp>
        <p:sp>
          <p:nvSpPr>
            <p:cNvPr id="36" name="Text Box 13"/>
            <p:cNvSpPr txBox="1">
              <a:spLocks noChangeArrowheads="1"/>
            </p:cNvSpPr>
            <p:nvPr/>
          </p:nvSpPr>
          <p:spPr bwMode="auto">
            <a:xfrm>
              <a:off x="6501" y="12785"/>
              <a:ext cx="2160" cy="360"/>
            </a:xfrm>
            <a:prstGeom prst="rect">
              <a:avLst/>
            </a:prstGeom>
            <a:noFill/>
            <a:ln w="9525">
              <a:noFill/>
              <a:miter lim="800000"/>
              <a:headEnd/>
              <a:tailEnd/>
            </a:ln>
          </p:spPr>
          <p:txBody>
            <a:bodyPr/>
            <a:lstStyle/>
            <a:p>
              <a:r>
                <a:rPr lang="es-ES" sz="900">
                  <a:latin typeface="Tahoma" pitchFamily="34" charset="0"/>
                </a:rPr>
                <a:t>habitaciónPosible</a:t>
              </a:r>
              <a:endParaRPr lang="es-ES_tradnl"/>
            </a:p>
          </p:txBody>
        </p:sp>
        <p:sp>
          <p:nvSpPr>
            <p:cNvPr id="37" name="Line 14"/>
            <p:cNvSpPr>
              <a:spLocks noChangeShapeType="1"/>
            </p:cNvSpPr>
            <p:nvPr/>
          </p:nvSpPr>
          <p:spPr bwMode="auto">
            <a:xfrm>
              <a:off x="2421" y="13145"/>
              <a:ext cx="1920" cy="0"/>
            </a:xfrm>
            <a:prstGeom prst="line">
              <a:avLst/>
            </a:prstGeom>
            <a:noFill/>
            <a:ln w="9525">
              <a:solidFill>
                <a:srgbClr val="000000"/>
              </a:solidFill>
              <a:round/>
              <a:headEnd/>
              <a:tailEnd type="triangle" w="med" len="med"/>
            </a:ln>
          </p:spPr>
          <p:txBody>
            <a:bodyPr/>
            <a:lstStyle/>
            <a:p>
              <a:endParaRPr lang="es-ES_tradnl"/>
            </a:p>
          </p:txBody>
        </p:sp>
        <p:sp>
          <p:nvSpPr>
            <p:cNvPr id="38" name="Line 15"/>
            <p:cNvSpPr>
              <a:spLocks noChangeShapeType="1"/>
            </p:cNvSpPr>
            <p:nvPr/>
          </p:nvSpPr>
          <p:spPr bwMode="auto">
            <a:xfrm flipH="1" flipV="1">
              <a:off x="6054" y="13150"/>
              <a:ext cx="2520" cy="120"/>
            </a:xfrm>
            <a:prstGeom prst="line">
              <a:avLst/>
            </a:prstGeom>
            <a:noFill/>
            <a:ln w="9525">
              <a:solidFill>
                <a:srgbClr val="000000"/>
              </a:solidFill>
              <a:round/>
              <a:headEnd/>
              <a:tailEnd type="triangle" w="med" len="med"/>
            </a:ln>
          </p:spPr>
          <p:txBody>
            <a:bodyPr/>
            <a:lstStyle/>
            <a:p>
              <a:endParaRPr lang="es-ES_tradnl"/>
            </a:p>
          </p:txBody>
        </p:sp>
        <p:sp>
          <p:nvSpPr>
            <p:cNvPr id="39" name="Line 16"/>
            <p:cNvSpPr>
              <a:spLocks noChangeShapeType="1"/>
            </p:cNvSpPr>
            <p:nvPr/>
          </p:nvSpPr>
          <p:spPr bwMode="auto">
            <a:xfrm>
              <a:off x="8421" y="14173"/>
              <a:ext cx="2400" cy="0"/>
            </a:xfrm>
            <a:prstGeom prst="line">
              <a:avLst/>
            </a:prstGeom>
            <a:noFill/>
            <a:ln w="19050">
              <a:solidFill>
                <a:srgbClr val="000000"/>
              </a:solidFill>
              <a:round/>
              <a:headEnd/>
              <a:tailEnd/>
            </a:ln>
          </p:spPr>
          <p:txBody>
            <a:bodyPr/>
            <a:lstStyle/>
            <a:p>
              <a:endParaRPr lang="es-ES_tradnl"/>
            </a:p>
          </p:txBody>
        </p:sp>
        <p:sp>
          <p:nvSpPr>
            <p:cNvPr id="40" name="Line 17"/>
            <p:cNvSpPr>
              <a:spLocks noChangeShapeType="1"/>
            </p:cNvSpPr>
            <p:nvPr/>
          </p:nvSpPr>
          <p:spPr bwMode="auto">
            <a:xfrm>
              <a:off x="8421" y="14678"/>
              <a:ext cx="2400" cy="0"/>
            </a:xfrm>
            <a:prstGeom prst="line">
              <a:avLst/>
            </a:prstGeom>
            <a:noFill/>
            <a:ln w="19050">
              <a:solidFill>
                <a:srgbClr val="000000"/>
              </a:solidFill>
              <a:round/>
              <a:headEnd/>
              <a:tailEnd/>
            </a:ln>
          </p:spPr>
          <p:txBody>
            <a:bodyPr/>
            <a:lstStyle/>
            <a:p>
              <a:endParaRPr lang="es-ES_tradnl"/>
            </a:p>
          </p:txBody>
        </p:sp>
        <p:sp>
          <p:nvSpPr>
            <p:cNvPr id="41" name="Text Box 18"/>
            <p:cNvSpPr txBox="1">
              <a:spLocks noChangeArrowheads="1"/>
            </p:cNvSpPr>
            <p:nvPr/>
          </p:nvSpPr>
          <p:spPr bwMode="auto">
            <a:xfrm>
              <a:off x="8661" y="14293"/>
              <a:ext cx="1680" cy="480"/>
            </a:xfrm>
            <a:prstGeom prst="rect">
              <a:avLst/>
            </a:prstGeom>
            <a:noFill/>
            <a:ln w="9525">
              <a:noFill/>
              <a:miter lim="800000"/>
              <a:headEnd/>
              <a:tailEnd/>
            </a:ln>
          </p:spPr>
          <p:txBody>
            <a:bodyPr/>
            <a:lstStyle/>
            <a:p>
              <a:r>
                <a:rPr lang="es-ES" sz="900">
                  <a:latin typeface="Tahoma" pitchFamily="34" charset="0"/>
                </a:rPr>
                <a:t>Ocupaciones</a:t>
              </a:r>
              <a:endParaRPr lang="es-ES_tradnl"/>
            </a:p>
          </p:txBody>
        </p:sp>
        <p:sp>
          <p:nvSpPr>
            <p:cNvPr id="42" name="Text Box 19"/>
            <p:cNvSpPr txBox="1">
              <a:spLocks noChangeArrowheads="1"/>
            </p:cNvSpPr>
            <p:nvPr/>
          </p:nvSpPr>
          <p:spPr bwMode="auto">
            <a:xfrm>
              <a:off x="6381" y="13624"/>
              <a:ext cx="2160" cy="360"/>
            </a:xfrm>
            <a:prstGeom prst="rect">
              <a:avLst/>
            </a:prstGeom>
            <a:noFill/>
            <a:ln w="9525">
              <a:noFill/>
              <a:miter lim="800000"/>
              <a:headEnd/>
              <a:tailEnd/>
            </a:ln>
          </p:spPr>
          <p:txBody>
            <a:bodyPr/>
            <a:lstStyle/>
            <a:p>
              <a:r>
                <a:rPr lang="es-ES" sz="900">
                  <a:latin typeface="Tahoma" pitchFamily="34" charset="0"/>
                </a:rPr>
                <a:t>habitaciónOcupada</a:t>
              </a:r>
              <a:endParaRPr lang="es-ES_tradnl"/>
            </a:p>
          </p:txBody>
        </p:sp>
        <p:sp>
          <p:nvSpPr>
            <p:cNvPr id="43" name="Line 20"/>
            <p:cNvSpPr>
              <a:spLocks noChangeShapeType="1"/>
            </p:cNvSpPr>
            <p:nvPr/>
          </p:nvSpPr>
          <p:spPr bwMode="auto">
            <a:xfrm flipH="1" flipV="1">
              <a:off x="5781" y="13771"/>
              <a:ext cx="2553" cy="605"/>
            </a:xfrm>
            <a:prstGeom prst="line">
              <a:avLst/>
            </a:prstGeom>
            <a:noFill/>
            <a:ln w="9525">
              <a:solidFill>
                <a:srgbClr val="000000"/>
              </a:solidFill>
              <a:round/>
              <a:headEnd/>
              <a:tailEnd type="triangle" w="med" len="med"/>
            </a:ln>
          </p:spPr>
          <p:txBody>
            <a:bodyPr/>
            <a:lstStyle/>
            <a:p>
              <a:endParaRPr lang="es-ES_tradnl"/>
            </a:p>
          </p:txBody>
        </p:sp>
        <p:sp>
          <p:nvSpPr>
            <p:cNvPr id="44" name="Text Box 21"/>
            <p:cNvSpPr txBox="1">
              <a:spLocks noChangeArrowheads="1"/>
            </p:cNvSpPr>
            <p:nvPr/>
          </p:nvSpPr>
          <p:spPr bwMode="auto">
            <a:xfrm>
              <a:off x="5301" y="14344"/>
              <a:ext cx="2160" cy="360"/>
            </a:xfrm>
            <a:prstGeom prst="rect">
              <a:avLst/>
            </a:prstGeom>
            <a:noFill/>
            <a:ln w="9525">
              <a:noFill/>
              <a:miter lim="800000"/>
              <a:headEnd/>
              <a:tailEnd/>
            </a:ln>
          </p:spPr>
          <p:txBody>
            <a:bodyPr/>
            <a:lstStyle/>
            <a:p>
              <a:r>
                <a:rPr lang="es-ES" sz="900">
                  <a:latin typeface="Tahoma" pitchFamily="34" charset="0"/>
                </a:rPr>
                <a:t>habitaciónAOcupar</a:t>
              </a:r>
              <a:endParaRPr lang="es-ES_tradnl"/>
            </a:p>
          </p:txBody>
        </p:sp>
        <p:sp>
          <p:nvSpPr>
            <p:cNvPr id="45" name="Line 22"/>
            <p:cNvSpPr>
              <a:spLocks noChangeShapeType="1"/>
            </p:cNvSpPr>
            <p:nvPr/>
          </p:nvSpPr>
          <p:spPr bwMode="auto">
            <a:xfrm>
              <a:off x="5661" y="13984"/>
              <a:ext cx="2400" cy="600"/>
            </a:xfrm>
            <a:prstGeom prst="line">
              <a:avLst/>
            </a:prstGeom>
            <a:noFill/>
            <a:ln w="9525">
              <a:solidFill>
                <a:srgbClr val="000000"/>
              </a:solidFill>
              <a:round/>
              <a:headEnd/>
              <a:tailEnd type="triangle" w="med" len="med"/>
            </a:ln>
          </p:spPr>
          <p:txBody>
            <a:bodyPr/>
            <a:lstStyle/>
            <a:p>
              <a:endParaRPr lang="es-ES_tradnl"/>
            </a:p>
          </p:txBody>
        </p:sp>
        <p:sp>
          <p:nvSpPr>
            <p:cNvPr id="46" name="Line 23"/>
            <p:cNvSpPr>
              <a:spLocks noChangeShapeType="1"/>
            </p:cNvSpPr>
            <p:nvPr/>
          </p:nvSpPr>
          <p:spPr bwMode="auto">
            <a:xfrm flipH="1">
              <a:off x="2454" y="13388"/>
              <a:ext cx="1920" cy="0"/>
            </a:xfrm>
            <a:prstGeom prst="line">
              <a:avLst/>
            </a:prstGeom>
            <a:noFill/>
            <a:ln w="9525">
              <a:solidFill>
                <a:srgbClr val="000000"/>
              </a:solidFill>
              <a:round/>
              <a:headEnd/>
              <a:tailEnd type="triangle" w="med" len="med"/>
            </a:ln>
          </p:spPr>
          <p:txBody>
            <a:bodyPr/>
            <a:lstStyle/>
            <a:p>
              <a:endParaRPr lang="es-ES_tradnl"/>
            </a:p>
          </p:txBody>
        </p:sp>
        <p:sp>
          <p:nvSpPr>
            <p:cNvPr id="47" name="Text Box 24"/>
            <p:cNvSpPr txBox="1">
              <a:spLocks noChangeArrowheads="1"/>
            </p:cNvSpPr>
            <p:nvPr/>
          </p:nvSpPr>
          <p:spPr bwMode="auto">
            <a:xfrm>
              <a:off x="2541" y="13504"/>
              <a:ext cx="2160" cy="360"/>
            </a:xfrm>
            <a:prstGeom prst="rect">
              <a:avLst/>
            </a:prstGeom>
            <a:noFill/>
            <a:ln w="9525">
              <a:noFill/>
              <a:miter lim="800000"/>
              <a:headEnd/>
              <a:tailEnd/>
            </a:ln>
          </p:spPr>
          <p:txBody>
            <a:bodyPr/>
            <a:lstStyle/>
            <a:p>
              <a:r>
                <a:rPr lang="es-ES" sz="900" dirty="0" err="1">
                  <a:latin typeface="Tahoma" pitchFamily="34" charset="0"/>
                </a:rPr>
                <a:t>mensajeDeRespuesta</a:t>
              </a:r>
              <a:endParaRPr lang="es-ES_tradnl" dirty="0"/>
            </a:p>
          </p:txBody>
        </p:sp>
        <p:sp>
          <p:nvSpPr>
            <p:cNvPr id="48" name="Line 25"/>
            <p:cNvSpPr>
              <a:spLocks noChangeShapeType="1"/>
            </p:cNvSpPr>
            <p:nvPr/>
          </p:nvSpPr>
          <p:spPr bwMode="auto">
            <a:xfrm>
              <a:off x="2421" y="14464"/>
              <a:ext cx="2400" cy="0"/>
            </a:xfrm>
            <a:prstGeom prst="line">
              <a:avLst/>
            </a:prstGeom>
            <a:noFill/>
            <a:ln w="19050">
              <a:solidFill>
                <a:srgbClr val="000000"/>
              </a:solidFill>
              <a:round/>
              <a:headEnd/>
              <a:tailEnd/>
            </a:ln>
          </p:spPr>
          <p:txBody>
            <a:bodyPr/>
            <a:lstStyle/>
            <a:p>
              <a:endParaRPr lang="es-ES_tradnl"/>
            </a:p>
          </p:txBody>
        </p:sp>
        <p:sp>
          <p:nvSpPr>
            <p:cNvPr id="49" name="Line 26"/>
            <p:cNvSpPr>
              <a:spLocks noChangeShapeType="1"/>
            </p:cNvSpPr>
            <p:nvPr/>
          </p:nvSpPr>
          <p:spPr bwMode="auto">
            <a:xfrm>
              <a:off x="2421" y="14969"/>
              <a:ext cx="2400" cy="0"/>
            </a:xfrm>
            <a:prstGeom prst="line">
              <a:avLst/>
            </a:prstGeom>
            <a:noFill/>
            <a:ln w="19050">
              <a:solidFill>
                <a:srgbClr val="000000"/>
              </a:solidFill>
              <a:round/>
              <a:headEnd/>
              <a:tailEnd/>
            </a:ln>
          </p:spPr>
          <p:txBody>
            <a:bodyPr/>
            <a:lstStyle/>
            <a:p>
              <a:endParaRPr lang="es-ES_tradnl"/>
            </a:p>
          </p:txBody>
        </p:sp>
        <p:sp>
          <p:nvSpPr>
            <p:cNvPr id="50" name="Text Box 27"/>
            <p:cNvSpPr txBox="1">
              <a:spLocks noChangeArrowheads="1"/>
            </p:cNvSpPr>
            <p:nvPr/>
          </p:nvSpPr>
          <p:spPr bwMode="auto">
            <a:xfrm>
              <a:off x="2661" y="14584"/>
              <a:ext cx="1680" cy="480"/>
            </a:xfrm>
            <a:prstGeom prst="rect">
              <a:avLst/>
            </a:prstGeom>
            <a:noFill/>
            <a:ln w="9525">
              <a:noFill/>
              <a:miter lim="800000"/>
              <a:headEnd/>
              <a:tailEnd/>
            </a:ln>
          </p:spPr>
          <p:txBody>
            <a:bodyPr/>
            <a:lstStyle/>
            <a:p>
              <a:r>
                <a:rPr lang="es-ES" sz="900">
                  <a:latin typeface="Tahoma" pitchFamily="34" charset="0"/>
                </a:rPr>
                <a:t>Turistas</a:t>
              </a:r>
              <a:endParaRPr lang="es-ES_tradnl"/>
            </a:p>
          </p:txBody>
        </p:sp>
        <p:sp>
          <p:nvSpPr>
            <p:cNvPr id="51" name="Line 28"/>
            <p:cNvSpPr>
              <a:spLocks noChangeShapeType="1"/>
            </p:cNvSpPr>
            <p:nvPr/>
          </p:nvSpPr>
          <p:spPr bwMode="auto">
            <a:xfrm flipH="1">
              <a:off x="4014" y="13825"/>
              <a:ext cx="600" cy="600"/>
            </a:xfrm>
            <a:prstGeom prst="line">
              <a:avLst/>
            </a:prstGeom>
            <a:noFill/>
            <a:ln w="9525">
              <a:solidFill>
                <a:srgbClr val="000000"/>
              </a:solidFill>
              <a:round/>
              <a:headEnd/>
              <a:tailEnd type="triangle" w="med" len="med"/>
            </a:ln>
          </p:spPr>
          <p:txBody>
            <a:bodyPr/>
            <a:lstStyle/>
            <a:p>
              <a:endParaRPr lang="es-ES_tradnl"/>
            </a:p>
          </p:txBody>
        </p:sp>
        <p:sp>
          <p:nvSpPr>
            <p:cNvPr id="52" name="Text Box 29"/>
            <p:cNvSpPr txBox="1">
              <a:spLocks noChangeArrowheads="1"/>
            </p:cNvSpPr>
            <p:nvPr/>
          </p:nvSpPr>
          <p:spPr bwMode="auto">
            <a:xfrm>
              <a:off x="2610" y="13984"/>
              <a:ext cx="2160" cy="360"/>
            </a:xfrm>
            <a:prstGeom prst="rect">
              <a:avLst/>
            </a:prstGeom>
            <a:noFill/>
            <a:ln w="9525">
              <a:noFill/>
              <a:miter lim="800000"/>
              <a:headEnd/>
              <a:tailEnd/>
            </a:ln>
          </p:spPr>
          <p:txBody>
            <a:bodyPr/>
            <a:lstStyle/>
            <a:p>
              <a:r>
                <a:rPr lang="es-ES" sz="900" dirty="0" err="1">
                  <a:latin typeface="Tahoma" pitchFamily="34" charset="0"/>
                </a:rPr>
                <a:t>turistaHospedado</a:t>
              </a:r>
              <a:endParaRPr lang="es-ES_tradnl" dirty="0"/>
            </a:p>
          </p:txBody>
        </p:sp>
      </p:grpSp>
      <p:sp>
        <p:nvSpPr>
          <p:cNvPr id="3" name="Marcador de número de diapositiva 2"/>
          <p:cNvSpPr>
            <a:spLocks noGrp="1"/>
          </p:cNvSpPr>
          <p:nvPr>
            <p:ph type="sldNum" sz="quarter" idx="12"/>
          </p:nvPr>
        </p:nvSpPr>
        <p:spPr/>
        <p:txBody>
          <a:bodyPr/>
          <a:lstStyle/>
          <a:p>
            <a:fld id="{9F6EE29D-8DC6-4CB7-958C-0D2230DE07F1}" type="slidenum">
              <a:rPr lang="es-ES" smtClean="0"/>
              <a:pPr/>
              <a:t>28</a:t>
            </a:fld>
            <a:endParaRPr lang="es-E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822960" y="1737361"/>
            <a:ext cx="7543801" cy="4023360"/>
          </a:xfrm>
        </p:spPr>
        <p:txBody>
          <a:bodyPr>
            <a:normAutofit/>
          </a:bodyPr>
          <a:lstStyle/>
          <a:p>
            <a:pPr>
              <a:buFontTx/>
              <a:buNone/>
            </a:pPr>
            <a:r>
              <a:rPr lang="es-ES" sz="2400" dirty="0" smtClean="0">
                <a:solidFill>
                  <a:schemeClr val="tx1"/>
                </a:solidFill>
              </a:rPr>
              <a:t>Recordar que del diccionario de datos se solicitan tres partes: Estructuras, Almacenes y Flujos de datos. </a:t>
            </a:r>
          </a:p>
          <a:p>
            <a:pPr lvl="1"/>
            <a:endParaRPr lang="es-ES_tradnl" sz="2000" dirty="0" smtClean="0">
              <a:solidFill>
                <a:schemeClr val="tx1"/>
              </a:solidFill>
            </a:endParaRPr>
          </a:p>
          <a:p>
            <a:pPr lvl="1"/>
            <a:endParaRPr lang="es-ES" sz="2000" dirty="0" smtClean="0">
              <a:solidFill>
                <a:schemeClr val="tx1"/>
              </a:solidFill>
            </a:endParaRPr>
          </a:p>
          <a:p>
            <a:endParaRPr lang="es-ES" sz="2400" dirty="0">
              <a:solidFill>
                <a:schemeClr val="tx1"/>
              </a:solidFill>
            </a:endParaRPr>
          </a:p>
        </p:txBody>
      </p:sp>
      <p:graphicFrame>
        <p:nvGraphicFramePr>
          <p:cNvPr id="7" name="Group 83"/>
          <p:cNvGraphicFramePr>
            <a:graphicFrameLocks/>
          </p:cNvGraphicFramePr>
          <p:nvPr>
            <p:extLst>
              <p:ext uri="{D42A27DB-BD31-4B8C-83A1-F6EECF244321}">
                <p14:modId xmlns:p14="http://schemas.microsoft.com/office/powerpoint/2010/main" val="1183637357"/>
              </p:ext>
            </p:extLst>
          </p:nvPr>
        </p:nvGraphicFramePr>
        <p:xfrm>
          <a:off x="1043496" y="2482362"/>
          <a:ext cx="6985000" cy="3526476"/>
        </p:xfrm>
        <a:graphic>
          <a:graphicData uri="http://schemas.openxmlformats.org/drawingml/2006/table">
            <a:tbl>
              <a:tblPr/>
              <a:tblGrid>
                <a:gridCol w="6985000"/>
              </a:tblGrid>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s-ES" sz="1300" b="1"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Almacenes</a:t>
                      </a:r>
                      <a:endParaRPr kumimoji="1" lang="es-ES" sz="2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Habitaciones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datosHabitaci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Agencias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datosAgencia</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Precios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regPrecio</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Turistas</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est</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datosTurista</a:t>
                      </a:r>
                      <a:endParaRPr kumimoji="1" lang="es-ES" sz="2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Ocupaciones</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est. datosOcupaci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s-ES" sz="1300" b="1" i="1" u="none" strike="noStrike" cap="none" normalizeH="0" baseline="0" smtClean="0">
                          <a:ln>
                            <a:noFill/>
                          </a:ln>
                          <a:solidFill>
                            <a:schemeClr val="tx1"/>
                          </a:solidFill>
                          <a:effectLst/>
                          <a:latin typeface="Tahoma" pitchFamily="34" charset="0"/>
                          <a:ea typeface="Times New Roman" pitchFamily="18" charset="0"/>
                          <a:cs typeface="Tahoma" pitchFamily="34" charset="0"/>
                        </a:rPr>
                        <a:t>Estructuras</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datosHabitaci</a:t>
                      </a:r>
                      <a:r>
                        <a:rPr kumimoji="1" lang="es-ES" sz="1300" b="1"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n</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º</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Habitaci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 + categor</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a</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datosAgencia</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nombreAgencia + c</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digoAgencia</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regPrecio</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categor</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a + precioDiario</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527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datosTurista</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DNI + nombre + apellido + n</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º</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Habitaci</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nOcupada + agenciaDeEnv</a:t>
                      </a:r>
                      <a:r>
                        <a:rPr kumimoji="1" lang="es-ES" sz="1300" b="0" i="0" u="none" strike="noStrike" cap="none" normalizeH="0" baseline="0"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o</a:t>
                      </a:r>
                      <a:endParaRPr kumimoji="1" lang="es-ES" sz="2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3688">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1" lang="es-ES" sz="1300" b="1"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datosOcupaci</a:t>
                      </a:r>
                      <a:r>
                        <a:rPr kumimoji="1" lang="es-ES" sz="1300" b="1" i="0" u="none" strike="noStrike" cap="none" normalizeH="0" baseline="0" dirty="0" err="1" smtClean="0">
                          <a:ln>
                            <a:noFill/>
                          </a:ln>
                          <a:solidFill>
                            <a:schemeClr val="tx1"/>
                          </a:solidFill>
                          <a:effectLst/>
                          <a:latin typeface="Times New Roman"/>
                          <a:ea typeface="Times New Roman" pitchFamily="18" charset="0"/>
                          <a:cs typeface="Tahoma" pitchFamily="34" charset="0"/>
                        </a:rPr>
                        <a:t>ó</a:t>
                      </a:r>
                      <a:r>
                        <a:rPr kumimoji="1" lang="es-ES" sz="1300" b="1"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º</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Habitaci</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fechaDeIngreso</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tiempoEstad</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í</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a</a:t>
                      </a:r>
                      <a:r>
                        <a:rPr kumimoji="1" lang="es-ES" sz="13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titularHabitaci</a:t>
                      </a:r>
                      <a:r>
                        <a:rPr kumimoji="1" lang="es-ES" sz="1300" b="0" i="0" u="none" strike="noStrike" cap="none" normalizeH="0" baseline="0" dirty="0" err="1" smtClean="0">
                          <a:ln>
                            <a:noFill/>
                          </a:ln>
                          <a:solidFill>
                            <a:schemeClr val="tx1"/>
                          </a:solidFill>
                          <a:effectLst/>
                          <a:latin typeface="Times New Roman"/>
                          <a:ea typeface="Times New Roman" pitchFamily="18" charset="0"/>
                          <a:cs typeface="Tahoma" pitchFamily="34" charset="0"/>
                        </a:rPr>
                        <a:t>ó</a:t>
                      </a:r>
                      <a:r>
                        <a:rPr kumimoji="1" lang="es-ES" sz="13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n</a:t>
                      </a:r>
                      <a:endParaRPr kumimoji="1" lang="es-ES" sz="2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 name="7 Rectángulo"/>
          <p:cNvSpPr/>
          <p:nvPr/>
        </p:nvSpPr>
        <p:spPr>
          <a:xfrm>
            <a:off x="576746" y="5996017"/>
            <a:ext cx="7992888" cy="646331"/>
          </a:xfrm>
          <a:prstGeom prst="rect">
            <a:avLst/>
          </a:prstGeom>
        </p:spPr>
        <p:txBody>
          <a:bodyPr wrap="square">
            <a:spAutoFit/>
          </a:bodyPr>
          <a:lstStyle/>
          <a:p>
            <a:pPr>
              <a:buFontTx/>
              <a:buNone/>
            </a:pPr>
            <a:r>
              <a:rPr lang="es-ES" b="1" dirty="0" smtClean="0">
                <a:solidFill>
                  <a:schemeClr val="tx2">
                    <a:lumMod val="75000"/>
                  </a:schemeClr>
                </a:solidFill>
              </a:rPr>
              <a:t>SI EL DICCIONARIO DE DATOS NO ESTÁ COMPLETO NO SE PUEDE LEER EL DFD </a:t>
            </a:r>
            <a:endParaRPr lang="es-ES_tradnl" b="1" dirty="0" smtClean="0">
              <a:solidFill>
                <a:schemeClr val="tx2">
                  <a:lumMod val="75000"/>
                </a:schemeClr>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29</a:t>
            </a:fld>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01290" y="40235"/>
            <a:ext cx="7543800" cy="1450757"/>
          </a:xfrm>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a:t>
            </a:r>
            <a:endParaRPr lang="es-ES" sz="3200" dirty="0"/>
          </a:p>
        </p:txBody>
      </p:sp>
      <p:sp>
        <p:nvSpPr>
          <p:cNvPr id="5" name="4 Marcador de texto"/>
          <p:cNvSpPr>
            <a:spLocks noGrp="1"/>
          </p:cNvSpPr>
          <p:nvPr>
            <p:ph idx="1"/>
          </p:nvPr>
        </p:nvSpPr>
        <p:spPr/>
        <p:txBody>
          <a:bodyPr>
            <a:normAutofit/>
          </a:bodyPr>
          <a:lstStyle/>
          <a:p>
            <a:endParaRPr lang="es-ES" dirty="0" smtClean="0"/>
          </a:p>
        </p:txBody>
      </p:sp>
      <p:pic>
        <p:nvPicPr>
          <p:cNvPr id="8" name="Picture 4" descr="f2"/>
          <p:cNvPicPr>
            <a:picLocks noChangeAspect="1" noChangeArrowheads="1"/>
          </p:cNvPicPr>
          <p:nvPr/>
        </p:nvPicPr>
        <p:blipFill rotWithShape="1">
          <a:blip r:embed="rId2" cstate="print"/>
          <a:srcRect t="8302" b="5033"/>
          <a:stretch/>
        </p:blipFill>
        <p:spPr bwMode="auto">
          <a:xfrm>
            <a:off x="2074281" y="1767749"/>
            <a:ext cx="5251450" cy="4487565"/>
          </a:xfrm>
          <a:prstGeom prst="rect">
            <a:avLst/>
          </a:prstGeom>
          <a:noFill/>
          <a:ln w="9525">
            <a:noFill/>
            <a:miter lim="800000"/>
            <a:headEnd/>
            <a:tailEnd/>
          </a:ln>
        </p:spPr>
      </p:pic>
      <p:sp>
        <p:nvSpPr>
          <p:cNvPr id="9" name="8 Llamada con línea 1"/>
          <p:cNvSpPr/>
          <p:nvPr/>
        </p:nvSpPr>
        <p:spPr>
          <a:xfrm>
            <a:off x="6444208" y="1772816"/>
            <a:ext cx="2699792" cy="1080120"/>
          </a:xfrm>
          <a:prstGeom prst="borderCallout1">
            <a:avLst>
              <a:gd name="adj1" fmla="val 18750"/>
              <a:gd name="adj2" fmla="val -8333"/>
              <a:gd name="adj3" fmla="val 129431"/>
              <a:gd name="adj4" fmla="val -398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8000"/>
              </a:lnSpc>
            </a:pPr>
            <a:r>
              <a:rPr lang="es-ES_tradnl" dirty="0" smtClean="0"/>
              <a:t>Modelado de funciones del sistema: </a:t>
            </a:r>
          </a:p>
          <a:p>
            <a:pPr>
              <a:lnSpc>
                <a:spcPct val="128000"/>
              </a:lnSpc>
            </a:pPr>
            <a:r>
              <a:rPr lang="es-ES_tradnl" sz="1600" dirty="0" smtClean="0"/>
              <a:t>Diagrama de Flujo de Datos</a:t>
            </a:r>
            <a:endParaRPr lang="es-ES_tradnl" dirty="0" smtClean="0"/>
          </a:p>
        </p:txBody>
      </p:sp>
      <p:sp>
        <p:nvSpPr>
          <p:cNvPr id="11" name="10 Llamada con línea 1"/>
          <p:cNvSpPr/>
          <p:nvPr/>
        </p:nvSpPr>
        <p:spPr>
          <a:xfrm>
            <a:off x="449796" y="1569727"/>
            <a:ext cx="3203848" cy="1080120"/>
          </a:xfrm>
          <a:prstGeom prst="borderCallout1">
            <a:avLst>
              <a:gd name="adj1" fmla="val 56055"/>
              <a:gd name="adj2" fmla="val 103358"/>
              <a:gd name="adj3" fmla="val 132036"/>
              <a:gd name="adj4" fmla="val 1284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8000"/>
              </a:lnSpc>
            </a:pPr>
            <a:r>
              <a:rPr lang="es-ES" dirty="0" smtClean="0"/>
              <a:t>Modelado de datos del sistema: </a:t>
            </a:r>
          </a:p>
          <a:p>
            <a:pPr>
              <a:lnSpc>
                <a:spcPct val="128000"/>
              </a:lnSpc>
            </a:pPr>
            <a:r>
              <a:rPr lang="es-ES" dirty="0" smtClean="0"/>
              <a:t>Diagrama de Entidad-Relación</a:t>
            </a:r>
          </a:p>
        </p:txBody>
      </p:sp>
      <p:sp>
        <p:nvSpPr>
          <p:cNvPr id="14" name="13 Llamada con línea 1"/>
          <p:cNvSpPr/>
          <p:nvPr/>
        </p:nvSpPr>
        <p:spPr>
          <a:xfrm>
            <a:off x="17748" y="5742548"/>
            <a:ext cx="3635896" cy="1080120"/>
          </a:xfrm>
          <a:prstGeom prst="borderCallout1">
            <a:avLst>
              <a:gd name="adj1" fmla="val 50008"/>
              <a:gd name="adj2" fmla="val 111512"/>
              <a:gd name="adj3" fmla="val -37278"/>
              <a:gd name="adj4" fmla="val 131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8000"/>
              </a:lnSpc>
            </a:pPr>
            <a:r>
              <a:rPr lang="es-ES" dirty="0" smtClean="0"/>
              <a:t>Modelado de comportamiento del sistema: </a:t>
            </a:r>
          </a:p>
          <a:p>
            <a:pPr>
              <a:lnSpc>
                <a:spcPct val="128000"/>
              </a:lnSpc>
            </a:pPr>
            <a:r>
              <a:rPr lang="es-ES" dirty="0" smtClean="0"/>
              <a:t>Diagrama de Transición de Estados</a:t>
            </a:r>
          </a:p>
        </p:txBody>
      </p:sp>
      <p:sp>
        <p:nvSpPr>
          <p:cNvPr id="15" name="14 CuadroTexto"/>
          <p:cNvSpPr txBox="1"/>
          <p:nvPr/>
        </p:nvSpPr>
        <p:spPr>
          <a:xfrm>
            <a:off x="1547664" y="2780928"/>
            <a:ext cx="936104" cy="369332"/>
          </a:xfrm>
          <a:prstGeom prst="rect">
            <a:avLst/>
          </a:prstGeom>
          <a:solidFill>
            <a:schemeClr val="accent3"/>
          </a:solidFill>
        </p:spPr>
        <p:txBody>
          <a:bodyPr wrap="square" rtlCol="0">
            <a:spAutoFit/>
          </a:bodyPr>
          <a:lstStyle/>
          <a:p>
            <a:pPr algn="ctr"/>
            <a:r>
              <a:rPr lang="es-ES_tradnl" dirty="0" smtClean="0"/>
              <a:t>IBD</a:t>
            </a:r>
            <a:endParaRPr lang="es-ES" dirty="0"/>
          </a:p>
        </p:txBody>
      </p:sp>
      <p:sp>
        <p:nvSpPr>
          <p:cNvPr id="16" name="15 CuadroTexto"/>
          <p:cNvSpPr txBox="1"/>
          <p:nvPr/>
        </p:nvSpPr>
        <p:spPr>
          <a:xfrm>
            <a:off x="251520" y="5373216"/>
            <a:ext cx="3168352" cy="369332"/>
          </a:xfrm>
          <a:prstGeom prst="rect">
            <a:avLst/>
          </a:prstGeom>
          <a:solidFill>
            <a:schemeClr val="accent3"/>
          </a:solidFill>
        </p:spPr>
        <p:txBody>
          <a:bodyPr wrap="square" rtlCol="0">
            <a:spAutoFit/>
          </a:bodyPr>
          <a:lstStyle/>
          <a:p>
            <a:pPr algn="ctr"/>
            <a:r>
              <a:rPr lang="es-ES_tradnl" dirty="0" smtClean="0"/>
              <a:t>Máquinas de estado finitas </a:t>
            </a:r>
            <a:endParaRPr lang="es-ES" dirty="0"/>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3</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20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2000"/>
                                        <p:tgtEl>
                                          <p:spTgt spid="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2000"/>
                                        <p:tgtEl>
                                          <p:spTgt spid="1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000"/>
                                        <p:tgtEl>
                                          <p:spTgt spid="9">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000"/>
                                        <p:tgtEl>
                                          <p:spTgt spid="9">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20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bg/>
                                          </p:spTgt>
                                        </p:tgtEl>
                                        <p:attrNameLst>
                                          <p:attrName>style.visibility</p:attrName>
                                        </p:attrNameLst>
                                      </p:cBhvr>
                                      <p:to>
                                        <p:strVal val="visible"/>
                                      </p:to>
                                    </p:set>
                                    <p:animEffect transition="in" filter="fade">
                                      <p:cBhvr>
                                        <p:cTn id="29" dur="2000"/>
                                        <p:tgtEl>
                                          <p:spTgt spid="14">
                                            <p:bg/>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2000"/>
                                        <p:tgtEl>
                                          <p:spTgt spid="14">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animEffect transition="in" filter="fade">
                                      <p:cBhvr>
                                        <p:cTn id="35" dur="2000"/>
                                        <p:tgtEl>
                                          <p:spTgt spid="1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bg/>
                                          </p:spTgt>
                                        </p:tgtEl>
                                        <p:attrNameLst>
                                          <p:attrName>style.visibility</p:attrName>
                                        </p:attrNameLst>
                                      </p:cBhvr>
                                      <p:to>
                                        <p:strVal val="visible"/>
                                      </p:to>
                                    </p:set>
                                    <p:animEffect transition="in" filter="fade">
                                      <p:cBhvr>
                                        <p:cTn id="40" dur="2000"/>
                                        <p:tgtEl>
                                          <p:spTgt spid="15">
                                            <p:bg/>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animEffect transition="in" filter="fade">
                                      <p:cBhvr>
                                        <p:cTn id="43" dur="2000"/>
                                        <p:tgtEl>
                                          <p:spTgt spid="15">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bg/>
                                          </p:spTgt>
                                        </p:tgtEl>
                                        <p:attrNameLst>
                                          <p:attrName>style.visibility</p:attrName>
                                        </p:attrNameLst>
                                      </p:cBhvr>
                                      <p:to>
                                        <p:strVal val="visible"/>
                                      </p:to>
                                    </p:set>
                                    <p:animEffect transition="in" filter="fade">
                                      <p:cBhvr>
                                        <p:cTn id="46" dur="2000"/>
                                        <p:tgtEl>
                                          <p:spTgt spid="16">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Effect transition="in" filter="fade">
                                      <p:cBhvr>
                                        <p:cTn id="49" dur="2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1" grpId="0" build="allAtOnce" animBg="1"/>
      <p:bldP spid="14" grpId="0" build="allAtOnce" animBg="1"/>
      <p:bldP spid="15" grpId="0" build="allAtOnce" animBg="1"/>
      <p:bldP spid="16"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65563" y="-99392"/>
            <a:ext cx="7543800" cy="2520280"/>
          </a:xfrm>
        </p:spPr>
        <p:txBody>
          <a:bodyPr>
            <a:noAutofit/>
          </a:bodyPr>
          <a:lstStyle/>
          <a:p>
            <a:r>
              <a:rPr lang="es-ES_tradnl" sz="3600" dirty="0" smtClean="0"/>
              <a:t>Técnicas de Especificación de Requerimientos</a:t>
            </a:r>
            <a:endParaRPr lang="es-ES" sz="3600" dirty="0"/>
          </a:p>
        </p:txBody>
      </p:sp>
      <p:sp>
        <p:nvSpPr>
          <p:cNvPr id="7" name="6 Marcador de texto"/>
          <p:cNvSpPr>
            <a:spLocks noGrp="1"/>
          </p:cNvSpPr>
          <p:nvPr>
            <p:ph type="subTitle" idx="1"/>
          </p:nvPr>
        </p:nvSpPr>
        <p:spPr>
          <a:xfrm>
            <a:off x="822960" y="4005064"/>
            <a:ext cx="7848600" cy="1752600"/>
          </a:xfrm>
        </p:spPr>
        <p:txBody>
          <a:bodyPr/>
          <a:lstStyle/>
          <a:p>
            <a:pPr algn="r"/>
            <a:r>
              <a:rPr lang="es-ES_tradnl" dirty="0" smtClean="0"/>
              <a:t>Ampliación del Análisis Estructurado </a:t>
            </a:r>
          </a:p>
          <a:p>
            <a:pPr algn="r"/>
            <a:r>
              <a:rPr lang="es-ES_tradnl" dirty="0" smtClean="0"/>
              <a:t>DFC</a:t>
            </a:r>
            <a:endParaRPr lang="es-E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892233" y="2267994"/>
            <a:ext cx="8229600" cy="4637112"/>
          </a:xfrm>
        </p:spPr>
        <p:txBody>
          <a:bodyPr>
            <a:normAutofit/>
          </a:bodyPr>
          <a:lstStyle/>
          <a:p>
            <a:r>
              <a:rPr lang="es-ES" sz="2800" dirty="0" smtClean="0">
                <a:solidFill>
                  <a:schemeClr val="tx1"/>
                </a:solidFill>
              </a:rPr>
              <a:t>Sistemas De Tiempo Real</a:t>
            </a:r>
          </a:p>
          <a:p>
            <a:pPr lvl="1"/>
            <a:r>
              <a:rPr lang="es-ES" sz="2400" dirty="0" smtClean="0">
                <a:solidFill>
                  <a:schemeClr val="tx1"/>
                </a:solidFill>
              </a:rPr>
              <a:t>Características:    </a:t>
            </a:r>
          </a:p>
          <a:p>
            <a:pPr lvl="2"/>
            <a:r>
              <a:rPr lang="es-ES" sz="1800" dirty="0" smtClean="0">
                <a:solidFill>
                  <a:schemeClr val="tx1"/>
                </a:solidFill>
              </a:rPr>
              <a:t>Responden al mundo real</a:t>
            </a:r>
          </a:p>
          <a:p>
            <a:pPr lvl="2"/>
            <a:r>
              <a:rPr lang="es-ES" sz="1800" dirty="0" smtClean="0">
                <a:solidFill>
                  <a:schemeClr val="tx1"/>
                </a:solidFill>
              </a:rPr>
              <a:t>En un tiempo prefijado</a:t>
            </a:r>
          </a:p>
          <a:p>
            <a:pPr lvl="2"/>
            <a:r>
              <a:rPr lang="es-ES" sz="1800" dirty="0" smtClean="0">
                <a:solidFill>
                  <a:schemeClr val="tx1"/>
                </a:solidFill>
              </a:rPr>
              <a:t>Deben ser fiables, </a:t>
            </a:r>
            <a:r>
              <a:rPr lang="es-ES" sz="1800" dirty="0" err="1" smtClean="0">
                <a:solidFill>
                  <a:schemeClr val="tx1"/>
                </a:solidFill>
              </a:rPr>
              <a:t>reinicializables</a:t>
            </a:r>
            <a:r>
              <a:rPr lang="es-ES" sz="1800" dirty="0" smtClean="0">
                <a:solidFill>
                  <a:schemeClr val="tx1"/>
                </a:solidFill>
              </a:rPr>
              <a:t> y recuperables a fallas.</a:t>
            </a:r>
          </a:p>
          <a:p>
            <a:pPr lvl="1"/>
            <a:r>
              <a:rPr lang="es-ES" sz="2400" dirty="0" smtClean="0">
                <a:solidFill>
                  <a:schemeClr val="tx1"/>
                </a:solidFill>
              </a:rPr>
              <a:t>Ejemplos: Control de procesos, investigación médica, comunicaciones, etc. </a:t>
            </a:r>
          </a:p>
          <a:p>
            <a:pPr lvl="2"/>
            <a:r>
              <a:rPr lang="es-ES" sz="1800" dirty="0" smtClean="0">
                <a:solidFill>
                  <a:schemeClr val="tx1"/>
                </a:solidFill>
              </a:rPr>
              <a:t>==&gt; AMPLIAR EL ANALISIS ESTRUCTURADO</a:t>
            </a:r>
          </a:p>
          <a:p>
            <a:pPr lvl="1"/>
            <a:endParaRPr lang="es-ES_tradnl" sz="2400" dirty="0" smtClean="0">
              <a:solidFill>
                <a:schemeClr val="tx1"/>
              </a:solidFill>
            </a:endParaRPr>
          </a:p>
          <a:p>
            <a:pPr lvl="1"/>
            <a:endParaRPr lang="es-ES" sz="2400" dirty="0" smtClean="0">
              <a:solidFill>
                <a:schemeClr val="tx1"/>
              </a:solidFill>
            </a:endParaRPr>
          </a:p>
          <a:p>
            <a:endParaRPr lang="es-ES" sz="28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31</a:t>
            </a:fld>
            <a:endParaRPr lang="es-E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smtClean="0">
                <a:solidFill>
                  <a:schemeClr val="tx1"/>
                </a:solidFill>
              </a:rPr>
              <a:t>Sistemas De Tiempo Real</a:t>
            </a:r>
          </a:p>
          <a:p>
            <a:pPr lvl="1"/>
            <a:r>
              <a:rPr lang="es-ES" sz="2000" dirty="0" smtClean="0">
                <a:solidFill>
                  <a:schemeClr val="tx1"/>
                </a:solidFill>
              </a:rPr>
              <a:t>En aplicaciones de tiempo real, el sistema debe controlar la información continua en el tiempo generada por algún proceso del mundo real. </a:t>
            </a:r>
          </a:p>
          <a:p>
            <a:pPr lvl="1"/>
            <a:r>
              <a:rPr lang="es-ES" sz="2000" dirty="0" smtClean="0">
                <a:solidFill>
                  <a:schemeClr val="tx1"/>
                </a:solidFill>
              </a:rPr>
              <a:t>La notación del flujo de datos convencional no hace distinciones entre datos discretos y datos continuos en el tiempo. </a:t>
            </a:r>
          </a:p>
          <a:p>
            <a:pPr lvl="1"/>
            <a:r>
              <a:rPr lang="es-ES" sz="2000" dirty="0" smtClean="0">
                <a:solidFill>
                  <a:schemeClr val="tx1"/>
                </a:solidFill>
              </a:rPr>
              <a:t>Una ampliación de la notación básica del análisis estructurado proporciona un mecanismo para representar el flujo de datos continuo en el tiempo.</a:t>
            </a:r>
          </a:p>
          <a:p>
            <a:pPr lvl="1"/>
            <a:r>
              <a:rPr lang="es-ES" sz="2000" dirty="0" smtClean="0">
                <a:solidFill>
                  <a:schemeClr val="tx1"/>
                </a:solidFill>
              </a:rPr>
              <a:t>Para representar el flujo continuo en el tiempo se usa la flecha de dos cabezas, mientras que el flujo de datos discreto se representa con una flecha de una sola cabeza. </a:t>
            </a:r>
          </a:p>
          <a:p>
            <a:pPr lvl="1"/>
            <a:endParaRPr lang="es-ES_tradnl" sz="2000" dirty="0" smtClean="0">
              <a:solidFill>
                <a:schemeClr val="tx1"/>
              </a:solidFill>
            </a:endParaRPr>
          </a:p>
          <a:p>
            <a:pPr lvl="1"/>
            <a:endParaRPr lang="es-ES" sz="2000" dirty="0" smtClean="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32</a:t>
            </a:fld>
            <a:endParaRPr lang="es-E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smtClean="0">
                <a:solidFill>
                  <a:schemeClr val="tx1"/>
                </a:solidFill>
              </a:rPr>
              <a:t>DFC</a:t>
            </a:r>
          </a:p>
          <a:p>
            <a:pPr lvl="1"/>
            <a:r>
              <a:rPr lang="es-ES" sz="2000" dirty="0" smtClean="0">
                <a:solidFill>
                  <a:schemeClr val="tx1"/>
                </a:solidFill>
              </a:rPr>
              <a:t>Muchas aplicaciones de software son dependientes del tiempo y procesan más información orientada al control que a los datos, por </a:t>
            </a:r>
            <a:r>
              <a:rPr lang="es-ES" sz="2000" dirty="0" err="1" smtClean="0">
                <a:solidFill>
                  <a:schemeClr val="tx1"/>
                </a:solidFill>
              </a:rPr>
              <a:t>ej</a:t>
            </a:r>
            <a:r>
              <a:rPr lang="es-ES" sz="2000" dirty="0" smtClean="0">
                <a:solidFill>
                  <a:schemeClr val="tx1"/>
                </a:solidFill>
              </a:rPr>
              <a:t>: control de naves, procesos de fabricación, etc...</a:t>
            </a:r>
          </a:p>
          <a:p>
            <a:pPr lvl="1"/>
            <a:r>
              <a:rPr lang="es-ES" sz="2000" dirty="0" smtClean="0">
                <a:solidFill>
                  <a:schemeClr val="tx1"/>
                </a:solidFill>
              </a:rPr>
              <a:t>Las primeras ampliaciones que se hacen a este método están efectuadas por Ward y </a:t>
            </a:r>
            <a:r>
              <a:rPr lang="es-ES" sz="2000" dirty="0" err="1" smtClean="0">
                <a:solidFill>
                  <a:schemeClr val="tx1"/>
                </a:solidFill>
              </a:rPr>
              <a:t>Mellor</a:t>
            </a:r>
            <a:r>
              <a:rPr lang="es-ES" sz="2000" dirty="0" smtClean="0">
                <a:solidFill>
                  <a:schemeClr val="tx1"/>
                </a:solidFill>
              </a:rPr>
              <a:t>, y posteriormente lo hacen </a:t>
            </a:r>
            <a:r>
              <a:rPr lang="es-ES" sz="2000" dirty="0" err="1" smtClean="0">
                <a:solidFill>
                  <a:schemeClr val="tx1"/>
                </a:solidFill>
              </a:rPr>
              <a:t>Hatley</a:t>
            </a:r>
            <a:r>
              <a:rPr lang="es-ES" sz="2000" dirty="0" smtClean="0">
                <a:solidFill>
                  <a:schemeClr val="tx1"/>
                </a:solidFill>
              </a:rPr>
              <a:t> y </a:t>
            </a:r>
            <a:r>
              <a:rPr lang="es-ES" sz="2000" dirty="0" err="1" smtClean="0">
                <a:solidFill>
                  <a:schemeClr val="tx1"/>
                </a:solidFill>
              </a:rPr>
              <a:t>Pirbhai</a:t>
            </a:r>
            <a:r>
              <a:rPr lang="es-ES" sz="2000" dirty="0" smtClean="0">
                <a:solidFill>
                  <a:schemeClr val="tx1"/>
                </a:solidFill>
              </a:rPr>
              <a:t> y </a:t>
            </a:r>
            <a:r>
              <a:rPr lang="es-ES" sz="2000" dirty="0" err="1" smtClean="0">
                <a:solidFill>
                  <a:schemeClr val="tx1"/>
                </a:solidFill>
              </a:rPr>
              <a:t>GoldSmith</a:t>
            </a:r>
            <a:r>
              <a:rPr lang="es-ES" sz="2000" dirty="0" smtClean="0">
                <a:solidFill>
                  <a:schemeClr val="tx1"/>
                </a:solidFill>
              </a:rPr>
              <a:t>.</a:t>
            </a:r>
          </a:p>
          <a:p>
            <a:pPr lvl="1"/>
            <a:r>
              <a:rPr lang="es-ES" sz="2000" dirty="0" smtClean="0">
                <a:solidFill>
                  <a:schemeClr val="tx1"/>
                </a:solidFill>
              </a:rPr>
              <a:t>Estas ampliaciones permiten reflejar el flujo de control y el procesamiento de control, así como el procesamiento y el flujo de datos.</a:t>
            </a:r>
          </a:p>
          <a:p>
            <a:pPr lvl="1"/>
            <a:endParaRPr lang="es-ES" sz="2000" dirty="0" smtClean="0">
              <a:solidFill>
                <a:schemeClr val="tx1"/>
              </a:solidFill>
            </a:endParaRPr>
          </a:p>
          <a:p>
            <a:endParaRPr lang="es-ES" sz="24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33</a:t>
            </a:fld>
            <a:endParaRPr lang="es-E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DFC</a:t>
            </a:r>
          </a:p>
          <a:p>
            <a:pPr lvl="1"/>
            <a:endParaRPr lang="es-ES" dirty="0" smtClean="0">
              <a:solidFill>
                <a:schemeClr val="tx1"/>
              </a:solidFill>
            </a:endParaRPr>
          </a:p>
          <a:p>
            <a:endParaRPr lang="es-ES" dirty="0">
              <a:solidFill>
                <a:schemeClr val="tx1"/>
              </a:solidFill>
            </a:endParaRPr>
          </a:p>
        </p:txBody>
      </p:sp>
      <p:pic>
        <p:nvPicPr>
          <p:cNvPr id="7" name="Picture 4" descr="f8"/>
          <p:cNvPicPr>
            <a:picLocks noChangeAspect="1" noChangeArrowheads="1"/>
          </p:cNvPicPr>
          <p:nvPr/>
        </p:nvPicPr>
        <p:blipFill>
          <a:blip r:embed="rId2" cstate="print">
            <a:clrChange>
              <a:clrFrom>
                <a:srgbClr val="D7D7D7"/>
              </a:clrFrom>
              <a:clrTo>
                <a:srgbClr val="D7D7D7">
                  <a:alpha val="0"/>
                </a:srgbClr>
              </a:clrTo>
            </a:clrChange>
            <a:lum contrast="48000"/>
          </a:blip>
          <a:srcRect l="6065" t="15964" r="6253"/>
          <a:stretch>
            <a:fillRect/>
          </a:stretch>
        </p:blipFill>
        <p:spPr bwMode="auto">
          <a:xfrm>
            <a:off x="2051050" y="2276475"/>
            <a:ext cx="5186363" cy="3033713"/>
          </a:xfrm>
          <a:prstGeom prst="rect">
            <a:avLst/>
          </a:prstGeom>
          <a:noFill/>
          <a:ln w="9525">
            <a:noFill/>
            <a:miter lim="800000"/>
            <a:headEnd/>
            <a:tailEnd/>
          </a:ln>
        </p:spPr>
      </p:pic>
      <p:sp>
        <p:nvSpPr>
          <p:cNvPr id="3" name="Marcador de número de diapositiva 2"/>
          <p:cNvSpPr>
            <a:spLocks noGrp="1"/>
          </p:cNvSpPr>
          <p:nvPr>
            <p:ph type="sldNum" sz="quarter" idx="12"/>
          </p:nvPr>
        </p:nvSpPr>
        <p:spPr/>
        <p:txBody>
          <a:bodyPr/>
          <a:lstStyle/>
          <a:p>
            <a:fld id="{9F6EE29D-8DC6-4CB7-958C-0D2230DE07F1}" type="slidenum">
              <a:rPr lang="es-ES" smtClean="0"/>
              <a:pPr/>
              <a:t>34</a:t>
            </a:fld>
            <a:endParaRPr lang="es-E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DFC</a:t>
            </a:r>
          </a:p>
          <a:p>
            <a:pPr lvl="1"/>
            <a:endParaRPr lang="es-ES" dirty="0" smtClean="0">
              <a:solidFill>
                <a:schemeClr val="tx1"/>
              </a:solidFill>
            </a:endParaRPr>
          </a:p>
          <a:p>
            <a:endParaRPr lang="es-ES" dirty="0">
              <a:solidFill>
                <a:schemeClr val="tx1"/>
              </a:solidFill>
            </a:endParaRPr>
          </a:p>
        </p:txBody>
      </p:sp>
      <p:pic>
        <p:nvPicPr>
          <p:cNvPr id="8" name="Picture 4" descr="f7"/>
          <p:cNvPicPr>
            <a:picLocks noChangeAspect="1" noChangeArrowheads="1"/>
          </p:cNvPicPr>
          <p:nvPr/>
        </p:nvPicPr>
        <p:blipFill>
          <a:blip r:embed="rId2" cstate="print">
            <a:clrChange>
              <a:clrFrom>
                <a:srgbClr val="B8B8B8"/>
              </a:clrFrom>
              <a:clrTo>
                <a:srgbClr val="B8B8B8">
                  <a:alpha val="0"/>
                </a:srgbClr>
              </a:clrTo>
            </a:clrChange>
            <a:lum contrast="48000"/>
          </a:blip>
          <a:srcRect l="2980" t="9625" r="1877" b="2455"/>
          <a:stretch>
            <a:fillRect/>
          </a:stretch>
        </p:blipFill>
        <p:spPr bwMode="auto">
          <a:xfrm>
            <a:off x="1733294" y="1878986"/>
            <a:ext cx="5473700" cy="4321175"/>
          </a:xfrm>
          <a:prstGeom prst="rect">
            <a:avLst/>
          </a:prstGeom>
          <a:noFill/>
          <a:ln w="9525">
            <a:noFill/>
            <a:miter lim="800000"/>
            <a:headEnd/>
            <a:tailEnd/>
          </a:ln>
        </p:spPr>
      </p:pic>
      <p:sp>
        <p:nvSpPr>
          <p:cNvPr id="3" name="Marcador de número de diapositiva 2"/>
          <p:cNvSpPr>
            <a:spLocks noGrp="1"/>
          </p:cNvSpPr>
          <p:nvPr>
            <p:ph type="sldNum" sz="quarter" idx="12"/>
          </p:nvPr>
        </p:nvSpPr>
        <p:spPr/>
        <p:txBody>
          <a:bodyPr/>
          <a:lstStyle/>
          <a:p>
            <a:fld id="{9F6EE29D-8DC6-4CB7-958C-0D2230DE07F1}" type="slidenum">
              <a:rPr lang="es-ES" smtClean="0"/>
              <a:pPr/>
              <a:t>35</a:t>
            </a:fld>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a:t>
            </a:r>
            <a:endParaRPr lang="es-ES" sz="3200" dirty="0"/>
          </a:p>
        </p:txBody>
      </p:sp>
      <p:sp>
        <p:nvSpPr>
          <p:cNvPr id="5" name="4 Marcador de texto"/>
          <p:cNvSpPr>
            <a:spLocks noGrp="1"/>
          </p:cNvSpPr>
          <p:nvPr>
            <p:ph idx="1"/>
          </p:nvPr>
        </p:nvSpPr>
        <p:spPr/>
        <p:txBody>
          <a:bodyPr>
            <a:normAutofit/>
          </a:bodyPr>
          <a:lstStyle/>
          <a:p>
            <a:r>
              <a:rPr lang="es-ES" sz="2400" dirty="0" smtClean="0">
                <a:solidFill>
                  <a:schemeClr val="tx1"/>
                </a:solidFill>
              </a:rPr>
              <a:t>Modelado de funciones del sistema</a:t>
            </a:r>
          </a:p>
          <a:p>
            <a:pPr lvl="1"/>
            <a:r>
              <a:rPr lang="es-ES" sz="2000" dirty="0" smtClean="0">
                <a:solidFill>
                  <a:schemeClr val="tx1"/>
                </a:solidFill>
              </a:rPr>
              <a:t>Diagrama de Flujo de Datos (DFD)</a:t>
            </a:r>
          </a:p>
          <a:p>
            <a:pPr lvl="2"/>
            <a:r>
              <a:rPr lang="es-ES" sz="1600" dirty="0" smtClean="0">
                <a:solidFill>
                  <a:schemeClr val="tx1"/>
                </a:solidFill>
              </a:rPr>
              <a:t>Es una herramienta que permite visualizar un sistema como una red de procesos funcionales, conectados entre sí por “conductos” y almacenamientos de datos.</a:t>
            </a:r>
          </a:p>
          <a:p>
            <a:pPr lvl="2"/>
            <a:r>
              <a:rPr lang="es-ES" sz="1600" dirty="0" smtClean="0">
                <a:solidFill>
                  <a:schemeClr val="tx1"/>
                </a:solidFill>
              </a:rPr>
              <a:t>Representa la transformación de entradas a salidas y es también llamado diagrama de burbujas.</a:t>
            </a:r>
          </a:p>
          <a:p>
            <a:pPr lvl="2"/>
            <a:r>
              <a:rPr lang="es-ES_tradnl" sz="1600" dirty="0" smtClean="0">
                <a:solidFill>
                  <a:schemeClr val="tx1"/>
                </a:solidFill>
              </a:rPr>
              <a:t>Es una herramienta comúnmente utilizada por sistemas operacionales en los cuales las funciones del sistema son de gran importancia y son más complejas que los datos que éste maneja.</a:t>
            </a:r>
          </a:p>
          <a:p>
            <a:pPr lvl="2"/>
            <a:r>
              <a:rPr lang="es-ES_tradnl" sz="1600" dirty="0" smtClean="0">
                <a:solidFill>
                  <a:schemeClr val="tx1"/>
                </a:solidFill>
              </a:rPr>
              <a:t>Existen distintas variantes y notaciones: Stevens, Myers y </a:t>
            </a:r>
            <a:r>
              <a:rPr lang="es-ES_tradnl" sz="1600" dirty="0" err="1" smtClean="0">
                <a:solidFill>
                  <a:schemeClr val="tx1"/>
                </a:solidFill>
              </a:rPr>
              <a:t>Constantine</a:t>
            </a:r>
            <a:r>
              <a:rPr lang="es-ES_tradnl" sz="1600" dirty="0" smtClean="0">
                <a:solidFill>
                  <a:schemeClr val="tx1"/>
                </a:solidFill>
              </a:rPr>
              <a:t> [1974],  </a:t>
            </a:r>
            <a:r>
              <a:rPr lang="es-ES_tradnl" sz="1600" dirty="0" err="1" smtClean="0">
                <a:solidFill>
                  <a:schemeClr val="tx1"/>
                </a:solidFill>
              </a:rPr>
              <a:t>Yourdon</a:t>
            </a:r>
            <a:r>
              <a:rPr lang="es-ES_tradnl" sz="1600" dirty="0" smtClean="0">
                <a:solidFill>
                  <a:schemeClr val="tx1"/>
                </a:solidFill>
              </a:rPr>
              <a:t> y </a:t>
            </a:r>
            <a:r>
              <a:rPr lang="es-ES_tradnl" sz="1600" dirty="0" err="1" smtClean="0">
                <a:solidFill>
                  <a:schemeClr val="tx1"/>
                </a:solidFill>
              </a:rPr>
              <a:t>Constantine</a:t>
            </a:r>
            <a:r>
              <a:rPr lang="es-ES_tradnl" sz="1600" dirty="0" smtClean="0">
                <a:solidFill>
                  <a:schemeClr val="tx1"/>
                </a:solidFill>
              </a:rPr>
              <a:t> [1975], Gane y </a:t>
            </a:r>
            <a:r>
              <a:rPr lang="es-ES_tradnl" sz="1600" dirty="0" err="1" smtClean="0">
                <a:solidFill>
                  <a:schemeClr val="tx1"/>
                </a:solidFill>
              </a:rPr>
              <a:t>Sarson</a:t>
            </a:r>
            <a:r>
              <a:rPr lang="es-ES_tradnl" sz="1600" dirty="0" smtClean="0">
                <a:solidFill>
                  <a:schemeClr val="tx1"/>
                </a:solidFill>
              </a:rPr>
              <a:t> [1977], De Marco [1978], </a:t>
            </a:r>
            <a:r>
              <a:rPr lang="es-ES_tradnl" sz="1600" dirty="0" err="1" smtClean="0">
                <a:solidFill>
                  <a:schemeClr val="tx1"/>
                </a:solidFill>
              </a:rPr>
              <a:t>Yourdon</a:t>
            </a:r>
            <a:r>
              <a:rPr lang="es-ES_tradnl" sz="1600" dirty="0" smtClean="0">
                <a:solidFill>
                  <a:schemeClr val="tx1"/>
                </a:solidFill>
              </a:rPr>
              <a:t> [1993].</a:t>
            </a:r>
          </a:p>
          <a:p>
            <a:pPr lvl="2"/>
            <a:endParaRPr lang="es-ES" sz="16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4</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97819" y="91082"/>
            <a:ext cx="7543800" cy="1450757"/>
          </a:xfrm>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a:t>
            </a:r>
            <a:endParaRPr lang="es-ES" sz="3200" dirty="0"/>
          </a:p>
        </p:txBody>
      </p:sp>
      <p:sp>
        <p:nvSpPr>
          <p:cNvPr id="5" name="4 Marcador de texto"/>
          <p:cNvSpPr>
            <a:spLocks noGrp="1"/>
          </p:cNvSpPr>
          <p:nvPr>
            <p:ph idx="1"/>
          </p:nvPr>
        </p:nvSpPr>
        <p:spPr>
          <a:xfrm>
            <a:off x="658149" y="1933228"/>
            <a:ext cx="6695656" cy="4709120"/>
          </a:xfrm>
        </p:spPr>
        <p:txBody>
          <a:bodyPr>
            <a:normAutofit/>
          </a:bodyPr>
          <a:lstStyle/>
          <a:p>
            <a:r>
              <a:rPr lang="es-ES" sz="2400" dirty="0" smtClean="0">
                <a:solidFill>
                  <a:schemeClr val="tx1"/>
                </a:solidFill>
              </a:rPr>
              <a:t>Modelado de funciones del sistema</a:t>
            </a:r>
          </a:p>
          <a:p>
            <a:pPr lvl="1"/>
            <a:r>
              <a:rPr lang="es-ES" sz="2000" dirty="0" smtClean="0">
                <a:solidFill>
                  <a:schemeClr val="tx1"/>
                </a:solidFill>
              </a:rPr>
              <a:t>Diagrama de Flujo de Datos (DFD)</a:t>
            </a:r>
          </a:p>
          <a:p>
            <a:pPr lvl="2"/>
            <a:r>
              <a:rPr lang="es-ES" sz="1600" dirty="0" smtClean="0">
                <a:solidFill>
                  <a:schemeClr val="tx1"/>
                </a:solidFill>
              </a:rPr>
              <a:t>Los PROCESOS se representan por círculos o burbujas y representan las funciones individuales que ejecuta el sistema. Las funciones transforman entradas en salidas. </a:t>
            </a:r>
          </a:p>
          <a:p>
            <a:pPr lvl="2"/>
            <a:r>
              <a:rPr lang="es-ES_tradnl" sz="1600" dirty="0" smtClean="0">
                <a:solidFill>
                  <a:schemeClr val="tx1"/>
                </a:solidFill>
              </a:rPr>
              <a:t>Los FLUJOS se representan con flechas continuas la información que los procesos necesitan como entrada o producen como salida.</a:t>
            </a:r>
          </a:p>
          <a:p>
            <a:pPr lvl="2"/>
            <a:r>
              <a:rPr lang="es-ES" sz="1600" dirty="0" smtClean="0">
                <a:solidFill>
                  <a:schemeClr val="tx1"/>
                </a:solidFill>
              </a:rPr>
              <a:t>Los ALMACENAMIENTOS se representan con líneas dobles los datos permanentes del sistema en operación. Al concretarse el diseño dará origen a las bases de datos y archivos.</a:t>
            </a:r>
          </a:p>
          <a:p>
            <a:pPr lvl="2"/>
            <a:r>
              <a:rPr lang="es-ES" sz="1600" dirty="0" smtClean="0">
                <a:solidFill>
                  <a:schemeClr val="tx1"/>
                </a:solidFill>
              </a:rPr>
              <a:t>Las ENTIDADES EXTERNAS O TERMINADORES muestran productores o consumidores de información que residen fuera de los límites del sistema.</a:t>
            </a:r>
          </a:p>
        </p:txBody>
      </p:sp>
      <p:sp>
        <p:nvSpPr>
          <p:cNvPr id="7" name="4 Elipse"/>
          <p:cNvSpPr>
            <a:spLocks noChangeArrowheads="1"/>
          </p:cNvSpPr>
          <p:nvPr/>
        </p:nvSpPr>
        <p:spPr bwMode="auto">
          <a:xfrm>
            <a:off x="7666613" y="2062088"/>
            <a:ext cx="1141859" cy="1080120"/>
          </a:xfrm>
          <a:prstGeom prst="ellipse">
            <a:avLst/>
          </a:prstGeom>
          <a:noFill/>
          <a:ln w="12700" algn="ctr">
            <a:solidFill>
              <a:schemeClr val="tx2">
                <a:lumMod val="50000"/>
              </a:schemeClr>
            </a:solidFill>
            <a:miter lim="800000"/>
            <a:headEnd/>
            <a:tailEnd/>
          </a:ln>
        </p:spPr>
        <p:txBody>
          <a:bodyPr wrap="none"/>
          <a:lstStyle/>
          <a:p>
            <a:endParaRPr lang="es-ES"/>
          </a:p>
        </p:txBody>
      </p:sp>
      <p:cxnSp>
        <p:nvCxnSpPr>
          <p:cNvPr id="8" name="6 Conector recto de flecha"/>
          <p:cNvCxnSpPr>
            <a:cxnSpLocks noChangeShapeType="1"/>
          </p:cNvCxnSpPr>
          <p:nvPr/>
        </p:nvCxnSpPr>
        <p:spPr bwMode="auto">
          <a:xfrm>
            <a:off x="7686772" y="3671448"/>
            <a:ext cx="1141288" cy="142875"/>
          </a:xfrm>
          <a:prstGeom prst="straightConnector1">
            <a:avLst/>
          </a:prstGeom>
          <a:noFill/>
          <a:ln w="19050" algn="ctr">
            <a:solidFill>
              <a:schemeClr val="tx2">
                <a:lumMod val="75000"/>
              </a:schemeClr>
            </a:solidFill>
            <a:miter lim="800000"/>
            <a:headEnd/>
            <a:tailEnd type="triangle" w="lg" len="lg"/>
          </a:ln>
        </p:spPr>
      </p:cxnSp>
      <p:cxnSp>
        <p:nvCxnSpPr>
          <p:cNvPr id="9" name="7 Conector recto de flecha"/>
          <p:cNvCxnSpPr>
            <a:cxnSpLocks noChangeShapeType="1"/>
          </p:cNvCxnSpPr>
          <p:nvPr/>
        </p:nvCxnSpPr>
        <p:spPr bwMode="auto">
          <a:xfrm>
            <a:off x="7614764" y="3383416"/>
            <a:ext cx="1069281" cy="142875"/>
          </a:xfrm>
          <a:prstGeom prst="straightConnector1">
            <a:avLst/>
          </a:prstGeom>
          <a:noFill/>
          <a:ln w="19050" algn="ctr">
            <a:solidFill>
              <a:schemeClr val="tx2">
                <a:lumMod val="75000"/>
              </a:schemeClr>
            </a:solidFill>
            <a:miter lim="800000"/>
            <a:headEnd type="triangle" w="lg" len="lg"/>
            <a:tailEnd/>
          </a:ln>
        </p:spPr>
      </p:cxnSp>
      <p:sp>
        <p:nvSpPr>
          <p:cNvPr id="11" name="11 Rectángulo"/>
          <p:cNvSpPr>
            <a:spLocks noChangeArrowheads="1"/>
          </p:cNvSpPr>
          <p:nvPr/>
        </p:nvSpPr>
        <p:spPr bwMode="auto">
          <a:xfrm>
            <a:off x="7425344" y="5020864"/>
            <a:ext cx="1464469" cy="670849"/>
          </a:xfrm>
          <a:prstGeom prst="rect">
            <a:avLst/>
          </a:prstGeom>
          <a:noFill/>
          <a:ln w="22225" algn="ctr">
            <a:solidFill>
              <a:schemeClr val="tx2">
                <a:lumMod val="75000"/>
              </a:schemeClr>
            </a:solidFill>
            <a:miter lim="800000"/>
            <a:headEnd/>
            <a:tailEnd/>
          </a:ln>
        </p:spPr>
        <p:txBody>
          <a:bodyPr wrap="none"/>
          <a:lstStyle/>
          <a:p>
            <a:pPr algn="ctr"/>
            <a:r>
              <a:rPr lang="es-ES" dirty="0"/>
              <a:t>Entidad</a:t>
            </a:r>
          </a:p>
        </p:txBody>
      </p:sp>
      <p:sp>
        <p:nvSpPr>
          <p:cNvPr id="15" name="14 CuadroTexto"/>
          <p:cNvSpPr txBox="1"/>
          <p:nvPr/>
        </p:nvSpPr>
        <p:spPr>
          <a:xfrm>
            <a:off x="7212307" y="4211798"/>
            <a:ext cx="1547664" cy="369332"/>
          </a:xfrm>
          <a:prstGeom prst="rect">
            <a:avLst/>
          </a:prstGeom>
          <a:noFill/>
          <a:ln w="12700">
            <a:noFill/>
          </a:ln>
        </p:spPr>
        <p:txBody>
          <a:bodyPr wrap="square" rtlCol="0">
            <a:spAutoFit/>
          </a:bodyPr>
          <a:lstStyle/>
          <a:p>
            <a:r>
              <a:rPr lang="es-ES_tradnl" dirty="0" smtClean="0"/>
              <a:t>Almacén</a:t>
            </a:r>
            <a:endParaRPr lang="es-ES" dirty="0"/>
          </a:p>
        </p:txBody>
      </p:sp>
      <p:cxnSp>
        <p:nvCxnSpPr>
          <p:cNvPr id="17" name="16 Conector recto"/>
          <p:cNvCxnSpPr/>
          <p:nvPr/>
        </p:nvCxnSpPr>
        <p:spPr>
          <a:xfrm>
            <a:off x="7251479" y="4212728"/>
            <a:ext cx="1224136"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7240265" y="4576483"/>
            <a:ext cx="1224136" cy="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16 Conector recto"/>
          <p:cNvCxnSpPr/>
          <p:nvPr/>
        </p:nvCxnSpPr>
        <p:spPr>
          <a:xfrm flipH="1">
            <a:off x="7240265" y="4249630"/>
            <a:ext cx="11214" cy="326853"/>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Marcador de número de diapositiva 2"/>
          <p:cNvSpPr>
            <a:spLocks noGrp="1"/>
          </p:cNvSpPr>
          <p:nvPr>
            <p:ph type="sldNum" sz="quarter" idx="12"/>
          </p:nvPr>
        </p:nvSpPr>
        <p:spPr/>
        <p:txBody>
          <a:bodyPr/>
          <a:lstStyle/>
          <a:p>
            <a:fld id="{9F6EE29D-8DC6-4CB7-958C-0D2230DE07F1}" type="slidenum">
              <a:rPr lang="es-ES" smtClean="0"/>
              <a:pPr/>
              <a:t>5</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ox(i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par>
                                <p:cTn id="18" presetID="4"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ox(i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in)">
                                      <p:cBhvr>
                                        <p:cTn id="30" dur="500"/>
                                        <p:tgtEl>
                                          <p:spTgt spid="15"/>
                                        </p:tgtEl>
                                      </p:cBhvr>
                                    </p:animEffect>
                                  </p:childTnLst>
                                </p:cTn>
                              </p:par>
                              <p:par>
                                <p:cTn id="31" presetID="4" presetClass="entr" presetSubtype="16"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ox(in)">
                                      <p:cBhvr>
                                        <p:cTn id="33" dur="500"/>
                                        <p:tgtEl>
                                          <p:spTgt spid="17"/>
                                        </p:tgtEl>
                                      </p:cBhvr>
                                    </p:animEffect>
                                  </p:childTnLst>
                                </p:cTn>
                              </p:par>
                              <p:par>
                                <p:cTn id="34" presetID="4"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ox(i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box(in)">
                                      <p:cBhvr>
                                        <p:cTn id="41" dur="50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ox(in)">
                                      <p:cBhvr>
                                        <p:cTn id="46" dur="500"/>
                                        <p:tgtEl>
                                          <p:spTgt spid="11"/>
                                        </p:tgtEl>
                                      </p:cBhvr>
                                    </p:animEffect>
                                  </p:childTnLst>
                                </p:cTn>
                              </p:par>
                              <p:par>
                                <p:cTn id="47" presetID="4" presetClass="entr" presetSubtype="16"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ox(in)">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a:t>
            </a:r>
            <a:endParaRPr lang="es-ES" sz="3200" dirty="0"/>
          </a:p>
        </p:txBody>
      </p:sp>
      <p:sp>
        <p:nvSpPr>
          <p:cNvPr id="5" name="4 Marcador de texto"/>
          <p:cNvSpPr>
            <a:spLocks noGrp="1"/>
          </p:cNvSpPr>
          <p:nvPr>
            <p:ph idx="1"/>
          </p:nvPr>
        </p:nvSpPr>
        <p:spPr/>
        <p:txBody>
          <a:bodyPr>
            <a:normAutofit/>
          </a:bodyPr>
          <a:lstStyle/>
          <a:p>
            <a:r>
              <a:rPr lang="es-ES" dirty="0" smtClean="0">
                <a:solidFill>
                  <a:schemeClr val="tx1"/>
                </a:solidFill>
              </a:rPr>
              <a:t>Modelado de funciones del sistema</a:t>
            </a:r>
          </a:p>
          <a:p>
            <a:pPr lvl="1"/>
            <a:r>
              <a:rPr lang="es-ES" dirty="0" smtClean="0">
                <a:solidFill>
                  <a:schemeClr val="tx1"/>
                </a:solidFill>
              </a:rPr>
              <a:t>Diagrama de Flujo de Datos (DFD)</a:t>
            </a:r>
          </a:p>
          <a:p>
            <a:pPr lvl="2"/>
            <a:endParaRPr lang="es-ES" dirty="0" smtClean="0">
              <a:solidFill>
                <a:schemeClr val="tx1"/>
              </a:solidFill>
            </a:endParaRPr>
          </a:p>
          <a:p>
            <a:pPr lvl="2"/>
            <a:endParaRPr lang="es-ES_tradnl" dirty="0" smtClean="0">
              <a:solidFill>
                <a:schemeClr val="tx1"/>
              </a:solidFill>
            </a:endParaRPr>
          </a:p>
          <a:p>
            <a:pPr lvl="2"/>
            <a:endParaRPr lang="es-ES" dirty="0" smtClean="0">
              <a:solidFill>
                <a:schemeClr val="tx1"/>
              </a:solidFill>
            </a:endParaRPr>
          </a:p>
          <a:p>
            <a:pPr lvl="2"/>
            <a:endParaRPr lang="es-ES" dirty="0">
              <a:solidFill>
                <a:schemeClr val="tx1"/>
              </a:solidFill>
            </a:endParaRPr>
          </a:p>
        </p:txBody>
      </p:sp>
      <p:pic>
        <p:nvPicPr>
          <p:cNvPr id="1028" name="Picture 4" descr="http://www.cyta.com.ar/biblioteca/bddoc/bdlibros/proyectoinformatico/libro/c4/figc4/Image365.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85" t="18900" r="6121" b="24401"/>
          <a:stretch/>
        </p:blipFill>
        <p:spPr bwMode="auto">
          <a:xfrm>
            <a:off x="1823113" y="3068960"/>
            <a:ext cx="5400600" cy="259228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p:cNvSpPr>
            <a:spLocks noGrp="1"/>
          </p:cNvSpPr>
          <p:nvPr>
            <p:ph type="sldNum" sz="quarter" idx="12"/>
          </p:nvPr>
        </p:nvSpPr>
        <p:spPr/>
        <p:txBody>
          <a:bodyPr/>
          <a:lstStyle/>
          <a:p>
            <a:fld id="{9F6EE29D-8DC6-4CB7-958C-0D2230DE07F1}" type="slidenum">
              <a:rPr lang="es-ES" smtClean="0"/>
              <a:pPr/>
              <a:t>6</a:t>
            </a:fld>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457200" y="1709928"/>
            <a:ext cx="8229600" cy="4527384"/>
          </a:xfrm>
        </p:spPr>
        <p:txBody>
          <a:bodyPr>
            <a:normAutofit/>
          </a:bodyPr>
          <a:lstStyle/>
          <a:p>
            <a:r>
              <a:rPr lang="es-ES" sz="2400" dirty="0" smtClean="0">
                <a:solidFill>
                  <a:schemeClr val="tx1"/>
                </a:solidFill>
              </a:rPr>
              <a:t>Diagrama de Flujo de Datos (DFD)</a:t>
            </a:r>
          </a:p>
          <a:p>
            <a:pPr lvl="1"/>
            <a:r>
              <a:rPr lang="es-ES_tradnl" sz="2000" dirty="0" smtClean="0">
                <a:solidFill>
                  <a:schemeClr val="tx1"/>
                </a:solidFill>
              </a:rPr>
              <a:t>Descomposición en Niveles</a:t>
            </a:r>
          </a:p>
          <a:p>
            <a:pPr lvl="2"/>
            <a:r>
              <a:rPr lang="es-ES_tradnl" sz="1600" dirty="0" smtClean="0">
                <a:solidFill>
                  <a:schemeClr val="tx1"/>
                </a:solidFill>
              </a:rPr>
              <a:t>Ventajas</a:t>
            </a:r>
          </a:p>
          <a:p>
            <a:pPr lvl="3"/>
            <a:r>
              <a:rPr lang="es-ES" sz="1600" dirty="0" smtClean="0">
                <a:solidFill>
                  <a:schemeClr val="tx1"/>
                </a:solidFill>
              </a:rPr>
              <a:t>Ayuda a construir la especificación de arriba abajo</a:t>
            </a:r>
          </a:p>
          <a:p>
            <a:pPr lvl="3"/>
            <a:r>
              <a:rPr lang="es-ES" sz="1600" dirty="0" smtClean="0">
                <a:solidFill>
                  <a:schemeClr val="tx1"/>
                </a:solidFill>
              </a:rPr>
              <a:t>Distintos niveles pueden ir dirigidos a personas diferentes (directivos y usuarios)</a:t>
            </a:r>
          </a:p>
          <a:p>
            <a:pPr lvl="3"/>
            <a:r>
              <a:rPr lang="es-ES" sz="1600" dirty="0" smtClean="0">
                <a:solidFill>
                  <a:schemeClr val="tx1"/>
                </a:solidFill>
              </a:rPr>
              <a:t>Facilita el trabajo de los analistas (trabajo paralelo de modelado)</a:t>
            </a:r>
          </a:p>
          <a:p>
            <a:pPr lvl="3"/>
            <a:r>
              <a:rPr lang="es-ES" sz="1600" dirty="0" smtClean="0">
                <a:solidFill>
                  <a:schemeClr val="tx1"/>
                </a:solidFill>
              </a:rPr>
              <a:t>Facilita la documentación del sistema</a:t>
            </a:r>
          </a:p>
          <a:p>
            <a:pPr lvl="2"/>
            <a:endParaRPr lang="es-ES" sz="1600" dirty="0" smtClean="0">
              <a:solidFill>
                <a:schemeClr val="tx1"/>
              </a:solidFill>
            </a:endParaRPr>
          </a:p>
          <a:p>
            <a:pPr lvl="2"/>
            <a:endParaRPr lang="es-ES_tradnl" sz="1600" dirty="0" smtClean="0">
              <a:solidFill>
                <a:schemeClr val="tx1"/>
              </a:solidFill>
            </a:endParaRPr>
          </a:p>
          <a:p>
            <a:pPr lvl="2"/>
            <a:endParaRPr lang="es-ES" sz="1600" dirty="0" smtClean="0">
              <a:solidFill>
                <a:schemeClr val="tx1"/>
              </a:solidFill>
            </a:endParaRPr>
          </a:p>
          <a:p>
            <a:pPr lvl="2"/>
            <a:endParaRPr lang="es-ES" sz="1600" dirty="0">
              <a:solidFill>
                <a:schemeClr val="tx1"/>
              </a:solidFill>
            </a:endParaRPr>
          </a:p>
        </p:txBody>
      </p:sp>
      <p:pic>
        <p:nvPicPr>
          <p:cNvPr id="7" name="Imagen 6"/>
          <p:cNvPicPr>
            <a:picLocks noChangeAspect="1"/>
          </p:cNvPicPr>
          <p:nvPr/>
        </p:nvPicPr>
        <p:blipFill>
          <a:blip r:embed="rId2" cstate="print">
            <a:clrChange>
              <a:clrFrom>
                <a:srgbClr val="E3D8D9"/>
              </a:clrFrom>
              <a:clrTo>
                <a:srgbClr val="E3D8D9">
                  <a:alpha val="0"/>
                </a:srgbClr>
              </a:clrTo>
            </a:clrChange>
          </a:blip>
          <a:stretch>
            <a:fillRect/>
          </a:stretch>
        </p:blipFill>
        <p:spPr>
          <a:xfrm>
            <a:off x="4264077" y="3789040"/>
            <a:ext cx="4845496" cy="2559509"/>
          </a:xfrm>
          <a:prstGeom prst="rect">
            <a:avLst/>
          </a:prstGeom>
        </p:spPr>
      </p:pic>
      <p:pic>
        <p:nvPicPr>
          <p:cNvPr id="1028" name="Picture 4" descr="http://dc262.4shared.com/doc/A37cyGa6/preview_html_m2f1e327a.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413"/>
          <a:stretch/>
        </p:blipFill>
        <p:spPr bwMode="auto">
          <a:xfrm>
            <a:off x="822959" y="1954437"/>
            <a:ext cx="3805033" cy="21946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c262.4shared.com/doc/A37cyGa6/preview_html_m41a54808.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846"/>
          <a:stretch/>
        </p:blipFill>
        <p:spPr bwMode="auto">
          <a:xfrm>
            <a:off x="4756691" y="845731"/>
            <a:ext cx="4141496" cy="271858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p:cNvSpPr>
            <a:spLocks noGrp="1"/>
          </p:cNvSpPr>
          <p:nvPr>
            <p:ph type="sldNum" sz="quarter" idx="12"/>
          </p:nvPr>
        </p:nvSpPr>
        <p:spPr/>
        <p:txBody>
          <a:bodyPr/>
          <a:lstStyle/>
          <a:p>
            <a:fld id="{9F6EE29D-8DC6-4CB7-958C-0D2230DE07F1}" type="slidenum">
              <a:rPr lang="es-ES" smtClean="0"/>
              <a:pPr/>
              <a:t>7</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Effect transition="in" filter="fade">
                                      <p:cBhvr>
                                        <p:cTn id="9" dur="1000"/>
                                        <p:tgtEl>
                                          <p:spTgt spid="102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028"/>
                                        </p:tgtEl>
                                      </p:cBhvr>
                                    </p:animEffect>
                                    <p:set>
                                      <p:cBhvr>
                                        <p:cTn id="14" dur="1" fill="hold">
                                          <p:stCondLst>
                                            <p:cond delay="499"/>
                                          </p:stCondLst>
                                        </p:cTn>
                                        <p:tgtEl>
                                          <p:spTgt spid="10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 calcmode="lin" valueType="num">
                                      <p:cBhvr>
                                        <p:cTn id="19" dur="1000" fill="hold"/>
                                        <p:tgtEl>
                                          <p:spTgt spid="1030"/>
                                        </p:tgtEl>
                                        <p:attrNameLst>
                                          <p:attrName>ppt_w</p:attrName>
                                        </p:attrNameLst>
                                      </p:cBhvr>
                                      <p:tavLst>
                                        <p:tav tm="0">
                                          <p:val>
                                            <p:fltVal val="0"/>
                                          </p:val>
                                        </p:tav>
                                        <p:tav tm="100000">
                                          <p:val>
                                            <p:strVal val="#ppt_w"/>
                                          </p:val>
                                        </p:tav>
                                      </p:tavLst>
                                    </p:anim>
                                    <p:anim calcmode="lin" valueType="num">
                                      <p:cBhvr>
                                        <p:cTn id="20" dur="1000" fill="hold"/>
                                        <p:tgtEl>
                                          <p:spTgt spid="1030"/>
                                        </p:tgtEl>
                                        <p:attrNameLst>
                                          <p:attrName>ppt_h</p:attrName>
                                        </p:attrNameLst>
                                      </p:cBhvr>
                                      <p:tavLst>
                                        <p:tav tm="0">
                                          <p:val>
                                            <p:fltVal val="0"/>
                                          </p:val>
                                        </p:tav>
                                        <p:tav tm="100000">
                                          <p:val>
                                            <p:strVal val="#ppt_h"/>
                                          </p:val>
                                        </p:tav>
                                      </p:tavLst>
                                    </p:anim>
                                    <p:animEffect transition="in" filter="fade">
                                      <p:cBhvr>
                                        <p:cTn id="21" dur="1000"/>
                                        <p:tgtEl>
                                          <p:spTgt spid="10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30"/>
                                        </p:tgtEl>
                                      </p:cBhvr>
                                    </p:animEffect>
                                    <p:set>
                                      <p:cBhvr>
                                        <p:cTn id="26"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p:txBody>
          <a:bodyPr>
            <a:normAutofit/>
          </a:bodyPr>
          <a:lstStyle/>
          <a:p>
            <a:r>
              <a:rPr lang="es-ES" sz="2400" dirty="0" smtClean="0">
                <a:solidFill>
                  <a:schemeClr val="tx1"/>
                </a:solidFill>
              </a:rPr>
              <a:t>Diccionario de Datos (DD)</a:t>
            </a:r>
          </a:p>
          <a:p>
            <a:pPr lvl="1"/>
            <a:r>
              <a:rPr lang="es-ES_tradnl" sz="2000" dirty="0" smtClean="0">
                <a:solidFill>
                  <a:schemeClr val="tx1"/>
                </a:solidFill>
              </a:rPr>
              <a:t>Listado organizado de todos los datos pertinentes al sistema</a:t>
            </a:r>
          </a:p>
          <a:p>
            <a:pPr lvl="2"/>
            <a:r>
              <a:rPr lang="es-ES" sz="1600" dirty="0" smtClean="0">
                <a:solidFill>
                  <a:schemeClr val="tx1"/>
                </a:solidFill>
              </a:rPr>
              <a:t>Definición sin ambigüedad de los datos y elementos del sistema</a:t>
            </a:r>
          </a:p>
          <a:p>
            <a:pPr lvl="2"/>
            <a:r>
              <a:rPr lang="es-ES" sz="1600" dirty="0" smtClean="0">
                <a:solidFill>
                  <a:schemeClr val="tx1"/>
                </a:solidFill>
              </a:rPr>
              <a:t>Permite revisar consistencia</a:t>
            </a:r>
          </a:p>
          <a:p>
            <a:pPr lvl="2"/>
            <a:r>
              <a:rPr lang="es-ES" sz="1600" dirty="0" smtClean="0">
                <a:solidFill>
                  <a:schemeClr val="tx1"/>
                </a:solidFill>
              </a:rPr>
              <a:t>Representa el contenido de la información</a:t>
            </a:r>
          </a:p>
          <a:p>
            <a:pPr lvl="2"/>
            <a:r>
              <a:rPr lang="es-ES" sz="1600" dirty="0" smtClean="0">
                <a:solidFill>
                  <a:schemeClr val="tx1"/>
                </a:solidFill>
              </a:rPr>
              <a:t>Define el significado de los flujos y los almacenes</a:t>
            </a:r>
          </a:p>
          <a:p>
            <a:pPr lvl="2"/>
            <a:r>
              <a:rPr lang="es-ES_tradnl" sz="1600" dirty="0" smtClean="0">
                <a:solidFill>
                  <a:schemeClr val="tx1"/>
                </a:solidFill>
              </a:rPr>
              <a:t>Un Dato debe contener </a:t>
            </a:r>
          </a:p>
          <a:p>
            <a:pPr lvl="3"/>
            <a:r>
              <a:rPr lang="es-ES_tradnl" sz="1600" dirty="0" smtClean="0">
                <a:solidFill>
                  <a:schemeClr val="tx1"/>
                </a:solidFill>
              </a:rPr>
              <a:t>Tipo </a:t>
            </a:r>
          </a:p>
          <a:p>
            <a:pPr lvl="3"/>
            <a:r>
              <a:rPr lang="es-ES_tradnl" sz="1600" dirty="0" smtClean="0">
                <a:solidFill>
                  <a:schemeClr val="tx1"/>
                </a:solidFill>
              </a:rPr>
              <a:t>Nombre </a:t>
            </a:r>
          </a:p>
          <a:p>
            <a:pPr lvl="3"/>
            <a:r>
              <a:rPr lang="es-ES_tradnl" sz="1600" dirty="0" smtClean="0">
                <a:solidFill>
                  <a:schemeClr val="tx1"/>
                </a:solidFill>
              </a:rPr>
              <a:t>Descripción</a:t>
            </a:r>
          </a:p>
          <a:p>
            <a:pPr lvl="1"/>
            <a:endParaRPr lang="es-ES" sz="2000" dirty="0" smtClean="0">
              <a:solidFill>
                <a:schemeClr val="tx1"/>
              </a:solidFill>
            </a:endParaRPr>
          </a:p>
          <a:p>
            <a:pPr lvl="2"/>
            <a:endParaRPr lang="es-ES_tradnl" sz="1600" dirty="0" smtClean="0">
              <a:solidFill>
                <a:schemeClr val="tx1"/>
              </a:solidFill>
            </a:endParaRPr>
          </a:p>
          <a:p>
            <a:pPr lvl="2"/>
            <a:endParaRPr lang="es-ES" sz="1600" dirty="0" smtClean="0">
              <a:solidFill>
                <a:schemeClr val="tx1"/>
              </a:solidFill>
            </a:endParaRPr>
          </a:p>
          <a:p>
            <a:pPr lvl="2"/>
            <a:endParaRPr lang="es-ES" sz="1600" dirty="0">
              <a:solidFill>
                <a:schemeClr val="tx1"/>
              </a:solidFill>
            </a:endParaRP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38206"/>
            <a:ext cx="7543800" cy="1450757"/>
          </a:xfrm>
        </p:spPr>
        <p:txBody>
          <a:bodyPr>
            <a:noAutofit/>
          </a:bodyPr>
          <a:lstStyle/>
          <a:p>
            <a:r>
              <a:rPr lang="es-ES_tradnl" sz="3200" dirty="0" smtClean="0"/>
              <a:t>Técnicas de Especificación de Requerimientos</a:t>
            </a:r>
            <a:br>
              <a:rPr lang="es-ES_tradnl" sz="3200" dirty="0" smtClean="0"/>
            </a:br>
            <a:r>
              <a:rPr lang="es-ES_tradnl" sz="3200" dirty="0" smtClean="0"/>
              <a:t>Dinámicas – Análisis Estructurado </a:t>
            </a:r>
            <a:endParaRPr lang="es-ES" sz="3200" dirty="0"/>
          </a:p>
        </p:txBody>
      </p:sp>
      <p:sp>
        <p:nvSpPr>
          <p:cNvPr id="5" name="4 Marcador de texto"/>
          <p:cNvSpPr>
            <a:spLocks noGrp="1"/>
          </p:cNvSpPr>
          <p:nvPr>
            <p:ph idx="1"/>
          </p:nvPr>
        </p:nvSpPr>
        <p:spPr>
          <a:xfrm>
            <a:off x="564704" y="1718363"/>
            <a:ext cx="8579296" cy="4637112"/>
          </a:xfrm>
        </p:spPr>
        <p:txBody>
          <a:bodyPr>
            <a:normAutofit/>
          </a:bodyPr>
          <a:lstStyle/>
          <a:p>
            <a:r>
              <a:rPr lang="es-ES" dirty="0" smtClean="0">
                <a:solidFill>
                  <a:schemeClr val="tx1"/>
                </a:solidFill>
              </a:rPr>
              <a:t>Diccionario de Datos (DD)</a:t>
            </a:r>
          </a:p>
          <a:p>
            <a:pPr lvl="1"/>
            <a:r>
              <a:rPr lang="es-ES" dirty="0">
                <a:solidFill>
                  <a:schemeClr val="tx1"/>
                </a:solidFill>
              </a:rPr>
              <a:t>Notación </a:t>
            </a:r>
          </a:p>
          <a:p>
            <a:pPr lvl="2"/>
            <a:r>
              <a:rPr lang="es-ES" dirty="0">
                <a:solidFill>
                  <a:schemeClr val="tx1"/>
                </a:solidFill>
              </a:rPr>
              <a:t>=   </a:t>
            </a:r>
            <a:r>
              <a:rPr lang="es-ES" dirty="0" smtClean="0">
                <a:solidFill>
                  <a:schemeClr val="tx1"/>
                </a:solidFill>
              </a:rPr>
              <a:t>ESTA </a:t>
            </a:r>
            <a:r>
              <a:rPr lang="es-ES" dirty="0">
                <a:solidFill>
                  <a:schemeClr val="tx1"/>
                </a:solidFill>
              </a:rPr>
              <a:t>COMPUESTO DE</a:t>
            </a:r>
            <a:r>
              <a:rPr lang="es-ES" sz="1500" dirty="0">
                <a:solidFill>
                  <a:schemeClr val="tx1"/>
                </a:solidFill>
              </a:rPr>
              <a:t> </a:t>
            </a:r>
            <a:r>
              <a:rPr lang="es-ES" sz="1500" dirty="0" smtClean="0">
                <a:solidFill>
                  <a:schemeClr val="tx1"/>
                </a:solidFill>
              </a:rPr>
              <a:t>     </a:t>
            </a:r>
          </a:p>
          <a:p>
            <a:pPr marL="1188720" lvl="5" indent="0">
              <a:buNone/>
            </a:pPr>
            <a:r>
              <a:rPr lang="es-ES" sz="1900" dirty="0" smtClean="0">
                <a:solidFill>
                  <a:schemeClr val="tx1"/>
                </a:solidFill>
              </a:rPr>
              <a:t>		</a:t>
            </a:r>
            <a:r>
              <a:rPr lang="es-ES" sz="1800" dirty="0" smtClean="0">
                <a:solidFill>
                  <a:schemeClr val="tx1"/>
                </a:solidFill>
              </a:rPr>
              <a:t> SOLICITUD </a:t>
            </a:r>
            <a:r>
              <a:rPr lang="es-ES" sz="1800" dirty="0">
                <a:solidFill>
                  <a:schemeClr val="tx1"/>
                </a:solidFill>
              </a:rPr>
              <a:t>= </a:t>
            </a:r>
            <a:r>
              <a:rPr lang="es-ES" sz="1800" dirty="0" err="1" smtClean="0">
                <a:solidFill>
                  <a:schemeClr val="tx1"/>
                </a:solidFill>
              </a:rPr>
              <a:t>Nom</a:t>
            </a:r>
            <a:r>
              <a:rPr lang="es-ES" sz="1800" dirty="0" smtClean="0">
                <a:solidFill>
                  <a:schemeClr val="tx1"/>
                </a:solidFill>
              </a:rPr>
              <a:t>. del Cliente + Domicilio de </a:t>
            </a:r>
            <a:r>
              <a:rPr lang="es-ES" sz="1800" dirty="0" err="1" smtClean="0">
                <a:solidFill>
                  <a:schemeClr val="tx1"/>
                </a:solidFill>
              </a:rPr>
              <a:t>Envio</a:t>
            </a:r>
            <a:endParaRPr lang="es-ES" sz="2000" dirty="0">
              <a:solidFill>
                <a:schemeClr val="tx1"/>
              </a:solidFill>
            </a:endParaRPr>
          </a:p>
          <a:p>
            <a:pPr lvl="2"/>
            <a:r>
              <a:rPr lang="es-ES" dirty="0">
                <a:solidFill>
                  <a:schemeClr val="tx1"/>
                </a:solidFill>
              </a:rPr>
              <a:t>+       Y  (SECUENCIA</a:t>
            </a:r>
            <a:r>
              <a:rPr lang="es-ES" dirty="0" smtClean="0">
                <a:solidFill>
                  <a:schemeClr val="tx1"/>
                </a:solidFill>
              </a:rPr>
              <a:t>)</a:t>
            </a:r>
          </a:p>
          <a:p>
            <a:pPr lvl="2"/>
            <a:endParaRPr lang="es-ES" dirty="0">
              <a:solidFill>
                <a:schemeClr val="tx1"/>
              </a:solidFill>
            </a:endParaRPr>
          </a:p>
          <a:p>
            <a:pPr lvl="2"/>
            <a:r>
              <a:rPr lang="es-ES" dirty="0">
                <a:solidFill>
                  <a:schemeClr val="tx1"/>
                </a:solidFill>
              </a:rPr>
              <a:t>( )      </a:t>
            </a:r>
            <a:r>
              <a:rPr lang="es-ES" dirty="0" smtClean="0">
                <a:solidFill>
                  <a:schemeClr val="tx1"/>
                </a:solidFill>
              </a:rPr>
              <a:t>OPTATIVO	</a:t>
            </a:r>
          </a:p>
          <a:p>
            <a:pPr marL="1737360" lvl="8" indent="0">
              <a:buNone/>
            </a:pPr>
            <a:r>
              <a:rPr lang="es-ES" sz="2100" dirty="0" smtClean="0">
                <a:solidFill>
                  <a:schemeClr val="tx1"/>
                </a:solidFill>
              </a:rPr>
              <a:t>	</a:t>
            </a:r>
            <a:r>
              <a:rPr lang="es-ES" sz="1800" dirty="0" err="1" smtClean="0">
                <a:solidFill>
                  <a:schemeClr val="tx1"/>
                </a:solidFill>
              </a:rPr>
              <a:t>Dom</a:t>
            </a:r>
            <a:r>
              <a:rPr lang="es-ES" sz="1800" dirty="0" smtClean="0">
                <a:solidFill>
                  <a:schemeClr val="tx1"/>
                </a:solidFill>
              </a:rPr>
              <a:t> </a:t>
            </a:r>
            <a:r>
              <a:rPr lang="es-ES" sz="1800" dirty="0" smtClean="0">
                <a:solidFill>
                  <a:schemeClr val="tx1"/>
                </a:solidFill>
              </a:rPr>
              <a:t>de Cliente </a:t>
            </a:r>
            <a:r>
              <a:rPr lang="es-ES" sz="1800" dirty="0">
                <a:solidFill>
                  <a:schemeClr val="tx1"/>
                </a:solidFill>
              </a:rPr>
              <a:t>=(</a:t>
            </a:r>
            <a:r>
              <a:rPr lang="es-ES" sz="1800" dirty="0" err="1">
                <a:solidFill>
                  <a:schemeClr val="tx1"/>
                </a:solidFill>
              </a:rPr>
              <a:t>Dom</a:t>
            </a:r>
            <a:r>
              <a:rPr lang="es-ES" sz="1800" dirty="0">
                <a:solidFill>
                  <a:schemeClr val="tx1"/>
                </a:solidFill>
              </a:rPr>
              <a:t> de envío postal) + (</a:t>
            </a:r>
            <a:r>
              <a:rPr lang="es-ES" sz="1800" dirty="0" err="1">
                <a:solidFill>
                  <a:schemeClr val="tx1"/>
                </a:solidFill>
              </a:rPr>
              <a:t>Dom</a:t>
            </a:r>
            <a:r>
              <a:rPr lang="es-ES" sz="1800" dirty="0">
                <a:solidFill>
                  <a:schemeClr val="tx1"/>
                </a:solidFill>
              </a:rPr>
              <a:t> de </a:t>
            </a:r>
            <a:r>
              <a:rPr lang="es-ES" sz="1800" dirty="0" smtClean="0">
                <a:solidFill>
                  <a:schemeClr val="tx1"/>
                </a:solidFill>
              </a:rPr>
              <a:t>envío 			de </a:t>
            </a:r>
            <a:r>
              <a:rPr lang="es-ES" sz="1800" dirty="0">
                <a:solidFill>
                  <a:schemeClr val="tx1"/>
                </a:solidFill>
              </a:rPr>
              <a:t>cuentas)</a:t>
            </a:r>
          </a:p>
          <a:p>
            <a:pPr lvl="2"/>
            <a:endParaRPr lang="es-ES" dirty="0">
              <a:solidFill>
                <a:schemeClr val="tx1"/>
              </a:solidFill>
            </a:endParaRPr>
          </a:p>
          <a:p>
            <a:pPr lvl="2"/>
            <a:r>
              <a:rPr lang="es-ES" dirty="0">
                <a:solidFill>
                  <a:schemeClr val="tx1"/>
                </a:solidFill>
              </a:rPr>
              <a:t>{ }      </a:t>
            </a:r>
            <a:r>
              <a:rPr lang="es-ES" dirty="0" smtClean="0">
                <a:solidFill>
                  <a:schemeClr val="tx1"/>
                </a:solidFill>
              </a:rPr>
              <a:t>ITERACION</a:t>
            </a:r>
          </a:p>
          <a:p>
            <a:pPr marL="1737360" lvl="8" indent="0">
              <a:buNone/>
            </a:pPr>
            <a:r>
              <a:rPr lang="es-ES" sz="1400" dirty="0" smtClean="0">
                <a:solidFill>
                  <a:schemeClr val="tx1"/>
                </a:solidFill>
              </a:rPr>
              <a:t>	</a:t>
            </a:r>
            <a:r>
              <a:rPr lang="es-ES" sz="1800" dirty="0" smtClean="0">
                <a:solidFill>
                  <a:schemeClr val="tx1"/>
                </a:solidFill>
              </a:rPr>
              <a:t>SOLICITUD </a:t>
            </a:r>
            <a:r>
              <a:rPr lang="es-ES" sz="1800" dirty="0">
                <a:solidFill>
                  <a:schemeClr val="tx1"/>
                </a:solidFill>
              </a:rPr>
              <a:t>= </a:t>
            </a:r>
            <a:r>
              <a:rPr lang="es-ES" sz="1800" dirty="0" err="1">
                <a:solidFill>
                  <a:schemeClr val="tx1"/>
                </a:solidFill>
              </a:rPr>
              <a:t>Nom</a:t>
            </a:r>
            <a:r>
              <a:rPr lang="es-ES" sz="1800" dirty="0">
                <a:solidFill>
                  <a:schemeClr val="tx1"/>
                </a:solidFill>
              </a:rPr>
              <a:t>. del Cliente + Domicilio de </a:t>
            </a:r>
            <a:r>
              <a:rPr lang="es-ES" sz="1800" dirty="0" err="1" smtClean="0">
                <a:solidFill>
                  <a:schemeClr val="tx1"/>
                </a:solidFill>
              </a:rPr>
              <a:t>Envio</a:t>
            </a:r>
            <a:r>
              <a:rPr lang="es-ES" sz="1800" dirty="0" smtClean="0">
                <a:solidFill>
                  <a:schemeClr val="tx1"/>
                </a:solidFill>
              </a:rPr>
              <a:t>+ </a:t>
            </a:r>
            <a:r>
              <a:rPr lang="es-ES" sz="1800" dirty="0">
                <a:solidFill>
                  <a:schemeClr val="tx1"/>
                </a:solidFill>
              </a:rPr>
              <a:t>{articulo}</a:t>
            </a:r>
          </a:p>
          <a:p>
            <a:pPr marL="1737360" lvl="8" indent="0">
              <a:buNone/>
            </a:pPr>
            <a:r>
              <a:rPr lang="es-ES" dirty="0" smtClean="0">
                <a:solidFill>
                  <a:schemeClr val="tx1"/>
                </a:solidFill>
              </a:rPr>
              <a:t> </a:t>
            </a:r>
            <a:endParaRPr lang="es-ES" dirty="0">
              <a:solidFill>
                <a:schemeClr val="tx1"/>
              </a:solidFill>
            </a:endParaRPr>
          </a:p>
          <a:p>
            <a:pPr lvl="2"/>
            <a:r>
              <a:rPr lang="es-ES" dirty="0">
                <a:solidFill>
                  <a:schemeClr val="tx1"/>
                </a:solidFill>
              </a:rPr>
              <a:t>[   ]    SELECCION DE </a:t>
            </a:r>
            <a:r>
              <a:rPr lang="es-ES" dirty="0" smtClean="0">
                <a:solidFill>
                  <a:schemeClr val="tx1"/>
                </a:solidFill>
              </a:rPr>
              <a:t>ALTERNATIVAS</a:t>
            </a:r>
          </a:p>
          <a:p>
            <a:pPr marL="548640" lvl="2" indent="0">
              <a:buNone/>
            </a:pPr>
            <a:r>
              <a:rPr lang="es-ES" dirty="0" smtClean="0">
                <a:solidFill>
                  <a:schemeClr val="tx1"/>
                </a:solidFill>
              </a:rPr>
              <a:t>			</a:t>
            </a:r>
            <a:r>
              <a:rPr lang="es-ES" sz="1600" dirty="0" smtClean="0">
                <a:solidFill>
                  <a:schemeClr val="tx1"/>
                </a:solidFill>
              </a:rPr>
              <a:t>SEXO </a:t>
            </a:r>
            <a:r>
              <a:rPr lang="es-ES" sz="1600" dirty="0">
                <a:solidFill>
                  <a:schemeClr val="tx1"/>
                </a:solidFill>
              </a:rPr>
              <a:t>= [FEMENINO | MASCULINO]</a:t>
            </a:r>
          </a:p>
          <a:p>
            <a:pPr lvl="2"/>
            <a:endParaRPr lang="es-ES" dirty="0">
              <a:solidFill>
                <a:schemeClr val="tx1"/>
              </a:solidFill>
            </a:endParaRPr>
          </a:p>
          <a:p>
            <a:pPr lvl="2"/>
            <a:r>
              <a:rPr lang="es-ES" dirty="0">
                <a:solidFill>
                  <a:schemeClr val="tx1"/>
                </a:solidFill>
              </a:rPr>
              <a:t>**      COMENTARIO</a:t>
            </a:r>
          </a:p>
          <a:p>
            <a:pPr lvl="2"/>
            <a:r>
              <a:rPr lang="es-ES" dirty="0">
                <a:solidFill>
                  <a:schemeClr val="tx1"/>
                </a:solidFill>
              </a:rPr>
              <a:t>@     CAMPO CLAVE DE ARCHIVO</a:t>
            </a:r>
          </a:p>
          <a:p>
            <a:pPr lvl="2"/>
            <a:r>
              <a:rPr lang="es-ES" dirty="0">
                <a:solidFill>
                  <a:schemeClr val="tx1"/>
                </a:solidFill>
              </a:rPr>
              <a:t>  |     SEPARA </a:t>
            </a:r>
            <a:r>
              <a:rPr lang="es-ES" dirty="0" smtClean="0">
                <a:solidFill>
                  <a:schemeClr val="tx1"/>
                </a:solidFill>
              </a:rPr>
              <a:t>OPCIONES</a:t>
            </a:r>
          </a:p>
        </p:txBody>
      </p:sp>
      <p:sp>
        <p:nvSpPr>
          <p:cNvPr id="3" name="Marcador de número de diapositiva 2"/>
          <p:cNvSpPr>
            <a:spLocks noGrp="1"/>
          </p:cNvSpPr>
          <p:nvPr>
            <p:ph type="sldNum" sz="quarter" idx="12"/>
          </p:nvPr>
        </p:nvSpPr>
        <p:spPr/>
        <p:txBody>
          <a:bodyPr/>
          <a:lstStyle/>
          <a:p>
            <a:fld id="{9F6EE29D-8DC6-4CB7-958C-0D2230DE07F1}" type="slidenum">
              <a:rPr lang="es-ES" smtClean="0"/>
              <a:pPr/>
              <a:t>9</a:t>
            </a:fld>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g1">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G I 2015 Clase 5 Requerimientos IV - Casos de Uso.pptx" id="{7DF8CBC4-2832-40BD-9E39-E9C5180D973C}" vid="{F8A70946-D0F7-4DA3-A476-78306407F60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Template>
  <TotalTime>10686</TotalTime>
  <Words>2171</Words>
  <Application>Microsoft Office PowerPoint</Application>
  <PresentationFormat>Presentación en pantalla (4:3)</PresentationFormat>
  <Paragraphs>327</Paragraphs>
  <Slides>35</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vt:lpstr>
      <vt:lpstr>Calibri Light</vt:lpstr>
      <vt:lpstr>Tahoma</vt:lpstr>
      <vt:lpstr>Times New Roman</vt:lpstr>
      <vt:lpstr>Wingdings</vt:lpstr>
      <vt:lpstr>ing1</vt:lpstr>
      <vt:lpstr>Ingeniería de Software I </vt:lpstr>
      <vt:lpstr>Técnicas de Especificación de Requerimientos</vt:lpstr>
      <vt:lpstr>Técnicas de Especificación de Requerimientos Dinámicas – Análisis Estructurado</vt:lpstr>
      <vt:lpstr>Técnicas de Especificación de Requerimientos Dinámicas – Análisis Estructurado</vt:lpstr>
      <vt:lpstr>Técnicas de Especificación de Requerimientos Dinámicas – Análisis Estructurado</vt:lpstr>
      <vt:lpstr>Técnicas de Especificación de Requerimientos Dinámicas – Análisis Estructurado</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lpstr>Técnicas de Especificación de Requerimientos Dinámicas – Análisis Estructurado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silvia</cp:lastModifiedBy>
  <cp:revision>166</cp:revision>
  <dcterms:created xsi:type="dcterms:W3CDTF">2011-08-23T16:26:08Z</dcterms:created>
  <dcterms:modified xsi:type="dcterms:W3CDTF">2015-10-05T15:09:20Z</dcterms:modified>
</cp:coreProperties>
</file>