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55"/>
  </p:notesMasterIdLst>
  <p:handoutMasterIdLst>
    <p:handoutMasterId r:id="rId56"/>
  </p:handoutMasterIdLst>
  <p:sldIdLst>
    <p:sldId id="256" r:id="rId2"/>
    <p:sldId id="364" r:id="rId3"/>
    <p:sldId id="406" r:id="rId4"/>
    <p:sldId id="366" r:id="rId5"/>
    <p:sldId id="368" r:id="rId6"/>
    <p:sldId id="369" r:id="rId7"/>
    <p:sldId id="370" r:id="rId8"/>
    <p:sldId id="415" r:id="rId9"/>
    <p:sldId id="416" r:id="rId10"/>
    <p:sldId id="417" r:id="rId11"/>
    <p:sldId id="371" r:id="rId12"/>
    <p:sldId id="372" r:id="rId13"/>
    <p:sldId id="407" r:id="rId14"/>
    <p:sldId id="408" r:id="rId15"/>
    <p:sldId id="373" r:id="rId16"/>
    <p:sldId id="404" r:id="rId17"/>
    <p:sldId id="374" r:id="rId18"/>
    <p:sldId id="405" r:id="rId19"/>
    <p:sldId id="367" r:id="rId20"/>
    <p:sldId id="375" r:id="rId21"/>
    <p:sldId id="380" r:id="rId22"/>
    <p:sldId id="376" r:id="rId23"/>
    <p:sldId id="409" r:id="rId24"/>
    <p:sldId id="377" r:id="rId25"/>
    <p:sldId id="378" r:id="rId26"/>
    <p:sldId id="381" r:id="rId27"/>
    <p:sldId id="418" r:id="rId28"/>
    <p:sldId id="419" r:id="rId29"/>
    <p:sldId id="411" r:id="rId30"/>
    <p:sldId id="383" r:id="rId31"/>
    <p:sldId id="385" r:id="rId32"/>
    <p:sldId id="384" r:id="rId33"/>
    <p:sldId id="386" r:id="rId34"/>
    <p:sldId id="387" r:id="rId35"/>
    <p:sldId id="388" r:id="rId36"/>
    <p:sldId id="403" r:id="rId37"/>
    <p:sldId id="389" r:id="rId38"/>
    <p:sldId id="412" r:id="rId39"/>
    <p:sldId id="413" r:id="rId40"/>
    <p:sldId id="390" r:id="rId41"/>
    <p:sldId id="391" r:id="rId42"/>
    <p:sldId id="392" r:id="rId43"/>
    <p:sldId id="393" r:id="rId44"/>
    <p:sldId id="394" r:id="rId45"/>
    <p:sldId id="395" r:id="rId46"/>
    <p:sldId id="414" r:id="rId47"/>
    <p:sldId id="396" r:id="rId48"/>
    <p:sldId id="397" r:id="rId49"/>
    <p:sldId id="398" r:id="rId50"/>
    <p:sldId id="399" r:id="rId51"/>
    <p:sldId id="400" r:id="rId52"/>
    <p:sldId id="401" r:id="rId53"/>
    <p:sldId id="402" r:id="rId5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6C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06" autoAdjust="0"/>
    <p:restoredTop sz="93023" autoAdjust="0"/>
  </p:normalViewPr>
  <p:slideViewPr>
    <p:cSldViewPr>
      <p:cViewPr varScale="1">
        <p:scale>
          <a:sx n="74" d="100"/>
          <a:sy n="74" d="100"/>
        </p:scale>
        <p:origin x="7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 dirty="0" smtClean="0"/>
              <a:t>2012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6F8C7-63BC-4410-9D67-47CE7EA234C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2201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 dirty="0" smtClean="0"/>
              <a:t>2012</a:t>
            </a:r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D19C-7212-4830-AD7F-C49DF530AFD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92619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6 Marcador de encabezado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85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44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2012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81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3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19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14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47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46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512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54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817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85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30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2012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201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Informatica UNLP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10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2014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                                   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2014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                                   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86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2014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                                   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17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477004" y="6215083"/>
            <a:ext cx="5183433" cy="365125"/>
          </a:xfrm>
        </p:spPr>
        <p:txBody>
          <a:bodyPr/>
          <a:lstStyle/>
          <a:p>
            <a:r>
              <a:rPr lang="es-ES" smtClean="0"/>
              <a:t>Ingeniería de software i                                     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761963" y="1571612"/>
            <a:ext cx="10858576" cy="421484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809721" y="6215082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 smtClean="0"/>
              <a:t>Fuente: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726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2014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                                   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1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2014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                                   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39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2014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                                    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8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2014</a:t>
            </a: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                                    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0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2014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                                    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76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2014</a:t>
            </a: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Ingeniería de software i                                     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14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AR" smtClean="0"/>
              <a:t>2014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Ingeniería de software i                                     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64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2014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Ingeniería de software i                                     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62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s-AR" smtClean="0"/>
              <a:t>2014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Ingeniería de software i                                    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6EE29D-8DC6-4CB7-958C-0D2230DE07F1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" TargetMode="External"/><Relationship Id="rId2" Type="http://schemas.openxmlformats.org/officeDocument/2006/relationships/hyperlink" Target="http://www.sei.cmu.edu/cmm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eee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ES_tradnl" sz="4800" dirty="0"/>
              <a:t>Calidad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1 Marcador de número de diapositiva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496CD8-72FE-4B2D-ADD4-5344699CE122}" type="slidenum">
              <a:rPr lang="es-ES" altLang="es-AR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9157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623392" y="474118"/>
            <a:ext cx="10945216" cy="5976938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AR" sz="2400" dirty="0" smtClean="0"/>
              <a:t>Las principales normas internacionales definen la calidad como :</a:t>
            </a:r>
          </a:p>
          <a:p>
            <a:pPr eaLnBrk="1" hangingPunct="1"/>
            <a:r>
              <a:rPr lang="es-ES_tradnl" altLang="es-AR" sz="2400" dirty="0" smtClean="0"/>
              <a:t>“El grado en el que un conjunto de características inherentes cumple con los </a:t>
            </a:r>
            <a:r>
              <a:rPr lang="es-ES_tradnl" altLang="es-AR" sz="2400" dirty="0" smtClean="0"/>
              <a:t>requisitos“ </a:t>
            </a:r>
            <a:r>
              <a:rPr lang="es-ES_tradnl" altLang="es-AR" sz="2400" dirty="0" smtClean="0"/>
              <a:t>( ISO 9000)</a:t>
            </a:r>
          </a:p>
          <a:p>
            <a:pPr eaLnBrk="1" hangingPunct="1"/>
            <a:r>
              <a:rPr lang="es-ES_tradnl" altLang="es-AR" sz="2400" dirty="0" smtClean="0"/>
              <a:t>“Conjunto de propiedades o características de un producto o servicio que le confieren aptitud para satisfacer unas necesidades expresadas o implícitas” (ISO 8402)</a:t>
            </a:r>
          </a:p>
        </p:txBody>
      </p:sp>
      <p:pic>
        <p:nvPicPr>
          <p:cNvPr id="49160" name="Picture 6" descr="http://www.tesoreria.gba.gov.ar/img/iram-iqne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3500438"/>
            <a:ext cx="3776663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6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 fontScale="92500"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s-ES" sz="4100" dirty="0"/>
              <a:t>Conclusión…</a:t>
            </a:r>
          </a:p>
        </p:txBody>
      </p:sp>
      <p:sp>
        <p:nvSpPr>
          <p:cNvPr id="58371" name="2 Marcador de contenido"/>
          <p:cNvSpPr>
            <a:spLocks noGrp="1"/>
          </p:cNvSpPr>
          <p:nvPr>
            <p:ph idx="1"/>
          </p:nvPr>
        </p:nvSpPr>
        <p:spPr>
          <a:xfrm>
            <a:off x="1271464" y="1844824"/>
            <a:ext cx="9884216" cy="4320480"/>
          </a:xfrm>
        </p:spPr>
        <p:txBody>
          <a:bodyPr vert="horz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AR" sz="2400" dirty="0">
                <a:solidFill>
                  <a:schemeClr val="tx1"/>
                </a:solidFill>
              </a:rPr>
              <a:t>Se puede ver que coinciden en “conformar requerimientos del producto o servicio”, “lograr la satisfacción del cliente”  y las relaciones entre estos conceptos. </a:t>
            </a:r>
          </a:p>
          <a:p>
            <a:pPr>
              <a:lnSpc>
                <a:spcPct val="90000"/>
              </a:lnSpc>
            </a:pPr>
            <a:endParaRPr lang="es-AR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s-AR" sz="2400" dirty="0">
                <a:solidFill>
                  <a:schemeClr val="tx1"/>
                </a:solidFill>
              </a:rPr>
              <a:t>Pero la evaluación de los  mismos, continúa dependiendo de la evaluación de sus características particulares, de manera subjetiva. </a:t>
            </a:r>
          </a:p>
          <a:p>
            <a:pPr algn="just">
              <a:lnSpc>
                <a:spcPct val="90000"/>
              </a:lnSpc>
            </a:pPr>
            <a:endParaRPr lang="es-AR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s-AR" sz="2400" dirty="0">
                <a:solidFill>
                  <a:schemeClr val="tx1"/>
                </a:solidFill>
              </a:rPr>
              <a:t>En consecuencia lo más importante es definir claramente las características que nos interesa evaluar y su forma de evaluación. </a:t>
            </a:r>
            <a:endParaRPr lang="es-E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s-ES" dirty="0" smtClean="0">
              <a:solidFill>
                <a:schemeClr val="tx2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/>
          </p:cNvSpPr>
          <p:nvPr>
            <p:ph type="title"/>
          </p:nvPr>
        </p:nvSpPr>
        <p:spPr>
          <a:xfrm>
            <a:off x="1199456" y="908720"/>
            <a:ext cx="7772400" cy="685800"/>
          </a:xfrm>
        </p:spPr>
        <p:txBody>
          <a:bodyPr vert="horz" anchor="ctr">
            <a:normAutofit fontScale="90000"/>
          </a:bodyPr>
          <a:lstStyle/>
          <a:p>
            <a:pPr>
              <a:defRPr/>
            </a:pPr>
            <a:r>
              <a:rPr lang="es-ES_tradnl" dirty="0" smtClean="0"/>
              <a:t>Definiciones de Calidad</a:t>
            </a:r>
            <a:endParaRPr lang="es-ES_tradnl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343472" y="2060848"/>
            <a:ext cx="9865096" cy="3624808"/>
          </a:xfrm>
        </p:spPr>
        <p:txBody>
          <a:bodyPr vert="horz"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ES_tradnl" sz="2400" dirty="0">
                <a:solidFill>
                  <a:schemeClr val="tx1"/>
                </a:solidFill>
              </a:rPr>
              <a:t>Capacidad de un producto o servicio para servir satisfactoriamente a los propósitos del usuario mediante su utilización.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s-ES_tradnl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ES_tradnl" sz="2400" dirty="0">
                <a:solidFill>
                  <a:schemeClr val="tx1"/>
                </a:solidFill>
              </a:rPr>
              <a:t>Conformidad con los requisitos explícitos e implícitos de un cliente.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s-ES_tradnl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ES_tradnl" sz="2400" dirty="0">
                <a:solidFill>
                  <a:schemeClr val="tx1"/>
                </a:solidFill>
              </a:rPr>
              <a:t>Ausencia de defectos e imperfecciones.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1 Título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s-ES" dirty="0"/>
              <a:t>Historia de la Calidad</a:t>
            </a:r>
            <a:endParaRPr lang="es-ES" cap="all" dirty="0">
              <a:effectLst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41989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La preocupación por la calidad es tan antigua como la humanidad.</a:t>
            </a:r>
          </a:p>
          <a:p>
            <a:pPr algn="just" eaLnBrk="1" hangingPunct="1">
              <a:lnSpc>
                <a:spcPct val="11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En el siglo XI </a:t>
            </a:r>
            <a:r>
              <a:rPr lang="es-ES" sz="2400" dirty="0" err="1">
                <a:solidFill>
                  <a:schemeClr val="tx1"/>
                </a:solidFill>
              </a:rPr>
              <a:t>a.c.</a:t>
            </a:r>
            <a:r>
              <a:rPr lang="es-ES" sz="2400" dirty="0">
                <a:solidFill>
                  <a:schemeClr val="tx1"/>
                </a:solidFill>
              </a:rPr>
              <a:t> , en China, se fijó un sistema para controlar el desarrollo de productos artesanales con dos deptos., encargados de la calidad de los productos: uno de formular y ejecutar estándares y otro para supervisión.</a:t>
            </a:r>
          </a:p>
          <a:p>
            <a:pPr algn="just" eaLnBrk="1" hangingPunct="1">
              <a:lnSpc>
                <a:spcPct val="11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Ejemplos de calidad y medición se pueden encontrar en otras civilizaciones como Babilonia.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s-E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endParaRPr lang="es-ES" sz="2400" dirty="0">
              <a:solidFill>
                <a:schemeClr val="tx2"/>
              </a:solidFill>
            </a:endParaRPr>
          </a:p>
        </p:txBody>
      </p:sp>
      <p:pic>
        <p:nvPicPr>
          <p:cNvPr id="41990" name="Picture 7" descr="http://3.bp.blogspot.com/_uheNlUAGBA8/TJr6CQLZ2LI/AAAAAAAAC-Q/8Bc-nowrp0c/s1600/edad+de+los+metales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30292" b="-2"/>
          <a:stretch>
            <a:fillRect/>
          </a:stretch>
        </p:blipFill>
        <p:spPr bwMode="auto">
          <a:xfrm>
            <a:off x="6829314" y="4409549"/>
            <a:ext cx="3727158" cy="240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9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1 Título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s-ES" dirty="0"/>
              <a:t>Historia de la Calidad</a:t>
            </a:r>
            <a:endParaRPr lang="es-ES" cap="all" dirty="0">
              <a:effectLst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4301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s-ES" sz="2400" dirty="0" smtClean="0">
                <a:solidFill>
                  <a:schemeClr val="tx1"/>
                </a:solidFill>
              </a:rPr>
              <a:t>Durante la Edad Media y el Renacimiento, la creación de pueblos y ciudades incrementó la división del trabajo y el desarrollo de habilidades especializadas. En ese momento, los artesanos eran los que realizaban toda la secuencia de tareas para la creación de un producto y el comprador era el responsable del aseguramiento de la calidad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s-E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endParaRPr lang="es-ES" sz="2400" dirty="0">
              <a:solidFill>
                <a:schemeClr val="tx2"/>
              </a:solidFill>
            </a:endParaRPr>
          </a:p>
        </p:txBody>
      </p:sp>
      <p:pic>
        <p:nvPicPr>
          <p:cNvPr id="43014" name="Picture 2" descr="http://m1.paperblog.com/i/49/499946/historia-armas-edad-media-L-Ei8adw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" b="4598"/>
          <a:stretch/>
        </p:blipFill>
        <p:spPr bwMode="auto">
          <a:xfrm>
            <a:off x="6816080" y="3573016"/>
            <a:ext cx="3333750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6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>
              <a:defRPr/>
            </a:pPr>
            <a:r>
              <a:rPr lang="es-ES" sz="4000" dirty="0"/>
              <a:t>Historia de la Calidad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La revolución industrial abrió camino en la producción, distribución de productos y de servicios.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En unos tiempos de crecimiento era necesario la comprobación de las piezas o servicios, es decir, el control de los procesos, antes y durante la fabricación, y a raíz de esto fueron apareciendo nuevas y varias funciones de Control De Calidad. </a:t>
            </a:r>
          </a:p>
        </p:txBody>
      </p:sp>
      <p:pic>
        <p:nvPicPr>
          <p:cNvPr id="7" name="Picture 7" descr="https://encrypted-tbn3.google.com/images?q=tbn:ANd9GcRGHvRYcyl6Ixh9BwRJIrvXM2tfmrDPp6zzIqvM6O2rR_Rvj4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853095"/>
            <a:ext cx="3597822" cy="252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>
              <a:defRPr/>
            </a:pPr>
            <a:r>
              <a:rPr lang="es-ES" sz="4000" dirty="0"/>
              <a:t>Historia de la Calidad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Se indica que el Control De Calidad  tuvo el inicio en 1916, cuando las empresas Western Electric y la Bell </a:t>
            </a:r>
            <a:r>
              <a:rPr lang="es-ES" sz="2400" dirty="0" err="1">
                <a:solidFill>
                  <a:schemeClr val="tx1"/>
                </a:solidFill>
              </a:rPr>
              <a:t>Telephone</a:t>
            </a:r>
            <a:r>
              <a:rPr lang="es-ES" sz="2400" dirty="0">
                <a:solidFill>
                  <a:schemeClr val="tx1"/>
                </a:solidFill>
              </a:rPr>
              <a:t> unieron esfuerzos e investigaciones para la fabricación de teléfonos que pudiesen resistir con gran fiabilidad el duro uso del público.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En 1946 se creó la American </a:t>
            </a:r>
            <a:r>
              <a:rPr lang="es-ES" sz="2400" dirty="0" err="1">
                <a:solidFill>
                  <a:schemeClr val="tx1"/>
                </a:solidFill>
              </a:rPr>
              <a:t>Society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for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Quality</a:t>
            </a:r>
            <a:r>
              <a:rPr lang="es-ES" sz="2400" dirty="0">
                <a:solidFill>
                  <a:schemeClr val="tx1"/>
                </a:solidFill>
              </a:rPr>
              <a:t>, una central de divulgación de la información en los temas de control de la Calidad. </a:t>
            </a:r>
          </a:p>
        </p:txBody>
      </p:sp>
      <p:pic>
        <p:nvPicPr>
          <p:cNvPr id="8" name="Picture 6" descr="http://4.bp.blogspot.com/-hZLBQsfcrS8/Te6thY0_LkI/AAAAAAAAFwI/nbvjzeivkXI/s1600/bell+telepho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13358" r="2599" b="36959"/>
          <a:stretch/>
        </p:blipFill>
        <p:spPr bwMode="auto">
          <a:xfrm>
            <a:off x="7126658" y="4277476"/>
            <a:ext cx="2824846" cy="201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>
              <a:defRPr/>
            </a:pPr>
            <a:r>
              <a:rPr lang="es-ES" sz="4000" dirty="0"/>
              <a:t>Historia de la Calidad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1097280" y="1737362"/>
            <a:ext cx="9895264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es-ES" sz="2200" dirty="0"/>
              <a:t>En </a:t>
            </a:r>
            <a:r>
              <a:rPr lang="es-ES" sz="2200" dirty="0" smtClean="0"/>
              <a:t>1950 con </a:t>
            </a:r>
            <a:r>
              <a:rPr lang="es-ES" sz="2200" dirty="0"/>
              <a:t>la ayuda de W. Edwards </a:t>
            </a:r>
            <a:r>
              <a:rPr lang="es-ES" sz="2200" dirty="0" smtClean="0"/>
              <a:t>Deming, </a:t>
            </a:r>
            <a:r>
              <a:rPr lang="es-ES" sz="2200" dirty="0"/>
              <a:t>Japón adoptó </a:t>
            </a:r>
            <a:r>
              <a:rPr lang="es-ES" sz="2200" dirty="0"/>
              <a:t>una metodología dirigida hacia el usuario, fabricando productos de calidad, es decir, “haciendo bien las cosas a la primera”. Este estilo de metodología se iniciaba en la alta Dirección y luego extendiéndose a todos los niveles de la empresa.</a:t>
            </a:r>
            <a:r>
              <a:rPr lang="es-ES" sz="2200" dirty="0">
                <a:sym typeface="Wingdings" pitchFamily="2" charset="2"/>
              </a:rPr>
              <a:t> Total </a:t>
            </a:r>
            <a:r>
              <a:rPr lang="es-ES" sz="2200" dirty="0" err="1">
                <a:sym typeface="Wingdings" pitchFamily="2" charset="2"/>
              </a:rPr>
              <a:t>Quality</a:t>
            </a:r>
            <a:r>
              <a:rPr lang="es-ES" sz="2200" dirty="0">
                <a:sym typeface="Wingdings" pitchFamily="2" charset="2"/>
              </a:rPr>
              <a:t> Management </a:t>
            </a:r>
            <a:r>
              <a:rPr lang="es-ES" sz="2200" dirty="0"/>
              <a:t> </a:t>
            </a:r>
          </a:p>
          <a:p>
            <a:pPr marL="320040" indent="-320040">
              <a:lnSpc>
                <a:spcPct val="7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s-ES" sz="2400" dirty="0"/>
          </a:p>
        </p:txBody>
      </p:sp>
      <p:pic>
        <p:nvPicPr>
          <p:cNvPr id="1026" name="Picture 2" descr="http://m.apertura.com/export/sites/revistaap/img/Rodados/Japan_-_IMG_II_crop_1348253805493.jpg_133713665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3645024"/>
            <a:ext cx="3030390" cy="234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>
              <a:defRPr/>
            </a:pPr>
            <a:r>
              <a:rPr lang="es-ES" sz="4000" dirty="0"/>
              <a:t>Historia de la Calidad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767408" y="1711384"/>
            <a:ext cx="9133052" cy="46514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lnSpc>
                <a:spcPct val="7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  <a:defRPr/>
            </a:pPr>
            <a:endParaRPr lang="es-ES" sz="2200" dirty="0">
              <a:solidFill>
                <a:schemeClr val="tx2"/>
              </a:solidFill>
            </a:endParaRPr>
          </a:p>
          <a:p>
            <a:pPr marL="342900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es-ES" sz="2200" dirty="0"/>
              <a:t>Toda la Concientización y el seguimiento de la calidad en el producto y los procesos  ha dado lugar a un buen control de calidad, planificación de la inspección, controles estadísticos, análisis de reclamos del mercado, prevención de los defectos y fallos, ingeniería de Calidad, fiabilidad, análisis de costos, cero defectos, control total de la Calidad, seguimiento de las ventas, aseguramiento de la Calidad, auditorias y sistemas de información de la Calidad.</a:t>
            </a:r>
          </a:p>
        </p:txBody>
      </p:sp>
      <p:pic>
        <p:nvPicPr>
          <p:cNvPr id="2050" name="Picture 2" descr="http://miaula.blogia.com/upload/20110215215954-calidadempresas-1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3789040"/>
            <a:ext cx="2262810" cy="22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4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ES_tradnl" sz="3600" dirty="0"/>
              <a:t>Calidad de los Sistemas de Información </a:t>
            </a:r>
            <a:endParaRPr lang="es-ES" sz="36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La importancia de los sistemas de información (SI) en la actualidad hace necesario que las empresas de tecnología hagan mucho hincapié en los estándares de calidad.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Stylianou</a:t>
            </a:r>
            <a:r>
              <a:rPr lang="es-ES" sz="2400" dirty="0">
                <a:solidFill>
                  <a:schemeClr val="tx1"/>
                </a:solidFill>
              </a:rPr>
              <a:t> y </a:t>
            </a:r>
            <a:r>
              <a:rPr lang="es-ES" sz="2400" dirty="0" err="1">
                <a:solidFill>
                  <a:schemeClr val="tx1"/>
                </a:solidFill>
              </a:rPr>
              <a:t>Kumar</a:t>
            </a:r>
            <a:r>
              <a:rPr lang="es-ES" sz="2400" dirty="0">
                <a:solidFill>
                  <a:schemeClr val="tx1"/>
                </a:solidFill>
              </a:rPr>
              <a:t> plantean que se debe apreciar la calidad desde un todo, donde cada parte que la componen debe tener su análisis de calidad.</a:t>
            </a:r>
          </a:p>
        </p:txBody>
      </p:sp>
      <p:pic>
        <p:nvPicPr>
          <p:cNvPr id="1026" name="Picture 2" descr="http://www.globalmedia-it.com/thumbnail.php?file=temp/cloud_computing_characters_730670166.jpg&amp;size=article_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3845715"/>
            <a:ext cx="3604966" cy="23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 smtClean="0"/>
              <a:t>Calidad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>
                <a:solidFill>
                  <a:schemeClr val="tx1"/>
                </a:solidFill>
              </a:rPr>
              <a:t>Es la palabra de más relevancia en estos tiempos.</a:t>
            </a:r>
          </a:p>
          <a:p>
            <a:r>
              <a:rPr lang="es-ES_tradnl" sz="3200" dirty="0">
                <a:solidFill>
                  <a:schemeClr val="tx1"/>
                </a:solidFill>
              </a:rPr>
              <a:t>Los consumidores esperan productos de calidad para satisfacer sus necesidades, solucionar sus problemas y obtener beneficios.</a:t>
            </a:r>
          </a:p>
          <a:p>
            <a:r>
              <a:rPr lang="es-ES_tradnl" sz="3200" dirty="0">
                <a:solidFill>
                  <a:schemeClr val="tx1"/>
                </a:solidFill>
              </a:rPr>
              <a:t>En la industria del software “calidad” no ha sido el fuerte.</a:t>
            </a:r>
          </a:p>
          <a:p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 smtClean="0"/>
              <a:t>Componentes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207569" y="2364355"/>
            <a:ext cx="2326165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800" dirty="0">
                <a:cs typeface="Times New Roman" pitchFamily="18" charset="0"/>
              </a:rPr>
              <a:t>Visión holística de la calidad</a:t>
            </a:r>
          </a:p>
          <a:p>
            <a:pPr algn="ctr">
              <a:spcBef>
                <a:spcPct val="50000"/>
              </a:spcBef>
            </a:pPr>
            <a:r>
              <a:rPr lang="es-ES_tradnl" dirty="0" err="1">
                <a:cs typeface="Times New Roman" pitchFamily="18" charset="0"/>
              </a:rPr>
              <a:t>Stylianou</a:t>
            </a:r>
            <a:r>
              <a:rPr lang="es-ES_tradnl" dirty="0">
                <a:cs typeface="Times New Roman" pitchFamily="18" charset="0"/>
              </a:rPr>
              <a:t> y </a:t>
            </a:r>
            <a:r>
              <a:rPr lang="es-ES_tradnl" dirty="0" err="1">
                <a:cs typeface="Times New Roman" pitchFamily="18" charset="0"/>
              </a:rPr>
              <a:t>Kumar</a:t>
            </a:r>
            <a:r>
              <a:rPr lang="es-ES_tradnl" dirty="0">
                <a:cs typeface="Times New Roman" pitchFamily="18" charset="0"/>
              </a:rPr>
              <a:t> (2000) </a:t>
            </a:r>
            <a:endParaRPr lang="es-ES" dirty="0">
              <a:cs typeface="Times New Roman" pitchFamily="18" charset="0"/>
            </a:endParaRPr>
          </a:p>
        </p:txBody>
      </p:sp>
      <p:grpSp>
        <p:nvGrpSpPr>
          <p:cNvPr id="26" name="Group 22"/>
          <p:cNvGrpSpPr>
            <a:grpSpLocks noChangeAspect="1"/>
          </p:cNvGrpSpPr>
          <p:nvPr/>
        </p:nvGrpSpPr>
        <p:grpSpPr bwMode="auto">
          <a:xfrm>
            <a:off x="5016500" y="1857375"/>
            <a:ext cx="4794250" cy="4097338"/>
            <a:chOff x="2527" y="127"/>
            <a:chExt cx="8322" cy="8046"/>
          </a:xfrm>
        </p:grpSpPr>
        <p:sp>
          <p:nvSpPr>
            <p:cNvPr id="27" name="AutoShape 23"/>
            <p:cNvSpPr>
              <a:spLocks noChangeAspect="1" noChangeArrowheads="1"/>
            </p:cNvSpPr>
            <p:nvPr/>
          </p:nvSpPr>
          <p:spPr bwMode="auto">
            <a:xfrm>
              <a:off x="2527" y="127"/>
              <a:ext cx="8322" cy="8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_tradnl" sz="4000">
                <a:latin typeface="Georgia" pitchFamily="18" charset="0"/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2527" y="150"/>
              <a:ext cx="8300" cy="8023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2690" y="973"/>
              <a:ext cx="5599" cy="5760"/>
            </a:xfrm>
            <a:prstGeom prst="ellipse">
              <a:avLst/>
            </a:prstGeom>
            <a:solidFill>
              <a:srgbClr val="7C130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7990" y="4264"/>
              <a:ext cx="2599" cy="2160"/>
            </a:xfrm>
            <a:prstGeom prst="ellipse">
              <a:avLst/>
            </a:prstGeom>
            <a:solidFill>
              <a:srgbClr val="CCCC66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8090" y="4470"/>
              <a:ext cx="2399" cy="160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 los procesos de negocio soportados por SI</a:t>
              </a:r>
              <a:endParaRPr lang="es-ES" sz="3600"/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4290" y="1076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990" y="1899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190" y="3647"/>
              <a:ext cx="1899" cy="17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2890" y="2310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6" name="Oval 12"/>
            <p:cNvSpPr>
              <a:spLocks noChangeArrowheads="1"/>
            </p:cNvSpPr>
            <p:nvPr/>
          </p:nvSpPr>
          <p:spPr bwMode="auto">
            <a:xfrm>
              <a:off x="3190" y="4059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7" name="Oval 13"/>
            <p:cNvSpPr>
              <a:spLocks noChangeArrowheads="1"/>
            </p:cNvSpPr>
            <p:nvPr/>
          </p:nvSpPr>
          <p:spPr bwMode="auto">
            <a:xfrm>
              <a:off x="4890" y="4882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3190" y="4573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 la información</a:t>
              </a:r>
              <a:endParaRPr lang="es-ES" sz="4000"/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90" y="2824"/>
              <a:ext cx="1899" cy="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del software</a:t>
              </a:r>
              <a:endParaRPr lang="es-ES" sz="4000"/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4290" y="1590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 la infraestructura</a:t>
              </a:r>
              <a:endParaRPr lang="es-ES" sz="4000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5990" y="2413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 la gestión</a:t>
              </a:r>
              <a:endParaRPr lang="es-ES" sz="4000"/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6190" y="4162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del servicio</a:t>
              </a:r>
              <a:endParaRPr lang="es-ES" sz="4000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4890" y="5396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del datos</a:t>
              </a:r>
            </a:p>
            <a:p>
              <a:pPr algn="ctr">
                <a:spcAft>
                  <a:spcPts val="1000"/>
                </a:spcAft>
              </a:pPr>
              <a:endParaRPr lang="es-ES" sz="4000"/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8190" y="2104"/>
              <a:ext cx="2199" cy="1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400">
                  <a:solidFill>
                    <a:srgbClr val="000000"/>
                  </a:solidFill>
                  <a:latin typeface="Arial Black" pitchFamily="34" charset="0"/>
                </a:rPr>
                <a:t>Calidad de la empresa</a:t>
              </a:r>
              <a:endParaRPr lang="es-ES" sz="4000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4490" y="3339"/>
              <a:ext cx="2099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600">
                  <a:solidFill>
                    <a:srgbClr val="FFFFFF"/>
                  </a:solidFill>
                  <a:latin typeface="Arial Black" pitchFamily="34" charset="0"/>
                </a:rPr>
                <a:t>Calidad de SI</a:t>
              </a:r>
              <a:endParaRPr lang="es-ES" sz="4000"/>
            </a:p>
          </p:txBody>
        </p:sp>
      </p:grp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 smtClean="0"/>
              <a:t>Componentes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200" dirty="0">
                <a:solidFill>
                  <a:schemeClr val="tx1"/>
                </a:solidFill>
              </a:rPr>
              <a:t>Calidad de la Infraestructura </a:t>
            </a:r>
          </a:p>
          <a:p>
            <a:pPr lvl="1"/>
            <a:r>
              <a:rPr lang="es-ES" sz="1900" dirty="0">
                <a:solidFill>
                  <a:schemeClr val="tx1"/>
                </a:solidFill>
              </a:rPr>
              <a:t> incluye, por ejemplo, la calidad de las redes, y sistemas de software.</a:t>
            </a:r>
          </a:p>
          <a:p>
            <a:r>
              <a:rPr lang="es-ES" sz="2200" dirty="0">
                <a:solidFill>
                  <a:schemeClr val="tx1"/>
                </a:solidFill>
              </a:rPr>
              <a:t>Calidad de Software</a:t>
            </a:r>
          </a:p>
          <a:p>
            <a:pPr lvl="1"/>
            <a:r>
              <a:rPr lang="es-ES" sz="1900" dirty="0">
                <a:solidFill>
                  <a:schemeClr val="tx1"/>
                </a:solidFill>
              </a:rPr>
              <a:t> de las aplicaciones de software construidas, o mantenidas, o con el apoyo de IS.</a:t>
            </a:r>
          </a:p>
          <a:p>
            <a:r>
              <a:rPr lang="es-ES" sz="2200" dirty="0">
                <a:solidFill>
                  <a:schemeClr val="tx1"/>
                </a:solidFill>
              </a:rPr>
              <a:t>Calidad de Datos</a:t>
            </a:r>
          </a:p>
          <a:p>
            <a:pPr lvl="1"/>
            <a:r>
              <a:rPr lang="es-ES" sz="1900" dirty="0">
                <a:solidFill>
                  <a:schemeClr val="tx1"/>
                </a:solidFill>
              </a:rPr>
              <a:t>que  ingresan en el sistema de información.</a:t>
            </a:r>
          </a:p>
          <a:p>
            <a:r>
              <a:rPr lang="es-ES" sz="2200" dirty="0">
                <a:solidFill>
                  <a:schemeClr val="tx1"/>
                </a:solidFill>
              </a:rPr>
              <a:t>Calidad de Información</a:t>
            </a:r>
          </a:p>
          <a:p>
            <a:pPr lvl="1"/>
            <a:r>
              <a:rPr lang="es-ES" sz="1900" dirty="0">
                <a:solidFill>
                  <a:schemeClr val="tx1"/>
                </a:solidFill>
              </a:rPr>
              <a:t>está relacionada con la calidad de los datos.</a:t>
            </a:r>
          </a:p>
          <a:p>
            <a:r>
              <a:rPr lang="es-ES" sz="2200" dirty="0">
                <a:solidFill>
                  <a:schemeClr val="tx1"/>
                </a:solidFill>
              </a:rPr>
              <a:t>Calidad de gestión</a:t>
            </a:r>
          </a:p>
          <a:p>
            <a:pPr lvl="1"/>
            <a:r>
              <a:rPr lang="es-ES" sz="1900" dirty="0">
                <a:solidFill>
                  <a:schemeClr val="tx1"/>
                </a:solidFill>
              </a:rPr>
              <a:t>incluye el presupuesto, planificación y programación.</a:t>
            </a:r>
          </a:p>
          <a:p>
            <a:r>
              <a:rPr lang="es-ES" sz="2200" dirty="0">
                <a:solidFill>
                  <a:schemeClr val="tx1"/>
                </a:solidFill>
              </a:rPr>
              <a:t>Calidad de servicio</a:t>
            </a:r>
          </a:p>
          <a:p>
            <a:pPr lvl="1"/>
            <a:r>
              <a:rPr lang="es-ES" sz="1900" dirty="0">
                <a:solidFill>
                  <a:schemeClr val="tx1"/>
                </a:solidFill>
              </a:rPr>
              <a:t>incluye los procesos de atención al cliente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 smtClean="0"/>
              <a:t>Calidad de Software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AR" sz="2800" dirty="0">
                <a:solidFill>
                  <a:schemeClr val="tx1"/>
                </a:solidFill>
              </a:rPr>
              <a:t>Definición : </a:t>
            </a:r>
          </a:p>
          <a:p>
            <a:pPr marL="0" indent="0" algn="just">
              <a:buNone/>
            </a:pPr>
            <a:r>
              <a:rPr lang="es-AR" sz="2800" dirty="0">
                <a:solidFill>
                  <a:schemeClr val="tx1"/>
                </a:solidFill>
              </a:rPr>
              <a:t>“La concordancia con los requisitos funcionales y de rendimiento explícitamente establecidos, con los estándares de desarrollo explícitamente documentados y con las características implícitas que se espera de todo software desarrollado profesionalmente”</a:t>
            </a:r>
          </a:p>
          <a:p>
            <a:pPr marL="0" indent="0" algn="just">
              <a:buNone/>
            </a:pPr>
            <a:endParaRPr lang="es-AR" sz="24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s-ES" sz="2400" dirty="0" err="1">
                <a:solidFill>
                  <a:schemeClr val="tx1"/>
                </a:solidFill>
              </a:rPr>
              <a:t>Pressman</a:t>
            </a:r>
            <a:r>
              <a:rPr lang="es-ES" sz="2400" dirty="0">
                <a:solidFill>
                  <a:schemeClr val="tx1"/>
                </a:solidFill>
              </a:rPr>
              <a:t> (2002)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 smtClean="0"/>
              <a:t>Calidad de Software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3200" dirty="0">
                <a:solidFill>
                  <a:schemeClr val="tx1"/>
                </a:solidFill>
              </a:rPr>
              <a:t>La calidad del software se ha mejorado significativamente en estos últimos años, en  particular por una mayor conciencia de la importancia de la gestión de la calidad y la adopción de técnicas de gestión de la calidad para desarrollo en la industria del software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1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 smtClean="0"/>
              <a:t>Calidad de Software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199456" y="1849121"/>
            <a:ext cx="10058401" cy="402336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es-ES" sz="2800" dirty="0">
                <a:solidFill>
                  <a:schemeClr val="tx1"/>
                </a:solidFill>
              </a:rPr>
              <a:t>Se divide en 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Calidad del producto obtenido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Calidad del proceso de desarrollo</a:t>
            </a:r>
          </a:p>
          <a:p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5400000">
            <a:off x="4746455" y="3400597"/>
            <a:ext cx="1158875" cy="92040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35760" y="4653137"/>
            <a:ext cx="32403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dirty="0"/>
              <a:t>Son dependientes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dirty="0"/>
              <a:t>Calidad del Producto y Proceso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Producto (</a:t>
            </a:r>
            <a:r>
              <a:rPr lang="es-ES" sz="2400" dirty="0" err="1">
                <a:solidFill>
                  <a:schemeClr val="tx1"/>
                </a:solidFill>
              </a:rPr>
              <a:t>Hatton</a:t>
            </a:r>
            <a:r>
              <a:rPr lang="es-ES" sz="2400" dirty="0">
                <a:solidFill>
                  <a:schemeClr val="tx1"/>
                </a:solidFill>
              </a:rPr>
              <a:t>, 1995)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Un producto es de buena calidad si le sirve a quien lo adquiere y si éste lo usa para realizar las tareas para lo que fue concebido. 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Aunque el software tiene aspectos intangibles, un producto software es sin embargo un bien en sí mismo e incluye sus documentos asociados. </a:t>
            </a:r>
          </a:p>
          <a:p>
            <a:r>
              <a:rPr lang="es-ES" sz="2400" dirty="0">
                <a:solidFill>
                  <a:schemeClr val="tx1"/>
                </a:solidFill>
              </a:rPr>
              <a:t>Proceso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Un proceso malo, mal concebido e implementado generará productos de mala calidad.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Un proceso bueno, bien concebido e implementado generará la mayor cantidad de veces productos de buena calidad.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514600" y="228600"/>
            <a:ext cx="8153400" cy="990600"/>
          </a:xfrm>
        </p:spPr>
        <p:txBody>
          <a:bodyPr/>
          <a:lstStyle/>
          <a:p>
            <a:r>
              <a:rPr lang="es-ES" dirty="0" smtClean="0"/>
              <a:t>Calidad del Producto y Proceso</a:t>
            </a:r>
            <a:endParaRPr lang="es-E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921438" y="1447801"/>
            <a:ext cx="11897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2400" i="1" dirty="0"/>
              <a:t>Calidad </a:t>
            </a:r>
          </a:p>
          <a:p>
            <a:pPr algn="ctr" eaLnBrk="0" hangingPunct="0"/>
            <a:r>
              <a:rPr lang="es-ES_tradnl" sz="2400" i="1" dirty="0"/>
              <a:t>del </a:t>
            </a:r>
          </a:p>
          <a:p>
            <a:pPr algn="ctr" eaLnBrk="0" hangingPunct="0"/>
            <a:r>
              <a:rPr lang="es-ES_tradnl" sz="2400" i="1" dirty="0"/>
              <a:t>proceso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29844" y="4648201"/>
            <a:ext cx="131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2400" i="1"/>
              <a:t>Calidad </a:t>
            </a:r>
          </a:p>
          <a:p>
            <a:pPr algn="ctr" eaLnBrk="0" hangingPunct="0"/>
            <a:r>
              <a:rPr lang="es-ES_tradnl" sz="2400" i="1"/>
              <a:t>del </a:t>
            </a:r>
          </a:p>
          <a:p>
            <a:pPr algn="ctr" eaLnBrk="0" hangingPunct="0"/>
            <a:r>
              <a:rPr lang="es-ES_tradnl" sz="2400" i="1"/>
              <a:t>producto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495801" y="1230314"/>
            <a:ext cx="2409825" cy="1817687"/>
            <a:chOff x="2102" y="775"/>
            <a:chExt cx="1288" cy="1004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2547" y="855"/>
              <a:ext cx="387" cy="604"/>
              <a:chOff x="2547" y="855"/>
              <a:chExt cx="387" cy="604"/>
            </a:xfrm>
          </p:grpSpPr>
          <p:grpSp>
            <p:nvGrpSpPr>
              <p:cNvPr id="92" name="Group 7"/>
              <p:cNvGrpSpPr>
                <a:grpSpLocks/>
              </p:cNvGrpSpPr>
              <p:nvPr/>
            </p:nvGrpSpPr>
            <p:grpSpPr bwMode="auto">
              <a:xfrm>
                <a:off x="2547" y="1038"/>
                <a:ext cx="387" cy="421"/>
                <a:chOff x="2547" y="1038"/>
                <a:chExt cx="387" cy="421"/>
              </a:xfrm>
            </p:grpSpPr>
            <p:grpSp>
              <p:nvGrpSpPr>
                <p:cNvPr id="123" name="Group 8"/>
                <p:cNvGrpSpPr>
                  <a:grpSpLocks/>
                </p:cNvGrpSpPr>
                <p:nvPr/>
              </p:nvGrpSpPr>
              <p:grpSpPr bwMode="auto">
                <a:xfrm>
                  <a:off x="2661" y="1060"/>
                  <a:ext cx="148" cy="388"/>
                  <a:chOff x="2661" y="1060"/>
                  <a:chExt cx="148" cy="388"/>
                </a:xfrm>
              </p:grpSpPr>
              <p:sp>
                <p:nvSpPr>
                  <p:cNvPr id="139" name="Freeform 9"/>
                  <p:cNvSpPr>
                    <a:spLocks/>
                  </p:cNvSpPr>
                  <p:nvPr/>
                </p:nvSpPr>
                <p:spPr bwMode="auto">
                  <a:xfrm>
                    <a:off x="2661" y="1060"/>
                    <a:ext cx="148" cy="388"/>
                  </a:xfrm>
                  <a:custGeom>
                    <a:avLst/>
                    <a:gdLst>
                      <a:gd name="T0" fmla="*/ 45 w 148"/>
                      <a:gd name="T1" fmla="*/ 0 h 388"/>
                      <a:gd name="T2" fmla="*/ 91 w 148"/>
                      <a:gd name="T3" fmla="*/ 57 h 388"/>
                      <a:gd name="T4" fmla="*/ 125 w 148"/>
                      <a:gd name="T5" fmla="*/ 12 h 388"/>
                      <a:gd name="T6" fmla="*/ 125 w 148"/>
                      <a:gd name="T7" fmla="*/ 194 h 388"/>
                      <a:gd name="T8" fmla="*/ 136 w 148"/>
                      <a:gd name="T9" fmla="*/ 308 h 388"/>
                      <a:gd name="T10" fmla="*/ 148 w 148"/>
                      <a:gd name="T11" fmla="*/ 388 h 388"/>
                      <a:gd name="T12" fmla="*/ 0 w 148"/>
                      <a:gd name="T13" fmla="*/ 388 h 388"/>
                      <a:gd name="T14" fmla="*/ 22 w 148"/>
                      <a:gd name="T15" fmla="*/ 285 h 388"/>
                      <a:gd name="T16" fmla="*/ 34 w 148"/>
                      <a:gd name="T17" fmla="*/ 149 h 388"/>
                      <a:gd name="T18" fmla="*/ 45 w 148"/>
                      <a:gd name="T19" fmla="*/ 0 h 3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48"/>
                      <a:gd name="T31" fmla="*/ 0 h 388"/>
                      <a:gd name="T32" fmla="*/ 148 w 148"/>
                      <a:gd name="T33" fmla="*/ 388 h 3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48" h="388">
                        <a:moveTo>
                          <a:pt x="45" y="0"/>
                        </a:moveTo>
                        <a:lnTo>
                          <a:pt x="91" y="57"/>
                        </a:lnTo>
                        <a:lnTo>
                          <a:pt x="125" y="12"/>
                        </a:lnTo>
                        <a:lnTo>
                          <a:pt x="125" y="194"/>
                        </a:lnTo>
                        <a:lnTo>
                          <a:pt x="136" y="308"/>
                        </a:lnTo>
                        <a:lnTo>
                          <a:pt x="148" y="388"/>
                        </a:lnTo>
                        <a:lnTo>
                          <a:pt x="0" y="388"/>
                        </a:lnTo>
                        <a:lnTo>
                          <a:pt x="22" y="285"/>
                        </a:lnTo>
                        <a:lnTo>
                          <a:pt x="34" y="149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40" name="Freeform 10"/>
                  <p:cNvSpPr>
                    <a:spLocks/>
                  </p:cNvSpPr>
                  <p:nvPr/>
                </p:nvSpPr>
                <p:spPr bwMode="auto">
                  <a:xfrm>
                    <a:off x="2752" y="1095"/>
                    <a:ext cx="34" cy="68"/>
                  </a:xfrm>
                  <a:custGeom>
                    <a:avLst/>
                    <a:gdLst>
                      <a:gd name="T0" fmla="*/ 0 w 34"/>
                      <a:gd name="T1" fmla="*/ 22 h 68"/>
                      <a:gd name="T2" fmla="*/ 0 w 34"/>
                      <a:gd name="T3" fmla="*/ 34 h 68"/>
                      <a:gd name="T4" fmla="*/ 11 w 34"/>
                      <a:gd name="T5" fmla="*/ 34 h 68"/>
                      <a:gd name="T6" fmla="*/ 11 w 34"/>
                      <a:gd name="T7" fmla="*/ 45 h 68"/>
                      <a:gd name="T8" fmla="*/ 11 w 34"/>
                      <a:gd name="T9" fmla="*/ 57 h 68"/>
                      <a:gd name="T10" fmla="*/ 11 w 34"/>
                      <a:gd name="T11" fmla="*/ 57 h 68"/>
                      <a:gd name="T12" fmla="*/ 11 w 34"/>
                      <a:gd name="T13" fmla="*/ 68 h 68"/>
                      <a:gd name="T14" fmla="*/ 34 w 34"/>
                      <a:gd name="T15" fmla="*/ 22 h 68"/>
                      <a:gd name="T16" fmla="*/ 23 w 34"/>
                      <a:gd name="T17" fmla="*/ 0 h 68"/>
                      <a:gd name="T18" fmla="*/ 0 w 34"/>
                      <a:gd name="T19" fmla="*/ 22 h 6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4"/>
                      <a:gd name="T31" fmla="*/ 0 h 68"/>
                      <a:gd name="T32" fmla="*/ 34 w 34"/>
                      <a:gd name="T33" fmla="*/ 68 h 6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4" h="68">
                        <a:moveTo>
                          <a:pt x="0" y="22"/>
                        </a:moveTo>
                        <a:lnTo>
                          <a:pt x="0" y="34"/>
                        </a:lnTo>
                        <a:lnTo>
                          <a:pt x="11" y="34"/>
                        </a:lnTo>
                        <a:lnTo>
                          <a:pt x="11" y="45"/>
                        </a:lnTo>
                        <a:lnTo>
                          <a:pt x="11" y="57"/>
                        </a:lnTo>
                        <a:lnTo>
                          <a:pt x="11" y="68"/>
                        </a:lnTo>
                        <a:lnTo>
                          <a:pt x="34" y="22"/>
                        </a:lnTo>
                        <a:lnTo>
                          <a:pt x="23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41" name="Freeform 11"/>
                  <p:cNvSpPr>
                    <a:spLocks/>
                  </p:cNvSpPr>
                  <p:nvPr/>
                </p:nvSpPr>
                <p:spPr bwMode="auto">
                  <a:xfrm>
                    <a:off x="2695" y="1060"/>
                    <a:ext cx="34" cy="103"/>
                  </a:xfrm>
                  <a:custGeom>
                    <a:avLst/>
                    <a:gdLst>
                      <a:gd name="T0" fmla="*/ 34 w 34"/>
                      <a:gd name="T1" fmla="*/ 57 h 103"/>
                      <a:gd name="T2" fmla="*/ 34 w 34"/>
                      <a:gd name="T3" fmla="*/ 57 h 103"/>
                      <a:gd name="T4" fmla="*/ 34 w 34"/>
                      <a:gd name="T5" fmla="*/ 69 h 103"/>
                      <a:gd name="T6" fmla="*/ 23 w 34"/>
                      <a:gd name="T7" fmla="*/ 92 h 103"/>
                      <a:gd name="T8" fmla="*/ 23 w 34"/>
                      <a:gd name="T9" fmla="*/ 103 h 103"/>
                      <a:gd name="T10" fmla="*/ 11 w 34"/>
                      <a:gd name="T11" fmla="*/ 80 h 103"/>
                      <a:gd name="T12" fmla="*/ 11 w 34"/>
                      <a:gd name="T13" fmla="*/ 46 h 103"/>
                      <a:gd name="T14" fmla="*/ 0 w 34"/>
                      <a:gd name="T15" fmla="*/ 12 h 103"/>
                      <a:gd name="T16" fmla="*/ 0 w 34"/>
                      <a:gd name="T17" fmla="*/ 0 h 103"/>
                      <a:gd name="T18" fmla="*/ 11 w 34"/>
                      <a:gd name="T19" fmla="*/ 0 h 103"/>
                      <a:gd name="T20" fmla="*/ 34 w 34"/>
                      <a:gd name="T21" fmla="*/ 57 h 10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34"/>
                      <a:gd name="T34" fmla="*/ 0 h 103"/>
                      <a:gd name="T35" fmla="*/ 34 w 34"/>
                      <a:gd name="T36" fmla="*/ 103 h 10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34" h="103">
                        <a:moveTo>
                          <a:pt x="34" y="57"/>
                        </a:moveTo>
                        <a:lnTo>
                          <a:pt x="34" y="57"/>
                        </a:lnTo>
                        <a:lnTo>
                          <a:pt x="34" y="69"/>
                        </a:lnTo>
                        <a:lnTo>
                          <a:pt x="23" y="92"/>
                        </a:lnTo>
                        <a:lnTo>
                          <a:pt x="23" y="103"/>
                        </a:lnTo>
                        <a:lnTo>
                          <a:pt x="11" y="80"/>
                        </a:lnTo>
                        <a:lnTo>
                          <a:pt x="11" y="46"/>
                        </a:ln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11" y="0"/>
                        </a:lnTo>
                        <a:lnTo>
                          <a:pt x="34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4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695" y="1220"/>
                    <a:ext cx="91" cy="205"/>
                    <a:chOff x="2695" y="1220"/>
                    <a:chExt cx="91" cy="205"/>
                  </a:xfrm>
                </p:grpSpPr>
                <p:sp>
                  <p:nvSpPr>
                    <p:cNvPr id="144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2695" y="1220"/>
                      <a:ext cx="80" cy="114"/>
                    </a:xfrm>
                    <a:custGeom>
                      <a:avLst/>
                      <a:gdLst>
                        <a:gd name="T0" fmla="*/ 80 w 80"/>
                        <a:gd name="T1" fmla="*/ 0 h 114"/>
                        <a:gd name="T2" fmla="*/ 68 w 80"/>
                        <a:gd name="T3" fmla="*/ 11 h 114"/>
                        <a:gd name="T4" fmla="*/ 57 w 80"/>
                        <a:gd name="T5" fmla="*/ 11 h 114"/>
                        <a:gd name="T6" fmla="*/ 45 w 80"/>
                        <a:gd name="T7" fmla="*/ 23 h 114"/>
                        <a:gd name="T8" fmla="*/ 34 w 80"/>
                        <a:gd name="T9" fmla="*/ 46 h 114"/>
                        <a:gd name="T10" fmla="*/ 23 w 80"/>
                        <a:gd name="T11" fmla="*/ 57 h 114"/>
                        <a:gd name="T12" fmla="*/ 23 w 80"/>
                        <a:gd name="T13" fmla="*/ 68 h 114"/>
                        <a:gd name="T14" fmla="*/ 11 w 80"/>
                        <a:gd name="T15" fmla="*/ 80 h 114"/>
                        <a:gd name="T16" fmla="*/ 11 w 80"/>
                        <a:gd name="T17" fmla="*/ 91 h 114"/>
                        <a:gd name="T18" fmla="*/ 11 w 80"/>
                        <a:gd name="T19" fmla="*/ 103 h 114"/>
                        <a:gd name="T20" fmla="*/ 0 w 80"/>
                        <a:gd name="T21" fmla="*/ 114 h 114"/>
                        <a:gd name="T22" fmla="*/ 11 w 80"/>
                        <a:gd name="T23" fmla="*/ 114 h 114"/>
                        <a:gd name="T24" fmla="*/ 11 w 80"/>
                        <a:gd name="T25" fmla="*/ 114 h 114"/>
                        <a:gd name="T26" fmla="*/ 11 w 80"/>
                        <a:gd name="T27" fmla="*/ 114 h 114"/>
                        <a:gd name="T28" fmla="*/ 23 w 80"/>
                        <a:gd name="T29" fmla="*/ 103 h 114"/>
                        <a:gd name="T30" fmla="*/ 23 w 80"/>
                        <a:gd name="T31" fmla="*/ 80 h 114"/>
                        <a:gd name="T32" fmla="*/ 23 w 80"/>
                        <a:gd name="T33" fmla="*/ 68 h 114"/>
                        <a:gd name="T34" fmla="*/ 34 w 80"/>
                        <a:gd name="T35" fmla="*/ 57 h 114"/>
                        <a:gd name="T36" fmla="*/ 34 w 80"/>
                        <a:gd name="T37" fmla="*/ 34 h 114"/>
                        <a:gd name="T38" fmla="*/ 57 w 80"/>
                        <a:gd name="T39" fmla="*/ 23 h 114"/>
                        <a:gd name="T40" fmla="*/ 68 w 80"/>
                        <a:gd name="T41" fmla="*/ 11 h 114"/>
                        <a:gd name="T42" fmla="*/ 80 w 80"/>
                        <a:gd name="T43" fmla="*/ 0 h 114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80"/>
                        <a:gd name="T67" fmla="*/ 0 h 114"/>
                        <a:gd name="T68" fmla="*/ 80 w 80"/>
                        <a:gd name="T69" fmla="*/ 114 h 114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80" h="114">
                          <a:moveTo>
                            <a:pt x="80" y="0"/>
                          </a:moveTo>
                          <a:lnTo>
                            <a:pt x="68" y="11"/>
                          </a:lnTo>
                          <a:lnTo>
                            <a:pt x="57" y="11"/>
                          </a:lnTo>
                          <a:lnTo>
                            <a:pt x="45" y="23"/>
                          </a:lnTo>
                          <a:lnTo>
                            <a:pt x="34" y="46"/>
                          </a:lnTo>
                          <a:lnTo>
                            <a:pt x="23" y="57"/>
                          </a:lnTo>
                          <a:lnTo>
                            <a:pt x="23" y="68"/>
                          </a:lnTo>
                          <a:lnTo>
                            <a:pt x="11" y="80"/>
                          </a:lnTo>
                          <a:lnTo>
                            <a:pt x="11" y="91"/>
                          </a:lnTo>
                          <a:lnTo>
                            <a:pt x="11" y="103"/>
                          </a:lnTo>
                          <a:lnTo>
                            <a:pt x="0" y="114"/>
                          </a:lnTo>
                          <a:lnTo>
                            <a:pt x="11" y="114"/>
                          </a:lnTo>
                          <a:lnTo>
                            <a:pt x="23" y="103"/>
                          </a:lnTo>
                          <a:lnTo>
                            <a:pt x="23" y="80"/>
                          </a:lnTo>
                          <a:lnTo>
                            <a:pt x="23" y="68"/>
                          </a:lnTo>
                          <a:lnTo>
                            <a:pt x="34" y="57"/>
                          </a:lnTo>
                          <a:lnTo>
                            <a:pt x="34" y="34"/>
                          </a:lnTo>
                          <a:lnTo>
                            <a:pt x="57" y="23"/>
                          </a:lnTo>
                          <a:lnTo>
                            <a:pt x="68" y="11"/>
                          </a:lnTo>
                          <a:lnTo>
                            <a:pt x="8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45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2695" y="1277"/>
                      <a:ext cx="91" cy="148"/>
                    </a:xfrm>
                    <a:custGeom>
                      <a:avLst/>
                      <a:gdLst>
                        <a:gd name="T0" fmla="*/ 91 w 91"/>
                        <a:gd name="T1" fmla="*/ 0 h 148"/>
                        <a:gd name="T2" fmla="*/ 80 w 91"/>
                        <a:gd name="T3" fmla="*/ 23 h 148"/>
                        <a:gd name="T4" fmla="*/ 68 w 91"/>
                        <a:gd name="T5" fmla="*/ 34 h 148"/>
                        <a:gd name="T6" fmla="*/ 68 w 91"/>
                        <a:gd name="T7" fmla="*/ 34 h 148"/>
                        <a:gd name="T8" fmla="*/ 57 w 91"/>
                        <a:gd name="T9" fmla="*/ 46 h 148"/>
                        <a:gd name="T10" fmla="*/ 34 w 91"/>
                        <a:gd name="T11" fmla="*/ 68 h 148"/>
                        <a:gd name="T12" fmla="*/ 23 w 91"/>
                        <a:gd name="T13" fmla="*/ 80 h 148"/>
                        <a:gd name="T14" fmla="*/ 11 w 91"/>
                        <a:gd name="T15" fmla="*/ 91 h 148"/>
                        <a:gd name="T16" fmla="*/ 11 w 91"/>
                        <a:gd name="T17" fmla="*/ 103 h 148"/>
                        <a:gd name="T18" fmla="*/ 0 w 91"/>
                        <a:gd name="T19" fmla="*/ 103 h 148"/>
                        <a:gd name="T20" fmla="*/ 0 w 91"/>
                        <a:gd name="T21" fmla="*/ 114 h 148"/>
                        <a:gd name="T22" fmla="*/ 0 w 91"/>
                        <a:gd name="T23" fmla="*/ 114 h 148"/>
                        <a:gd name="T24" fmla="*/ 0 w 91"/>
                        <a:gd name="T25" fmla="*/ 125 h 148"/>
                        <a:gd name="T26" fmla="*/ 0 w 91"/>
                        <a:gd name="T27" fmla="*/ 125 h 148"/>
                        <a:gd name="T28" fmla="*/ 0 w 91"/>
                        <a:gd name="T29" fmla="*/ 114 h 148"/>
                        <a:gd name="T30" fmla="*/ 11 w 91"/>
                        <a:gd name="T31" fmla="*/ 114 h 148"/>
                        <a:gd name="T32" fmla="*/ 11 w 91"/>
                        <a:gd name="T33" fmla="*/ 103 h 148"/>
                        <a:gd name="T34" fmla="*/ 11 w 91"/>
                        <a:gd name="T35" fmla="*/ 114 h 148"/>
                        <a:gd name="T36" fmla="*/ 11 w 91"/>
                        <a:gd name="T37" fmla="*/ 125 h 148"/>
                        <a:gd name="T38" fmla="*/ 11 w 91"/>
                        <a:gd name="T39" fmla="*/ 125 h 148"/>
                        <a:gd name="T40" fmla="*/ 11 w 91"/>
                        <a:gd name="T41" fmla="*/ 137 h 148"/>
                        <a:gd name="T42" fmla="*/ 0 w 91"/>
                        <a:gd name="T43" fmla="*/ 137 h 148"/>
                        <a:gd name="T44" fmla="*/ 0 w 91"/>
                        <a:gd name="T45" fmla="*/ 148 h 148"/>
                        <a:gd name="T46" fmla="*/ 0 w 91"/>
                        <a:gd name="T47" fmla="*/ 148 h 148"/>
                        <a:gd name="T48" fmla="*/ 11 w 91"/>
                        <a:gd name="T49" fmla="*/ 148 h 148"/>
                        <a:gd name="T50" fmla="*/ 11 w 91"/>
                        <a:gd name="T51" fmla="*/ 137 h 148"/>
                        <a:gd name="T52" fmla="*/ 23 w 91"/>
                        <a:gd name="T53" fmla="*/ 125 h 148"/>
                        <a:gd name="T54" fmla="*/ 23 w 91"/>
                        <a:gd name="T55" fmla="*/ 114 h 148"/>
                        <a:gd name="T56" fmla="*/ 34 w 91"/>
                        <a:gd name="T57" fmla="*/ 103 h 148"/>
                        <a:gd name="T58" fmla="*/ 80 w 91"/>
                        <a:gd name="T59" fmla="*/ 57 h 148"/>
                        <a:gd name="T60" fmla="*/ 68 w 91"/>
                        <a:gd name="T61" fmla="*/ 46 h 148"/>
                        <a:gd name="T62" fmla="*/ 68 w 91"/>
                        <a:gd name="T63" fmla="*/ 34 h 148"/>
                        <a:gd name="T64" fmla="*/ 80 w 91"/>
                        <a:gd name="T65" fmla="*/ 34 h 148"/>
                        <a:gd name="T66" fmla="*/ 80 w 91"/>
                        <a:gd name="T67" fmla="*/ 34 h 148"/>
                        <a:gd name="T68" fmla="*/ 80 w 91"/>
                        <a:gd name="T69" fmla="*/ 34 h 148"/>
                        <a:gd name="T70" fmla="*/ 91 w 91"/>
                        <a:gd name="T71" fmla="*/ 11 h 148"/>
                        <a:gd name="T72" fmla="*/ 91 w 91"/>
                        <a:gd name="T73" fmla="*/ 0 h 148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91"/>
                        <a:gd name="T112" fmla="*/ 0 h 148"/>
                        <a:gd name="T113" fmla="*/ 91 w 91"/>
                        <a:gd name="T114" fmla="*/ 148 h 148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91" h="148">
                          <a:moveTo>
                            <a:pt x="91" y="0"/>
                          </a:moveTo>
                          <a:lnTo>
                            <a:pt x="80" y="23"/>
                          </a:lnTo>
                          <a:lnTo>
                            <a:pt x="68" y="34"/>
                          </a:lnTo>
                          <a:lnTo>
                            <a:pt x="57" y="46"/>
                          </a:lnTo>
                          <a:lnTo>
                            <a:pt x="34" y="68"/>
                          </a:lnTo>
                          <a:lnTo>
                            <a:pt x="23" y="80"/>
                          </a:lnTo>
                          <a:lnTo>
                            <a:pt x="11" y="91"/>
                          </a:lnTo>
                          <a:lnTo>
                            <a:pt x="11" y="103"/>
                          </a:lnTo>
                          <a:lnTo>
                            <a:pt x="0" y="103"/>
                          </a:lnTo>
                          <a:lnTo>
                            <a:pt x="0" y="114"/>
                          </a:lnTo>
                          <a:lnTo>
                            <a:pt x="0" y="125"/>
                          </a:lnTo>
                          <a:lnTo>
                            <a:pt x="0" y="114"/>
                          </a:lnTo>
                          <a:lnTo>
                            <a:pt x="11" y="114"/>
                          </a:lnTo>
                          <a:lnTo>
                            <a:pt x="11" y="103"/>
                          </a:lnTo>
                          <a:lnTo>
                            <a:pt x="11" y="114"/>
                          </a:lnTo>
                          <a:lnTo>
                            <a:pt x="11" y="125"/>
                          </a:lnTo>
                          <a:lnTo>
                            <a:pt x="11" y="137"/>
                          </a:lnTo>
                          <a:lnTo>
                            <a:pt x="0" y="137"/>
                          </a:lnTo>
                          <a:lnTo>
                            <a:pt x="0" y="148"/>
                          </a:lnTo>
                          <a:lnTo>
                            <a:pt x="11" y="148"/>
                          </a:lnTo>
                          <a:lnTo>
                            <a:pt x="11" y="137"/>
                          </a:lnTo>
                          <a:lnTo>
                            <a:pt x="23" y="125"/>
                          </a:lnTo>
                          <a:lnTo>
                            <a:pt x="23" y="114"/>
                          </a:lnTo>
                          <a:lnTo>
                            <a:pt x="34" y="103"/>
                          </a:lnTo>
                          <a:lnTo>
                            <a:pt x="80" y="57"/>
                          </a:lnTo>
                          <a:lnTo>
                            <a:pt x="68" y="46"/>
                          </a:lnTo>
                          <a:lnTo>
                            <a:pt x="68" y="34"/>
                          </a:lnTo>
                          <a:lnTo>
                            <a:pt x="80" y="34"/>
                          </a:lnTo>
                          <a:lnTo>
                            <a:pt x="91" y="11"/>
                          </a:lnTo>
                          <a:lnTo>
                            <a:pt x="91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43" name="Freeform 15"/>
                  <p:cNvSpPr>
                    <a:spLocks/>
                  </p:cNvSpPr>
                  <p:nvPr/>
                </p:nvSpPr>
                <p:spPr bwMode="auto">
                  <a:xfrm>
                    <a:off x="2718" y="1117"/>
                    <a:ext cx="45" cy="308"/>
                  </a:xfrm>
                  <a:custGeom>
                    <a:avLst/>
                    <a:gdLst>
                      <a:gd name="T0" fmla="*/ 11 w 45"/>
                      <a:gd name="T1" fmla="*/ 0 h 308"/>
                      <a:gd name="T2" fmla="*/ 22 w 45"/>
                      <a:gd name="T3" fmla="*/ 0 h 308"/>
                      <a:gd name="T4" fmla="*/ 22 w 45"/>
                      <a:gd name="T5" fmla="*/ 12 h 308"/>
                      <a:gd name="T6" fmla="*/ 34 w 45"/>
                      <a:gd name="T7" fmla="*/ 12 h 308"/>
                      <a:gd name="T8" fmla="*/ 34 w 45"/>
                      <a:gd name="T9" fmla="*/ 0 h 308"/>
                      <a:gd name="T10" fmla="*/ 34 w 45"/>
                      <a:gd name="T11" fmla="*/ 12 h 308"/>
                      <a:gd name="T12" fmla="*/ 34 w 45"/>
                      <a:gd name="T13" fmla="*/ 23 h 308"/>
                      <a:gd name="T14" fmla="*/ 34 w 45"/>
                      <a:gd name="T15" fmla="*/ 23 h 308"/>
                      <a:gd name="T16" fmla="*/ 34 w 45"/>
                      <a:gd name="T17" fmla="*/ 23 h 308"/>
                      <a:gd name="T18" fmla="*/ 34 w 45"/>
                      <a:gd name="T19" fmla="*/ 35 h 308"/>
                      <a:gd name="T20" fmla="*/ 34 w 45"/>
                      <a:gd name="T21" fmla="*/ 57 h 308"/>
                      <a:gd name="T22" fmla="*/ 45 w 45"/>
                      <a:gd name="T23" fmla="*/ 57 h 308"/>
                      <a:gd name="T24" fmla="*/ 45 w 45"/>
                      <a:gd name="T25" fmla="*/ 69 h 308"/>
                      <a:gd name="T26" fmla="*/ 45 w 45"/>
                      <a:gd name="T27" fmla="*/ 103 h 308"/>
                      <a:gd name="T28" fmla="*/ 45 w 45"/>
                      <a:gd name="T29" fmla="*/ 149 h 308"/>
                      <a:gd name="T30" fmla="*/ 45 w 45"/>
                      <a:gd name="T31" fmla="*/ 183 h 308"/>
                      <a:gd name="T32" fmla="*/ 45 w 45"/>
                      <a:gd name="T33" fmla="*/ 217 h 308"/>
                      <a:gd name="T34" fmla="*/ 45 w 45"/>
                      <a:gd name="T35" fmla="*/ 263 h 308"/>
                      <a:gd name="T36" fmla="*/ 45 w 45"/>
                      <a:gd name="T37" fmla="*/ 308 h 308"/>
                      <a:gd name="T38" fmla="*/ 11 w 45"/>
                      <a:gd name="T39" fmla="*/ 308 h 308"/>
                      <a:gd name="T40" fmla="*/ 0 w 45"/>
                      <a:gd name="T41" fmla="*/ 263 h 308"/>
                      <a:gd name="T42" fmla="*/ 11 w 45"/>
                      <a:gd name="T43" fmla="*/ 240 h 308"/>
                      <a:gd name="T44" fmla="*/ 11 w 45"/>
                      <a:gd name="T45" fmla="*/ 206 h 308"/>
                      <a:gd name="T46" fmla="*/ 11 w 45"/>
                      <a:gd name="T47" fmla="*/ 137 h 308"/>
                      <a:gd name="T48" fmla="*/ 11 w 45"/>
                      <a:gd name="T49" fmla="*/ 126 h 308"/>
                      <a:gd name="T50" fmla="*/ 11 w 45"/>
                      <a:gd name="T51" fmla="*/ 80 h 308"/>
                      <a:gd name="T52" fmla="*/ 11 w 45"/>
                      <a:gd name="T53" fmla="*/ 57 h 308"/>
                      <a:gd name="T54" fmla="*/ 11 w 45"/>
                      <a:gd name="T55" fmla="*/ 35 h 308"/>
                      <a:gd name="T56" fmla="*/ 11 w 45"/>
                      <a:gd name="T57" fmla="*/ 23 h 308"/>
                      <a:gd name="T58" fmla="*/ 11 w 45"/>
                      <a:gd name="T59" fmla="*/ 12 h 308"/>
                      <a:gd name="T60" fmla="*/ 11 w 45"/>
                      <a:gd name="T61" fmla="*/ 0 h 30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5"/>
                      <a:gd name="T94" fmla="*/ 0 h 308"/>
                      <a:gd name="T95" fmla="*/ 45 w 45"/>
                      <a:gd name="T96" fmla="*/ 308 h 30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5" h="308">
                        <a:moveTo>
                          <a:pt x="11" y="0"/>
                        </a:moveTo>
                        <a:lnTo>
                          <a:pt x="22" y="0"/>
                        </a:lnTo>
                        <a:lnTo>
                          <a:pt x="22" y="12"/>
                        </a:lnTo>
                        <a:lnTo>
                          <a:pt x="34" y="12"/>
                        </a:lnTo>
                        <a:lnTo>
                          <a:pt x="34" y="0"/>
                        </a:lnTo>
                        <a:lnTo>
                          <a:pt x="34" y="12"/>
                        </a:lnTo>
                        <a:lnTo>
                          <a:pt x="34" y="23"/>
                        </a:lnTo>
                        <a:lnTo>
                          <a:pt x="34" y="35"/>
                        </a:lnTo>
                        <a:lnTo>
                          <a:pt x="34" y="57"/>
                        </a:lnTo>
                        <a:lnTo>
                          <a:pt x="45" y="57"/>
                        </a:lnTo>
                        <a:lnTo>
                          <a:pt x="45" y="69"/>
                        </a:lnTo>
                        <a:lnTo>
                          <a:pt x="45" y="103"/>
                        </a:lnTo>
                        <a:lnTo>
                          <a:pt x="45" y="149"/>
                        </a:lnTo>
                        <a:lnTo>
                          <a:pt x="45" y="183"/>
                        </a:lnTo>
                        <a:lnTo>
                          <a:pt x="45" y="217"/>
                        </a:lnTo>
                        <a:lnTo>
                          <a:pt x="45" y="263"/>
                        </a:lnTo>
                        <a:lnTo>
                          <a:pt x="45" y="308"/>
                        </a:lnTo>
                        <a:lnTo>
                          <a:pt x="11" y="308"/>
                        </a:lnTo>
                        <a:lnTo>
                          <a:pt x="0" y="263"/>
                        </a:lnTo>
                        <a:lnTo>
                          <a:pt x="11" y="240"/>
                        </a:lnTo>
                        <a:lnTo>
                          <a:pt x="11" y="206"/>
                        </a:lnTo>
                        <a:lnTo>
                          <a:pt x="11" y="137"/>
                        </a:lnTo>
                        <a:lnTo>
                          <a:pt x="11" y="126"/>
                        </a:lnTo>
                        <a:lnTo>
                          <a:pt x="11" y="80"/>
                        </a:lnTo>
                        <a:lnTo>
                          <a:pt x="11" y="57"/>
                        </a:lnTo>
                        <a:lnTo>
                          <a:pt x="11" y="35"/>
                        </a:lnTo>
                        <a:lnTo>
                          <a:pt x="11" y="23"/>
                        </a:lnTo>
                        <a:lnTo>
                          <a:pt x="11" y="12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24" name="Group 16"/>
                <p:cNvGrpSpPr>
                  <a:grpSpLocks/>
                </p:cNvGrpSpPr>
                <p:nvPr/>
              </p:nvGrpSpPr>
              <p:grpSpPr bwMode="auto">
                <a:xfrm>
                  <a:off x="2547" y="1038"/>
                  <a:ext cx="387" cy="421"/>
                  <a:chOff x="2547" y="1038"/>
                  <a:chExt cx="387" cy="421"/>
                </a:xfrm>
              </p:grpSpPr>
              <p:grpSp>
                <p:nvGrpSpPr>
                  <p:cNvPr id="12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547" y="1049"/>
                    <a:ext cx="159" cy="410"/>
                    <a:chOff x="2547" y="1049"/>
                    <a:chExt cx="159" cy="410"/>
                  </a:xfrm>
                </p:grpSpPr>
                <p:sp>
                  <p:nvSpPr>
                    <p:cNvPr id="133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547" y="1060"/>
                      <a:ext cx="159" cy="399"/>
                    </a:xfrm>
                    <a:custGeom>
                      <a:avLst/>
                      <a:gdLst>
                        <a:gd name="T0" fmla="*/ 148 w 159"/>
                        <a:gd name="T1" fmla="*/ 0 h 399"/>
                        <a:gd name="T2" fmla="*/ 136 w 159"/>
                        <a:gd name="T3" fmla="*/ 12 h 399"/>
                        <a:gd name="T4" fmla="*/ 125 w 159"/>
                        <a:gd name="T5" fmla="*/ 23 h 399"/>
                        <a:gd name="T6" fmla="*/ 114 w 159"/>
                        <a:gd name="T7" fmla="*/ 23 h 399"/>
                        <a:gd name="T8" fmla="*/ 102 w 159"/>
                        <a:gd name="T9" fmla="*/ 23 h 399"/>
                        <a:gd name="T10" fmla="*/ 79 w 159"/>
                        <a:gd name="T11" fmla="*/ 35 h 399"/>
                        <a:gd name="T12" fmla="*/ 68 w 159"/>
                        <a:gd name="T13" fmla="*/ 35 h 399"/>
                        <a:gd name="T14" fmla="*/ 68 w 159"/>
                        <a:gd name="T15" fmla="*/ 35 h 399"/>
                        <a:gd name="T16" fmla="*/ 68 w 159"/>
                        <a:gd name="T17" fmla="*/ 46 h 399"/>
                        <a:gd name="T18" fmla="*/ 57 w 159"/>
                        <a:gd name="T19" fmla="*/ 80 h 399"/>
                        <a:gd name="T20" fmla="*/ 57 w 159"/>
                        <a:gd name="T21" fmla="*/ 103 h 399"/>
                        <a:gd name="T22" fmla="*/ 57 w 159"/>
                        <a:gd name="T23" fmla="*/ 126 h 399"/>
                        <a:gd name="T24" fmla="*/ 57 w 159"/>
                        <a:gd name="T25" fmla="*/ 137 h 399"/>
                        <a:gd name="T26" fmla="*/ 45 w 159"/>
                        <a:gd name="T27" fmla="*/ 137 h 399"/>
                        <a:gd name="T28" fmla="*/ 45 w 159"/>
                        <a:gd name="T29" fmla="*/ 137 h 399"/>
                        <a:gd name="T30" fmla="*/ 45 w 159"/>
                        <a:gd name="T31" fmla="*/ 149 h 399"/>
                        <a:gd name="T32" fmla="*/ 45 w 159"/>
                        <a:gd name="T33" fmla="*/ 160 h 399"/>
                        <a:gd name="T34" fmla="*/ 34 w 159"/>
                        <a:gd name="T35" fmla="*/ 194 h 399"/>
                        <a:gd name="T36" fmla="*/ 34 w 159"/>
                        <a:gd name="T37" fmla="*/ 206 h 399"/>
                        <a:gd name="T38" fmla="*/ 34 w 159"/>
                        <a:gd name="T39" fmla="*/ 217 h 399"/>
                        <a:gd name="T40" fmla="*/ 23 w 159"/>
                        <a:gd name="T41" fmla="*/ 240 h 399"/>
                        <a:gd name="T42" fmla="*/ 11 w 159"/>
                        <a:gd name="T43" fmla="*/ 251 h 399"/>
                        <a:gd name="T44" fmla="*/ 11 w 159"/>
                        <a:gd name="T45" fmla="*/ 251 h 399"/>
                        <a:gd name="T46" fmla="*/ 11 w 159"/>
                        <a:gd name="T47" fmla="*/ 263 h 399"/>
                        <a:gd name="T48" fmla="*/ 11 w 159"/>
                        <a:gd name="T49" fmla="*/ 274 h 399"/>
                        <a:gd name="T50" fmla="*/ 0 w 159"/>
                        <a:gd name="T51" fmla="*/ 285 h 399"/>
                        <a:gd name="T52" fmla="*/ 0 w 159"/>
                        <a:gd name="T53" fmla="*/ 297 h 399"/>
                        <a:gd name="T54" fmla="*/ 0 w 159"/>
                        <a:gd name="T55" fmla="*/ 308 h 399"/>
                        <a:gd name="T56" fmla="*/ 0 w 159"/>
                        <a:gd name="T57" fmla="*/ 320 h 399"/>
                        <a:gd name="T58" fmla="*/ 0 w 159"/>
                        <a:gd name="T59" fmla="*/ 331 h 399"/>
                        <a:gd name="T60" fmla="*/ 0 w 159"/>
                        <a:gd name="T61" fmla="*/ 342 h 399"/>
                        <a:gd name="T62" fmla="*/ 0 w 159"/>
                        <a:gd name="T63" fmla="*/ 342 h 399"/>
                        <a:gd name="T64" fmla="*/ 11 w 159"/>
                        <a:gd name="T65" fmla="*/ 354 h 399"/>
                        <a:gd name="T66" fmla="*/ 11 w 159"/>
                        <a:gd name="T67" fmla="*/ 365 h 399"/>
                        <a:gd name="T68" fmla="*/ 68 w 159"/>
                        <a:gd name="T69" fmla="*/ 365 h 399"/>
                        <a:gd name="T70" fmla="*/ 79 w 159"/>
                        <a:gd name="T71" fmla="*/ 320 h 399"/>
                        <a:gd name="T72" fmla="*/ 91 w 159"/>
                        <a:gd name="T73" fmla="*/ 285 h 399"/>
                        <a:gd name="T74" fmla="*/ 91 w 159"/>
                        <a:gd name="T75" fmla="*/ 251 h 399"/>
                        <a:gd name="T76" fmla="*/ 79 w 159"/>
                        <a:gd name="T77" fmla="*/ 320 h 399"/>
                        <a:gd name="T78" fmla="*/ 79 w 159"/>
                        <a:gd name="T79" fmla="*/ 354 h 399"/>
                        <a:gd name="T80" fmla="*/ 79 w 159"/>
                        <a:gd name="T81" fmla="*/ 377 h 399"/>
                        <a:gd name="T82" fmla="*/ 68 w 159"/>
                        <a:gd name="T83" fmla="*/ 399 h 399"/>
                        <a:gd name="T84" fmla="*/ 114 w 159"/>
                        <a:gd name="T85" fmla="*/ 399 h 399"/>
                        <a:gd name="T86" fmla="*/ 125 w 159"/>
                        <a:gd name="T87" fmla="*/ 365 h 399"/>
                        <a:gd name="T88" fmla="*/ 136 w 159"/>
                        <a:gd name="T89" fmla="*/ 342 h 399"/>
                        <a:gd name="T90" fmla="*/ 136 w 159"/>
                        <a:gd name="T91" fmla="*/ 320 h 399"/>
                        <a:gd name="T92" fmla="*/ 148 w 159"/>
                        <a:gd name="T93" fmla="*/ 285 h 399"/>
                        <a:gd name="T94" fmla="*/ 148 w 159"/>
                        <a:gd name="T95" fmla="*/ 263 h 399"/>
                        <a:gd name="T96" fmla="*/ 159 w 159"/>
                        <a:gd name="T97" fmla="*/ 240 h 399"/>
                        <a:gd name="T98" fmla="*/ 159 w 159"/>
                        <a:gd name="T99" fmla="*/ 206 h 399"/>
                        <a:gd name="T100" fmla="*/ 159 w 159"/>
                        <a:gd name="T101" fmla="*/ 183 h 399"/>
                        <a:gd name="T102" fmla="*/ 159 w 159"/>
                        <a:gd name="T103" fmla="*/ 149 h 399"/>
                        <a:gd name="T104" fmla="*/ 159 w 159"/>
                        <a:gd name="T105" fmla="*/ 137 h 399"/>
                        <a:gd name="T106" fmla="*/ 159 w 159"/>
                        <a:gd name="T107" fmla="*/ 114 h 399"/>
                        <a:gd name="T108" fmla="*/ 159 w 159"/>
                        <a:gd name="T109" fmla="*/ 80 h 399"/>
                        <a:gd name="T110" fmla="*/ 159 w 159"/>
                        <a:gd name="T111" fmla="*/ 69 h 399"/>
                        <a:gd name="T112" fmla="*/ 159 w 159"/>
                        <a:gd name="T113" fmla="*/ 0 h 399"/>
                        <a:gd name="T114" fmla="*/ 148 w 159"/>
                        <a:gd name="T115" fmla="*/ 0 h 399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w 159"/>
                        <a:gd name="T175" fmla="*/ 0 h 399"/>
                        <a:gd name="T176" fmla="*/ 159 w 159"/>
                        <a:gd name="T177" fmla="*/ 399 h 399"/>
                      </a:gdLst>
                      <a:ahLst/>
                      <a:cxnLst>
                        <a:cxn ang="T116">
                          <a:pos x="T0" y="T1"/>
                        </a:cxn>
                        <a:cxn ang="T117">
                          <a:pos x="T2" y="T3"/>
                        </a:cxn>
                        <a:cxn ang="T118">
                          <a:pos x="T4" y="T5"/>
                        </a:cxn>
                        <a:cxn ang="T119">
                          <a:pos x="T6" y="T7"/>
                        </a:cxn>
                        <a:cxn ang="T120">
                          <a:pos x="T8" y="T9"/>
                        </a:cxn>
                        <a:cxn ang="T121">
                          <a:pos x="T10" y="T11"/>
                        </a:cxn>
                        <a:cxn ang="T122">
                          <a:pos x="T12" y="T13"/>
                        </a:cxn>
                        <a:cxn ang="T123">
                          <a:pos x="T14" y="T15"/>
                        </a:cxn>
                        <a:cxn ang="T124">
                          <a:pos x="T16" y="T17"/>
                        </a:cxn>
                        <a:cxn ang="T125">
                          <a:pos x="T18" y="T19"/>
                        </a:cxn>
                        <a:cxn ang="T126">
                          <a:pos x="T20" y="T21"/>
                        </a:cxn>
                        <a:cxn ang="T127">
                          <a:pos x="T22" y="T23"/>
                        </a:cxn>
                        <a:cxn ang="T128">
                          <a:pos x="T24" y="T25"/>
                        </a:cxn>
                        <a:cxn ang="T129">
                          <a:pos x="T26" y="T27"/>
                        </a:cxn>
                        <a:cxn ang="T130">
                          <a:pos x="T28" y="T29"/>
                        </a:cxn>
                        <a:cxn ang="T131">
                          <a:pos x="T30" y="T31"/>
                        </a:cxn>
                        <a:cxn ang="T132">
                          <a:pos x="T32" y="T33"/>
                        </a:cxn>
                        <a:cxn ang="T133">
                          <a:pos x="T34" y="T35"/>
                        </a:cxn>
                        <a:cxn ang="T134">
                          <a:pos x="T36" y="T37"/>
                        </a:cxn>
                        <a:cxn ang="T135">
                          <a:pos x="T38" y="T39"/>
                        </a:cxn>
                        <a:cxn ang="T136">
                          <a:pos x="T40" y="T41"/>
                        </a:cxn>
                        <a:cxn ang="T137">
                          <a:pos x="T42" y="T43"/>
                        </a:cxn>
                        <a:cxn ang="T138">
                          <a:pos x="T44" y="T45"/>
                        </a:cxn>
                        <a:cxn ang="T139">
                          <a:pos x="T46" y="T47"/>
                        </a:cxn>
                        <a:cxn ang="T140">
                          <a:pos x="T48" y="T49"/>
                        </a:cxn>
                        <a:cxn ang="T141">
                          <a:pos x="T50" y="T51"/>
                        </a:cxn>
                        <a:cxn ang="T142">
                          <a:pos x="T52" y="T53"/>
                        </a:cxn>
                        <a:cxn ang="T143">
                          <a:pos x="T54" y="T55"/>
                        </a:cxn>
                        <a:cxn ang="T144">
                          <a:pos x="T56" y="T57"/>
                        </a:cxn>
                        <a:cxn ang="T145">
                          <a:pos x="T58" y="T59"/>
                        </a:cxn>
                        <a:cxn ang="T146">
                          <a:pos x="T60" y="T61"/>
                        </a:cxn>
                        <a:cxn ang="T147">
                          <a:pos x="T62" y="T63"/>
                        </a:cxn>
                        <a:cxn ang="T148">
                          <a:pos x="T64" y="T65"/>
                        </a:cxn>
                        <a:cxn ang="T149">
                          <a:pos x="T66" y="T67"/>
                        </a:cxn>
                        <a:cxn ang="T150">
                          <a:pos x="T68" y="T69"/>
                        </a:cxn>
                        <a:cxn ang="T151">
                          <a:pos x="T70" y="T71"/>
                        </a:cxn>
                        <a:cxn ang="T152">
                          <a:pos x="T72" y="T73"/>
                        </a:cxn>
                        <a:cxn ang="T153">
                          <a:pos x="T74" y="T75"/>
                        </a:cxn>
                        <a:cxn ang="T154">
                          <a:pos x="T76" y="T77"/>
                        </a:cxn>
                        <a:cxn ang="T155">
                          <a:pos x="T78" y="T79"/>
                        </a:cxn>
                        <a:cxn ang="T156">
                          <a:pos x="T80" y="T81"/>
                        </a:cxn>
                        <a:cxn ang="T157">
                          <a:pos x="T82" y="T83"/>
                        </a:cxn>
                        <a:cxn ang="T158">
                          <a:pos x="T84" y="T85"/>
                        </a:cxn>
                        <a:cxn ang="T159">
                          <a:pos x="T86" y="T87"/>
                        </a:cxn>
                        <a:cxn ang="T160">
                          <a:pos x="T88" y="T89"/>
                        </a:cxn>
                        <a:cxn ang="T161">
                          <a:pos x="T90" y="T91"/>
                        </a:cxn>
                        <a:cxn ang="T162">
                          <a:pos x="T92" y="T93"/>
                        </a:cxn>
                        <a:cxn ang="T163">
                          <a:pos x="T94" y="T95"/>
                        </a:cxn>
                        <a:cxn ang="T164">
                          <a:pos x="T96" y="T97"/>
                        </a:cxn>
                        <a:cxn ang="T165">
                          <a:pos x="T98" y="T99"/>
                        </a:cxn>
                        <a:cxn ang="T166">
                          <a:pos x="T100" y="T101"/>
                        </a:cxn>
                        <a:cxn ang="T167">
                          <a:pos x="T102" y="T103"/>
                        </a:cxn>
                        <a:cxn ang="T168">
                          <a:pos x="T104" y="T105"/>
                        </a:cxn>
                        <a:cxn ang="T169">
                          <a:pos x="T106" y="T107"/>
                        </a:cxn>
                        <a:cxn ang="T170">
                          <a:pos x="T108" y="T109"/>
                        </a:cxn>
                        <a:cxn ang="T171">
                          <a:pos x="T110" y="T111"/>
                        </a:cxn>
                        <a:cxn ang="T172">
                          <a:pos x="T112" y="T113"/>
                        </a:cxn>
                        <a:cxn ang="T173">
                          <a:pos x="T114" y="T115"/>
                        </a:cxn>
                      </a:cxnLst>
                      <a:rect l="T174" t="T175" r="T176" b="T177"/>
                      <a:pathLst>
                        <a:path w="159" h="399">
                          <a:moveTo>
                            <a:pt x="148" y="0"/>
                          </a:moveTo>
                          <a:lnTo>
                            <a:pt x="136" y="12"/>
                          </a:lnTo>
                          <a:lnTo>
                            <a:pt x="125" y="23"/>
                          </a:lnTo>
                          <a:lnTo>
                            <a:pt x="114" y="23"/>
                          </a:lnTo>
                          <a:lnTo>
                            <a:pt x="102" y="23"/>
                          </a:lnTo>
                          <a:lnTo>
                            <a:pt x="79" y="35"/>
                          </a:lnTo>
                          <a:lnTo>
                            <a:pt x="68" y="35"/>
                          </a:lnTo>
                          <a:lnTo>
                            <a:pt x="68" y="46"/>
                          </a:lnTo>
                          <a:lnTo>
                            <a:pt x="57" y="80"/>
                          </a:lnTo>
                          <a:lnTo>
                            <a:pt x="57" y="103"/>
                          </a:lnTo>
                          <a:lnTo>
                            <a:pt x="57" y="126"/>
                          </a:lnTo>
                          <a:lnTo>
                            <a:pt x="57" y="137"/>
                          </a:lnTo>
                          <a:lnTo>
                            <a:pt x="45" y="137"/>
                          </a:lnTo>
                          <a:lnTo>
                            <a:pt x="45" y="149"/>
                          </a:lnTo>
                          <a:lnTo>
                            <a:pt x="45" y="160"/>
                          </a:lnTo>
                          <a:lnTo>
                            <a:pt x="34" y="194"/>
                          </a:lnTo>
                          <a:lnTo>
                            <a:pt x="34" y="206"/>
                          </a:lnTo>
                          <a:lnTo>
                            <a:pt x="34" y="217"/>
                          </a:lnTo>
                          <a:lnTo>
                            <a:pt x="23" y="240"/>
                          </a:lnTo>
                          <a:lnTo>
                            <a:pt x="11" y="251"/>
                          </a:lnTo>
                          <a:lnTo>
                            <a:pt x="11" y="263"/>
                          </a:lnTo>
                          <a:lnTo>
                            <a:pt x="11" y="274"/>
                          </a:lnTo>
                          <a:lnTo>
                            <a:pt x="0" y="285"/>
                          </a:lnTo>
                          <a:lnTo>
                            <a:pt x="0" y="297"/>
                          </a:lnTo>
                          <a:lnTo>
                            <a:pt x="0" y="308"/>
                          </a:lnTo>
                          <a:lnTo>
                            <a:pt x="0" y="320"/>
                          </a:lnTo>
                          <a:lnTo>
                            <a:pt x="0" y="331"/>
                          </a:lnTo>
                          <a:lnTo>
                            <a:pt x="0" y="342"/>
                          </a:lnTo>
                          <a:lnTo>
                            <a:pt x="11" y="354"/>
                          </a:lnTo>
                          <a:lnTo>
                            <a:pt x="11" y="365"/>
                          </a:lnTo>
                          <a:lnTo>
                            <a:pt x="68" y="365"/>
                          </a:lnTo>
                          <a:lnTo>
                            <a:pt x="79" y="320"/>
                          </a:lnTo>
                          <a:lnTo>
                            <a:pt x="91" y="285"/>
                          </a:lnTo>
                          <a:lnTo>
                            <a:pt x="91" y="251"/>
                          </a:lnTo>
                          <a:lnTo>
                            <a:pt x="79" y="320"/>
                          </a:lnTo>
                          <a:lnTo>
                            <a:pt x="79" y="354"/>
                          </a:lnTo>
                          <a:lnTo>
                            <a:pt x="79" y="377"/>
                          </a:lnTo>
                          <a:lnTo>
                            <a:pt x="68" y="399"/>
                          </a:lnTo>
                          <a:lnTo>
                            <a:pt x="114" y="399"/>
                          </a:lnTo>
                          <a:lnTo>
                            <a:pt x="125" y="365"/>
                          </a:lnTo>
                          <a:lnTo>
                            <a:pt x="136" y="342"/>
                          </a:lnTo>
                          <a:lnTo>
                            <a:pt x="136" y="320"/>
                          </a:lnTo>
                          <a:lnTo>
                            <a:pt x="148" y="285"/>
                          </a:lnTo>
                          <a:lnTo>
                            <a:pt x="148" y="263"/>
                          </a:lnTo>
                          <a:lnTo>
                            <a:pt x="159" y="240"/>
                          </a:lnTo>
                          <a:lnTo>
                            <a:pt x="159" y="206"/>
                          </a:lnTo>
                          <a:lnTo>
                            <a:pt x="159" y="183"/>
                          </a:lnTo>
                          <a:lnTo>
                            <a:pt x="159" y="149"/>
                          </a:lnTo>
                          <a:lnTo>
                            <a:pt x="159" y="137"/>
                          </a:lnTo>
                          <a:lnTo>
                            <a:pt x="159" y="114"/>
                          </a:lnTo>
                          <a:lnTo>
                            <a:pt x="159" y="80"/>
                          </a:lnTo>
                          <a:lnTo>
                            <a:pt x="159" y="69"/>
                          </a:lnTo>
                          <a:lnTo>
                            <a:pt x="159" y="0"/>
                          </a:lnTo>
                          <a:lnTo>
                            <a:pt x="14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4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581" y="1243"/>
                      <a:ext cx="80" cy="102"/>
                    </a:xfrm>
                    <a:custGeom>
                      <a:avLst/>
                      <a:gdLst>
                        <a:gd name="T0" fmla="*/ 34 w 80"/>
                        <a:gd name="T1" fmla="*/ 0 h 102"/>
                        <a:gd name="T2" fmla="*/ 34 w 80"/>
                        <a:gd name="T3" fmla="*/ 11 h 102"/>
                        <a:gd name="T4" fmla="*/ 45 w 80"/>
                        <a:gd name="T5" fmla="*/ 11 h 102"/>
                        <a:gd name="T6" fmla="*/ 45 w 80"/>
                        <a:gd name="T7" fmla="*/ 11 h 102"/>
                        <a:gd name="T8" fmla="*/ 45 w 80"/>
                        <a:gd name="T9" fmla="*/ 11 h 102"/>
                        <a:gd name="T10" fmla="*/ 57 w 80"/>
                        <a:gd name="T11" fmla="*/ 23 h 102"/>
                        <a:gd name="T12" fmla="*/ 57 w 80"/>
                        <a:gd name="T13" fmla="*/ 23 h 102"/>
                        <a:gd name="T14" fmla="*/ 57 w 80"/>
                        <a:gd name="T15" fmla="*/ 11 h 102"/>
                        <a:gd name="T16" fmla="*/ 57 w 80"/>
                        <a:gd name="T17" fmla="*/ 23 h 102"/>
                        <a:gd name="T18" fmla="*/ 68 w 80"/>
                        <a:gd name="T19" fmla="*/ 34 h 102"/>
                        <a:gd name="T20" fmla="*/ 68 w 80"/>
                        <a:gd name="T21" fmla="*/ 23 h 102"/>
                        <a:gd name="T22" fmla="*/ 68 w 80"/>
                        <a:gd name="T23" fmla="*/ 23 h 102"/>
                        <a:gd name="T24" fmla="*/ 80 w 80"/>
                        <a:gd name="T25" fmla="*/ 11 h 102"/>
                        <a:gd name="T26" fmla="*/ 80 w 80"/>
                        <a:gd name="T27" fmla="*/ 23 h 102"/>
                        <a:gd name="T28" fmla="*/ 68 w 80"/>
                        <a:gd name="T29" fmla="*/ 45 h 102"/>
                        <a:gd name="T30" fmla="*/ 68 w 80"/>
                        <a:gd name="T31" fmla="*/ 57 h 102"/>
                        <a:gd name="T32" fmla="*/ 68 w 80"/>
                        <a:gd name="T33" fmla="*/ 57 h 102"/>
                        <a:gd name="T34" fmla="*/ 57 w 80"/>
                        <a:gd name="T35" fmla="*/ 68 h 102"/>
                        <a:gd name="T36" fmla="*/ 57 w 80"/>
                        <a:gd name="T37" fmla="*/ 68 h 102"/>
                        <a:gd name="T38" fmla="*/ 57 w 80"/>
                        <a:gd name="T39" fmla="*/ 102 h 102"/>
                        <a:gd name="T40" fmla="*/ 45 w 80"/>
                        <a:gd name="T41" fmla="*/ 102 h 102"/>
                        <a:gd name="T42" fmla="*/ 34 w 80"/>
                        <a:gd name="T43" fmla="*/ 91 h 102"/>
                        <a:gd name="T44" fmla="*/ 34 w 80"/>
                        <a:gd name="T45" fmla="*/ 91 h 102"/>
                        <a:gd name="T46" fmla="*/ 34 w 80"/>
                        <a:gd name="T47" fmla="*/ 91 h 102"/>
                        <a:gd name="T48" fmla="*/ 45 w 80"/>
                        <a:gd name="T49" fmla="*/ 80 h 102"/>
                        <a:gd name="T50" fmla="*/ 23 w 80"/>
                        <a:gd name="T51" fmla="*/ 68 h 102"/>
                        <a:gd name="T52" fmla="*/ 23 w 80"/>
                        <a:gd name="T53" fmla="*/ 57 h 102"/>
                        <a:gd name="T54" fmla="*/ 11 w 80"/>
                        <a:gd name="T55" fmla="*/ 57 h 102"/>
                        <a:gd name="T56" fmla="*/ 11 w 80"/>
                        <a:gd name="T57" fmla="*/ 57 h 102"/>
                        <a:gd name="T58" fmla="*/ 0 w 80"/>
                        <a:gd name="T59" fmla="*/ 57 h 102"/>
                        <a:gd name="T60" fmla="*/ 0 w 80"/>
                        <a:gd name="T61" fmla="*/ 57 h 102"/>
                        <a:gd name="T62" fmla="*/ 23 w 80"/>
                        <a:gd name="T63" fmla="*/ 57 h 102"/>
                        <a:gd name="T64" fmla="*/ 23 w 80"/>
                        <a:gd name="T65" fmla="*/ 57 h 102"/>
                        <a:gd name="T66" fmla="*/ 23 w 80"/>
                        <a:gd name="T67" fmla="*/ 57 h 102"/>
                        <a:gd name="T68" fmla="*/ 34 w 80"/>
                        <a:gd name="T69" fmla="*/ 57 h 102"/>
                        <a:gd name="T70" fmla="*/ 34 w 80"/>
                        <a:gd name="T71" fmla="*/ 68 h 102"/>
                        <a:gd name="T72" fmla="*/ 45 w 80"/>
                        <a:gd name="T73" fmla="*/ 80 h 102"/>
                        <a:gd name="T74" fmla="*/ 45 w 80"/>
                        <a:gd name="T75" fmla="*/ 57 h 102"/>
                        <a:gd name="T76" fmla="*/ 45 w 80"/>
                        <a:gd name="T77" fmla="*/ 57 h 102"/>
                        <a:gd name="T78" fmla="*/ 45 w 80"/>
                        <a:gd name="T79" fmla="*/ 45 h 102"/>
                        <a:gd name="T80" fmla="*/ 57 w 80"/>
                        <a:gd name="T81" fmla="*/ 45 h 102"/>
                        <a:gd name="T82" fmla="*/ 57 w 80"/>
                        <a:gd name="T83" fmla="*/ 45 h 102"/>
                        <a:gd name="T84" fmla="*/ 45 w 80"/>
                        <a:gd name="T85" fmla="*/ 34 h 102"/>
                        <a:gd name="T86" fmla="*/ 45 w 80"/>
                        <a:gd name="T87" fmla="*/ 23 h 102"/>
                        <a:gd name="T88" fmla="*/ 34 w 80"/>
                        <a:gd name="T89" fmla="*/ 23 h 102"/>
                        <a:gd name="T90" fmla="*/ 34 w 80"/>
                        <a:gd name="T91" fmla="*/ 11 h 102"/>
                        <a:gd name="T92" fmla="*/ 34 w 80"/>
                        <a:gd name="T93" fmla="*/ 0 h 102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80"/>
                        <a:gd name="T142" fmla="*/ 0 h 102"/>
                        <a:gd name="T143" fmla="*/ 80 w 80"/>
                        <a:gd name="T144" fmla="*/ 102 h 102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80" h="102">
                          <a:moveTo>
                            <a:pt x="34" y="0"/>
                          </a:moveTo>
                          <a:lnTo>
                            <a:pt x="34" y="11"/>
                          </a:lnTo>
                          <a:lnTo>
                            <a:pt x="45" y="11"/>
                          </a:lnTo>
                          <a:lnTo>
                            <a:pt x="57" y="23"/>
                          </a:lnTo>
                          <a:lnTo>
                            <a:pt x="57" y="11"/>
                          </a:lnTo>
                          <a:lnTo>
                            <a:pt x="57" y="23"/>
                          </a:lnTo>
                          <a:lnTo>
                            <a:pt x="68" y="34"/>
                          </a:lnTo>
                          <a:lnTo>
                            <a:pt x="68" y="23"/>
                          </a:lnTo>
                          <a:lnTo>
                            <a:pt x="80" y="11"/>
                          </a:lnTo>
                          <a:lnTo>
                            <a:pt x="80" y="23"/>
                          </a:lnTo>
                          <a:lnTo>
                            <a:pt x="68" y="45"/>
                          </a:lnTo>
                          <a:lnTo>
                            <a:pt x="68" y="57"/>
                          </a:lnTo>
                          <a:lnTo>
                            <a:pt x="57" y="68"/>
                          </a:lnTo>
                          <a:lnTo>
                            <a:pt x="57" y="102"/>
                          </a:lnTo>
                          <a:lnTo>
                            <a:pt x="45" y="102"/>
                          </a:lnTo>
                          <a:lnTo>
                            <a:pt x="34" y="91"/>
                          </a:lnTo>
                          <a:lnTo>
                            <a:pt x="45" y="80"/>
                          </a:lnTo>
                          <a:lnTo>
                            <a:pt x="23" y="68"/>
                          </a:lnTo>
                          <a:lnTo>
                            <a:pt x="23" y="57"/>
                          </a:lnTo>
                          <a:lnTo>
                            <a:pt x="11" y="57"/>
                          </a:lnTo>
                          <a:lnTo>
                            <a:pt x="0" y="57"/>
                          </a:lnTo>
                          <a:lnTo>
                            <a:pt x="23" y="57"/>
                          </a:lnTo>
                          <a:lnTo>
                            <a:pt x="34" y="57"/>
                          </a:lnTo>
                          <a:lnTo>
                            <a:pt x="34" y="68"/>
                          </a:lnTo>
                          <a:lnTo>
                            <a:pt x="45" y="80"/>
                          </a:lnTo>
                          <a:lnTo>
                            <a:pt x="45" y="57"/>
                          </a:lnTo>
                          <a:lnTo>
                            <a:pt x="45" y="45"/>
                          </a:lnTo>
                          <a:lnTo>
                            <a:pt x="57" y="45"/>
                          </a:lnTo>
                          <a:lnTo>
                            <a:pt x="45" y="34"/>
                          </a:lnTo>
                          <a:lnTo>
                            <a:pt x="45" y="23"/>
                          </a:lnTo>
                          <a:lnTo>
                            <a:pt x="34" y="23"/>
                          </a:lnTo>
                          <a:lnTo>
                            <a:pt x="34" y="11"/>
                          </a:lnTo>
                          <a:lnTo>
                            <a:pt x="34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5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2604" y="1117"/>
                      <a:ext cx="34" cy="126"/>
                    </a:xfrm>
                    <a:custGeom>
                      <a:avLst/>
                      <a:gdLst>
                        <a:gd name="T0" fmla="*/ 11 w 34"/>
                        <a:gd name="T1" fmla="*/ 0 h 126"/>
                        <a:gd name="T2" fmla="*/ 34 w 34"/>
                        <a:gd name="T3" fmla="*/ 35 h 126"/>
                        <a:gd name="T4" fmla="*/ 34 w 34"/>
                        <a:gd name="T5" fmla="*/ 57 h 126"/>
                        <a:gd name="T6" fmla="*/ 34 w 34"/>
                        <a:gd name="T7" fmla="*/ 80 h 126"/>
                        <a:gd name="T8" fmla="*/ 34 w 34"/>
                        <a:gd name="T9" fmla="*/ 92 h 126"/>
                        <a:gd name="T10" fmla="*/ 34 w 34"/>
                        <a:gd name="T11" fmla="*/ 126 h 126"/>
                        <a:gd name="T12" fmla="*/ 34 w 34"/>
                        <a:gd name="T13" fmla="*/ 114 h 126"/>
                        <a:gd name="T14" fmla="*/ 22 w 34"/>
                        <a:gd name="T15" fmla="*/ 103 h 126"/>
                        <a:gd name="T16" fmla="*/ 22 w 34"/>
                        <a:gd name="T17" fmla="*/ 103 h 126"/>
                        <a:gd name="T18" fmla="*/ 11 w 34"/>
                        <a:gd name="T19" fmla="*/ 92 h 126"/>
                        <a:gd name="T20" fmla="*/ 0 w 34"/>
                        <a:gd name="T21" fmla="*/ 80 h 126"/>
                        <a:gd name="T22" fmla="*/ 11 w 34"/>
                        <a:gd name="T23" fmla="*/ 69 h 126"/>
                        <a:gd name="T24" fmla="*/ 22 w 34"/>
                        <a:gd name="T25" fmla="*/ 92 h 126"/>
                        <a:gd name="T26" fmla="*/ 22 w 34"/>
                        <a:gd name="T27" fmla="*/ 92 h 126"/>
                        <a:gd name="T28" fmla="*/ 34 w 34"/>
                        <a:gd name="T29" fmla="*/ 103 h 126"/>
                        <a:gd name="T30" fmla="*/ 34 w 34"/>
                        <a:gd name="T31" fmla="*/ 103 h 126"/>
                        <a:gd name="T32" fmla="*/ 34 w 34"/>
                        <a:gd name="T33" fmla="*/ 114 h 126"/>
                        <a:gd name="T34" fmla="*/ 34 w 34"/>
                        <a:gd name="T35" fmla="*/ 69 h 126"/>
                        <a:gd name="T36" fmla="*/ 22 w 34"/>
                        <a:gd name="T37" fmla="*/ 35 h 126"/>
                        <a:gd name="T38" fmla="*/ 22 w 34"/>
                        <a:gd name="T39" fmla="*/ 23 h 126"/>
                        <a:gd name="T40" fmla="*/ 11 w 34"/>
                        <a:gd name="T41" fmla="*/ 0 h 12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34"/>
                        <a:gd name="T64" fmla="*/ 0 h 126"/>
                        <a:gd name="T65" fmla="*/ 34 w 34"/>
                        <a:gd name="T66" fmla="*/ 126 h 12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34" h="126">
                          <a:moveTo>
                            <a:pt x="11" y="0"/>
                          </a:moveTo>
                          <a:lnTo>
                            <a:pt x="34" y="35"/>
                          </a:lnTo>
                          <a:lnTo>
                            <a:pt x="34" y="57"/>
                          </a:lnTo>
                          <a:lnTo>
                            <a:pt x="34" y="80"/>
                          </a:lnTo>
                          <a:lnTo>
                            <a:pt x="34" y="92"/>
                          </a:lnTo>
                          <a:lnTo>
                            <a:pt x="34" y="126"/>
                          </a:lnTo>
                          <a:lnTo>
                            <a:pt x="34" y="114"/>
                          </a:lnTo>
                          <a:lnTo>
                            <a:pt x="22" y="103"/>
                          </a:lnTo>
                          <a:lnTo>
                            <a:pt x="11" y="92"/>
                          </a:lnTo>
                          <a:lnTo>
                            <a:pt x="0" y="80"/>
                          </a:lnTo>
                          <a:lnTo>
                            <a:pt x="11" y="69"/>
                          </a:lnTo>
                          <a:lnTo>
                            <a:pt x="22" y="92"/>
                          </a:lnTo>
                          <a:lnTo>
                            <a:pt x="34" y="103"/>
                          </a:lnTo>
                          <a:lnTo>
                            <a:pt x="34" y="114"/>
                          </a:lnTo>
                          <a:lnTo>
                            <a:pt x="34" y="69"/>
                          </a:lnTo>
                          <a:lnTo>
                            <a:pt x="22" y="35"/>
                          </a:lnTo>
                          <a:lnTo>
                            <a:pt x="22" y="23"/>
                          </a:lnTo>
                          <a:lnTo>
                            <a:pt x="11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136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38" y="1049"/>
                      <a:ext cx="68" cy="410"/>
                      <a:chOff x="2638" y="1049"/>
                      <a:chExt cx="68" cy="410"/>
                    </a:xfrm>
                  </p:grpSpPr>
                  <p:sp>
                    <p:nvSpPr>
                      <p:cNvPr id="137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38" y="1060"/>
                        <a:ext cx="68" cy="399"/>
                      </a:xfrm>
                      <a:custGeom>
                        <a:avLst/>
                        <a:gdLst>
                          <a:gd name="T0" fmla="*/ 57 w 68"/>
                          <a:gd name="T1" fmla="*/ 0 h 399"/>
                          <a:gd name="T2" fmla="*/ 45 w 68"/>
                          <a:gd name="T3" fmla="*/ 12 h 399"/>
                          <a:gd name="T4" fmla="*/ 45 w 68"/>
                          <a:gd name="T5" fmla="*/ 23 h 399"/>
                          <a:gd name="T6" fmla="*/ 23 w 68"/>
                          <a:gd name="T7" fmla="*/ 46 h 399"/>
                          <a:gd name="T8" fmla="*/ 23 w 68"/>
                          <a:gd name="T9" fmla="*/ 69 h 399"/>
                          <a:gd name="T10" fmla="*/ 45 w 68"/>
                          <a:gd name="T11" fmla="*/ 80 h 399"/>
                          <a:gd name="T12" fmla="*/ 23 w 68"/>
                          <a:gd name="T13" fmla="*/ 103 h 399"/>
                          <a:gd name="T14" fmla="*/ 23 w 68"/>
                          <a:gd name="T15" fmla="*/ 126 h 399"/>
                          <a:gd name="T16" fmla="*/ 23 w 68"/>
                          <a:gd name="T17" fmla="*/ 137 h 399"/>
                          <a:gd name="T18" fmla="*/ 23 w 68"/>
                          <a:gd name="T19" fmla="*/ 149 h 399"/>
                          <a:gd name="T20" fmla="*/ 23 w 68"/>
                          <a:gd name="T21" fmla="*/ 160 h 399"/>
                          <a:gd name="T22" fmla="*/ 23 w 68"/>
                          <a:gd name="T23" fmla="*/ 183 h 399"/>
                          <a:gd name="T24" fmla="*/ 34 w 68"/>
                          <a:gd name="T25" fmla="*/ 194 h 399"/>
                          <a:gd name="T26" fmla="*/ 34 w 68"/>
                          <a:gd name="T27" fmla="*/ 217 h 399"/>
                          <a:gd name="T28" fmla="*/ 34 w 68"/>
                          <a:gd name="T29" fmla="*/ 228 h 399"/>
                          <a:gd name="T30" fmla="*/ 34 w 68"/>
                          <a:gd name="T31" fmla="*/ 240 h 399"/>
                          <a:gd name="T32" fmla="*/ 34 w 68"/>
                          <a:gd name="T33" fmla="*/ 263 h 399"/>
                          <a:gd name="T34" fmla="*/ 34 w 68"/>
                          <a:gd name="T35" fmla="*/ 274 h 399"/>
                          <a:gd name="T36" fmla="*/ 34 w 68"/>
                          <a:gd name="T37" fmla="*/ 285 h 399"/>
                          <a:gd name="T38" fmla="*/ 34 w 68"/>
                          <a:gd name="T39" fmla="*/ 308 h 399"/>
                          <a:gd name="T40" fmla="*/ 23 w 68"/>
                          <a:gd name="T41" fmla="*/ 320 h 399"/>
                          <a:gd name="T42" fmla="*/ 23 w 68"/>
                          <a:gd name="T43" fmla="*/ 342 h 399"/>
                          <a:gd name="T44" fmla="*/ 11 w 68"/>
                          <a:gd name="T45" fmla="*/ 365 h 399"/>
                          <a:gd name="T46" fmla="*/ 0 w 68"/>
                          <a:gd name="T47" fmla="*/ 399 h 399"/>
                          <a:gd name="T48" fmla="*/ 23 w 68"/>
                          <a:gd name="T49" fmla="*/ 399 h 399"/>
                          <a:gd name="T50" fmla="*/ 34 w 68"/>
                          <a:gd name="T51" fmla="*/ 365 h 399"/>
                          <a:gd name="T52" fmla="*/ 45 w 68"/>
                          <a:gd name="T53" fmla="*/ 342 h 399"/>
                          <a:gd name="T54" fmla="*/ 45 w 68"/>
                          <a:gd name="T55" fmla="*/ 320 h 399"/>
                          <a:gd name="T56" fmla="*/ 57 w 68"/>
                          <a:gd name="T57" fmla="*/ 285 h 399"/>
                          <a:gd name="T58" fmla="*/ 57 w 68"/>
                          <a:gd name="T59" fmla="*/ 263 h 399"/>
                          <a:gd name="T60" fmla="*/ 68 w 68"/>
                          <a:gd name="T61" fmla="*/ 240 h 399"/>
                          <a:gd name="T62" fmla="*/ 68 w 68"/>
                          <a:gd name="T63" fmla="*/ 206 h 399"/>
                          <a:gd name="T64" fmla="*/ 68 w 68"/>
                          <a:gd name="T65" fmla="*/ 183 h 399"/>
                          <a:gd name="T66" fmla="*/ 68 w 68"/>
                          <a:gd name="T67" fmla="*/ 149 h 399"/>
                          <a:gd name="T68" fmla="*/ 68 w 68"/>
                          <a:gd name="T69" fmla="*/ 137 h 399"/>
                          <a:gd name="T70" fmla="*/ 68 w 68"/>
                          <a:gd name="T71" fmla="*/ 114 h 399"/>
                          <a:gd name="T72" fmla="*/ 68 w 68"/>
                          <a:gd name="T73" fmla="*/ 80 h 399"/>
                          <a:gd name="T74" fmla="*/ 68 w 68"/>
                          <a:gd name="T75" fmla="*/ 69 h 399"/>
                          <a:gd name="T76" fmla="*/ 68 w 68"/>
                          <a:gd name="T77" fmla="*/ 0 h 399"/>
                          <a:gd name="T78" fmla="*/ 57 w 68"/>
                          <a:gd name="T79" fmla="*/ 0 h 399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w 68"/>
                          <a:gd name="T121" fmla="*/ 0 h 399"/>
                          <a:gd name="T122" fmla="*/ 68 w 68"/>
                          <a:gd name="T123" fmla="*/ 399 h 399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T120" t="T121" r="T122" b="T123"/>
                        <a:pathLst>
                          <a:path w="68" h="399">
                            <a:moveTo>
                              <a:pt x="57" y="0"/>
                            </a:moveTo>
                            <a:lnTo>
                              <a:pt x="45" y="12"/>
                            </a:lnTo>
                            <a:lnTo>
                              <a:pt x="45" y="23"/>
                            </a:lnTo>
                            <a:lnTo>
                              <a:pt x="23" y="46"/>
                            </a:lnTo>
                            <a:lnTo>
                              <a:pt x="23" y="69"/>
                            </a:lnTo>
                            <a:lnTo>
                              <a:pt x="45" y="80"/>
                            </a:lnTo>
                            <a:lnTo>
                              <a:pt x="23" y="103"/>
                            </a:lnTo>
                            <a:lnTo>
                              <a:pt x="23" y="126"/>
                            </a:lnTo>
                            <a:lnTo>
                              <a:pt x="23" y="137"/>
                            </a:lnTo>
                            <a:lnTo>
                              <a:pt x="23" y="149"/>
                            </a:lnTo>
                            <a:lnTo>
                              <a:pt x="23" y="160"/>
                            </a:lnTo>
                            <a:lnTo>
                              <a:pt x="23" y="183"/>
                            </a:lnTo>
                            <a:lnTo>
                              <a:pt x="34" y="194"/>
                            </a:lnTo>
                            <a:lnTo>
                              <a:pt x="34" y="217"/>
                            </a:lnTo>
                            <a:lnTo>
                              <a:pt x="34" y="228"/>
                            </a:lnTo>
                            <a:lnTo>
                              <a:pt x="34" y="240"/>
                            </a:lnTo>
                            <a:lnTo>
                              <a:pt x="34" y="263"/>
                            </a:lnTo>
                            <a:lnTo>
                              <a:pt x="34" y="274"/>
                            </a:lnTo>
                            <a:lnTo>
                              <a:pt x="34" y="285"/>
                            </a:lnTo>
                            <a:lnTo>
                              <a:pt x="34" y="308"/>
                            </a:lnTo>
                            <a:lnTo>
                              <a:pt x="23" y="320"/>
                            </a:lnTo>
                            <a:lnTo>
                              <a:pt x="23" y="342"/>
                            </a:lnTo>
                            <a:lnTo>
                              <a:pt x="11" y="365"/>
                            </a:lnTo>
                            <a:lnTo>
                              <a:pt x="0" y="399"/>
                            </a:lnTo>
                            <a:lnTo>
                              <a:pt x="23" y="399"/>
                            </a:lnTo>
                            <a:lnTo>
                              <a:pt x="34" y="365"/>
                            </a:lnTo>
                            <a:lnTo>
                              <a:pt x="45" y="342"/>
                            </a:lnTo>
                            <a:lnTo>
                              <a:pt x="45" y="320"/>
                            </a:lnTo>
                            <a:lnTo>
                              <a:pt x="57" y="285"/>
                            </a:lnTo>
                            <a:lnTo>
                              <a:pt x="57" y="263"/>
                            </a:lnTo>
                            <a:lnTo>
                              <a:pt x="68" y="240"/>
                            </a:lnTo>
                            <a:lnTo>
                              <a:pt x="68" y="206"/>
                            </a:lnTo>
                            <a:lnTo>
                              <a:pt x="68" y="183"/>
                            </a:lnTo>
                            <a:lnTo>
                              <a:pt x="68" y="149"/>
                            </a:lnTo>
                            <a:lnTo>
                              <a:pt x="68" y="137"/>
                            </a:lnTo>
                            <a:lnTo>
                              <a:pt x="68" y="114"/>
                            </a:lnTo>
                            <a:lnTo>
                              <a:pt x="68" y="80"/>
                            </a:lnTo>
                            <a:lnTo>
                              <a:pt x="68" y="69"/>
                            </a:lnTo>
                            <a:lnTo>
                              <a:pt x="68" y="0"/>
                            </a:lnTo>
                            <a:lnTo>
                              <a:pt x="57" y="0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38" name="Freeform 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38" y="1049"/>
                        <a:ext cx="68" cy="399"/>
                      </a:xfrm>
                      <a:custGeom>
                        <a:avLst/>
                        <a:gdLst>
                          <a:gd name="T0" fmla="*/ 57 w 68"/>
                          <a:gd name="T1" fmla="*/ 0 h 399"/>
                          <a:gd name="T2" fmla="*/ 45 w 68"/>
                          <a:gd name="T3" fmla="*/ 11 h 399"/>
                          <a:gd name="T4" fmla="*/ 45 w 68"/>
                          <a:gd name="T5" fmla="*/ 34 h 399"/>
                          <a:gd name="T6" fmla="*/ 34 w 68"/>
                          <a:gd name="T7" fmla="*/ 57 h 399"/>
                          <a:gd name="T8" fmla="*/ 23 w 68"/>
                          <a:gd name="T9" fmla="*/ 68 h 399"/>
                          <a:gd name="T10" fmla="*/ 45 w 68"/>
                          <a:gd name="T11" fmla="*/ 91 h 399"/>
                          <a:gd name="T12" fmla="*/ 23 w 68"/>
                          <a:gd name="T13" fmla="*/ 103 h 399"/>
                          <a:gd name="T14" fmla="*/ 23 w 68"/>
                          <a:gd name="T15" fmla="*/ 125 h 399"/>
                          <a:gd name="T16" fmla="*/ 23 w 68"/>
                          <a:gd name="T17" fmla="*/ 137 h 399"/>
                          <a:gd name="T18" fmla="*/ 23 w 68"/>
                          <a:gd name="T19" fmla="*/ 160 h 399"/>
                          <a:gd name="T20" fmla="*/ 23 w 68"/>
                          <a:gd name="T21" fmla="*/ 171 h 399"/>
                          <a:gd name="T22" fmla="*/ 23 w 68"/>
                          <a:gd name="T23" fmla="*/ 194 h 399"/>
                          <a:gd name="T24" fmla="*/ 34 w 68"/>
                          <a:gd name="T25" fmla="*/ 205 h 399"/>
                          <a:gd name="T26" fmla="*/ 34 w 68"/>
                          <a:gd name="T27" fmla="*/ 217 h 399"/>
                          <a:gd name="T28" fmla="*/ 34 w 68"/>
                          <a:gd name="T29" fmla="*/ 239 h 399"/>
                          <a:gd name="T30" fmla="*/ 34 w 68"/>
                          <a:gd name="T31" fmla="*/ 251 h 399"/>
                          <a:gd name="T32" fmla="*/ 34 w 68"/>
                          <a:gd name="T33" fmla="*/ 262 h 399"/>
                          <a:gd name="T34" fmla="*/ 34 w 68"/>
                          <a:gd name="T35" fmla="*/ 285 h 399"/>
                          <a:gd name="T36" fmla="*/ 34 w 68"/>
                          <a:gd name="T37" fmla="*/ 296 h 399"/>
                          <a:gd name="T38" fmla="*/ 34 w 68"/>
                          <a:gd name="T39" fmla="*/ 308 h 399"/>
                          <a:gd name="T40" fmla="*/ 23 w 68"/>
                          <a:gd name="T41" fmla="*/ 331 h 399"/>
                          <a:gd name="T42" fmla="*/ 23 w 68"/>
                          <a:gd name="T43" fmla="*/ 353 h 399"/>
                          <a:gd name="T44" fmla="*/ 11 w 68"/>
                          <a:gd name="T45" fmla="*/ 365 h 399"/>
                          <a:gd name="T46" fmla="*/ 0 w 68"/>
                          <a:gd name="T47" fmla="*/ 399 h 399"/>
                          <a:gd name="T48" fmla="*/ 23 w 68"/>
                          <a:gd name="T49" fmla="*/ 399 h 399"/>
                          <a:gd name="T50" fmla="*/ 34 w 68"/>
                          <a:gd name="T51" fmla="*/ 365 h 399"/>
                          <a:gd name="T52" fmla="*/ 45 w 68"/>
                          <a:gd name="T53" fmla="*/ 342 h 399"/>
                          <a:gd name="T54" fmla="*/ 45 w 68"/>
                          <a:gd name="T55" fmla="*/ 331 h 399"/>
                          <a:gd name="T56" fmla="*/ 57 w 68"/>
                          <a:gd name="T57" fmla="*/ 296 h 399"/>
                          <a:gd name="T58" fmla="*/ 57 w 68"/>
                          <a:gd name="T59" fmla="*/ 274 h 399"/>
                          <a:gd name="T60" fmla="*/ 68 w 68"/>
                          <a:gd name="T61" fmla="*/ 239 h 399"/>
                          <a:gd name="T62" fmla="*/ 68 w 68"/>
                          <a:gd name="T63" fmla="*/ 217 h 399"/>
                          <a:gd name="T64" fmla="*/ 68 w 68"/>
                          <a:gd name="T65" fmla="*/ 194 h 399"/>
                          <a:gd name="T66" fmla="*/ 68 w 68"/>
                          <a:gd name="T67" fmla="*/ 160 h 399"/>
                          <a:gd name="T68" fmla="*/ 68 w 68"/>
                          <a:gd name="T69" fmla="*/ 137 h 399"/>
                          <a:gd name="T70" fmla="*/ 68 w 68"/>
                          <a:gd name="T71" fmla="*/ 114 h 399"/>
                          <a:gd name="T72" fmla="*/ 68 w 68"/>
                          <a:gd name="T73" fmla="*/ 91 h 399"/>
                          <a:gd name="T74" fmla="*/ 68 w 68"/>
                          <a:gd name="T75" fmla="*/ 68 h 399"/>
                          <a:gd name="T76" fmla="*/ 68 w 68"/>
                          <a:gd name="T77" fmla="*/ 11 h 399"/>
                          <a:gd name="T78" fmla="*/ 57 w 68"/>
                          <a:gd name="T79" fmla="*/ 0 h 399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w 68"/>
                          <a:gd name="T121" fmla="*/ 0 h 399"/>
                          <a:gd name="T122" fmla="*/ 68 w 68"/>
                          <a:gd name="T123" fmla="*/ 399 h 399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T120" t="T121" r="T122" b="T123"/>
                        <a:pathLst>
                          <a:path w="68" h="399">
                            <a:moveTo>
                              <a:pt x="57" y="0"/>
                            </a:moveTo>
                            <a:lnTo>
                              <a:pt x="45" y="11"/>
                            </a:lnTo>
                            <a:lnTo>
                              <a:pt x="45" y="34"/>
                            </a:lnTo>
                            <a:lnTo>
                              <a:pt x="34" y="57"/>
                            </a:lnTo>
                            <a:lnTo>
                              <a:pt x="23" y="68"/>
                            </a:lnTo>
                            <a:lnTo>
                              <a:pt x="45" y="91"/>
                            </a:lnTo>
                            <a:lnTo>
                              <a:pt x="23" y="103"/>
                            </a:lnTo>
                            <a:lnTo>
                              <a:pt x="23" y="125"/>
                            </a:lnTo>
                            <a:lnTo>
                              <a:pt x="23" y="137"/>
                            </a:lnTo>
                            <a:lnTo>
                              <a:pt x="23" y="160"/>
                            </a:lnTo>
                            <a:lnTo>
                              <a:pt x="23" y="171"/>
                            </a:lnTo>
                            <a:lnTo>
                              <a:pt x="23" y="194"/>
                            </a:lnTo>
                            <a:lnTo>
                              <a:pt x="34" y="205"/>
                            </a:lnTo>
                            <a:lnTo>
                              <a:pt x="34" y="217"/>
                            </a:lnTo>
                            <a:lnTo>
                              <a:pt x="34" y="239"/>
                            </a:lnTo>
                            <a:lnTo>
                              <a:pt x="34" y="251"/>
                            </a:lnTo>
                            <a:lnTo>
                              <a:pt x="34" y="262"/>
                            </a:lnTo>
                            <a:lnTo>
                              <a:pt x="34" y="285"/>
                            </a:lnTo>
                            <a:lnTo>
                              <a:pt x="34" y="296"/>
                            </a:lnTo>
                            <a:lnTo>
                              <a:pt x="34" y="308"/>
                            </a:lnTo>
                            <a:lnTo>
                              <a:pt x="23" y="331"/>
                            </a:lnTo>
                            <a:lnTo>
                              <a:pt x="23" y="353"/>
                            </a:lnTo>
                            <a:lnTo>
                              <a:pt x="11" y="365"/>
                            </a:lnTo>
                            <a:lnTo>
                              <a:pt x="0" y="399"/>
                            </a:lnTo>
                            <a:lnTo>
                              <a:pt x="23" y="399"/>
                            </a:lnTo>
                            <a:lnTo>
                              <a:pt x="34" y="365"/>
                            </a:lnTo>
                            <a:lnTo>
                              <a:pt x="45" y="342"/>
                            </a:lnTo>
                            <a:lnTo>
                              <a:pt x="45" y="331"/>
                            </a:lnTo>
                            <a:lnTo>
                              <a:pt x="57" y="296"/>
                            </a:lnTo>
                            <a:lnTo>
                              <a:pt x="57" y="274"/>
                            </a:lnTo>
                            <a:lnTo>
                              <a:pt x="68" y="239"/>
                            </a:lnTo>
                            <a:lnTo>
                              <a:pt x="68" y="217"/>
                            </a:lnTo>
                            <a:lnTo>
                              <a:pt x="68" y="194"/>
                            </a:lnTo>
                            <a:lnTo>
                              <a:pt x="68" y="160"/>
                            </a:lnTo>
                            <a:lnTo>
                              <a:pt x="68" y="137"/>
                            </a:lnTo>
                            <a:lnTo>
                              <a:pt x="68" y="114"/>
                            </a:lnTo>
                            <a:lnTo>
                              <a:pt x="68" y="91"/>
                            </a:lnTo>
                            <a:lnTo>
                              <a:pt x="68" y="68"/>
                            </a:lnTo>
                            <a:lnTo>
                              <a:pt x="68" y="11"/>
                            </a:lnTo>
                            <a:lnTo>
                              <a:pt x="57" y="0"/>
                            </a:lnTo>
                            <a:close/>
                          </a:path>
                        </a:pathLst>
                      </a:custGeom>
                      <a:solidFill>
                        <a:srgbClr val="7F7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grpSp>
                <p:nvGrpSpPr>
                  <p:cNvPr id="126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775" y="1038"/>
                    <a:ext cx="159" cy="399"/>
                    <a:chOff x="2775" y="1038"/>
                    <a:chExt cx="159" cy="399"/>
                  </a:xfrm>
                </p:grpSpPr>
                <p:sp>
                  <p:nvSpPr>
                    <p:cNvPr id="127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775" y="1049"/>
                      <a:ext cx="159" cy="388"/>
                    </a:xfrm>
                    <a:custGeom>
                      <a:avLst/>
                      <a:gdLst>
                        <a:gd name="T0" fmla="*/ 22 w 159"/>
                        <a:gd name="T1" fmla="*/ 11 h 388"/>
                        <a:gd name="T2" fmla="*/ 0 w 159"/>
                        <a:gd name="T3" fmla="*/ 0 h 388"/>
                        <a:gd name="T4" fmla="*/ 0 w 159"/>
                        <a:gd name="T5" fmla="*/ 23 h 388"/>
                        <a:gd name="T6" fmla="*/ 0 w 159"/>
                        <a:gd name="T7" fmla="*/ 46 h 388"/>
                        <a:gd name="T8" fmla="*/ 0 w 159"/>
                        <a:gd name="T9" fmla="*/ 103 h 388"/>
                        <a:gd name="T10" fmla="*/ 0 w 159"/>
                        <a:gd name="T11" fmla="*/ 114 h 388"/>
                        <a:gd name="T12" fmla="*/ 11 w 159"/>
                        <a:gd name="T13" fmla="*/ 148 h 388"/>
                        <a:gd name="T14" fmla="*/ 11 w 159"/>
                        <a:gd name="T15" fmla="*/ 182 h 388"/>
                        <a:gd name="T16" fmla="*/ 11 w 159"/>
                        <a:gd name="T17" fmla="*/ 217 h 388"/>
                        <a:gd name="T18" fmla="*/ 11 w 159"/>
                        <a:gd name="T19" fmla="*/ 262 h 388"/>
                        <a:gd name="T20" fmla="*/ 11 w 159"/>
                        <a:gd name="T21" fmla="*/ 285 h 388"/>
                        <a:gd name="T22" fmla="*/ 22 w 159"/>
                        <a:gd name="T23" fmla="*/ 319 h 388"/>
                        <a:gd name="T24" fmla="*/ 22 w 159"/>
                        <a:gd name="T25" fmla="*/ 342 h 388"/>
                        <a:gd name="T26" fmla="*/ 22 w 159"/>
                        <a:gd name="T27" fmla="*/ 376 h 388"/>
                        <a:gd name="T28" fmla="*/ 34 w 159"/>
                        <a:gd name="T29" fmla="*/ 388 h 388"/>
                        <a:gd name="T30" fmla="*/ 148 w 159"/>
                        <a:gd name="T31" fmla="*/ 388 h 388"/>
                        <a:gd name="T32" fmla="*/ 159 w 159"/>
                        <a:gd name="T33" fmla="*/ 388 h 388"/>
                        <a:gd name="T34" fmla="*/ 159 w 159"/>
                        <a:gd name="T35" fmla="*/ 296 h 388"/>
                        <a:gd name="T36" fmla="*/ 148 w 159"/>
                        <a:gd name="T37" fmla="*/ 274 h 388"/>
                        <a:gd name="T38" fmla="*/ 148 w 159"/>
                        <a:gd name="T39" fmla="*/ 251 h 388"/>
                        <a:gd name="T40" fmla="*/ 148 w 159"/>
                        <a:gd name="T41" fmla="*/ 239 h 388"/>
                        <a:gd name="T42" fmla="*/ 148 w 159"/>
                        <a:gd name="T43" fmla="*/ 228 h 388"/>
                        <a:gd name="T44" fmla="*/ 148 w 159"/>
                        <a:gd name="T45" fmla="*/ 228 h 388"/>
                        <a:gd name="T46" fmla="*/ 136 w 159"/>
                        <a:gd name="T47" fmla="*/ 217 h 388"/>
                        <a:gd name="T48" fmla="*/ 136 w 159"/>
                        <a:gd name="T49" fmla="*/ 205 h 388"/>
                        <a:gd name="T50" fmla="*/ 136 w 159"/>
                        <a:gd name="T51" fmla="*/ 194 h 388"/>
                        <a:gd name="T52" fmla="*/ 136 w 159"/>
                        <a:gd name="T53" fmla="*/ 182 h 388"/>
                        <a:gd name="T54" fmla="*/ 125 w 159"/>
                        <a:gd name="T55" fmla="*/ 171 h 388"/>
                        <a:gd name="T56" fmla="*/ 125 w 159"/>
                        <a:gd name="T57" fmla="*/ 125 h 388"/>
                        <a:gd name="T58" fmla="*/ 114 w 159"/>
                        <a:gd name="T59" fmla="*/ 125 h 388"/>
                        <a:gd name="T60" fmla="*/ 114 w 159"/>
                        <a:gd name="T61" fmla="*/ 114 h 388"/>
                        <a:gd name="T62" fmla="*/ 114 w 159"/>
                        <a:gd name="T63" fmla="*/ 114 h 388"/>
                        <a:gd name="T64" fmla="*/ 114 w 159"/>
                        <a:gd name="T65" fmla="*/ 103 h 388"/>
                        <a:gd name="T66" fmla="*/ 114 w 159"/>
                        <a:gd name="T67" fmla="*/ 103 h 388"/>
                        <a:gd name="T68" fmla="*/ 102 w 159"/>
                        <a:gd name="T69" fmla="*/ 80 h 388"/>
                        <a:gd name="T70" fmla="*/ 102 w 159"/>
                        <a:gd name="T71" fmla="*/ 80 h 388"/>
                        <a:gd name="T72" fmla="*/ 114 w 159"/>
                        <a:gd name="T73" fmla="*/ 68 h 388"/>
                        <a:gd name="T74" fmla="*/ 114 w 159"/>
                        <a:gd name="T75" fmla="*/ 57 h 388"/>
                        <a:gd name="T76" fmla="*/ 102 w 159"/>
                        <a:gd name="T77" fmla="*/ 57 h 388"/>
                        <a:gd name="T78" fmla="*/ 102 w 159"/>
                        <a:gd name="T79" fmla="*/ 46 h 388"/>
                        <a:gd name="T80" fmla="*/ 102 w 159"/>
                        <a:gd name="T81" fmla="*/ 34 h 388"/>
                        <a:gd name="T82" fmla="*/ 102 w 159"/>
                        <a:gd name="T83" fmla="*/ 34 h 388"/>
                        <a:gd name="T84" fmla="*/ 102 w 159"/>
                        <a:gd name="T85" fmla="*/ 34 h 388"/>
                        <a:gd name="T86" fmla="*/ 91 w 159"/>
                        <a:gd name="T87" fmla="*/ 34 h 388"/>
                        <a:gd name="T88" fmla="*/ 79 w 159"/>
                        <a:gd name="T89" fmla="*/ 34 h 388"/>
                        <a:gd name="T90" fmla="*/ 68 w 159"/>
                        <a:gd name="T91" fmla="*/ 34 h 388"/>
                        <a:gd name="T92" fmla="*/ 45 w 159"/>
                        <a:gd name="T93" fmla="*/ 23 h 388"/>
                        <a:gd name="T94" fmla="*/ 34 w 159"/>
                        <a:gd name="T95" fmla="*/ 11 h 388"/>
                        <a:gd name="T96" fmla="*/ 22 w 159"/>
                        <a:gd name="T97" fmla="*/ 11 h 388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159"/>
                        <a:gd name="T148" fmla="*/ 0 h 388"/>
                        <a:gd name="T149" fmla="*/ 159 w 159"/>
                        <a:gd name="T150" fmla="*/ 388 h 388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159" h="388">
                          <a:moveTo>
                            <a:pt x="22" y="11"/>
                          </a:moveTo>
                          <a:lnTo>
                            <a:pt x="0" y="0"/>
                          </a:lnTo>
                          <a:lnTo>
                            <a:pt x="0" y="23"/>
                          </a:lnTo>
                          <a:lnTo>
                            <a:pt x="0" y="46"/>
                          </a:lnTo>
                          <a:lnTo>
                            <a:pt x="0" y="103"/>
                          </a:lnTo>
                          <a:lnTo>
                            <a:pt x="0" y="114"/>
                          </a:lnTo>
                          <a:lnTo>
                            <a:pt x="11" y="148"/>
                          </a:lnTo>
                          <a:lnTo>
                            <a:pt x="11" y="182"/>
                          </a:lnTo>
                          <a:lnTo>
                            <a:pt x="11" y="217"/>
                          </a:lnTo>
                          <a:lnTo>
                            <a:pt x="11" y="262"/>
                          </a:lnTo>
                          <a:lnTo>
                            <a:pt x="11" y="285"/>
                          </a:lnTo>
                          <a:lnTo>
                            <a:pt x="22" y="319"/>
                          </a:lnTo>
                          <a:lnTo>
                            <a:pt x="22" y="342"/>
                          </a:lnTo>
                          <a:lnTo>
                            <a:pt x="22" y="376"/>
                          </a:lnTo>
                          <a:lnTo>
                            <a:pt x="34" y="388"/>
                          </a:lnTo>
                          <a:lnTo>
                            <a:pt x="148" y="388"/>
                          </a:lnTo>
                          <a:lnTo>
                            <a:pt x="159" y="388"/>
                          </a:lnTo>
                          <a:lnTo>
                            <a:pt x="159" y="296"/>
                          </a:lnTo>
                          <a:lnTo>
                            <a:pt x="148" y="274"/>
                          </a:lnTo>
                          <a:lnTo>
                            <a:pt x="148" y="251"/>
                          </a:lnTo>
                          <a:lnTo>
                            <a:pt x="148" y="239"/>
                          </a:lnTo>
                          <a:lnTo>
                            <a:pt x="148" y="228"/>
                          </a:lnTo>
                          <a:lnTo>
                            <a:pt x="136" y="217"/>
                          </a:lnTo>
                          <a:lnTo>
                            <a:pt x="136" y="205"/>
                          </a:lnTo>
                          <a:lnTo>
                            <a:pt x="136" y="194"/>
                          </a:lnTo>
                          <a:lnTo>
                            <a:pt x="136" y="182"/>
                          </a:lnTo>
                          <a:lnTo>
                            <a:pt x="125" y="171"/>
                          </a:lnTo>
                          <a:lnTo>
                            <a:pt x="125" y="125"/>
                          </a:lnTo>
                          <a:lnTo>
                            <a:pt x="114" y="125"/>
                          </a:lnTo>
                          <a:lnTo>
                            <a:pt x="114" y="114"/>
                          </a:lnTo>
                          <a:lnTo>
                            <a:pt x="114" y="103"/>
                          </a:lnTo>
                          <a:lnTo>
                            <a:pt x="102" y="80"/>
                          </a:lnTo>
                          <a:lnTo>
                            <a:pt x="114" y="68"/>
                          </a:lnTo>
                          <a:lnTo>
                            <a:pt x="114" y="57"/>
                          </a:lnTo>
                          <a:lnTo>
                            <a:pt x="102" y="57"/>
                          </a:lnTo>
                          <a:lnTo>
                            <a:pt x="102" y="46"/>
                          </a:lnTo>
                          <a:lnTo>
                            <a:pt x="102" y="34"/>
                          </a:lnTo>
                          <a:lnTo>
                            <a:pt x="91" y="34"/>
                          </a:lnTo>
                          <a:lnTo>
                            <a:pt x="79" y="34"/>
                          </a:lnTo>
                          <a:lnTo>
                            <a:pt x="68" y="34"/>
                          </a:lnTo>
                          <a:lnTo>
                            <a:pt x="45" y="23"/>
                          </a:lnTo>
                          <a:lnTo>
                            <a:pt x="34" y="11"/>
                          </a:lnTo>
                          <a:lnTo>
                            <a:pt x="22" y="11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28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832" y="1095"/>
                      <a:ext cx="79" cy="273"/>
                    </a:xfrm>
                    <a:custGeom>
                      <a:avLst/>
                      <a:gdLst>
                        <a:gd name="T0" fmla="*/ 34 w 79"/>
                        <a:gd name="T1" fmla="*/ 11 h 273"/>
                        <a:gd name="T2" fmla="*/ 34 w 79"/>
                        <a:gd name="T3" fmla="*/ 22 h 273"/>
                        <a:gd name="T4" fmla="*/ 34 w 79"/>
                        <a:gd name="T5" fmla="*/ 57 h 273"/>
                        <a:gd name="T6" fmla="*/ 45 w 79"/>
                        <a:gd name="T7" fmla="*/ 57 h 273"/>
                        <a:gd name="T8" fmla="*/ 34 w 79"/>
                        <a:gd name="T9" fmla="*/ 79 h 273"/>
                        <a:gd name="T10" fmla="*/ 34 w 79"/>
                        <a:gd name="T11" fmla="*/ 102 h 273"/>
                        <a:gd name="T12" fmla="*/ 45 w 79"/>
                        <a:gd name="T13" fmla="*/ 91 h 273"/>
                        <a:gd name="T14" fmla="*/ 57 w 79"/>
                        <a:gd name="T15" fmla="*/ 91 h 273"/>
                        <a:gd name="T16" fmla="*/ 57 w 79"/>
                        <a:gd name="T17" fmla="*/ 91 h 273"/>
                        <a:gd name="T18" fmla="*/ 45 w 79"/>
                        <a:gd name="T19" fmla="*/ 114 h 273"/>
                        <a:gd name="T20" fmla="*/ 34 w 79"/>
                        <a:gd name="T21" fmla="*/ 114 h 273"/>
                        <a:gd name="T22" fmla="*/ 22 w 79"/>
                        <a:gd name="T23" fmla="*/ 136 h 273"/>
                        <a:gd name="T24" fmla="*/ 22 w 79"/>
                        <a:gd name="T25" fmla="*/ 171 h 273"/>
                        <a:gd name="T26" fmla="*/ 34 w 79"/>
                        <a:gd name="T27" fmla="*/ 182 h 273"/>
                        <a:gd name="T28" fmla="*/ 34 w 79"/>
                        <a:gd name="T29" fmla="*/ 193 h 273"/>
                        <a:gd name="T30" fmla="*/ 22 w 79"/>
                        <a:gd name="T31" fmla="*/ 205 h 273"/>
                        <a:gd name="T32" fmla="*/ 34 w 79"/>
                        <a:gd name="T33" fmla="*/ 228 h 273"/>
                        <a:gd name="T34" fmla="*/ 45 w 79"/>
                        <a:gd name="T35" fmla="*/ 239 h 273"/>
                        <a:gd name="T36" fmla="*/ 68 w 79"/>
                        <a:gd name="T37" fmla="*/ 239 h 273"/>
                        <a:gd name="T38" fmla="*/ 79 w 79"/>
                        <a:gd name="T39" fmla="*/ 239 h 273"/>
                        <a:gd name="T40" fmla="*/ 68 w 79"/>
                        <a:gd name="T41" fmla="*/ 250 h 273"/>
                        <a:gd name="T42" fmla="*/ 57 w 79"/>
                        <a:gd name="T43" fmla="*/ 250 h 273"/>
                        <a:gd name="T44" fmla="*/ 45 w 79"/>
                        <a:gd name="T45" fmla="*/ 262 h 273"/>
                        <a:gd name="T46" fmla="*/ 34 w 79"/>
                        <a:gd name="T47" fmla="*/ 273 h 273"/>
                        <a:gd name="T48" fmla="*/ 22 w 79"/>
                        <a:gd name="T49" fmla="*/ 262 h 273"/>
                        <a:gd name="T50" fmla="*/ 22 w 79"/>
                        <a:gd name="T51" fmla="*/ 228 h 273"/>
                        <a:gd name="T52" fmla="*/ 22 w 79"/>
                        <a:gd name="T53" fmla="*/ 182 h 273"/>
                        <a:gd name="T54" fmla="*/ 22 w 79"/>
                        <a:gd name="T55" fmla="*/ 159 h 273"/>
                        <a:gd name="T56" fmla="*/ 11 w 79"/>
                        <a:gd name="T57" fmla="*/ 148 h 273"/>
                        <a:gd name="T58" fmla="*/ 22 w 79"/>
                        <a:gd name="T59" fmla="*/ 148 h 273"/>
                        <a:gd name="T60" fmla="*/ 22 w 79"/>
                        <a:gd name="T61" fmla="*/ 125 h 273"/>
                        <a:gd name="T62" fmla="*/ 22 w 79"/>
                        <a:gd name="T63" fmla="*/ 45 h 273"/>
                        <a:gd name="T64" fmla="*/ 34 w 79"/>
                        <a:gd name="T65" fmla="*/ 0 h 273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w 79"/>
                        <a:gd name="T100" fmla="*/ 0 h 273"/>
                        <a:gd name="T101" fmla="*/ 79 w 79"/>
                        <a:gd name="T102" fmla="*/ 273 h 273"/>
                      </a:gdLst>
                      <a:ahLst/>
                      <a:cxnLst>
                        <a:cxn ang="T66">
                          <a:pos x="T0" y="T1"/>
                        </a:cxn>
                        <a:cxn ang="T67">
                          <a:pos x="T2" y="T3"/>
                        </a:cxn>
                        <a:cxn ang="T68">
                          <a:pos x="T4" y="T5"/>
                        </a:cxn>
                        <a:cxn ang="T69">
                          <a:pos x="T6" y="T7"/>
                        </a:cxn>
                        <a:cxn ang="T70">
                          <a:pos x="T8" y="T9"/>
                        </a:cxn>
                        <a:cxn ang="T71">
                          <a:pos x="T10" y="T11"/>
                        </a:cxn>
                        <a:cxn ang="T72">
                          <a:pos x="T12" y="T13"/>
                        </a:cxn>
                        <a:cxn ang="T73">
                          <a:pos x="T14" y="T15"/>
                        </a:cxn>
                        <a:cxn ang="T74">
                          <a:pos x="T16" y="T17"/>
                        </a:cxn>
                        <a:cxn ang="T75">
                          <a:pos x="T18" y="T19"/>
                        </a:cxn>
                        <a:cxn ang="T76">
                          <a:pos x="T20" y="T21"/>
                        </a:cxn>
                        <a:cxn ang="T77">
                          <a:pos x="T22" y="T23"/>
                        </a:cxn>
                        <a:cxn ang="T78">
                          <a:pos x="T24" y="T25"/>
                        </a:cxn>
                        <a:cxn ang="T79">
                          <a:pos x="T26" y="T27"/>
                        </a:cxn>
                        <a:cxn ang="T80">
                          <a:pos x="T28" y="T29"/>
                        </a:cxn>
                        <a:cxn ang="T81">
                          <a:pos x="T30" y="T31"/>
                        </a:cxn>
                        <a:cxn ang="T82">
                          <a:pos x="T32" y="T33"/>
                        </a:cxn>
                        <a:cxn ang="T83">
                          <a:pos x="T34" y="T35"/>
                        </a:cxn>
                        <a:cxn ang="T84">
                          <a:pos x="T36" y="T37"/>
                        </a:cxn>
                        <a:cxn ang="T85">
                          <a:pos x="T38" y="T39"/>
                        </a:cxn>
                        <a:cxn ang="T86">
                          <a:pos x="T40" y="T41"/>
                        </a:cxn>
                        <a:cxn ang="T87">
                          <a:pos x="T42" y="T43"/>
                        </a:cxn>
                        <a:cxn ang="T88">
                          <a:pos x="T44" y="T45"/>
                        </a:cxn>
                        <a:cxn ang="T89">
                          <a:pos x="T46" y="T47"/>
                        </a:cxn>
                        <a:cxn ang="T90">
                          <a:pos x="T48" y="T49"/>
                        </a:cxn>
                        <a:cxn ang="T91">
                          <a:pos x="T50" y="T51"/>
                        </a:cxn>
                        <a:cxn ang="T92">
                          <a:pos x="T52" y="T53"/>
                        </a:cxn>
                        <a:cxn ang="T93">
                          <a:pos x="T54" y="T55"/>
                        </a:cxn>
                        <a:cxn ang="T94">
                          <a:pos x="T56" y="T57"/>
                        </a:cxn>
                        <a:cxn ang="T95">
                          <a:pos x="T58" y="T59"/>
                        </a:cxn>
                        <a:cxn ang="T96">
                          <a:pos x="T60" y="T61"/>
                        </a:cxn>
                        <a:cxn ang="T97">
                          <a:pos x="T62" y="T63"/>
                        </a:cxn>
                        <a:cxn ang="T98">
                          <a:pos x="T64" y="T65"/>
                        </a:cxn>
                      </a:cxnLst>
                      <a:rect l="T99" t="T100" r="T101" b="T102"/>
                      <a:pathLst>
                        <a:path w="79" h="273">
                          <a:moveTo>
                            <a:pt x="34" y="0"/>
                          </a:moveTo>
                          <a:lnTo>
                            <a:pt x="34" y="11"/>
                          </a:lnTo>
                          <a:lnTo>
                            <a:pt x="34" y="22"/>
                          </a:lnTo>
                          <a:lnTo>
                            <a:pt x="34" y="45"/>
                          </a:lnTo>
                          <a:lnTo>
                            <a:pt x="34" y="57"/>
                          </a:lnTo>
                          <a:lnTo>
                            <a:pt x="45" y="57"/>
                          </a:lnTo>
                          <a:lnTo>
                            <a:pt x="34" y="79"/>
                          </a:lnTo>
                          <a:lnTo>
                            <a:pt x="34" y="102"/>
                          </a:lnTo>
                          <a:lnTo>
                            <a:pt x="34" y="114"/>
                          </a:lnTo>
                          <a:lnTo>
                            <a:pt x="45" y="91"/>
                          </a:lnTo>
                          <a:lnTo>
                            <a:pt x="57" y="91"/>
                          </a:lnTo>
                          <a:lnTo>
                            <a:pt x="57" y="102"/>
                          </a:lnTo>
                          <a:lnTo>
                            <a:pt x="45" y="114"/>
                          </a:lnTo>
                          <a:lnTo>
                            <a:pt x="34" y="114"/>
                          </a:lnTo>
                          <a:lnTo>
                            <a:pt x="34" y="125"/>
                          </a:lnTo>
                          <a:lnTo>
                            <a:pt x="22" y="136"/>
                          </a:lnTo>
                          <a:lnTo>
                            <a:pt x="22" y="148"/>
                          </a:lnTo>
                          <a:lnTo>
                            <a:pt x="22" y="171"/>
                          </a:lnTo>
                          <a:lnTo>
                            <a:pt x="22" y="182"/>
                          </a:lnTo>
                          <a:lnTo>
                            <a:pt x="34" y="182"/>
                          </a:lnTo>
                          <a:lnTo>
                            <a:pt x="34" y="193"/>
                          </a:lnTo>
                          <a:lnTo>
                            <a:pt x="22" y="205"/>
                          </a:lnTo>
                          <a:lnTo>
                            <a:pt x="22" y="216"/>
                          </a:lnTo>
                          <a:lnTo>
                            <a:pt x="34" y="228"/>
                          </a:lnTo>
                          <a:lnTo>
                            <a:pt x="34" y="250"/>
                          </a:lnTo>
                          <a:lnTo>
                            <a:pt x="45" y="239"/>
                          </a:lnTo>
                          <a:lnTo>
                            <a:pt x="68" y="239"/>
                          </a:lnTo>
                          <a:lnTo>
                            <a:pt x="79" y="239"/>
                          </a:lnTo>
                          <a:lnTo>
                            <a:pt x="79" y="250"/>
                          </a:lnTo>
                          <a:lnTo>
                            <a:pt x="68" y="250"/>
                          </a:lnTo>
                          <a:lnTo>
                            <a:pt x="57" y="250"/>
                          </a:lnTo>
                          <a:lnTo>
                            <a:pt x="45" y="250"/>
                          </a:lnTo>
                          <a:lnTo>
                            <a:pt x="45" y="262"/>
                          </a:lnTo>
                          <a:lnTo>
                            <a:pt x="57" y="262"/>
                          </a:lnTo>
                          <a:lnTo>
                            <a:pt x="34" y="273"/>
                          </a:lnTo>
                          <a:lnTo>
                            <a:pt x="22" y="273"/>
                          </a:lnTo>
                          <a:lnTo>
                            <a:pt x="22" y="262"/>
                          </a:lnTo>
                          <a:lnTo>
                            <a:pt x="22" y="250"/>
                          </a:lnTo>
                          <a:lnTo>
                            <a:pt x="22" y="228"/>
                          </a:lnTo>
                          <a:lnTo>
                            <a:pt x="22" y="205"/>
                          </a:lnTo>
                          <a:lnTo>
                            <a:pt x="22" y="182"/>
                          </a:lnTo>
                          <a:lnTo>
                            <a:pt x="22" y="171"/>
                          </a:lnTo>
                          <a:lnTo>
                            <a:pt x="22" y="159"/>
                          </a:lnTo>
                          <a:lnTo>
                            <a:pt x="0" y="159"/>
                          </a:lnTo>
                          <a:lnTo>
                            <a:pt x="11" y="148"/>
                          </a:lnTo>
                          <a:lnTo>
                            <a:pt x="11" y="159"/>
                          </a:lnTo>
                          <a:lnTo>
                            <a:pt x="22" y="148"/>
                          </a:lnTo>
                          <a:lnTo>
                            <a:pt x="22" y="136"/>
                          </a:lnTo>
                          <a:lnTo>
                            <a:pt x="22" y="125"/>
                          </a:lnTo>
                          <a:lnTo>
                            <a:pt x="22" y="79"/>
                          </a:lnTo>
                          <a:lnTo>
                            <a:pt x="22" y="45"/>
                          </a:lnTo>
                          <a:lnTo>
                            <a:pt x="34" y="11"/>
                          </a:lnTo>
                          <a:lnTo>
                            <a:pt x="34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29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809" y="1220"/>
                      <a:ext cx="45" cy="11"/>
                    </a:xfrm>
                    <a:custGeom>
                      <a:avLst/>
                      <a:gdLst>
                        <a:gd name="T0" fmla="*/ 45 w 45"/>
                        <a:gd name="T1" fmla="*/ 0 h 11"/>
                        <a:gd name="T2" fmla="*/ 0 w 45"/>
                        <a:gd name="T3" fmla="*/ 11 h 11"/>
                        <a:gd name="T4" fmla="*/ 23 w 45"/>
                        <a:gd name="T5" fmla="*/ 11 h 11"/>
                        <a:gd name="T6" fmla="*/ 45 w 45"/>
                        <a:gd name="T7" fmla="*/ 0 h 1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45"/>
                        <a:gd name="T13" fmla="*/ 0 h 11"/>
                        <a:gd name="T14" fmla="*/ 45 w 45"/>
                        <a:gd name="T15" fmla="*/ 11 h 1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45" h="11">
                          <a:moveTo>
                            <a:pt x="45" y="0"/>
                          </a:moveTo>
                          <a:lnTo>
                            <a:pt x="0" y="11"/>
                          </a:lnTo>
                          <a:lnTo>
                            <a:pt x="23" y="11"/>
                          </a:lnTo>
                          <a:lnTo>
                            <a:pt x="45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130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75" y="1038"/>
                      <a:ext cx="57" cy="399"/>
                      <a:chOff x="2775" y="1038"/>
                      <a:chExt cx="57" cy="399"/>
                    </a:xfrm>
                  </p:grpSpPr>
                  <p:sp>
                    <p:nvSpPr>
                      <p:cNvPr id="131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5" y="1049"/>
                        <a:ext cx="57" cy="388"/>
                      </a:xfrm>
                      <a:custGeom>
                        <a:avLst/>
                        <a:gdLst>
                          <a:gd name="T0" fmla="*/ 22 w 57"/>
                          <a:gd name="T1" fmla="*/ 11 h 388"/>
                          <a:gd name="T2" fmla="*/ 0 w 57"/>
                          <a:gd name="T3" fmla="*/ 0 h 388"/>
                          <a:gd name="T4" fmla="*/ 0 w 57"/>
                          <a:gd name="T5" fmla="*/ 23 h 388"/>
                          <a:gd name="T6" fmla="*/ 0 w 57"/>
                          <a:gd name="T7" fmla="*/ 46 h 388"/>
                          <a:gd name="T8" fmla="*/ 0 w 57"/>
                          <a:gd name="T9" fmla="*/ 103 h 388"/>
                          <a:gd name="T10" fmla="*/ 0 w 57"/>
                          <a:gd name="T11" fmla="*/ 114 h 388"/>
                          <a:gd name="T12" fmla="*/ 11 w 57"/>
                          <a:gd name="T13" fmla="*/ 148 h 388"/>
                          <a:gd name="T14" fmla="*/ 11 w 57"/>
                          <a:gd name="T15" fmla="*/ 182 h 388"/>
                          <a:gd name="T16" fmla="*/ 11 w 57"/>
                          <a:gd name="T17" fmla="*/ 217 h 388"/>
                          <a:gd name="T18" fmla="*/ 11 w 57"/>
                          <a:gd name="T19" fmla="*/ 262 h 388"/>
                          <a:gd name="T20" fmla="*/ 11 w 57"/>
                          <a:gd name="T21" fmla="*/ 285 h 388"/>
                          <a:gd name="T22" fmla="*/ 22 w 57"/>
                          <a:gd name="T23" fmla="*/ 319 h 388"/>
                          <a:gd name="T24" fmla="*/ 22 w 57"/>
                          <a:gd name="T25" fmla="*/ 342 h 388"/>
                          <a:gd name="T26" fmla="*/ 22 w 57"/>
                          <a:gd name="T27" fmla="*/ 376 h 388"/>
                          <a:gd name="T28" fmla="*/ 34 w 57"/>
                          <a:gd name="T29" fmla="*/ 388 h 388"/>
                          <a:gd name="T30" fmla="*/ 45 w 57"/>
                          <a:gd name="T31" fmla="*/ 388 h 388"/>
                          <a:gd name="T32" fmla="*/ 45 w 57"/>
                          <a:gd name="T33" fmla="*/ 388 h 388"/>
                          <a:gd name="T34" fmla="*/ 34 w 57"/>
                          <a:gd name="T35" fmla="*/ 353 h 388"/>
                          <a:gd name="T36" fmla="*/ 34 w 57"/>
                          <a:gd name="T37" fmla="*/ 342 h 388"/>
                          <a:gd name="T38" fmla="*/ 34 w 57"/>
                          <a:gd name="T39" fmla="*/ 319 h 388"/>
                          <a:gd name="T40" fmla="*/ 34 w 57"/>
                          <a:gd name="T41" fmla="*/ 296 h 388"/>
                          <a:gd name="T42" fmla="*/ 34 w 57"/>
                          <a:gd name="T43" fmla="*/ 274 h 388"/>
                          <a:gd name="T44" fmla="*/ 34 w 57"/>
                          <a:gd name="T45" fmla="*/ 262 h 388"/>
                          <a:gd name="T46" fmla="*/ 34 w 57"/>
                          <a:gd name="T47" fmla="*/ 228 h 388"/>
                          <a:gd name="T48" fmla="*/ 34 w 57"/>
                          <a:gd name="T49" fmla="*/ 205 h 388"/>
                          <a:gd name="T50" fmla="*/ 45 w 57"/>
                          <a:gd name="T51" fmla="*/ 182 h 388"/>
                          <a:gd name="T52" fmla="*/ 45 w 57"/>
                          <a:gd name="T53" fmla="*/ 148 h 388"/>
                          <a:gd name="T54" fmla="*/ 45 w 57"/>
                          <a:gd name="T55" fmla="*/ 137 h 388"/>
                          <a:gd name="T56" fmla="*/ 57 w 57"/>
                          <a:gd name="T57" fmla="*/ 114 h 388"/>
                          <a:gd name="T58" fmla="*/ 57 w 57"/>
                          <a:gd name="T59" fmla="*/ 103 h 388"/>
                          <a:gd name="T60" fmla="*/ 22 w 57"/>
                          <a:gd name="T61" fmla="*/ 103 h 388"/>
                          <a:gd name="T62" fmla="*/ 57 w 57"/>
                          <a:gd name="T63" fmla="*/ 68 h 388"/>
                          <a:gd name="T64" fmla="*/ 45 w 57"/>
                          <a:gd name="T65" fmla="*/ 57 h 388"/>
                          <a:gd name="T66" fmla="*/ 34 w 57"/>
                          <a:gd name="T67" fmla="*/ 46 h 388"/>
                          <a:gd name="T68" fmla="*/ 34 w 57"/>
                          <a:gd name="T69" fmla="*/ 23 h 388"/>
                          <a:gd name="T70" fmla="*/ 22 w 57"/>
                          <a:gd name="T71" fmla="*/ 11 h 388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w 57"/>
                          <a:gd name="T109" fmla="*/ 0 h 388"/>
                          <a:gd name="T110" fmla="*/ 57 w 57"/>
                          <a:gd name="T111" fmla="*/ 388 h 388"/>
                        </a:gdLst>
                        <a:ahLst/>
                        <a:cxnLst>
                          <a:cxn ang="T72">
                            <a:pos x="T0" y="T1"/>
                          </a:cxn>
                          <a:cxn ang="T73">
                            <a:pos x="T2" y="T3"/>
                          </a:cxn>
                          <a:cxn ang="T74">
                            <a:pos x="T4" y="T5"/>
                          </a:cxn>
                          <a:cxn ang="T75">
                            <a:pos x="T6" y="T7"/>
                          </a:cxn>
                          <a:cxn ang="T76">
                            <a:pos x="T8" y="T9"/>
                          </a:cxn>
                          <a:cxn ang="T77">
                            <a:pos x="T10" y="T11"/>
                          </a:cxn>
                          <a:cxn ang="T78">
                            <a:pos x="T12" y="T13"/>
                          </a:cxn>
                          <a:cxn ang="T79">
                            <a:pos x="T14" y="T15"/>
                          </a:cxn>
                          <a:cxn ang="T80">
                            <a:pos x="T16" y="T17"/>
                          </a:cxn>
                          <a:cxn ang="T81">
                            <a:pos x="T18" y="T19"/>
                          </a:cxn>
                          <a:cxn ang="T82">
                            <a:pos x="T20" y="T21"/>
                          </a:cxn>
                          <a:cxn ang="T83">
                            <a:pos x="T22" y="T23"/>
                          </a:cxn>
                          <a:cxn ang="T84">
                            <a:pos x="T24" y="T25"/>
                          </a:cxn>
                          <a:cxn ang="T85">
                            <a:pos x="T26" y="T27"/>
                          </a:cxn>
                          <a:cxn ang="T86">
                            <a:pos x="T28" y="T29"/>
                          </a:cxn>
                          <a:cxn ang="T87">
                            <a:pos x="T30" y="T31"/>
                          </a:cxn>
                          <a:cxn ang="T88">
                            <a:pos x="T32" y="T33"/>
                          </a:cxn>
                          <a:cxn ang="T89">
                            <a:pos x="T34" y="T35"/>
                          </a:cxn>
                          <a:cxn ang="T90">
                            <a:pos x="T36" y="T37"/>
                          </a:cxn>
                          <a:cxn ang="T91">
                            <a:pos x="T38" y="T39"/>
                          </a:cxn>
                          <a:cxn ang="T92">
                            <a:pos x="T40" y="T41"/>
                          </a:cxn>
                          <a:cxn ang="T93">
                            <a:pos x="T42" y="T43"/>
                          </a:cxn>
                          <a:cxn ang="T94">
                            <a:pos x="T44" y="T45"/>
                          </a:cxn>
                          <a:cxn ang="T95">
                            <a:pos x="T46" y="T47"/>
                          </a:cxn>
                          <a:cxn ang="T96">
                            <a:pos x="T48" y="T49"/>
                          </a:cxn>
                          <a:cxn ang="T97">
                            <a:pos x="T50" y="T51"/>
                          </a:cxn>
                          <a:cxn ang="T98">
                            <a:pos x="T52" y="T53"/>
                          </a:cxn>
                          <a:cxn ang="T99">
                            <a:pos x="T54" y="T55"/>
                          </a:cxn>
                          <a:cxn ang="T100">
                            <a:pos x="T56" y="T57"/>
                          </a:cxn>
                          <a:cxn ang="T101">
                            <a:pos x="T58" y="T59"/>
                          </a:cxn>
                          <a:cxn ang="T102">
                            <a:pos x="T60" y="T61"/>
                          </a:cxn>
                          <a:cxn ang="T103">
                            <a:pos x="T62" y="T63"/>
                          </a:cxn>
                          <a:cxn ang="T104">
                            <a:pos x="T64" y="T65"/>
                          </a:cxn>
                          <a:cxn ang="T105">
                            <a:pos x="T66" y="T67"/>
                          </a:cxn>
                          <a:cxn ang="T106">
                            <a:pos x="T68" y="T69"/>
                          </a:cxn>
                          <a:cxn ang="T107">
                            <a:pos x="T70" y="T71"/>
                          </a:cxn>
                        </a:cxnLst>
                        <a:rect l="T108" t="T109" r="T110" b="T111"/>
                        <a:pathLst>
                          <a:path w="57" h="388">
                            <a:moveTo>
                              <a:pt x="22" y="11"/>
                            </a:moveTo>
                            <a:lnTo>
                              <a:pt x="0" y="0"/>
                            </a:lnTo>
                            <a:lnTo>
                              <a:pt x="0" y="23"/>
                            </a:lnTo>
                            <a:lnTo>
                              <a:pt x="0" y="46"/>
                            </a:lnTo>
                            <a:lnTo>
                              <a:pt x="0" y="103"/>
                            </a:lnTo>
                            <a:lnTo>
                              <a:pt x="0" y="114"/>
                            </a:lnTo>
                            <a:lnTo>
                              <a:pt x="11" y="148"/>
                            </a:lnTo>
                            <a:lnTo>
                              <a:pt x="11" y="182"/>
                            </a:lnTo>
                            <a:lnTo>
                              <a:pt x="11" y="217"/>
                            </a:lnTo>
                            <a:lnTo>
                              <a:pt x="11" y="262"/>
                            </a:lnTo>
                            <a:lnTo>
                              <a:pt x="11" y="285"/>
                            </a:lnTo>
                            <a:lnTo>
                              <a:pt x="22" y="319"/>
                            </a:lnTo>
                            <a:lnTo>
                              <a:pt x="22" y="342"/>
                            </a:lnTo>
                            <a:lnTo>
                              <a:pt x="22" y="376"/>
                            </a:lnTo>
                            <a:lnTo>
                              <a:pt x="34" y="388"/>
                            </a:lnTo>
                            <a:lnTo>
                              <a:pt x="45" y="388"/>
                            </a:lnTo>
                            <a:lnTo>
                              <a:pt x="34" y="353"/>
                            </a:lnTo>
                            <a:lnTo>
                              <a:pt x="34" y="342"/>
                            </a:lnTo>
                            <a:lnTo>
                              <a:pt x="34" y="319"/>
                            </a:lnTo>
                            <a:lnTo>
                              <a:pt x="34" y="296"/>
                            </a:lnTo>
                            <a:lnTo>
                              <a:pt x="34" y="274"/>
                            </a:lnTo>
                            <a:lnTo>
                              <a:pt x="34" y="262"/>
                            </a:lnTo>
                            <a:lnTo>
                              <a:pt x="34" y="228"/>
                            </a:lnTo>
                            <a:lnTo>
                              <a:pt x="34" y="205"/>
                            </a:lnTo>
                            <a:lnTo>
                              <a:pt x="45" y="182"/>
                            </a:lnTo>
                            <a:lnTo>
                              <a:pt x="45" y="148"/>
                            </a:lnTo>
                            <a:lnTo>
                              <a:pt x="45" y="137"/>
                            </a:lnTo>
                            <a:lnTo>
                              <a:pt x="57" y="114"/>
                            </a:lnTo>
                            <a:lnTo>
                              <a:pt x="57" y="103"/>
                            </a:lnTo>
                            <a:lnTo>
                              <a:pt x="22" y="103"/>
                            </a:lnTo>
                            <a:lnTo>
                              <a:pt x="57" y="68"/>
                            </a:lnTo>
                            <a:lnTo>
                              <a:pt x="45" y="57"/>
                            </a:lnTo>
                            <a:lnTo>
                              <a:pt x="34" y="46"/>
                            </a:lnTo>
                            <a:lnTo>
                              <a:pt x="34" y="23"/>
                            </a:lnTo>
                            <a:lnTo>
                              <a:pt x="22" y="11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32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5" y="1038"/>
                        <a:ext cx="57" cy="399"/>
                      </a:xfrm>
                      <a:custGeom>
                        <a:avLst/>
                        <a:gdLst>
                          <a:gd name="T0" fmla="*/ 22 w 57"/>
                          <a:gd name="T1" fmla="*/ 11 h 399"/>
                          <a:gd name="T2" fmla="*/ 0 w 57"/>
                          <a:gd name="T3" fmla="*/ 0 h 399"/>
                          <a:gd name="T4" fmla="*/ 0 w 57"/>
                          <a:gd name="T5" fmla="*/ 22 h 399"/>
                          <a:gd name="T6" fmla="*/ 0 w 57"/>
                          <a:gd name="T7" fmla="*/ 57 h 399"/>
                          <a:gd name="T8" fmla="*/ 0 w 57"/>
                          <a:gd name="T9" fmla="*/ 102 h 399"/>
                          <a:gd name="T10" fmla="*/ 0 w 57"/>
                          <a:gd name="T11" fmla="*/ 125 h 399"/>
                          <a:gd name="T12" fmla="*/ 0 w 57"/>
                          <a:gd name="T13" fmla="*/ 148 h 399"/>
                          <a:gd name="T14" fmla="*/ 0 w 57"/>
                          <a:gd name="T15" fmla="*/ 182 h 399"/>
                          <a:gd name="T16" fmla="*/ 11 w 57"/>
                          <a:gd name="T17" fmla="*/ 228 h 399"/>
                          <a:gd name="T18" fmla="*/ 11 w 57"/>
                          <a:gd name="T19" fmla="*/ 273 h 399"/>
                          <a:gd name="T20" fmla="*/ 11 w 57"/>
                          <a:gd name="T21" fmla="*/ 296 h 399"/>
                          <a:gd name="T22" fmla="*/ 11 w 57"/>
                          <a:gd name="T23" fmla="*/ 330 h 399"/>
                          <a:gd name="T24" fmla="*/ 22 w 57"/>
                          <a:gd name="T25" fmla="*/ 353 h 399"/>
                          <a:gd name="T26" fmla="*/ 22 w 57"/>
                          <a:gd name="T27" fmla="*/ 387 h 399"/>
                          <a:gd name="T28" fmla="*/ 34 w 57"/>
                          <a:gd name="T29" fmla="*/ 399 h 399"/>
                          <a:gd name="T30" fmla="*/ 45 w 57"/>
                          <a:gd name="T31" fmla="*/ 399 h 399"/>
                          <a:gd name="T32" fmla="*/ 45 w 57"/>
                          <a:gd name="T33" fmla="*/ 387 h 399"/>
                          <a:gd name="T34" fmla="*/ 34 w 57"/>
                          <a:gd name="T35" fmla="*/ 364 h 399"/>
                          <a:gd name="T36" fmla="*/ 34 w 57"/>
                          <a:gd name="T37" fmla="*/ 342 h 399"/>
                          <a:gd name="T38" fmla="*/ 34 w 57"/>
                          <a:gd name="T39" fmla="*/ 330 h 399"/>
                          <a:gd name="T40" fmla="*/ 34 w 57"/>
                          <a:gd name="T41" fmla="*/ 307 h 399"/>
                          <a:gd name="T42" fmla="*/ 34 w 57"/>
                          <a:gd name="T43" fmla="*/ 285 h 399"/>
                          <a:gd name="T44" fmla="*/ 34 w 57"/>
                          <a:gd name="T45" fmla="*/ 262 h 399"/>
                          <a:gd name="T46" fmla="*/ 34 w 57"/>
                          <a:gd name="T47" fmla="*/ 228 h 399"/>
                          <a:gd name="T48" fmla="*/ 34 w 57"/>
                          <a:gd name="T49" fmla="*/ 216 h 399"/>
                          <a:gd name="T50" fmla="*/ 45 w 57"/>
                          <a:gd name="T51" fmla="*/ 182 h 399"/>
                          <a:gd name="T52" fmla="*/ 45 w 57"/>
                          <a:gd name="T53" fmla="*/ 159 h 399"/>
                          <a:gd name="T54" fmla="*/ 45 w 57"/>
                          <a:gd name="T55" fmla="*/ 136 h 399"/>
                          <a:gd name="T56" fmla="*/ 45 w 57"/>
                          <a:gd name="T57" fmla="*/ 125 h 399"/>
                          <a:gd name="T58" fmla="*/ 57 w 57"/>
                          <a:gd name="T59" fmla="*/ 114 h 399"/>
                          <a:gd name="T60" fmla="*/ 22 w 57"/>
                          <a:gd name="T61" fmla="*/ 102 h 399"/>
                          <a:gd name="T62" fmla="*/ 57 w 57"/>
                          <a:gd name="T63" fmla="*/ 79 h 399"/>
                          <a:gd name="T64" fmla="*/ 45 w 57"/>
                          <a:gd name="T65" fmla="*/ 68 h 399"/>
                          <a:gd name="T66" fmla="*/ 34 w 57"/>
                          <a:gd name="T67" fmla="*/ 57 h 399"/>
                          <a:gd name="T68" fmla="*/ 22 w 57"/>
                          <a:gd name="T69" fmla="*/ 34 h 399"/>
                          <a:gd name="T70" fmla="*/ 22 w 57"/>
                          <a:gd name="T71" fmla="*/ 11 h 399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w 57"/>
                          <a:gd name="T109" fmla="*/ 0 h 399"/>
                          <a:gd name="T110" fmla="*/ 57 w 57"/>
                          <a:gd name="T111" fmla="*/ 399 h 399"/>
                        </a:gdLst>
                        <a:ahLst/>
                        <a:cxnLst>
                          <a:cxn ang="T72">
                            <a:pos x="T0" y="T1"/>
                          </a:cxn>
                          <a:cxn ang="T73">
                            <a:pos x="T2" y="T3"/>
                          </a:cxn>
                          <a:cxn ang="T74">
                            <a:pos x="T4" y="T5"/>
                          </a:cxn>
                          <a:cxn ang="T75">
                            <a:pos x="T6" y="T7"/>
                          </a:cxn>
                          <a:cxn ang="T76">
                            <a:pos x="T8" y="T9"/>
                          </a:cxn>
                          <a:cxn ang="T77">
                            <a:pos x="T10" y="T11"/>
                          </a:cxn>
                          <a:cxn ang="T78">
                            <a:pos x="T12" y="T13"/>
                          </a:cxn>
                          <a:cxn ang="T79">
                            <a:pos x="T14" y="T15"/>
                          </a:cxn>
                          <a:cxn ang="T80">
                            <a:pos x="T16" y="T17"/>
                          </a:cxn>
                          <a:cxn ang="T81">
                            <a:pos x="T18" y="T19"/>
                          </a:cxn>
                          <a:cxn ang="T82">
                            <a:pos x="T20" y="T21"/>
                          </a:cxn>
                          <a:cxn ang="T83">
                            <a:pos x="T22" y="T23"/>
                          </a:cxn>
                          <a:cxn ang="T84">
                            <a:pos x="T24" y="T25"/>
                          </a:cxn>
                          <a:cxn ang="T85">
                            <a:pos x="T26" y="T27"/>
                          </a:cxn>
                          <a:cxn ang="T86">
                            <a:pos x="T28" y="T29"/>
                          </a:cxn>
                          <a:cxn ang="T87">
                            <a:pos x="T30" y="T31"/>
                          </a:cxn>
                          <a:cxn ang="T88">
                            <a:pos x="T32" y="T33"/>
                          </a:cxn>
                          <a:cxn ang="T89">
                            <a:pos x="T34" y="T35"/>
                          </a:cxn>
                          <a:cxn ang="T90">
                            <a:pos x="T36" y="T37"/>
                          </a:cxn>
                          <a:cxn ang="T91">
                            <a:pos x="T38" y="T39"/>
                          </a:cxn>
                          <a:cxn ang="T92">
                            <a:pos x="T40" y="T41"/>
                          </a:cxn>
                          <a:cxn ang="T93">
                            <a:pos x="T42" y="T43"/>
                          </a:cxn>
                          <a:cxn ang="T94">
                            <a:pos x="T44" y="T45"/>
                          </a:cxn>
                          <a:cxn ang="T95">
                            <a:pos x="T46" y="T47"/>
                          </a:cxn>
                          <a:cxn ang="T96">
                            <a:pos x="T48" y="T49"/>
                          </a:cxn>
                          <a:cxn ang="T97">
                            <a:pos x="T50" y="T51"/>
                          </a:cxn>
                          <a:cxn ang="T98">
                            <a:pos x="T52" y="T53"/>
                          </a:cxn>
                          <a:cxn ang="T99">
                            <a:pos x="T54" y="T55"/>
                          </a:cxn>
                          <a:cxn ang="T100">
                            <a:pos x="T56" y="T57"/>
                          </a:cxn>
                          <a:cxn ang="T101">
                            <a:pos x="T58" y="T59"/>
                          </a:cxn>
                          <a:cxn ang="T102">
                            <a:pos x="T60" y="T61"/>
                          </a:cxn>
                          <a:cxn ang="T103">
                            <a:pos x="T62" y="T63"/>
                          </a:cxn>
                          <a:cxn ang="T104">
                            <a:pos x="T64" y="T65"/>
                          </a:cxn>
                          <a:cxn ang="T105">
                            <a:pos x="T66" y="T67"/>
                          </a:cxn>
                          <a:cxn ang="T106">
                            <a:pos x="T68" y="T69"/>
                          </a:cxn>
                          <a:cxn ang="T107">
                            <a:pos x="T70" y="T71"/>
                          </a:cxn>
                        </a:cxnLst>
                        <a:rect l="T108" t="T109" r="T110" b="T111"/>
                        <a:pathLst>
                          <a:path w="57" h="399">
                            <a:moveTo>
                              <a:pt x="22" y="11"/>
                            </a:moveTo>
                            <a:lnTo>
                              <a:pt x="0" y="0"/>
                            </a:lnTo>
                            <a:lnTo>
                              <a:pt x="0" y="22"/>
                            </a:lnTo>
                            <a:lnTo>
                              <a:pt x="0" y="57"/>
                            </a:lnTo>
                            <a:lnTo>
                              <a:pt x="0" y="102"/>
                            </a:lnTo>
                            <a:lnTo>
                              <a:pt x="0" y="125"/>
                            </a:lnTo>
                            <a:lnTo>
                              <a:pt x="0" y="148"/>
                            </a:lnTo>
                            <a:lnTo>
                              <a:pt x="0" y="182"/>
                            </a:lnTo>
                            <a:lnTo>
                              <a:pt x="11" y="228"/>
                            </a:lnTo>
                            <a:lnTo>
                              <a:pt x="11" y="273"/>
                            </a:lnTo>
                            <a:lnTo>
                              <a:pt x="11" y="296"/>
                            </a:lnTo>
                            <a:lnTo>
                              <a:pt x="11" y="330"/>
                            </a:lnTo>
                            <a:lnTo>
                              <a:pt x="22" y="353"/>
                            </a:lnTo>
                            <a:lnTo>
                              <a:pt x="22" y="387"/>
                            </a:lnTo>
                            <a:lnTo>
                              <a:pt x="34" y="399"/>
                            </a:lnTo>
                            <a:lnTo>
                              <a:pt x="45" y="399"/>
                            </a:lnTo>
                            <a:lnTo>
                              <a:pt x="45" y="387"/>
                            </a:lnTo>
                            <a:lnTo>
                              <a:pt x="34" y="364"/>
                            </a:lnTo>
                            <a:lnTo>
                              <a:pt x="34" y="342"/>
                            </a:lnTo>
                            <a:lnTo>
                              <a:pt x="34" y="330"/>
                            </a:lnTo>
                            <a:lnTo>
                              <a:pt x="34" y="307"/>
                            </a:lnTo>
                            <a:lnTo>
                              <a:pt x="34" y="285"/>
                            </a:lnTo>
                            <a:lnTo>
                              <a:pt x="34" y="262"/>
                            </a:lnTo>
                            <a:lnTo>
                              <a:pt x="34" y="228"/>
                            </a:lnTo>
                            <a:lnTo>
                              <a:pt x="34" y="216"/>
                            </a:lnTo>
                            <a:lnTo>
                              <a:pt x="45" y="182"/>
                            </a:lnTo>
                            <a:lnTo>
                              <a:pt x="45" y="159"/>
                            </a:lnTo>
                            <a:lnTo>
                              <a:pt x="45" y="136"/>
                            </a:lnTo>
                            <a:lnTo>
                              <a:pt x="45" y="125"/>
                            </a:lnTo>
                            <a:lnTo>
                              <a:pt x="57" y="114"/>
                            </a:lnTo>
                            <a:lnTo>
                              <a:pt x="22" y="102"/>
                            </a:lnTo>
                            <a:lnTo>
                              <a:pt x="57" y="79"/>
                            </a:lnTo>
                            <a:lnTo>
                              <a:pt x="45" y="68"/>
                            </a:lnTo>
                            <a:lnTo>
                              <a:pt x="34" y="57"/>
                            </a:lnTo>
                            <a:lnTo>
                              <a:pt x="22" y="34"/>
                            </a:lnTo>
                            <a:lnTo>
                              <a:pt x="22" y="11"/>
                            </a:lnTo>
                            <a:close/>
                          </a:path>
                        </a:pathLst>
                      </a:custGeom>
                      <a:solidFill>
                        <a:srgbClr val="7F7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</p:grpSp>
          </p:grpSp>
          <p:grpSp>
            <p:nvGrpSpPr>
              <p:cNvPr id="93" name="Group 31"/>
              <p:cNvGrpSpPr>
                <a:grpSpLocks/>
              </p:cNvGrpSpPr>
              <p:nvPr/>
            </p:nvGrpSpPr>
            <p:grpSpPr bwMode="auto">
              <a:xfrm>
                <a:off x="2661" y="855"/>
                <a:ext cx="136" cy="274"/>
                <a:chOff x="2661" y="855"/>
                <a:chExt cx="136" cy="274"/>
              </a:xfrm>
            </p:grpSpPr>
            <p:sp>
              <p:nvSpPr>
                <p:cNvPr id="94" name="Freeform 32"/>
                <p:cNvSpPr>
                  <a:spLocks/>
                </p:cNvSpPr>
                <p:nvPr/>
              </p:nvSpPr>
              <p:spPr bwMode="auto">
                <a:xfrm>
                  <a:off x="2672" y="867"/>
                  <a:ext cx="125" cy="262"/>
                </a:xfrm>
                <a:custGeom>
                  <a:avLst/>
                  <a:gdLst>
                    <a:gd name="T0" fmla="*/ 0 w 125"/>
                    <a:gd name="T1" fmla="*/ 136 h 262"/>
                    <a:gd name="T2" fmla="*/ 0 w 125"/>
                    <a:gd name="T3" fmla="*/ 148 h 262"/>
                    <a:gd name="T4" fmla="*/ 0 w 125"/>
                    <a:gd name="T5" fmla="*/ 171 h 262"/>
                    <a:gd name="T6" fmla="*/ 23 w 125"/>
                    <a:gd name="T7" fmla="*/ 193 h 262"/>
                    <a:gd name="T8" fmla="*/ 34 w 125"/>
                    <a:gd name="T9" fmla="*/ 205 h 262"/>
                    <a:gd name="T10" fmla="*/ 34 w 125"/>
                    <a:gd name="T11" fmla="*/ 205 h 262"/>
                    <a:gd name="T12" fmla="*/ 34 w 125"/>
                    <a:gd name="T13" fmla="*/ 216 h 262"/>
                    <a:gd name="T14" fmla="*/ 46 w 125"/>
                    <a:gd name="T15" fmla="*/ 228 h 262"/>
                    <a:gd name="T16" fmla="*/ 46 w 125"/>
                    <a:gd name="T17" fmla="*/ 239 h 262"/>
                    <a:gd name="T18" fmla="*/ 57 w 125"/>
                    <a:gd name="T19" fmla="*/ 250 h 262"/>
                    <a:gd name="T20" fmla="*/ 68 w 125"/>
                    <a:gd name="T21" fmla="*/ 262 h 262"/>
                    <a:gd name="T22" fmla="*/ 80 w 125"/>
                    <a:gd name="T23" fmla="*/ 262 h 262"/>
                    <a:gd name="T24" fmla="*/ 80 w 125"/>
                    <a:gd name="T25" fmla="*/ 250 h 262"/>
                    <a:gd name="T26" fmla="*/ 91 w 125"/>
                    <a:gd name="T27" fmla="*/ 250 h 262"/>
                    <a:gd name="T28" fmla="*/ 103 w 125"/>
                    <a:gd name="T29" fmla="*/ 239 h 262"/>
                    <a:gd name="T30" fmla="*/ 114 w 125"/>
                    <a:gd name="T31" fmla="*/ 216 h 262"/>
                    <a:gd name="T32" fmla="*/ 125 w 125"/>
                    <a:gd name="T33" fmla="*/ 205 h 262"/>
                    <a:gd name="T34" fmla="*/ 125 w 125"/>
                    <a:gd name="T35" fmla="*/ 171 h 262"/>
                    <a:gd name="T36" fmla="*/ 125 w 125"/>
                    <a:gd name="T37" fmla="*/ 148 h 262"/>
                    <a:gd name="T38" fmla="*/ 125 w 125"/>
                    <a:gd name="T39" fmla="*/ 125 h 262"/>
                    <a:gd name="T40" fmla="*/ 114 w 125"/>
                    <a:gd name="T41" fmla="*/ 91 h 262"/>
                    <a:gd name="T42" fmla="*/ 103 w 125"/>
                    <a:gd name="T43" fmla="*/ 79 h 262"/>
                    <a:gd name="T44" fmla="*/ 103 w 125"/>
                    <a:gd name="T45" fmla="*/ 45 h 262"/>
                    <a:gd name="T46" fmla="*/ 91 w 125"/>
                    <a:gd name="T47" fmla="*/ 22 h 262"/>
                    <a:gd name="T48" fmla="*/ 68 w 125"/>
                    <a:gd name="T49" fmla="*/ 0 h 262"/>
                    <a:gd name="T50" fmla="*/ 57 w 125"/>
                    <a:gd name="T51" fmla="*/ 0 h 262"/>
                    <a:gd name="T52" fmla="*/ 46 w 125"/>
                    <a:gd name="T53" fmla="*/ 0 h 262"/>
                    <a:gd name="T54" fmla="*/ 23 w 125"/>
                    <a:gd name="T55" fmla="*/ 22 h 262"/>
                    <a:gd name="T56" fmla="*/ 11 w 125"/>
                    <a:gd name="T57" fmla="*/ 34 h 262"/>
                    <a:gd name="T58" fmla="*/ 0 w 125"/>
                    <a:gd name="T59" fmla="*/ 57 h 262"/>
                    <a:gd name="T60" fmla="*/ 0 w 125"/>
                    <a:gd name="T61" fmla="*/ 91 h 262"/>
                    <a:gd name="T62" fmla="*/ 0 w 125"/>
                    <a:gd name="T63" fmla="*/ 136 h 26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25"/>
                    <a:gd name="T97" fmla="*/ 0 h 262"/>
                    <a:gd name="T98" fmla="*/ 125 w 125"/>
                    <a:gd name="T99" fmla="*/ 262 h 26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25" h="262">
                      <a:moveTo>
                        <a:pt x="0" y="136"/>
                      </a:moveTo>
                      <a:lnTo>
                        <a:pt x="0" y="136"/>
                      </a:lnTo>
                      <a:lnTo>
                        <a:pt x="0" y="148"/>
                      </a:lnTo>
                      <a:lnTo>
                        <a:pt x="0" y="171"/>
                      </a:lnTo>
                      <a:lnTo>
                        <a:pt x="11" y="182"/>
                      </a:lnTo>
                      <a:lnTo>
                        <a:pt x="23" y="193"/>
                      </a:lnTo>
                      <a:lnTo>
                        <a:pt x="34" y="205"/>
                      </a:lnTo>
                      <a:lnTo>
                        <a:pt x="34" y="216"/>
                      </a:lnTo>
                      <a:lnTo>
                        <a:pt x="46" y="228"/>
                      </a:lnTo>
                      <a:lnTo>
                        <a:pt x="46" y="239"/>
                      </a:lnTo>
                      <a:lnTo>
                        <a:pt x="57" y="239"/>
                      </a:lnTo>
                      <a:lnTo>
                        <a:pt x="57" y="250"/>
                      </a:lnTo>
                      <a:lnTo>
                        <a:pt x="68" y="250"/>
                      </a:lnTo>
                      <a:lnTo>
                        <a:pt x="68" y="262"/>
                      </a:lnTo>
                      <a:lnTo>
                        <a:pt x="80" y="262"/>
                      </a:lnTo>
                      <a:lnTo>
                        <a:pt x="80" y="250"/>
                      </a:lnTo>
                      <a:lnTo>
                        <a:pt x="91" y="250"/>
                      </a:lnTo>
                      <a:lnTo>
                        <a:pt x="103" y="239"/>
                      </a:lnTo>
                      <a:lnTo>
                        <a:pt x="114" y="239"/>
                      </a:lnTo>
                      <a:lnTo>
                        <a:pt x="114" y="216"/>
                      </a:lnTo>
                      <a:lnTo>
                        <a:pt x="125" y="205"/>
                      </a:lnTo>
                      <a:lnTo>
                        <a:pt x="125" y="182"/>
                      </a:lnTo>
                      <a:lnTo>
                        <a:pt x="125" y="171"/>
                      </a:lnTo>
                      <a:lnTo>
                        <a:pt x="125" y="159"/>
                      </a:lnTo>
                      <a:lnTo>
                        <a:pt x="125" y="148"/>
                      </a:lnTo>
                      <a:lnTo>
                        <a:pt x="125" y="136"/>
                      </a:lnTo>
                      <a:lnTo>
                        <a:pt x="125" y="125"/>
                      </a:lnTo>
                      <a:lnTo>
                        <a:pt x="114" y="102"/>
                      </a:lnTo>
                      <a:lnTo>
                        <a:pt x="114" y="91"/>
                      </a:lnTo>
                      <a:lnTo>
                        <a:pt x="114" y="79"/>
                      </a:lnTo>
                      <a:lnTo>
                        <a:pt x="103" y="79"/>
                      </a:lnTo>
                      <a:lnTo>
                        <a:pt x="103" y="57"/>
                      </a:lnTo>
                      <a:lnTo>
                        <a:pt x="103" y="45"/>
                      </a:lnTo>
                      <a:lnTo>
                        <a:pt x="91" y="34"/>
                      </a:lnTo>
                      <a:lnTo>
                        <a:pt x="91" y="22"/>
                      </a:lnTo>
                      <a:lnTo>
                        <a:pt x="80" y="11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46" y="0"/>
                      </a:lnTo>
                      <a:lnTo>
                        <a:pt x="34" y="11"/>
                      </a:lnTo>
                      <a:lnTo>
                        <a:pt x="23" y="22"/>
                      </a:lnTo>
                      <a:lnTo>
                        <a:pt x="11" y="22"/>
                      </a:lnTo>
                      <a:lnTo>
                        <a:pt x="11" y="34"/>
                      </a:lnTo>
                      <a:lnTo>
                        <a:pt x="0" y="45"/>
                      </a:lnTo>
                      <a:lnTo>
                        <a:pt x="0" y="57"/>
                      </a:lnTo>
                      <a:lnTo>
                        <a:pt x="0" y="79"/>
                      </a:lnTo>
                      <a:lnTo>
                        <a:pt x="0" y="91"/>
                      </a:lnTo>
                      <a:lnTo>
                        <a:pt x="0" y="114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95" name="Group 33"/>
                <p:cNvGrpSpPr>
                  <a:grpSpLocks/>
                </p:cNvGrpSpPr>
                <p:nvPr/>
              </p:nvGrpSpPr>
              <p:grpSpPr bwMode="auto">
                <a:xfrm>
                  <a:off x="2683" y="946"/>
                  <a:ext cx="103" cy="160"/>
                  <a:chOff x="2683" y="946"/>
                  <a:chExt cx="103" cy="160"/>
                </a:xfrm>
              </p:grpSpPr>
              <p:grpSp>
                <p:nvGrpSpPr>
                  <p:cNvPr id="105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683" y="946"/>
                    <a:ext cx="103" cy="160"/>
                    <a:chOff x="2683" y="946"/>
                    <a:chExt cx="103" cy="160"/>
                  </a:xfrm>
                </p:grpSpPr>
                <p:sp>
                  <p:nvSpPr>
                    <p:cNvPr id="112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2752" y="946"/>
                      <a:ext cx="34" cy="80"/>
                    </a:xfrm>
                    <a:custGeom>
                      <a:avLst/>
                      <a:gdLst>
                        <a:gd name="T0" fmla="*/ 23 w 34"/>
                        <a:gd name="T1" fmla="*/ 0 h 80"/>
                        <a:gd name="T2" fmla="*/ 23 w 34"/>
                        <a:gd name="T3" fmla="*/ 12 h 80"/>
                        <a:gd name="T4" fmla="*/ 23 w 34"/>
                        <a:gd name="T5" fmla="*/ 12 h 80"/>
                        <a:gd name="T6" fmla="*/ 23 w 34"/>
                        <a:gd name="T7" fmla="*/ 12 h 80"/>
                        <a:gd name="T8" fmla="*/ 11 w 34"/>
                        <a:gd name="T9" fmla="*/ 23 h 80"/>
                        <a:gd name="T10" fmla="*/ 11 w 34"/>
                        <a:gd name="T11" fmla="*/ 23 h 80"/>
                        <a:gd name="T12" fmla="*/ 23 w 34"/>
                        <a:gd name="T13" fmla="*/ 23 h 80"/>
                        <a:gd name="T14" fmla="*/ 34 w 34"/>
                        <a:gd name="T15" fmla="*/ 23 h 80"/>
                        <a:gd name="T16" fmla="*/ 23 w 34"/>
                        <a:gd name="T17" fmla="*/ 23 h 80"/>
                        <a:gd name="T18" fmla="*/ 23 w 34"/>
                        <a:gd name="T19" fmla="*/ 23 h 80"/>
                        <a:gd name="T20" fmla="*/ 23 w 34"/>
                        <a:gd name="T21" fmla="*/ 35 h 80"/>
                        <a:gd name="T22" fmla="*/ 23 w 34"/>
                        <a:gd name="T23" fmla="*/ 35 h 80"/>
                        <a:gd name="T24" fmla="*/ 11 w 34"/>
                        <a:gd name="T25" fmla="*/ 35 h 80"/>
                        <a:gd name="T26" fmla="*/ 11 w 34"/>
                        <a:gd name="T27" fmla="*/ 35 h 80"/>
                        <a:gd name="T28" fmla="*/ 11 w 34"/>
                        <a:gd name="T29" fmla="*/ 35 h 80"/>
                        <a:gd name="T30" fmla="*/ 23 w 34"/>
                        <a:gd name="T31" fmla="*/ 35 h 80"/>
                        <a:gd name="T32" fmla="*/ 23 w 34"/>
                        <a:gd name="T33" fmla="*/ 35 h 80"/>
                        <a:gd name="T34" fmla="*/ 23 w 34"/>
                        <a:gd name="T35" fmla="*/ 35 h 80"/>
                        <a:gd name="T36" fmla="*/ 23 w 34"/>
                        <a:gd name="T37" fmla="*/ 35 h 80"/>
                        <a:gd name="T38" fmla="*/ 34 w 34"/>
                        <a:gd name="T39" fmla="*/ 23 h 80"/>
                        <a:gd name="T40" fmla="*/ 23 w 34"/>
                        <a:gd name="T41" fmla="*/ 35 h 80"/>
                        <a:gd name="T42" fmla="*/ 23 w 34"/>
                        <a:gd name="T43" fmla="*/ 35 h 80"/>
                        <a:gd name="T44" fmla="*/ 23 w 34"/>
                        <a:gd name="T45" fmla="*/ 35 h 80"/>
                        <a:gd name="T46" fmla="*/ 11 w 34"/>
                        <a:gd name="T47" fmla="*/ 35 h 80"/>
                        <a:gd name="T48" fmla="*/ 11 w 34"/>
                        <a:gd name="T49" fmla="*/ 35 h 80"/>
                        <a:gd name="T50" fmla="*/ 11 w 34"/>
                        <a:gd name="T51" fmla="*/ 35 h 80"/>
                        <a:gd name="T52" fmla="*/ 11 w 34"/>
                        <a:gd name="T53" fmla="*/ 35 h 80"/>
                        <a:gd name="T54" fmla="*/ 11 w 34"/>
                        <a:gd name="T55" fmla="*/ 46 h 80"/>
                        <a:gd name="T56" fmla="*/ 11 w 34"/>
                        <a:gd name="T57" fmla="*/ 57 h 80"/>
                        <a:gd name="T58" fmla="*/ 11 w 34"/>
                        <a:gd name="T59" fmla="*/ 57 h 80"/>
                        <a:gd name="T60" fmla="*/ 23 w 34"/>
                        <a:gd name="T61" fmla="*/ 57 h 80"/>
                        <a:gd name="T62" fmla="*/ 23 w 34"/>
                        <a:gd name="T63" fmla="*/ 69 h 80"/>
                        <a:gd name="T64" fmla="*/ 23 w 34"/>
                        <a:gd name="T65" fmla="*/ 69 h 80"/>
                        <a:gd name="T66" fmla="*/ 23 w 34"/>
                        <a:gd name="T67" fmla="*/ 69 h 80"/>
                        <a:gd name="T68" fmla="*/ 23 w 34"/>
                        <a:gd name="T69" fmla="*/ 80 h 80"/>
                        <a:gd name="T70" fmla="*/ 23 w 34"/>
                        <a:gd name="T71" fmla="*/ 69 h 80"/>
                        <a:gd name="T72" fmla="*/ 23 w 34"/>
                        <a:gd name="T73" fmla="*/ 69 h 80"/>
                        <a:gd name="T74" fmla="*/ 11 w 34"/>
                        <a:gd name="T75" fmla="*/ 57 h 80"/>
                        <a:gd name="T76" fmla="*/ 11 w 34"/>
                        <a:gd name="T77" fmla="*/ 57 h 80"/>
                        <a:gd name="T78" fmla="*/ 11 w 34"/>
                        <a:gd name="T79" fmla="*/ 57 h 80"/>
                        <a:gd name="T80" fmla="*/ 11 w 34"/>
                        <a:gd name="T81" fmla="*/ 57 h 80"/>
                        <a:gd name="T82" fmla="*/ 0 w 34"/>
                        <a:gd name="T83" fmla="*/ 46 h 80"/>
                        <a:gd name="T84" fmla="*/ 0 w 34"/>
                        <a:gd name="T85" fmla="*/ 46 h 80"/>
                        <a:gd name="T86" fmla="*/ 0 w 34"/>
                        <a:gd name="T87" fmla="*/ 46 h 80"/>
                        <a:gd name="T88" fmla="*/ 0 w 34"/>
                        <a:gd name="T89" fmla="*/ 35 h 80"/>
                        <a:gd name="T90" fmla="*/ 0 w 34"/>
                        <a:gd name="T91" fmla="*/ 35 h 80"/>
                        <a:gd name="T92" fmla="*/ 0 w 34"/>
                        <a:gd name="T93" fmla="*/ 23 h 80"/>
                        <a:gd name="T94" fmla="*/ 23 w 34"/>
                        <a:gd name="T95" fmla="*/ 0 h 8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w 34"/>
                        <a:gd name="T145" fmla="*/ 0 h 80"/>
                        <a:gd name="T146" fmla="*/ 34 w 34"/>
                        <a:gd name="T147" fmla="*/ 80 h 80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T144" t="T145" r="T146" b="T147"/>
                      <a:pathLst>
                        <a:path w="34" h="80">
                          <a:moveTo>
                            <a:pt x="23" y="0"/>
                          </a:moveTo>
                          <a:lnTo>
                            <a:pt x="23" y="12"/>
                          </a:lnTo>
                          <a:lnTo>
                            <a:pt x="11" y="23"/>
                          </a:lnTo>
                          <a:lnTo>
                            <a:pt x="23" y="23"/>
                          </a:lnTo>
                          <a:lnTo>
                            <a:pt x="34" y="23"/>
                          </a:lnTo>
                          <a:lnTo>
                            <a:pt x="23" y="23"/>
                          </a:lnTo>
                          <a:lnTo>
                            <a:pt x="23" y="35"/>
                          </a:lnTo>
                          <a:lnTo>
                            <a:pt x="11" y="35"/>
                          </a:lnTo>
                          <a:lnTo>
                            <a:pt x="23" y="35"/>
                          </a:lnTo>
                          <a:lnTo>
                            <a:pt x="34" y="23"/>
                          </a:lnTo>
                          <a:lnTo>
                            <a:pt x="23" y="35"/>
                          </a:lnTo>
                          <a:lnTo>
                            <a:pt x="11" y="35"/>
                          </a:lnTo>
                          <a:lnTo>
                            <a:pt x="11" y="46"/>
                          </a:lnTo>
                          <a:lnTo>
                            <a:pt x="11" y="57"/>
                          </a:lnTo>
                          <a:lnTo>
                            <a:pt x="23" y="57"/>
                          </a:lnTo>
                          <a:lnTo>
                            <a:pt x="23" y="69"/>
                          </a:lnTo>
                          <a:lnTo>
                            <a:pt x="23" y="80"/>
                          </a:lnTo>
                          <a:lnTo>
                            <a:pt x="23" y="69"/>
                          </a:lnTo>
                          <a:lnTo>
                            <a:pt x="11" y="57"/>
                          </a:lnTo>
                          <a:lnTo>
                            <a:pt x="0" y="46"/>
                          </a:lnTo>
                          <a:lnTo>
                            <a:pt x="0" y="35"/>
                          </a:lnTo>
                          <a:lnTo>
                            <a:pt x="0" y="23"/>
                          </a:lnTo>
                          <a:lnTo>
                            <a:pt x="23" y="0"/>
                          </a:lnTo>
                          <a:close/>
                        </a:path>
                      </a:pathLst>
                    </a:custGeom>
                    <a:solidFill>
                      <a:srgbClr val="DF9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113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3" y="992"/>
                      <a:ext cx="103" cy="114"/>
                      <a:chOff x="2683" y="992"/>
                      <a:chExt cx="103" cy="114"/>
                    </a:xfrm>
                  </p:grpSpPr>
                  <p:sp>
                    <p:nvSpPr>
                      <p:cNvPr id="115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83" y="992"/>
                        <a:ext cx="92" cy="114"/>
                      </a:xfrm>
                      <a:custGeom>
                        <a:avLst/>
                        <a:gdLst>
                          <a:gd name="T0" fmla="*/ 12 w 92"/>
                          <a:gd name="T1" fmla="*/ 0 h 114"/>
                          <a:gd name="T2" fmla="*/ 12 w 92"/>
                          <a:gd name="T3" fmla="*/ 11 h 114"/>
                          <a:gd name="T4" fmla="*/ 12 w 92"/>
                          <a:gd name="T5" fmla="*/ 23 h 114"/>
                          <a:gd name="T6" fmla="*/ 23 w 92"/>
                          <a:gd name="T7" fmla="*/ 34 h 114"/>
                          <a:gd name="T8" fmla="*/ 23 w 92"/>
                          <a:gd name="T9" fmla="*/ 46 h 114"/>
                          <a:gd name="T10" fmla="*/ 23 w 92"/>
                          <a:gd name="T11" fmla="*/ 46 h 114"/>
                          <a:gd name="T12" fmla="*/ 35 w 92"/>
                          <a:gd name="T13" fmla="*/ 46 h 114"/>
                          <a:gd name="T14" fmla="*/ 35 w 92"/>
                          <a:gd name="T15" fmla="*/ 46 h 114"/>
                          <a:gd name="T16" fmla="*/ 46 w 92"/>
                          <a:gd name="T17" fmla="*/ 46 h 114"/>
                          <a:gd name="T18" fmla="*/ 46 w 92"/>
                          <a:gd name="T19" fmla="*/ 46 h 114"/>
                          <a:gd name="T20" fmla="*/ 57 w 92"/>
                          <a:gd name="T21" fmla="*/ 46 h 114"/>
                          <a:gd name="T22" fmla="*/ 57 w 92"/>
                          <a:gd name="T23" fmla="*/ 46 h 114"/>
                          <a:gd name="T24" fmla="*/ 57 w 92"/>
                          <a:gd name="T25" fmla="*/ 57 h 114"/>
                          <a:gd name="T26" fmla="*/ 46 w 92"/>
                          <a:gd name="T27" fmla="*/ 57 h 114"/>
                          <a:gd name="T28" fmla="*/ 46 w 92"/>
                          <a:gd name="T29" fmla="*/ 57 h 114"/>
                          <a:gd name="T30" fmla="*/ 46 w 92"/>
                          <a:gd name="T31" fmla="*/ 68 h 114"/>
                          <a:gd name="T32" fmla="*/ 46 w 92"/>
                          <a:gd name="T33" fmla="*/ 68 h 114"/>
                          <a:gd name="T34" fmla="*/ 46 w 92"/>
                          <a:gd name="T35" fmla="*/ 80 h 114"/>
                          <a:gd name="T36" fmla="*/ 46 w 92"/>
                          <a:gd name="T37" fmla="*/ 80 h 114"/>
                          <a:gd name="T38" fmla="*/ 57 w 92"/>
                          <a:gd name="T39" fmla="*/ 80 h 114"/>
                          <a:gd name="T40" fmla="*/ 57 w 92"/>
                          <a:gd name="T41" fmla="*/ 80 h 114"/>
                          <a:gd name="T42" fmla="*/ 69 w 92"/>
                          <a:gd name="T43" fmla="*/ 80 h 114"/>
                          <a:gd name="T44" fmla="*/ 69 w 92"/>
                          <a:gd name="T45" fmla="*/ 91 h 114"/>
                          <a:gd name="T46" fmla="*/ 69 w 92"/>
                          <a:gd name="T47" fmla="*/ 91 h 114"/>
                          <a:gd name="T48" fmla="*/ 80 w 92"/>
                          <a:gd name="T49" fmla="*/ 103 h 114"/>
                          <a:gd name="T50" fmla="*/ 80 w 92"/>
                          <a:gd name="T51" fmla="*/ 103 h 114"/>
                          <a:gd name="T52" fmla="*/ 80 w 92"/>
                          <a:gd name="T53" fmla="*/ 91 h 114"/>
                          <a:gd name="T54" fmla="*/ 92 w 92"/>
                          <a:gd name="T55" fmla="*/ 103 h 114"/>
                          <a:gd name="T56" fmla="*/ 92 w 92"/>
                          <a:gd name="T57" fmla="*/ 103 h 114"/>
                          <a:gd name="T58" fmla="*/ 80 w 92"/>
                          <a:gd name="T59" fmla="*/ 114 h 114"/>
                          <a:gd name="T60" fmla="*/ 80 w 92"/>
                          <a:gd name="T61" fmla="*/ 114 h 114"/>
                          <a:gd name="T62" fmla="*/ 69 w 92"/>
                          <a:gd name="T63" fmla="*/ 114 h 114"/>
                          <a:gd name="T64" fmla="*/ 69 w 92"/>
                          <a:gd name="T65" fmla="*/ 114 h 114"/>
                          <a:gd name="T66" fmla="*/ 69 w 92"/>
                          <a:gd name="T67" fmla="*/ 114 h 114"/>
                          <a:gd name="T68" fmla="*/ 57 w 92"/>
                          <a:gd name="T69" fmla="*/ 114 h 114"/>
                          <a:gd name="T70" fmla="*/ 57 w 92"/>
                          <a:gd name="T71" fmla="*/ 114 h 114"/>
                          <a:gd name="T72" fmla="*/ 46 w 92"/>
                          <a:gd name="T73" fmla="*/ 103 h 114"/>
                          <a:gd name="T74" fmla="*/ 35 w 92"/>
                          <a:gd name="T75" fmla="*/ 91 h 114"/>
                          <a:gd name="T76" fmla="*/ 23 w 92"/>
                          <a:gd name="T77" fmla="*/ 68 h 114"/>
                          <a:gd name="T78" fmla="*/ 12 w 92"/>
                          <a:gd name="T79" fmla="*/ 57 h 114"/>
                          <a:gd name="T80" fmla="*/ 12 w 92"/>
                          <a:gd name="T81" fmla="*/ 46 h 114"/>
                          <a:gd name="T82" fmla="*/ 12 w 92"/>
                          <a:gd name="T83" fmla="*/ 34 h 114"/>
                          <a:gd name="T84" fmla="*/ 0 w 92"/>
                          <a:gd name="T85" fmla="*/ 23 h 114"/>
                          <a:gd name="T86" fmla="*/ 12 w 92"/>
                          <a:gd name="T87" fmla="*/ 0 h 114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w 92"/>
                          <a:gd name="T133" fmla="*/ 0 h 114"/>
                          <a:gd name="T134" fmla="*/ 92 w 92"/>
                          <a:gd name="T135" fmla="*/ 114 h 114"/>
                        </a:gdLst>
                        <a:ahLst/>
                        <a:cxnLst>
                          <a:cxn ang="T88">
                            <a:pos x="T0" y="T1"/>
                          </a:cxn>
                          <a:cxn ang="T89">
                            <a:pos x="T2" y="T3"/>
                          </a:cxn>
                          <a:cxn ang="T90">
                            <a:pos x="T4" y="T5"/>
                          </a:cxn>
                          <a:cxn ang="T91">
                            <a:pos x="T6" y="T7"/>
                          </a:cxn>
                          <a:cxn ang="T92">
                            <a:pos x="T8" y="T9"/>
                          </a:cxn>
                          <a:cxn ang="T93">
                            <a:pos x="T10" y="T11"/>
                          </a:cxn>
                          <a:cxn ang="T94">
                            <a:pos x="T12" y="T13"/>
                          </a:cxn>
                          <a:cxn ang="T95">
                            <a:pos x="T14" y="T15"/>
                          </a:cxn>
                          <a:cxn ang="T96">
                            <a:pos x="T16" y="T17"/>
                          </a:cxn>
                          <a:cxn ang="T97">
                            <a:pos x="T18" y="T19"/>
                          </a:cxn>
                          <a:cxn ang="T98">
                            <a:pos x="T20" y="T21"/>
                          </a:cxn>
                          <a:cxn ang="T99">
                            <a:pos x="T22" y="T23"/>
                          </a:cxn>
                          <a:cxn ang="T100">
                            <a:pos x="T24" y="T25"/>
                          </a:cxn>
                          <a:cxn ang="T101">
                            <a:pos x="T26" y="T27"/>
                          </a:cxn>
                          <a:cxn ang="T102">
                            <a:pos x="T28" y="T29"/>
                          </a:cxn>
                          <a:cxn ang="T103">
                            <a:pos x="T30" y="T31"/>
                          </a:cxn>
                          <a:cxn ang="T104">
                            <a:pos x="T32" y="T33"/>
                          </a:cxn>
                          <a:cxn ang="T105">
                            <a:pos x="T34" y="T35"/>
                          </a:cxn>
                          <a:cxn ang="T106">
                            <a:pos x="T36" y="T37"/>
                          </a:cxn>
                          <a:cxn ang="T107">
                            <a:pos x="T38" y="T39"/>
                          </a:cxn>
                          <a:cxn ang="T108">
                            <a:pos x="T40" y="T41"/>
                          </a:cxn>
                          <a:cxn ang="T109">
                            <a:pos x="T42" y="T43"/>
                          </a:cxn>
                          <a:cxn ang="T110">
                            <a:pos x="T44" y="T45"/>
                          </a:cxn>
                          <a:cxn ang="T111">
                            <a:pos x="T46" y="T47"/>
                          </a:cxn>
                          <a:cxn ang="T112">
                            <a:pos x="T48" y="T49"/>
                          </a:cxn>
                          <a:cxn ang="T113">
                            <a:pos x="T50" y="T51"/>
                          </a:cxn>
                          <a:cxn ang="T114">
                            <a:pos x="T52" y="T53"/>
                          </a:cxn>
                          <a:cxn ang="T115">
                            <a:pos x="T54" y="T55"/>
                          </a:cxn>
                          <a:cxn ang="T116">
                            <a:pos x="T56" y="T57"/>
                          </a:cxn>
                          <a:cxn ang="T117">
                            <a:pos x="T58" y="T59"/>
                          </a:cxn>
                          <a:cxn ang="T118">
                            <a:pos x="T60" y="T61"/>
                          </a:cxn>
                          <a:cxn ang="T119">
                            <a:pos x="T62" y="T63"/>
                          </a:cxn>
                          <a:cxn ang="T120">
                            <a:pos x="T64" y="T65"/>
                          </a:cxn>
                          <a:cxn ang="T121">
                            <a:pos x="T66" y="T67"/>
                          </a:cxn>
                          <a:cxn ang="T122">
                            <a:pos x="T68" y="T69"/>
                          </a:cxn>
                          <a:cxn ang="T123">
                            <a:pos x="T70" y="T71"/>
                          </a:cxn>
                          <a:cxn ang="T124">
                            <a:pos x="T72" y="T73"/>
                          </a:cxn>
                          <a:cxn ang="T125">
                            <a:pos x="T74" y="T75"/>
                          </a:cxn>
                          <a:cxn ang="T126">
                            <a:pos x="T76" y="T77"/>
                          </a:cxn>
                          <a:cxn ang="T127">
                            <a:pos x="T78" y="T79"/>
                          </a:cxn>
                          <a:cxn ang="T128">
                            <a:pos x="T80" y="T81"/>
                          </a:cxn>
                          <a:cxn ang="T129">
                            <a:pos x="T82" y="T83"/>
                          </a:cxn>
                          <a:cxn ang="T130">
                            <a:pos x="T84" y="T85"/>
                          </a:cxn>
                          <a:cxn ang="T131">
                            <a:pos x="T86" y="T87"/>
                          </a:cxn>
                        </a:cxnLst>
                        <a:rect l="T132" t="T133" r="T134" b="T135"/>
                        <a:pathLst>
                          <a:path w="92" h="114">
                            <a:moveTo>
                              <a:pt x="12" y="0"/>
                            </a:moveTo>
                            <a:lnTo>
                              <a:pt x="12" y="11"/>
                            </a:lnTo>
                            <a:lnTo>
                              <a:pt x="12" y="23"/>
                            </a:lnTo>
                            <a:lnTo>
                              <a:pt x="23" y="34"/>
                            </a:lnTo>
                            <a:lnTo>
                              <a:pt x="23" y="46"/>
                            </a:lnTo>
                            <a:lnTo>
                              <a:pt x="35" y="46"/>
                            </a:lnTo>
                            <a:lnTo>
                              <a:pt x="46" y="46"/>
                            </a:lnTo>
                            <a:lnTo>
                              <a:pt x="57" y="46"/>
                            </a:lnTo>
                            <a:lnTo>
                              <a:pt x="57" y="57"/>
                            </a:lnTo>
                            <a:lnTo>
                              <a:pt x="46" y="57"/>
                            </a:lnTo>
                            <a:lnTo>
                              <a:pt x="46" y="68"/>
                            </a:lnTo>
                            <a:lnTo>
                              <a:pt x="46" y="80"/>
                            </a:lnTo>
                            <a:lnTo>
                              <a:pt x="57" y="80"/>
                            </a:lnTo>
                            <a:lnTo>
                              <a:pt x="69" y="80"/>
                            </a:lnTo>
                            <a:lnTo>
                              <a:pt x="69" y="91"/>
                            </a:lnTo>
                            <a:lnTo>
                              <a:pt x="80" y="103"/>
                            </a:lnTo>
                            <a:lnTo>
                              <a:pt x="80" y="91"/>
                            </a:lnTo>
                            <a:lnTo>
                              <a:pt x="92" y="103"/>
                            </a:lnTo>
                            <a:lnTo>
                              <a:pt x="80" y="114"/>
                            </a:lnTo>
                            <a:lnTo>
                              <a:pt x="69" y="114"/>
                            </a:lnTo>
                            <a:lnTo>
                              <a:pt x="57" y="114"/>
                            </a:lnTo>
                            <a:lnTo>
                              <a:pt x="46" y="103"/>
                            </a:lnTo>
                            <a:lnTo>
                              <a:pt x="35" y="91"/>
                            </a:lnTo>
                            <a:lnTo>
                              <a:pt x="23" y="68"/>
                            </a:lnTo>
                            <a:lnTo>
                              <a:pt x="12" y="57"/>
                            </a:lnTo>
                            <a:lnTo>
                              <a:pt x="12" y="46"/>
                            </a:lnTo>
                            <a:lnTo>
                              <a:pt x="12" y="34"/>
                            </a:lnTo>
                            <a:lnTo>
                              <a:pt x="0" y="23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16" name="Freeform 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40" y="1015"/>
                        <a:ext cx="12" cy="57"/>
                      </a:xfrm>
                      <a:custGeom>
                        <a:avLst/>
                        <a:gdLst>
                          <a:gd name="T0" fmla="*/ 12 w 12"/>
                          <a:gd name="T1" fmla="*/ 0 h 57"/>
                          <a:gd name="T2" fmla="*/ 12 w 12"/>
                          <a:gd name="T3" fmla="*/ 0 h 57"/>
                          <a:gd name="T4" fmla="*/ 12 w 12"/>
                          <a:gd name="T5" fmla="*/ 0 h 57"/>
                          <a:gd name="T6" fmla="*/ 12 w 12"/>
                          <a:gd name="T7" fmla="*/ 0 h 57"/>
                          <a:gd name="T8" fmla="*/ 0 w 12"/>
                          <a:gd name="T9" fmla="*/ 11 h 57"/>
                          <a:gd name="T10" fmla="*/ 0 w 12"/>
                          <a:gd name="T11" fmla="*/ 11 h 57"/>
                          <a:gd name="T12" fmla="*/ 0 w 12"/>
                          <a:gd name="T13" fmla="*/ 23 h 57"/>
                          <a:gd name="T14" fmla="*/ 0 w 12"/>
                          <a:gd name="T15" fmla="*/ 34 h 57"/>
                          <a:gd name="T16" fmla="*/ 0 w 12"/>
                          <a:gd name="T17" fmla="*/ 45 h 57"/>
                          <a:gd name="T18" fmla="*/ 0 w 12"/>
                          <a:gd name="T19" fmla="*/ 45 h 57"/>
                          <a:gd name="T20" fmla="*/ 0 w 12"/>
                          <a:gd name="T21" fmla="*/ 57 h 57"/>
                          <a:gd name="T22" fmla="*/ 0 w 12"/>
                          <a:gd name="T23" fmla="*/ 45 h 57"/>
                          <a:gd name="T24" fmla="*/ 0 w 12"/>
                          <a:gd name="T25" fmla="*/ 34 h 57"/>
                          <a:gd name="T26" fmla="*/ 0 w 12"/>
                          <a:gd name="T27" fmla="*/ 23 h 57"/>
                          <a:gd name="T28" fmla="*/ 0 w 12"/>
                          <a:gd name="T29" fmla="*/ 23 h 57"/>
                          <a:gd name="T30" fmla="*/ 12 w 12"/>
                          <a:gd name="T31" fmla="*/ 23 h 57"/>
                          <a:gd name="T32" fmla="*/ 12 w 12"/>
                          <a:gd name="T33" fmla="*/ 23 h 57"/>
                          <a:gd name="T34" fmla="*/ 12 w 12"/>
                          <a:gd name="T35" fmla="*/ 23 h 57"/>
                          <a:gd name="T36" fmla="*/ 12 w 12"/>
                          <a:gd name="T37" fmla="*/ 11 h 57"/>
                          <a:gd name="T38" fmla="*/ 12 w 12"/>
                          <a:gd name="T39" fmla="*/ 11 h 57"/>
                          <a:gd name="T40" fmla="*/ 12 w 12"/>
                          <a:gd name="T41" fmla="*/ 11 h 57"/>
                          <a:gd name="T42" fmla="*/ 12 w 12"/>
                          <a:gd name="T43" fmla="*/ 0 h 57"/>
                          <a:gd name="T44" fmla="*/ 12 w 12"/>
                          <a:gd name="T45" fmla="*/ 0 h 57"/>
                          <a:gd name="T46" fmla="*/ 12 w 12"/>
                          <a:gd name="T47" fmla="*/ 0 h 57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w 12"/>
                          <a:gd name="T73" fmla="*/ 0 h 57"/>
                          <a:gd name="T74" fmla="*/ 12 w 12"/>
                          <a:gd name="T75" fmla="*/ 57 h 57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T72" t="T73" r="T74" b="T75"/>
                        <a:pathLst>
                          <a:path w="12" h="57">
                            <a:moveTo>
                              <a:pt x="12" y="0"/>
                            </a:moveTo>
                            <a:lnTo>
                              <a:pt x="12" y="0"/>
                            </a:lnTo>
                            <a:lnTo>
                              <a:pt x="0" y="11"/>
                            </a:lnTo>
                            <a:lnTo>
                              <a:pt x="0" y="23"/>
                            </a:lnTo>
                            <a:lnTo>
                              <a:pt x="0" y="34"/>
                            </a:lnTo>
                            <a:lnTo>
                              <a:pt x="0" y="45"/>
                            </a:lnTo>
                            <a:lnTo>
                              <a:pt x="0" y="57"/>
                            </a:lnTo>
                            <a:lnTo>
                              <a:pt x="0" y="45"/>
                            </a:lnTo>
                            <a:lnTo>
                              <a:pt x="0" y="34"/>
                            </a:lnTo>
                            <a:lnTo>
                              <a:pt x="0" y="23"/>
                            </a:lnTo>
                            <a:lnTo>
                              <a:pt x="12" y="23"/>
                            </a:lnTo>
                            <a:lnTo>
                              <a:pt x="12" y="11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17" name="Freeform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2" y="1026"/>
                        <a:ext cx="11" cy="1"/>
                      </a:xfrm>
                      <a:custGeom>
                        <a:avLst/>
                        <a:gdLst>
                          <a:gd name="T0" fmla="*/ 0 w 11"/>
                          <a:gd name="T1" fmla="*/ 0 h 1"/>
                          <a:gd name="T2" fmla="*/ 0 w 11"/>
                          <a:gd name="T3" fmla="*/ 0 h 1"/>
                          <a:gd name="T4" fmla="*/ 0 w 11"/>
                          <a:gd name="T5" fmla="*/ 0 h 1"/>
                          <a:gd name="T6" fmla="*/ 0 w 11"/>
                          <a:gd name="T7" fmla="*/ 0 h 1"/>
                          <a:gd name="T8" fmla="*/ 0 w 11"/>
                          <a:gd name="T9" fmla="*/ 0 h 1"/>
                          <a:gd name="T10" fmla="*/ 11 w 11"/>
                          <a:gd name="T11" fmla="*/ 0 h 1"/>
                          <a:gd name="T12" fmla="*/ 11 w 11"/>
                          <a:gd name="T13" fmla="*/ 0 h 1"/>
                          <a:gd name="T14" fmla="*/ 0 w 11"/>
                          <a:gd name="T15" fmla="*/ 0 h 1"/>
                          <a:gd name="T16" fmla="*/ 0 w 11"/>
                          <a:gd name="T17" fmla="*/ 0 h 1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1"/>
                          <a:gd name="T28" fmla="*/ 0 h 1"/>
                          <a:gd name="T29" fmla="*/ 11 w 11"/>
                          <a:gd name="T30" fmla="*/ 1 h 1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1" h="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11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18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3" y="1026"/>
                        <a:ext cx="12" cy="1"/>
                      </a:xfrm>
                      <a:custGeom>
                        <a:avLst/>
                        <a:gdLst>
                          <a:gd name="T0" fmla="*/ 0 w 12"/>
                          <a:gd name="T1" fmla="*/ 0 h 1"/>
                          <a:gd name="T2" fmla="*/ 0 w 12"/>
                          <a:gd name="T3" fmla="*/ 0 h 1"/>
                          <a:gd name="T4" fmla="*/ 0 w 12"/>
                          <a:gd name="T5" fmla="*/ 0 h 1"/>
                          <a:gd name="T6" fmla="*/ 12 w 12"/>
                          <a:gd name="T7" fmla="*/ 0 h 1"/>
                          <a:gd name="T8" fmla="*/ 12 w 12"/>
                          <a:gd name="T9" fmla="*/ 0 h 1"/>
                          <a:gd name="T10" fmla="*/ 0 w 12"/>
                          <a:gd name="T11" fmla="*/ 0 h 1"/>
                          <a:gd name="T12" fmla="*/ 0 w 12"/>
                          <a:gd name="T13" fmla="*/ 0 h 1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2"/>
                          <a:gd name="T22" fmla="*/ 0 h 1"/>
                          <a:gd name="T23" fmla="*/ 12 w 12"/>
                          <a:gd name="T24" fmla="*/ 1 h 1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2" h="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12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19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5" y="1026"/>
                        <a:ext cx="11" cy="23"/>
                      </a:xfrm>
                      <a:custGeom>
                        <a:avLst/>
                        <a:gdLst>
                          <a:gd name="T0" fmla="*/ 0 w 11"/>
                          <a:gd name="T1" fmla="*/ 0 h 23"/>
                          <a:gd name="T2" fmla="*/ 0 w 11"/>
                          <a:gd name="T3" fmla="*/ 0 h 23"/>
                          <a:gd name="T4" fmla="*/ 0 w 11"/>
                          <a:gd name="T5" fmla="*/ 0 h 23"/>
                          <a:gd name="T6" fmla="*/ 11 w 11"/>
                          <a:gd name="T7" fmla="*/ 12 h 23"/>
                          <a:gd name="T8" fmla="*/ 11 w 11"/>
                          <a:gd name="T9" fmla="*/ 12 h 23"/>
                          <a:gd name="T10" fmla="*/ 11 w 11"/>
                          <a:gd name="T11" fmla="*/ 23 h 23"/>
                          <a:gd name="T12" fmla="*/ 11 w 11"/>
                          <a:gd name="T13" fmla="*/ 12 h 23"/>
                          <a:gd name="T14" fmla="*/ 11 w 11"/>
                          <a:gd name="T15" fmla="*/ 12 h 23"/>
                          <a:gd name="T16" fmla="*/ 11 w 11"/>
                          <a:gd name="T17" fmla="*/ 0 h 23"/>
                          <a:gd name="T18" fmla="*/ 0 w 11"/>
                          <a:gd name="T19" fmla="*/ 0 h 23"/>
                          <a:gd name="T20" fmla="*/ 0 w 11"/>
                          <a:gd name="T21" fmla="*/ 0 h 23"/>
                          <a:gd name="T22" fmla="*/ 0 w 11"/>
                          <a:gd name="T23" fmla="*/ 0 h 23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11"/>
                          <a:gd name="T37" fmla="*/ 0 h 23"/>
                          <a:gd name="T38" fmla="*/ 11 w 11"/>
                          <a:gd name="T39" fmla="*/ 23 h 23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11" h="2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11" y="12"/>
                            </a:lnTo>
                            <a:lnTo>
                              <a:pt x="11" y="23"/>
                            </a:lnTo>
                            <a:lnTo>
                              <a:pt x="11" y="12"/>
                            </a:lnTo>
                            <a:lnTo>
                              <a:pt x="11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20" name="Freeform 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3" y="1038"/>
                        <a:ext cx="1" cy="11"/>
                      </a:xfrm>
                      <a:custGeom>
                        <a:avLst/>
                        <a:gdLst>
                          <a:gd name="T0" fmla="*/ 0 w 1"/>
                          <a:gd name="T1" fmla="*/ 0 h 11"/>
                          <a:gd name="T2" fmla="*/ 0 w 1"/>
                          <a:gd name="T3" fmla="*/ 0 h 11"/>
                          <a:gd name="T4" fmla="*/ 0 w 1"/>
                          <a:gd name="T5" fmla="*/ 11 h 11"/>
                          <a:gd name="T6" fmla="*/ 0 w 1"/>
                          <a:gd name="T7" fmla="*/ 0 h 11"/>
                          <a:gd name="T8" fmla="*/ 0 w 1"/>
                          <a:gd name="T9" fmla="*/ 0 h 1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1"/>
                          <a:gd name="T17" fmla="*/ 1 w 1"/>
                          <a:gd name="T18" fmla="*/ 11 h 1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21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2" y="1038"/>
                        <a:ext cx="34" cy="22"/>
                      </a:xfrm>
                      <a:custGeom>
                        <a:avLst/>
                        <a:gdLst>
                          <a:gd name="T0" fmla="*/ 0 w 34"/>
                          <a:gd name="T1" fmla="*/ 22 h 22"/>
                          <a:gd name="T2" fmla="*/ 0 w 34"/>
                          <a:gd name="T3" fmla="*/ 22 h 22"/>
                          <a:gd name="T4" fmla="*/ 11 w 34"/>
                          <a:gd name="T5" fmla="*/ 22 h 22"/>
                          <a:gd name="T6" fmla="*/ 11 w 34"/>
                          <a:gd name="T7" fmla="*/ 11 h 22"/>
                          <a:gd name="T8" fmla="*/ 11 w 34"/>
                          <a:gd name="T9" fmla="*/ 11 h 22"/>
                          <a:gd name="T10" fmla="*/ 23 w 34"/>
                          <a:gd name="T11" fmla="*/ 11 h 22"/>
                          <a:gd name="T12" fmla="*/ 23 w 34"/>
                          <a:gd name="T13" fmla="*/ 11 h 22"/>
                          <a:gd name="T14" fmla="*/ 23 w 34"/>
                          <a:gd name="T15" fmla="*/ 11 h 22"/>
                          <a:gd name="T16" fmla="*/ 23 w 34"/>
                          <a:gd name="T17" fmla="*/ 0 h 22"/>
                          <a:gd name="T18" fmla="*/ 23 w 34"/>
                          <a:gd name="T19" fmla="*/ 0 h 22"/>
                          <a:gd name="T20" fmla="*/ 34 w 34"/>
                          <a:gd name="T21" fmla="*/ 0 h 22"/>
                          <a:gd name="T22" fmla="*/ 23 w 34"/>
                          <a:gd name="T23" fmla="*/ 11 h 22"/>
                          <a:gd name="T24" fmla="*/ 23 w 34"/>
                          <a:gd name="T25" fmla="*/ 11 h 22"/>
                          <a:gd name="T26" fmla="*/ 23 w 34"/>
                          <a:gd name="T27" fmla="*/ 11 h 22"/>
                          <a:gd name="T28" fmla="*/ 23 w 34"/>
                          <a:gd name="T29" fmla="*/ 11 h 22"/>
                          <a:gd name="T30" fmla="*/ 11 w 34"/>
                          <a:gd name="T31" fmla="*/ 22 h 22"/>
                          <a:gd name="T32" fmla="*/ 11 w 34"/>
                          <a:gd name="T33" fmla="*/ 22 h 22"/>
                          <a:gd name="T34" fmla="*/ 11 w 34"/>
                          <a:gd name="T35" fmla="*/ 22 h 22"/>
                          <a:gd name="T36" fmla="*/ 0 w 34"/>
                          <a:gd name="T37" fmla="*/ 22 h 22"/>
                          <a:gd name="T38" fmla="*/ 0 w 34"/>
                          <a:gd name="T39" fmla="*/ 22 h 22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w 34"/>
                          <a:gd name="T61" fmla="*/ 0 h 22"/>
                          <a:gd name="T62" fmla="*/ 34 w 34"/>
                          <a:gd name="T63" fmla="*/ 22 h 22"/>
                        </a:gdLst>
                        <a:ahLst/>
                        <a:cxnLst>
                          <a:cxn ang="T40">
                            <a:pos x="T0" y="T1"/>
                          </a:cxn>
                          <a:cxn ang="T41">
                            <a:pos x="T2" y="T3"/>
                          </a:cxn>
                          <a:cxn ang="T42">
                            <a:pos x="T4" y="T5"/>
                          </a:cxn>
                          <a:cxn ang="T43">
                            <a:pos x="T6" y="T7"/>
                          </a:cxn>
                          <a:cxn ang="T44">
                            <a:pos x="T8" y="T9"/>
                          </a:cxn>
                          <a:cxn ang="T45">
                            <a:pos x="T10" y="T11"/>
                          </a:cxn>
                          <a:cxn ang="T46">
                            <a:pos x="T12" y="T13"/>
                          </a:cxn>
                          <a:cxn ang="T47">
                            <a:pos x="T14" y="T15"/>
                          </a:cxn>
                          <a:cxn ang="T48">
                            <a:pos x="T16" y="T17"/>
                          </a:cxn>
                          <a:cxn ang="T49">
                            <a:pos x="T18" y="T19"/>
                          </a:cxn>
                          <a:cxn ang="T50">
                            <a:pos x="T20" y="T21"/>
                          </a:cxn>
                          <a:cxn ang="T51">
                            <a:pos x="T22" y="T23"/>
                          </a:cxn>
                          <a:cxn ang="T52">
                            <a:pos x="T24" y="T25"/>
                          </a:cxn>
                          <a:cxn ang="T53">
                            <a:pos x="T26" y="T27"/>
                          </a:cxn>
                          <a:cxn ang="T54">
                            <a:pos x="T28" y="T29"/>
                          </a:cxn>
                          <a:cxn ang="T55">
                            <a:pos x="T30" y="T31"/>
                          </a:cxn>
                          <a:cxn ang="T56">
                            <a:pos x="T32" y="T33"/>
                          </a:cxn>
                          <a:cxn ang="T57">
                            <a:pos x="T34" y="T35"/>
                          </a:cxn>
                          <a:cxn ang="T58">
                            <a:pos x="T36" y="T37"/>
                          </a:cxn>
                          <a:cxn ang="T59">
                            <a:pos x="T38" y="T39"/>
                          </a:cxn>
                        </a:cxnLst>
                        <a:rect l="T60" t="T61" r="T62" b="T63"/>
                        <a:pathLst>
                          <a:path w="34" h="22">
                            <a:moveTo>
                              <a:pt x="0" y="22"/>
                            </a:moveTo>
                            <a:lnTo>
                              <a:pt x="0" y="22"/>
                            </a:lnTo>
                            <a:lnTo>
                              <a:pt x="11" y="22"/>
                            </a:lnTo>
                            <a:lnTo>
                              <a:pt x="11" y="11"/>
                            </a:lnTo>
                            <a:lnTo>
                              <a:pt x="23" y="11"/>
                            </a:lnTo>
                            <a:lnTo>
                              <a:pt x="23" y="0"/>
                            </a:lnTo>
                            <a:lnTo>
                              <a:pt x="34" y="0"/>
                            </a:lnTo>
                            <a:lnTo>
                              <a:pt x="23" y="11"/>
                            </a:lnTo>
                            <a:lnTo>
                              <a:pt x="11" y="22"/>
                            </a:lnTo>
                            <a:lnTo>
                              <a:pt x="0" y="22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22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2" y="1049"/>
                        <a:ext cx="23" cy="23"/>
                      </a:xfrm>
                      <a:custGeom>
                        <a:avLst/>
                        <a:gdLst>
                          <a:gd name="T0" fmla="*/ 0 w 23"/>
                          <a:gd name="T1" fmla="*/ 23 h 23"/>
                          <a:gd name="T2" fmla="*/ 11 w 23"/>
                          <a:gd name="T3" fmla="*/ 23 h 23"/>
                          <a:gd name="T4" fmla="*/ 11 w 23"/>
                          <a:gd name="T5" fmla="*/ 23 h 23"/>
                          <a:gd name="T6" fmla="*/ 11 w 23"/>
                          <a:gd name="T7" fmla="*/ 11 h 23"/>
                          <a:gd name="T8" fmla="*/ 23 w 23"/>
                          <a:gd name="T9" fmla="*/ 11 h 23"/>
                          <a:gd name="T10" fmla="*/ 23 w 23"/>
                          <a:gd name="T11" fmla="*/ 11 h 23"/>
                          <a:gd name="T12" fmla="*/ 23 w 23"/>
                          <a:gd name="T13" fmla="*/ 11 h 23"/>
                          <a:gd name="T14" fmla="*/ 23 w 23"/>
                          <a:gd name="T15" fmla="*/ 0 h 23"/>
                          <a:gd name="T16" fmla="*/ 23 w 23"/>
                          <a:gd name="T17" fmla="*/ 11 h 23"/>
                          <a:gd name="T18" fmla="*/ 23 w 23"/>
                          <a:gd name="T19" fmla="*/ 11 h 23"/>
                          <a:gd name="T20" fmla="*/ 23 w 23"/>
                          <a:gd name="T21" fmla="*/ 11 h 23"/>
                          <a:gd name="T22" fmla="*/ 11 w 23"/>
                          <a:gd name="T23" fmla="*/ 23 h 23"/>
                          <a:gd name="T24" fmla="*/ 11 w 23"/>
                          <a:gd name="T25" fmla="*/ 23 h 23"/>
                          <a:gd name="T26" fmla="*/ 11 w 23"/>
                          <a:gd name="T27" fmla="*/ 23 h 23"/>
                          <a:gd name="T28" fmla="*/ 11 w 23"/>
                          <a:gd name="T29" fmla="*/ 23 h 23"/>
                          <a:gd name="T30" fmla="*/ 0 w 23"/>
                          <a:gd name="T31" fmla="*/ 23 h 23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w 23"/>
                          <a:gd name="T49" fmla="*/ 0 h 23"/>
                          <a:gd name="T50" fmla="*/ 23 w 23"/>
                          <a:gd name="T51" fmla="*/ 23 h 23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T48" t="T49" r="T50" b="T51"/>
                        <a:pathLst>
                          <a:path w="23" h="23">
                            <a:moveTo>
                              <a:pt x="0" y="23"/>
                            </a:moveTo>
                            <a:lnTo>
                              <a:pt x="11" y="23"/>
                            </a:lnTo>
                            <a:lnTo>
                              <a:pt x="11" y="11"/>
                            </a:lnTo>
                            <a:lnTo>
                              <a:pt x="23" y="11"/>
                            </a:lnTo>
                            <a:lnTo>
                              <a:pt x="23" y="0"/>
                            </a:lnTo>
                            <a:lnTo>
                              <a:pt x="23" y="11"/>
                            </a:lnTo>
                            <a:lnTo>
                              <a:pt x="11" y="23"/>
                            </a:lnTo>
                            <a:lnTo>
                              <a:pt x="0" y="23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sp>
                  <p:nvSpPr>
                    <p:cNvPr id="114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2718" y="992"/>
                      <a:ext cx="22" cy="34"/>
                    </a:xfrm>
                    <a:custGeom>
                      <a:avLst/>
                      <a:gdLst>
                        <a:gd name="T0" fmla="*/ 22 w 22"/>
                        <a:gd name="T1" fmla="*/ 0 h 34"/>
                        <a:gd name="T2" fmla="*/ 22 w 22"/>
                        <a:gd name="T3" fmla="*/ 11 h 34"/>
                        <a:gd name="T4" fmla="*/ 22 w 22"/>
                        <a:gd name="T5" fmla="*/ 23 h 34"/>
                        <a:gd name="T6" fmla="*/ 11 w 22"/>
                        <a:gd name="T7" fmla="*/ 23 h 34"/>
                        <a:gd name="T8" fmla="*/ 11 w 22"/>
                        <a:gd name="T9" fmla="*/ 34 h 34"/>
                        <a:gd name="T10" fmla="*/ 11 w 22"/>
                        <a:gd name="T11" fmla="*/ 34 h 34"/>
                        <a:gd name="T12" fmla="*/ 0 w 22"/>
                        <a:gd name="T13" fmla="*/ 34 h 34"/>
                        <a:gd name="T14" fmla="*/ 0 w 22"/>
                        <a:gd name="T15" fmla="*/ 23 h 34"/>
                        <a:gd name="T16" fmla="*/ 0 w 22"/>
                        <a:gd name="T17" fmla="*/ 23 h 34"/>
                        <a:gd name="T18" fmla="*/ 0 w 22"/>
                        <a:gd name="T19" fmla="*/ 23 h 34"/>
                        <a:gd name="T20" fmla="*/ 0 w 22"/>
                        <a:gd name="T21" fmla="*/ 23 h 34"/>
                        <a:gd name="T22" fmla="*/ 0 w 22"/>
                        <a:gd name="T23" fmla="*/ 23 h 34"/>
                        <a:gd name="T24" fmla="*/ 0 w 22"/>
                        <a:gd name="T25" fmla="*/ 23 h 34"/>
                        <a:gd name="T26" fmla="*/ 11 w 22"/>
                        <a:gd name="T27" fmla="*/ 34 h 34"/>
                        <a:gd name="T28" fmla="*/ 11 w 22"/>
                        <a:gd name="T29" fmla="*/ 23 h 34"/>
                        <a:gd name="T30" fmla="*/ 11 w 22"/>
                        <a:gd name="T31" fmla="*/ 23 h 34"/>
                        <a:gd name="T32" fmla="*/ 11 w 22"/>
                        <a:gd name="T33" fmla="*/ 23 h 34"/>
                        <a:gd name="T34" fmla="*/ 22 w 22"/>
                        <a:gd name="T35" fmla="*/ 11 h 34"/>
                        <a:gd name="T36" fmla="*/ 22 w 22"/>
                        <a:gd name="T37" fmla="*/ 11 h 34"/>
                        <a:gd name="T38" fmla="*/ 11 w 22"/>
                        <a:gd name="T39" fmla="*/ 11 h 34"/>
                        <a:gd name="T40" fmla="*/ 11 w 22"/>
                        <a:gd name="T41" fmla="*/ 11 h 34"/>
                        <a:gd name="T42" fmla="*/ 11 w 22"/>
                        <a:gd name="T43" fmla="*/ 11 h 34"/>
                        <a:gd name="T44" fmla="*/ 0 w 22"/>
                        <a:gd name="T45" fmla="*/ 11 h 34"/>
                        <a:gd name="T46" fmla="*/ 11 w 22"/>
                        <a:gd name="T47" fmla="*/ 11 h 34"/>
                        <a:gd name="T48" fmla="*/ 22 w 22"/>
                        <a:gd name="T49" fmla="*/ 0 h 34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22"/>
                        <a:gd name="T76" fmla="*/ 0 h 34"/>
                        <a:gd name="T77" fmla="*/ 22 w 22"/>
                        <a:gd name="T78" fmla="*/ 34 h 34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22" h="34">
                          <a:moveTo>
                            <a:pt x="22" y="0"/>
                          </a:moveTo>
                          <a:lnTo>
                            <a:pt x="22" y="11"/>
                          </a:lnTo>
                          <a:lnTo>
                            <a:pt x="22" y="23"/>
                          </a:lnTo>
                          <a:lnTo>
                            <a:pt x="11" y="23"/>
                          </a:lnTo>
                          <a:lnTo>
                            <a:pt x="11" y="34"/>
                          </a:lnTo>
                          <a:lnTo>
                            <a:pt x="0" y="34"/>
                          </a:lnTo>
                          <a:lnTo>
                            <a:pt x="0" y="23"/>
                          </a:lnTo>
                          <a:lnTo>
                            <a:pt x="11" y="34"/>
                          </a:lnTo>
                          <a:lnTo>
                            <a:pt x="11" y="23"/>
                          </a:lnTo>
                          <a:lnTo>
                            <a:pt x="22" y="11"/>
                          </a:lnTo>
                          <a:lnTo>
                            <a:pt x="11" y="11"/>
                          </a:lnTo>
                          <a:lnTo>
                            <a:pt x="0" y="11"/>
                          </a:lnTo>
                          <a:lnTo>
                            <a:pt x="11" y="11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DF9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106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2763" y="958"/>
                    <a:ext cx="12" cy="23"/>
                    <a:chOff x="2763" y="958"/>
                    <a:chExt cx="12" cy="23"/>
                  </a:xfrm>
                </p:grpSpPr>
                <p:sp>
                  <p:nvSpPr>
                    <p:cNvPr id="110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2763" y="969"/>
                      <a:ext cx="12" cy="12"/>
                    </a:xfrm>
                    <a:custGeom>
                      <a:avLst/>
                      <a:gdLst>
                        <a:gd name="T0" fmla="*/ 0 w 12"/>
                        <a:gd name="T1" fmla="*/ 12 h 12"/>
                        <a:gd name="T2" fmla="*/ 0 w 12"/>
                        <a:gd name="T3" fmla="*/ 0 h 12"/>
                        <a:gd name="T4" fmla="*/ 0 w 12"/>
                        <a:gd name="T5" fmla="*/ 0 h 12"/>
                        <a:gd name="T6" fmla="*/ 0 w 12"/>
                        <a:gd name="T7" fmla="*/ 0 h 12"/>
                        <a:gd name="T8" fmla="*/ 12 w 12"/>
                        <a:gd name="T9" fmla="*/ 0 h 12"/>
                        <a:gd name="T10" fmla="*/ 12 w 12"/>
                        <a:gd name="T11" fmla="*/ 0 h 12"/>
                        <a:gd name="T12" fmla="*/ 12 w 12"/>
                        <a:gd name="T13" fmla="*/ 0 h 12"/>
                        <a:gd name="T14" fmla="*/ 12 w 12"/>
                        <a:gd name="T15" fmla="*/ 0 h 12"/>
                        <a:gd name="T16" fmla="*/ 12 w 12"/>
                        <a:gd name="T17" fmla="*/ 0 h 12"/>
                        <a:gd name="T18" fmla="*/ 12 w 12"/>
                        <a:gd name="T19" fmla="*/ 0 h 12"/>
                        <a:gd name="T20" fmla="*/ 12 w 12"/>
                        <a:gd name="T21" fmla="*/ 12 h 12"/>
                        <a:gd name="T22" fmla="*/ 12 w 12"/>
                        <a:gd name="T23" fmla="*/ 12 h 12"/>
                        <a:gd name="T24" fmla="*/ 0 w 12"/>
                        <a:gd name="T25" fmla="*/ 12 h 12"/>
                        <a:gd name="T26" fmla="*/ 0 w 12"/>
                        <a:gd name="T27" fmla="*/ 12 h 12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2"/>
                        <a:gd name="T43" fmla="*/ 0 h 12"/>
                        <a:gd name="T44" fmla="*/ 12 w 12"/>
                        <a:gd name="T45" fmla="*/ 12 h 12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2" h="12">
                          <a:moveTo>
                            <a:pt x="0" y="12"/>
                          </a:moveTo>
                          <a:lnTo>
                            <a:pt x="0" y="0"/>
                          </a:lnTo>
                          <a:lnTo>
                            <a:pt x="12" y="0"/>
                          </a:lnTo>
                          <a:lnTo>
                            <a:pt x="12" y="12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11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2763" y="958"/>
                      <a:ext cx="12" cy="23"/>
                    </a:xfrm>
                    <a:custGeom>
                      <a:avLst/>
                      <a:gdLst>
                        <a:gd name="T0" fmla="*/ 0 w 12"/>
                        <a:gd name="T1" fmla="*/ 23 h 23"/>
                        <a:gd name="T2" fmla="*/ 0 w 12"/>
                        <a:gd name="T3" fmla="*/ 11 h 23"/>
                        <a:gd name="T4" fmla="*/ 0 w 12"/>
                        <a:gd name="T5" fmla="*/ 11 h 23"/>
                        <a:gd name="T6" fmla="*/ 0 w 12"/>
                        <a:gd name="T7" fmla="*/ 11 h 23"/>
                        <a:gd name="T8" fmla="*/ 12 w 12"/>
                        <a:gd name="T9" fmla="*/ 11 h 23"/>
                        <a:gd name="T10" fmla="*/ 12 w 12"/>
                        <a:gd name="T11" fmla="*/ 0 h 23"/>
                        <a:gd name="T12" fmla="*/ 12 w 12"/>
                        <a:gd name="T13" fmla="*/ 11 h 23"/>
                        <a:gd name="T14" fmla="*/ 12 w 12"/>
                        <a:gd name="T15" fmla="*/ 11 h 23"/>
                        <a:gd name="T16" fmla="*/ 12 w 12"/>
                        <a:gd name="T17" fmla="*/ 11 h 23"/>
                        <a:gd name="T18" fmla="*/ 12 w 12"/>
                        <a:gd name="T19" fmla="*/ 11 h 23"/>
                        <a:gd name="T20" fmla="*/ 12 w 12"/>
                        <a:gd name="T21" fmla="*/ 11 h 23"/>
                        <a:gd name="T22" fmla="*/ 12 w 12"/>
                        <a:gd name="T23" fmla="*/ 23 h 23"/>
                        <a:gd name="T24" fmla="*/ 0 w 12"/>
                        <a:gd name="T25" fmla="*/ 23 h 23"/>
                        <a:gd name="T26" fmla="*/ 0 w 12"/>
                        <a:gd name="T27" fmla="*/ 23 h 23"/>
                        <a:gd name="T28" fmla="*/ 0 w 12"/>
                        <a:gd name="T29" fmla="*/ 11 h 23"/>
                        <a:gd name="T30" fmla="*/ 0 w 12"/>
                        <a:gd name="T31" fmla="*/ 11 h 23"/>
                        <a:gd name="T32" fmla="*/ 0 w 12"/>
                        <a:gd name="T33" fmla="*/ 23 h 23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12"/>
                        <a:gd name="T52" fmla="*/ 0 h 23"/>
                        <a:gd name="T53" fmla="*/ 12 w 12"/>
                        <a:gd name="T54" fmla="*/ 23 h 23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12" h="23">
                          <a:moveTo>
                            <a:pt x="0" y="23"/>
                          </a:moveTo>
                          <a:lnTo>
                            <a:pt x="0" y="11"/>
                          </a:lnTo>
                          <a:lnTo>
                            <a:pt x="12" y="11"/>
                          </a:lnTo>
                          <a:lnTo>
                            <a:pt x="12" y="0"/>
                          </a:lnTo>
                          <a:lnTo>
                            <a:pt x="12" y="11"/>
                          </a:lnTo>
                          <a:lnTo>
                            <a:pt x="12" y="23"/>
                          </a:lnTo>
                          <a:lnTo>
                            <a:pt x="0" y="23"/>
                          </a:lnTo>
                          <a:lnTo>
                            <a:pt x="0" y="11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107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706" y="992"/>
                    <a:ext cx="34" cy="11"/>
                    <a:chOff x="2706" y="992"/>
                    <a:chExt cx="34" cy="11"/>
                  </a:xfrm>
                </p:grpSpPr>
                <p:sp>
                  <p:nvSpPr>
                    <p:cNvPr id="108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2706" y="992"/>
                      <a:ext cx="34" cy="11"/>
                    </a:xfrm>
                    <a:custGeom>
                      <a:avLst/>
                      <a:gdLst>
                        <a:gd name="T0" fmla="*/ 0 w 34"/>
                        <a:gd name="T1" fmla="*/ 11 h 11"/>
                        <a:gd name="T2" fmla="*/ 12 w 34"/>
                        <a:gd name="T3" fmla="*/ 11 h 11"/>
                        <a:gd name="T4" fmla="*/ 23 w 34"/>
                        <a:gd name="T5" fmla="*/ 11 h 11"/>
                        <a:gd name="T6" fmla="*/ 23 w 34"/>
                        <a:gd name="T7" fmla="*/ 0 h 11"/>
                        <a:gd name="T8" fmla="*/ 23 w 34"/>
                        <a:gd name="T9" fmla="*/ 0 h 11"/>
                        <a:gd name="T10" fmla="*/ 34 w 34"/>
                        <a:gd name="T11" fmla="*/ 0 h 11"/>
                        <a:gd name="T12" fmla="*/ 34 w 34"/>
                        <a:gd name="T13" fmla="*/ 0 h 11"/>
                        <a:gd name="T14" fmla="*/ 34 w 34"/>
                        <a:gd name="T15" fmla="*/ 11 h 11"/>
                        <a:gd name="T16" fmla="*/ 34 w 34"/>
                        <a:gd name="T17" fmla="*/ 11 h 11"/>
                        <a:gd name="T18" fmla="*/ 23 w 34"/>
                        <a:gd name="T19" fmla="*/ 11 h 11"/>
                        <a:gd name="T20" fmla="*/ 23 w 34"/>
                        <a:gd name="T21" fmla="*/ 11 h 11"/>
                        <a:gd name="T22" fmla="*/ 23 w 34"/>
                        <a:gd name="T23" fmla="*/ 11 h 11"/>
                        <a:gd name="T24" fmla="*/ 23 w 34"/>
                        <a:gd name="T25" fmla="*/ 11 h 11"/>
                        <a:gd name="T26" fmla="*/ 12 w 34"/>
                        <a:gd name="T27" fmla="*/ 11 h 11"/>
                        <a:gd name="T28" fmla="*/ 0 w 34"/>
                        <a:gd name="T29" fmla="*/ 11 h 11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34"/>
                        <a:gd name="T46" fmla="*/ 0 h 11"/>
                        <a:gd name="T47" fmla="*/ 34 w 34"/>
                        <a:gd name="T48" fmla="*/ 11 h 11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34" h="11">
                          <a:moveTo>
                            <a:pt x="0" y="11"/>
                          </a:move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23" y="0"/>
                          </a:lnTo>
                          <a:lnTo>
                            <a:pt x="34" y="0"/>
                          </a:lnTo>
                          <a:lnTo>
                            <a:pt x="34" y="11"/>
                          </a:lnTo>
                          <a:lnTo>
                            <a:pt x="23" y="11"/>
                          </a:lnTo>
                          <a:lnTo>
                            <a:pt x="12" y="11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9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2706" y="992"/>
                      <a:ext cx="34" cy="11"/>
                    </a:xfrm>
                    <a:custGeom>
                      <a:avLst/>
                      <a:gdLst>
                        <a:gd name="T0" fmla="*/ 0 w 34"/>
                        <a:gd name="T1" fmla="*/ 11 h 11"/>
                        <a:gd name="T2" fmla="*/ 12 w 34"/>
                        <a:gd name="T3" fmla="*/ 11 h 11"/>
                        <a:gd name="T4" fmla="*/ 23 w 34"/>
                        <a:gd name="T5" fmla="*/ 11 h 11"/>
                        <a:gd name="T6" fmla="*/ 23 w 34"/>
                        <a:gd name="T7" fmla="*/ 0 h 11"/>
                        <a:gd name="T8" fmla="*/ 23 w 34"/>
                        <a:gd name="T9" fmla="*/ 0 h 11"/>
                        <a:gd name="T10" fmla="*/ 34 w 34"/>
                        <a:gd name="T11" fmla="*/ 0 h 11"/>
                        <a:gd name="T12" fmla="*/ 34 w 34"/>
                        <a:gd name="T13" fmla="*/ 0 h 11"/>
                        <a:gd name="T14" fmla="*/ 23 w 34"/>
                        <a:gd name="T15" fmla="*/ 0 h 11"/>
                        <a:gd name="T16" fmla="*/ 34 w 34"/>
                        <a:gd name="T17" fmla="*/ 0 h 11"/>
                        <a:gd name="T18" fmla="*/ 34 w 34"/>
                        <a:gd name="T19" fmla="*/ 11 h 11"/>
                        <a:gd name="T20" fmla="*/ 23 w 34"/>
                        <a:gd name="T21" fmla="*/ 11 h 11"/>
                        <a:gd name="T22" fmla="*/ 23 w 34"/>
                        <a:gd name="T23" fmla="*/ 11 h 11"/>
                        <a:gd name="T24" fmla="*/ 23 w 34"/>
                        <a:gd name="T25" fmla="*/ 11 h 11"/>
                        <a:gd name="T26" fmla="*/ 23 w 34"/>
                        <a:gd name="T27" fmla="*/ 11 h 11"/>
                        <a:gd name="T28" fmla="*/ 12 w 34"/>
                        <a:gd name="T29" fmla="*/ 11 h 11"/>
                        <a:gd name="T30" fmla="*/ 12 w 34"/>
                        <a:gd name="T31" fmla="*/ 11 h 11"/>
                        <a:gd name="T32" fmla="*/ 0 w 34"/>
                        <a:gd name="T33" fmla="*/ 11 h 11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34"/>
                        <a:gd name="T52" fmla="*/ 0 h 11"/>
                        <a:gd name="T53" fmla="*/ 34 w 34"/>
                        <a:gd name="T54" fmla="*/ 11 h 11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34" h="11">
                          <a:moveTo>
                            <a:pt x="0" y="11"/>
                          </a:move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23" y="0"/>
                          </a:lnTo>
                          <a:lnTo>
                            <a:pt x="34" y="0"/>
                          </a:lnTo>
                          <a:lnTo>
                            <a:pt x="23" y="0"/>
                          </a:lnTo>
                          <a:lnTo>
                            <a:pt x="34" y="0"/>
                          </a:lnTo>
                          <a:lnTo>
                            <a:pt x="34" y="11"/>
                          </a:lnTo>
                          <a:lnTo>
                            <a:pt x="23" y="11"/>
                          </a:lnTo>
                          <a:lnTo>
                            <a:pt x="12" y="11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  <p:grpSp>
              <p:nvGrpSpPr>
                <p:cNvPr id="96" name="Group 52"/>
                <p:cNvGrpSpPr>
                  <a:grpSpLocks/>
                </p:cNvGrpSpPr>
                <p:nvPr/>
              </p:nvGrpSpPr>
              <p:grpSpPr bwMode="auto">
                <a:xfrm>
                  <a:off x="2661" y="855"/>
                  <a:ext cx="125" cy="171"/>
                  <a:chOff x="2661" y="855"/>
                  <a:chExt cx="125" cy="171"/>
                </a:xfrm>
              </p:grpSpPr>
              <p:grpSp>
                <p:nvGrpSpPr>
                  <p:cNvPr id="9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706" y="935"/>
                    <a:ext cx="69" cy="68"/>
                    <a:chOff x="2706" y="935"/>
                    <a:chExt cx="69" cy="68"/>
                  </a:xfrm>
                </p:grpSpPr>
                <p:sp>
                  <p:nvSpPr>
                    <p:cNvPr id="103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706" y="981"/>
                      <a:ext cx="34" cy="22"/>
                    </a:xfrm>
                    <a:custGeom>
                      <a:avLst/>
                      <a:gdLst>
                        <a:gd name="T0" fmla="*/ 34 w 34"/>
                        <a:gd name="T1" fmla="*/ 0 h 22"/>
                        <a:gd name="T2" fmla="*/ 34 w 34"/>
                        <a:gd name="T3" fmla="*/ 0 h 22"/>
                        <a:gd name="T4" fmla="*/ 23 w 34"/>
                        <a:gd name="T5" fmla="*/ 0 h 22"/>
                        <a:gd name="T6" fmla="*/ 23 w 34"/>
                        <a:gd name="T7" fmla="*/ 0 h 22"/>
                        <a:gd name="T8" fmla="*/ 23 w 34"/>
                        <a:gd name="T9" fmla="*/ 0 h 22"/>
                        <a:gd name="T10" fmla="*/ 12 w 34"/>
                        <a:gd name="T11" fmla="*/ 0 h 22"/>
                        <a:gd name="T12" fmla="*/ 12 w 34"/>
                        <a:gd name="T13" fmla="*/ 0 h 22"/>
                        <a:gd name="T14" fmla="*/ 12 w 34"/>
                        <a:gd name="T15" fmla="*/ 0 h 22"/>
                        <a:gd name="T16" fmla="*/ 0 w 34"/>
                        <a:gd name="T17" fmla="*/ 0 h 22"/>
                        <a:gd name="T18" fmla="*/ 0 w 34"/>
                        <a:gd name="T19" fmla="*/ 0 h 22"/>
                        <a:gd name="T20" fmla="*/ 0 w 34"/>
                        <a:gd name="T21" fmla="*/ 0 h 22"/>
                        <a:gd name="T22" fmla="*/ 0 w 34"/>
                        <a:gd name="T23" fmla="*/ 11 h 22"/>
                        <a:gd name="T24" fmla="*/ 0 w 34"/>
                        <a:gd name="T25" fmla="*/ 11 h 22"/>
                        <a:gd name="T26" fmla="*/ 0 w 34"/>
                        <a:gd name="T27" fmla="*/ 11 h 22"/>
                        <a:gd name="T28" fmla="*/ 0 w 34"/>
                        <a:gd name="T29" fmla="*/ 22 h 22"/>
                        <a:gd name="T30" fmla="*/ 0 w 34"/>
                        <a:gd name="T31" fmla="*/ 22 h 22"/>
                        <a:gd name="T32" fmla="*/ 0 w 34"/>
                        <a:gd name="T33" fmla="*/ 22 h 22"/>
                        <a:gd name="T34" fmla="*/ 12 w 34"/>
                        <a:gd name="T35" fmla="*/ 11 h 22"/>
                        <a:gd name="T36" fmla="*/ 12 w 34"/>
                        <a:gd name="T37" fmla="*/ 11 h 22"/>
                        <a:gd name="T38" fmla="*/ 12 w 34"/>
                        <a:gd name="T39" fmla="*/ 11 h 22"/>
                        <a:gd name="T40" fmla="*/ 12 w 34"/>
                        <a:gd name="T41" fmla="*/ 11 h 22"/>
                        <a:gd name="T42" fmla="*/ 23 w 34"/>
                        <a:gd name="T43" fmla="*/ 11 h 22"/>
                        <a:gd name="T44" fmla="*/ 23 w 34"/>
                        <a:gd name="T45" fmla="*/ 11 h 22"/>
                        <a:gd name="T46" fmla="*/ 23 w 34"/>
                        <a:gd name="T47" fmla="*/ 0 h 22"/>
                        <a:gd name="T48" fmla="*/ 23 w 34"/>
                        <a:gd name="T49" fmla="*/ 0 h 22"/>
                        <a:gd name="T50" fmla="*/ 34 w 34"/>
                        <a:gd name="T51" fmla="*/ 0 h 22"/>
                        <a:gd name="T52" fmla="*/ 34 w 34"/>
                        <a:gd name="T53" fmla="*/ 0 h 22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34"/>
                        <a:gd name="T82" fmla="*/ 0 h 22"/>
                        <a:gd name="T83" fmla="*/ 34 w 34"/>
                        <a:gd name="T84" fmla="*/ 22 h 22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34" h="22">
                          <a:moveTo>
                            <a:pt x="34" y="0"/>
                          </a:moveTo>
                          <a:lnTo>
                            <a:pt x="34" y="0"/>
                          </a:lnTo>
                          <a:lnTo>
                            <a:pt x="23" y="0"/>
                          </a:lnTo>
                          <a:lnTo>
                            <a:pt x="12" y="0"/>
                          </a:lnTo>
                          <a:lnTo>
                            <a:pt x="0" y="0"/>
                          </a:lnTo>
                          <a:lnTo>
                            <a:pt x="0" y="11"/>
                          </a:lnTo>
                          <a:lnTo>
                            <a:pt x="0" y="22"/>
                          </a:ln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23" y="0"/>
                          </a:lnTo>
                          <a:lnTo>
                            <a:pt x="34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4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2752" y="935"/>
                      <a:ext cx="23" cy="46"/>
                    </a:xfrm>
                    <a:custGeom>
                      <a:avLst/>
                      <a:gdLst>
                        <a:gd name="T0" fmla="*/ 0 w 23"/>
                        <a:gd name="T1" fmla="*/ 46 h 46"/>
                        <a:gd name="T2" fmla="*/ 0 w 23"/>
                        <a:gd name="T3" fmla="*/ 34 h 46"/>
                        <a:gd name="T4" fmla="*/ 11 w 23"/>
                        <a:gd name="T5" fmla="*/ 23 h 46"/>
                        <a:gd name="T6" fmla="*/ 11 w 23"/>
                        <a:gd name="T7" fmla="*/ 23 h 46"/>
                        <a:gd name="T8" fmla="*/ 23 w 23"/>
                        <a:gd name="T9" fmla="*/ 23 h 46"/>
                        <a:gd name="T10" fmla="*/ 23 w 23"/>
                        <a:gd name="T11" fmla="*/ 11 h 46"/>
                        <a:gd name="T12" fmla="*/ 23 w 23"/>
                        <a:gd name="T13" fmla="*/ 11 h 46"/>
                        <a:gd name="T14" fmla="*/ 23 w 23"/>
                        <a:gd name="T15" fmla="*/ 11 h 46"/>
                        <a:gd name="T16" fmla="*/ 23 w 23"/>
                        <a:gd name="T17" fmla="*/ 11 h 46"/>
                        <a:gd name="T18" fmla="*/ 23 w 23"/>
                        <a:gd name="T19" fmla="*/ 0 h 46"/>
                        <a:gd name="T20" fmla="*/ 23 w 23"/>
                        <a:gd name="T21" fmla="*/ 0 h 46"/>
                        <a:gd name="T22" fmla="*/ 23 w 23"/>
                        <a:gd name="T23" fmla="*/ 0 h 46"/>
                        <a:gd name="T24" fmla="*/ 23 w 23"/>
                        <a:gd name="T25" fmla="*/ 0 h 46"/>
                        <a:gd name="T26" fmla="*/ 11 w 23"/>
                        <a:gd name="T27" fmla="*/ 11 h 46"/>
                        <a:gd name="T28" fmla="*/ 11 w 23"/>
                        <a:gd name="T29" fmla="*/ 11 h 46"/>
                        <a:gd name="T30" fmla="*/ 11 w 23"/>
                        <a:gd name="T31" fmla="*/ 11 h 46"/>
                        <a:gd name="T32" fmla="*/ 11 w 23"/>
                        <a:gd name="T33" fmla="*/ 23 h 46"/>
                        <a:gd name="T34" fmla="*/ 11 w 23"/>
                        <a:gd name="T35" fmla="*/ 23 h 46"/>
                        <a:gd name="T36" fmla="*/ 0 w 23"/>
                        <a:gd name="T37" fmla="*/ 34 h 46"/>
                        <a:gd name="T38" fmla="*/ 0 w 23"/>
                        <a:gd name="T39" fmla="*/ 34 h 46"/>
                        <a:gd name="T40" fmla="*/ 0 w 23"/>
                        <a:gd name="T41" fmla="*/ 46 h 4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3"/>
                        <a:gd name="T64" fmla="*/ 0 h 46"/>
                        <a:gd name="T65" fmla="*/ 23 w 23"/>
                        <a:gd name="T66" fmla="*/ 46 h 4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3" h="46">
                          <a:moveTo>
                            <a:pt x="0" y="46"/>
                          </a:moveTo>
                          <a:lnTo>
                            <a:pt x="0" y="34"/>
                          </a:lnTo>
                          <a:lnTo>
                            <a:pt x="11" y="23"/>
                          </a:lnTo>
                          <a:lnTo>
                            <a:pt x="23" y="23"/>
                          </a:lnTo>
                          <a:lnTo>
                            <a:pt x="23" y="11"/>
                          </a:lnTo>
                          <a:lnTo>
                            <a:pt x="23" y="0"/>
                          </a:lnTo>
                          <a:lnTo>
                            <a:pt x="11" y="11"/>
                          </a:lnTo>
                          <a:lnTo>
                            <a:pt x="11" y="23"/>
                          </a:lnTo>
                          <a:lnTo>
                            <a:pt x="0" y="34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98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2661" y="855"/>
                    <a:ext cx="125" cy="171"/>
                    <a:chOff x="2661" y="855"/>
                    <a:chExt cx="125" cy="171"/>
                  </a:xfrm>
                </p:grpSpPr>
                <p:grpSp>
                  <p:nvGrpSpPr>
                    <p:cNvPr id="99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1" y="855"/>
                      <a:ext cx="125" cy="171"/>
                      <a:chOff x="2661" y="855"/>
                      <a:chExt cx="125" cy="171"/>
                    </a:xfrm>
                  </p:grpSpPr>
                  <p:sp>
                    <p:nvSpPr>
                      <p:cNvPr id="101" name="Freeform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61" y="855"/>
                        <a:ext cx="125" cy="171"/>
                      </a:xfrm>
                      <a:custGeom>
                        <a:avLst/>
                        <a:gdLst>
                          <a:gd name="T0" fmla="*/ 11 w 125"/>
                          <a:gd name="T1" fmla="*/ 148 h 171"/>
                          <a:gd name="T2" fmla="*/ 22 w 125"/>
                          <a:gd name="T3" fmla="*/ 148 h 171"/>
                          <a:gd name="T4" fmla="*/ 22 w 125"/>
                          <a:gd name="T5" fmla="*/ 160 h 171"/>
                          <a:gd name="T6" fmla="*/ 22 w 125"/>
                          <a:gd name="T7" fmla="*/ 171 h 171"/>
                          <a:gd name="T8" fmla="*/ 34 w 125"/>
                          <a:gd name="T9" fmla="*/ 171 h 171"/>
                          <a:gd name="T10" fmla="*/ 34 w 125"/>
                          <a:gd name="T11" fmla="*/ 160 h 171"/>
                          <a:gd name="T12" fmla="*/ 34 w 125"/>
                          <a:gd name="T13" fmla="*/ 137 h 171"/>
                          <a:gd name="T14" fmla="*/ 34 w 125"/>
                          <a:gd name="T15" fmla="*/ 126 h 171"/>
                          <a:gd name="T16" fmla="*/ 34 w 125"/>
                          <a:gd name="T17" fmla="*/ 114 h 171"/>
                          <a:gd name="T18" fmla="*/ 34 w 125"/>
                          <a:gd name="T19" fmla="*/ 103 h 171"/>
                          <a:gd name="T20" fmla="*/ 34 w 125"/>
                          <a:gd name="T21" fmla="*/ 91 h 171"/>
                          <a:gd name="T22" fmla="*/ 34 w 125"/>
                          <a:gd name="T23" fmla="*/ 91 h 171"/>
                          <a:gd name="T24" fmla="*/ 34 w 125"/>
                          <a:gd name="T25" fmla="*/ 91 h 171"/>
                          <a:gd name="T26" fmla="*/ 45 w 125"/>
                          <a:gd name="T27" fmla="*/ 91 h 171"/>
                          <a:gd name="T28" fmla="*/ 57 w 125"/>
                          <a:gd name="T29" fmla="*/ 91 h 171"/>
                          <a:gd name="T30" fmla="*/ 57 w 125"/>
                          <a:gd name="T31" fmla="*/ 80 h 171"/>
                          <a:gd name="T32" fmla="*/ 68 w 125"/>
                          <a:gd name="T33" fmla="*/ 80 h 171"/>
                          <a:gd name="T34" fmla="*/ 68 w 125"/>
                          <a:gd name="T35" fmla="*/ 80 h 171"/>
                          <a:gd name="T36" fmla="*/ 79 w 125"/>
                          <a:gd name="T37" fmla="*/ 69 h 171"/>
                          <a:gd name="T38" fmla="*/ 79 w 125"/>
                          <a:gd name="T39" fmla="*/ 57 h 171"/>
                          <a:gd name="T40" fmla="*/ 79 w 125"/>
                          <a:gd name="T41" fmla="*/ 57 h 171"/>
                          <a:gd name="T42" fmla="*/ 91 w 125"/>
                          <a:gd name="T43" fmla="*/ 46 h 171"/>
                          <a:gd name="T44" fmla="*/ 91 w 125"/>
                          <a:gd name="T45" fmla="*/ 46 h 171"/>
                          <a:gd name="T46" fmla="*/ 91 w 125"/>
                          <a:gd name="T47" fmla="*/ 46 h 171"/>
                          <a:gd name="T48" fmla="*/ 102 w 125"/>
                          <a:gd name="T49" fmla="*/ 46 h 171"/>
                          <a:gd name="T50" fmla="*/ 114 w 125"/>
                          <a:gd name="T51" fmla="*/ 57 h 171"/>
                          <a:gd name="T52" fmla="*/ 114 w 125"/>
                          <a:gd name="T53" fmla="*/ 69 h 171"/>
                          <a:gd name="T54" fmla="*/ 114 w 125"/>
                          <a:gd name="T55" fmla="*/ 80 h 171"/>
                          <a:gd name="T56" fmla="*/ 125 w 125"/>
                          <a:gd name="T57" fmla="*/ 80 h 171"/>
                          <a:gd name="T58" fmla="*/ 125 w 125"/>
                          <a:gd name="T59" fmla="*/ 91 h 171"/>
                          <a:gd name="T60" fmla="*/ 125 w 125"/>
                          <a:gd name="T61" fmla="*/ 103 h 171"/>
                          <a:gd name="T62" fmla="*/ 125 w 125"/>
                          <a:gd name="T63" fmla="*/ 91 h 171"/>
                          <a:gd name="T64" fmla="*/ 125 w 125"/>
                          <a:gd name="T65" fmla="*/ 80 h 171"/>
                          <a:gd name="T66" fmla="*/ 114 w 125"/>
                          <a:gd name="T67" fmla="*/ 69 h 171"/>
                          <a:gd name="T68" fmla="*/ 114 w 125"/>
                          <a:gd name="T69" fmla="*/ 57 h 171"/>
                          <a:gd name="T70" fmla="*/ 114 w 125"/>
                          <a:gd name="T71" fmla="*/ 46 h 171"/>
                          <a:gd name="T72" fmla="*/ 102 w 125"/>
                          <a:gd name="T73" fmla="*/ 23 h 171"/>
                          <a:gd name="T74" fmla="*/ 102 w 125"/>
                          <a:gd name="T75" fmla="*/ 23 h 171"/>
                          <a:gd name="T76" fmla="*/ 91 w 125"/>
                          <a:gd name="T77" fmla="*/ 12 h 171"/>
                          <a:gd name="T78" fmla="*/ 91 w 125"/>
                          <a:gd name="T79" fmla="*/ 12 h 171"/>
                          <a:gd name="T80" fmla="*/ 79 w 125"/>
                          <a:gd name="T81" fmla="*/ 12 h 171"/>
                          <a:gd name="T82" fmla="*/ 79 w 125"/>
                          <a:gd name="T83" fmla="*/ 12 h 171"/>
                          <a:gd name="T84" fmla="*/ 79 w 125"/>
                          <a:gd name="T85" fmla="*/ 12 h 171"/>
                          <a:gd name="T86" fmla="*/ 68 w 125"/>
                          <a:gd name="T87" fmla="*/ 0 h 171"/>
                          <a:gd name="T88" fmla="*/ 57 w 125"/>
                          <a:gd name="T89" fmla="*/ 0 h 171"/>
                          <a:gd name="T90" fmla="*/ 45 w 125"/>
                          <a:gd name="T91" fmla="*/ 12 h 171"/>
                          <a:gd name="T92" fmla="*/ 34 w 125"/>
                          <a:gd name="T93" fmla="*/ 12 h 171"/>
                          <a:gd name="T94" fmla="*/ 34 w 125"/>
                          <a:gd name="T95" fmla="*/ 23 h 171"/>
                          <a:gd name="T96" fmla="*/ 22 w 125"/>
                          <a:gd name="T97" fmla="*/ 23 h 171"/>
                          <a:gd name="T98" fmla="*/ 22 w 125"/>
                          <a:gd name="T99" fmla="*/ 23 h 171"/>
                          <a:gd name="T100" fmla="*/ 11 w 125"/>
                          <a:gd name="T101" fmla="*/ 34 h 171"/>
                          <a:gd name="T102" fmla="*/ 11 w 125"/>
                          <a:gd name="T103" fmla="*/ 34 h 171"/>
                          <a:gd name="T104" fmla="*/ 11 w 125"/>
                          <a:gd name="T105" fmla="*/ 46 h 171"/>
                          <a:gd name="T106" fmla="*/ 11 w 125"/>
                          <a:gd name="T107" fmla="*/ 57 h 171"/>
                          <a:gd name="T108" fmla="*/ 0 w 125"/>
                          <a:gd name="T109" fmla="*/ 69 h 171"/>
                          <a:gd name="T110" fmla="*/ 0 w 125"/>
                          <a:gd name="T111" fmla="*/ 80 h 171"/>
                          <a:gd name="T112" fmla="*/ 0 w 125"/>
                          <a:gd name="T113" fmla="*/ 91 h 171"/>
                          <a:gd name="T114" fmla="*/ 11 w 125"/>
                          <a:gd name="T115" fmla="*/ 103 h 171"/>
                          <a:gd name="T116" fmla="*/ 11 w 125"/>
                          <a:gd name="T117" fmla="*/ 114 h 171"/>
                          <a:gd name="T118" fmla="*/ 11 w 125"/>
                          <a:gd name="T119" fmla="*/ 126 h 171"/>
                          <a:gd name="T120" fmla="*/ 11 w 125"/>
                          <a:gd name="T121" fmla="*/ 137 h 171"/>
                          <a:gd name="T122" fmla="*/ 11 w 125"/>
                          <a:gd name="T123" fmla="*/ 148 h 171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  <a:gd name="T168" fmla="*/ 0 60000 65536"/>
                          <a:gd name="T169" fmla="*/ 0 60000 65536"/>
                          <a:gd name="T170" fmla="*/ 0 60000 65536"/>
                          <a:gd name="T171" fmla="*/ 0 60000 65536"/>
                          <a:gd name="T172" fmla="*/ 0 60000 65536"/>
                          <a:gd name="T173" fmla="*/ 0 60000 65536"/>
                          <a:gd name="T174" fmla="*/ 0 60000 65536"/>
                          <a:gd name="T175" fmla="*/ 0 60000 65536"/>
                          <a:gd name="T176" fmla="*/ 0 60000 65536"/>
                          <a:gd name="T177" fmla="*/ 0 60000 65536"/>
                          <a:gd name="T178" fmla="*/ 0 60000 65536"/>
                          <a:gd name="T179" fmla="*/ 0 60000 65536"/>
                          <a:gd name="T180" fmla="*/ 0 60000 65536"/>
                          <a:gd name="T181" fmla="*/ 0 60000 65536"/>
                          <a:gd name="T182" fmla="*/ 0 60000 65536"/>
                          <a:gd name="T183" fmla="*/ 0 60000 65536"/>
                          <a:gd name="T184" fmla="*/ 0 60000 65536"/>
                          <a:gd name="T185" fmla="*/ 0 60000 65536"/>
                          <a:gd name="T186" fmla="*/ 0 w 125"/>
                          <a:gd name="T187" fmla="*/ 0 h 171"/>
                          <a:gd name="T188" fmla="*/ 125 w 125"/>
                          <a:gd name="T189" fmla="*/ 171 h 171"/>
                        </a:gdLst>
                        <a:ahLst/>
                        <a:cxnLst>
                          <a:cxn ang="T124">
                            <a:pos x="T0" y="T1"/>
                          </a:cxn>
                          <a:cxn ang="T125">
                            <a:pos x="T2" y="T3"/>
                          </a:cxn>
                          <a:cxn ang="T126">
                            <a:pos x="T4" y="T5"/>
                          </a:cxn>
                          <a:cxn ang="T127">
                            <a:pos x="T6" y="T7"/>
                          </a:cxn>
                          <a:cxn ang="T128">
                            <a:pos x="T8" y="T9"/>
                          </a:cxn>
                          <a:cxn ang="T129">
                            <a:pos x="T10" y="T11"/>
                          </a:cxn>
                          <a:cxn ang="T130">
                            <a:pos x="T12" y="T13"/>
                          </a:cxn>
                          <a:cxn ang="T131">
                            <a:pos x="T14" y="T15"/>
                          </a:cxn>
                          <a:cxn ang="T132">
                            <a:pos x="T16" y="T17"/>
                          </a:cxn>
                          <a:cxn ang="T133">
                            <a:pos x="T18" y="T19"/>
                          </a:cxn>
                          <a:cxn ang="T134">
                            <a:pos x="T20" y="T21"/>
                          </a:cxn>
                          <a:cxn ang="T135">
                            <a:pos x="T22" y="T23"/>
                          </a:cxn>
                          <a:cxn ang="T136">
                            <a:pos x="T24" y="T25"/>
                          </a:cxn>
                          <a:cxn ang="T137">
                            <a:pos x="T26" y="T27"/>
                          </a:cxn>
                          <a:cxn ang="T138">
                            <a:pos x="T28" y="T29"/>
                          </a:cxn>
                          <a:cxn ang="T139">
                            <a:pos x="T30" y="T31"/>
                          </a:cxn>
                          <a:cxn ang="T140">
                            <a:pos x="T32" y="T33"/>
                          </a:cxn>
                          <a:cxn ang="T141">
                            <a:pos x="T34" y="T35"/>
                          </a:cxn>
                          <a:cxn ang="T142">
                            <a:pos x="T36" y="T37"/>
                          </a:cxn>
                          <a:cxn ang="T143">
                            <a:pos x="T38" y="T39"/>
                          </a:cxn>
                          <a:cxn ang="T144">
                            <a:pos x="T40" y="T41"/>
                          </a:cxn>
                          <a:cxn ang="T145">
                            <a:pos x="T42" y="T43"/>
                          </a:cxn>
                          <a:cxn ang="T146">
                            <a:pos x="T44" y="T45"/>
                          </a:cxn>
                          <a:cxn ang="T147">
                            <a:pos x="T46" y="T47"/>
                          </a:cxn>
                          <a:cxn ang="T148">
                            <a:pos x="T48" y="T49"/>
                          </a:cxn>
                          <a:cxn ang="T149">
                            <a:pos x="T50" y="T51"/>
                          </a:cxn>
                          <a:cxn ang="T150">
                            <a:pos x="T52" y="T53"/>
                          </a:cxn>
                          <a:cxn ang="T151">
                            <a:pos x="T54" y="T55"/>
                          </a:cxn>
                          <a:cxn ang="T152">
                            <a:pos x="T56" y="T57"/>
                          </a:cxn>
                          <a:cxn ang="T153">
                            <a:pos x="T58" y="T59"/>
                          </a:cxn>
                          <a:cxn ang="T154">
                            <a:pos x="T60" y="T61"/>
                          </a:cxn>
                          <a:cxn ang="T155">
                            <a:pos x="T62" y="T63"/>
                          </a:cxn>
                          <a:cxn ang="T156">
                            <a:pos x="T64" y="T65"/>
                          </a:cxn>
                          <a:cxn ang="T157">
                            <a:pos x="T66" y="T67"/>
                          </a:cxn>
                          <a:cxn ang="T158">
                            <a:pos x="T68" y="T69"/>
                          </a:cxn>
                          <a:cxn ang="T159">
                            <a:pos x="T70" y="T71"/>
                          </a:cxn>
                          <a:cxn ang="T160">
                            <a:pos x="T72" y="T73"/>
                          </a:cxn>
                          <a:cxn ang="T161">
                            <a:pos x="T74" y="T75"/>
                          </a:cxn>
                          <a:cxn ang="T162">
                            <a:pos x="T76" y="T77"/>
                          </a:cxn>
                          <a:cxn ang="T163">
                            <a:pos x="T78" y="T79"/>
                          </a:cxn>
                          <a:cxn ang="T164">
                            <a:pos x="T80" y="T81"/>
                          </a:cxn>
                          <a:cxn ang="T165">
                            <a:pos x="T82" y="T83"/>
                          </a:cxn>
                          <a:cxn ang="T166">
                            <a:pos x="T84" y="T85"/>
                          </a:cxn>
                          <a:cxn ang="T167">
                            <a:pos x="T86" y="T87"/>
                          </a:cxn>
                          <a:cxn ang="T168">
                            <a:pos x="T88" y="T89"/>
                          </a:cxn>
                          <a:cxn ang="T169">
                            <a:pos x="T90" y="T91"/>
                          </a:cxn>
                          <a:cxn ang="T170">
                            <a:pos x="T92" y="T93"/>
                          </a:cxn>
                          <a:cxn ang="T171">
                            <a:pos x="T94" y="T95"/>
                          </a:cxn>
                          <a:cxn ang="T172">
                            <a:pos x="T96" y="T97"/>
                          </a:cxn>
                          <a:cxn ang="T173">
                            <a:pos x="T98" y="T99"/>
                          </a:cxn>
                          <a:cxn ang="T174">
                            <a:pos x="T100" y="T101"/>
                          </a:cxn>
                          <a:cxn ang="T175">
                            <a:pos x="T102" y="T103"/>
                          </a:cxn>
                          <a:cxn ang="T176">
                            <a:pos x="T104" y="T105"/>
                          </a:cxn>
                          <a:cxn ang="T177">
                            <a:pos x="T106" y="T107"/>
                          </a:cxn>
                          <a:cxn ang="T178">
                            <a:pos x="T108" y="T109"/>
                          </a:cxn>
                          <a:cxn ang="T179">
                            <a:pos x="T110" y="T111"/>
                          </a:cxn>
                          <a:cxn ang="T180">
                            <a:pos x="T112" y="T113"/>
                          </a:cxn>
                          <a:cxn ang="T181">
                            <a:pos x="T114" y="T115"/>
                          </a:cxn>
                          <a:cxn ang="T182">
                            <a:pos x="T116" y="T117"/>
                          </a:cxn>
                          <a:cxn ang="T183">
                            <a:pos x="T118" y="T119"/>
                          </a:cxn>
                          <a:cxn ang="T184">
                            <a:pos x="T120" y="T121"/>
                          </a:cxn>
                          <a:cxn ang="T185">
                            <a:pos x="T122" y="T123"/>
                          </a:cxn>
                        </a:cxnLst>
                        <a:rect l="T186" t="T187" r="T188" b="T189"/>
                        <a:pathLst>
                          <a:path w="125" h="171">
                            <a:moveTo>
                              <a:pt x="11" y="148"/>
                            </a:moveTo>
                            <a:lnTo>
                              <a:pt x="22" y="148"/>
                            </a:lnTo>
                            <a:lnTo>
                              <a:pt x="22" y="160"/>
                            </a:lnTo>
                            <a:lnTo>
                              <a:pt x="22" y="171"/>
                            </a:lnTo>
                            <a:lnTo>
                              <a:pt x="34" y="171"/>
                            </a:lnTo>
                            <a:lnTo>
                              <a:pt x="34" y="160"/>
                            </a:lnTo>
                            <a:lnTo>
                              <a:pt x="34" y="137"/>
                            </a:lnTo>
                            <a:lnTo>
                              <a:pt x="34" y="126"/>
                            </a:lnTo>
                            <a:lnTo>
                              <a:pt x="34" y="114"/>
                            </a:lnTo>
                            <a:lnTo>
                              <a:pt x="34" y="103"/>
                            </a:lnTo>
                            <a:lnTo>
                              <a:pt x="34" y="91"/>
                            </a:lnTo>
                            <a:lnTo>
                              <a:pt x="45" y="91"/>
                            </a:lnTo>
                            <a:lnTo>
                              <a:pt x="57" y="91"/>
                            </a:lnTo>
                            <a:lnTo>
                              <a:pt x="57" y="80"/>
                            </a:lnTo>
                            <a:lnTo>
                              <a:pt x="68" y="80"/>
                            </a:lnTo>
                            <a:lnTo>
                              <a:pt x="79" y="69"/>
                            </a:lnTo>
                            <a:lnTo>
                              <a:pt x="79" y="57"/>
                            </a:lnTo>
                            <a:lnTo>
                              <a:pt x="91" y="46"/>
                            </a:lnTo>
                            <a:lnTo>
                              <a:pt x="102" y="46"/>
                            </a:lnTo>
                            <a:lnTo>
                              <a:pt x="114" y="57"/>
                            </a:lnTo>
                            <a:lnTo>
                              <a:pt x="114" y="69"/>
                            </a:lnTo>
                            <a:lnTo>
                              <a:pt x="114" y="80"/>
                            </a:lnTo>
                            <a:lnTo>
                              <a:pt x="125" y="80"/>
                            </a:lnTo>
                            <a:lnTo>
                              <a:pt x="125" y="91"/>
                            </a:lnTo>
                            <a:lnTo>
                              <a:pt x="125" y="103"/>
                            </a:lnTo>
                            <a:lnTo>
                              <a:pt x="125" y="91"/>
                            </a:lnTo>
                            <a:lnTo>
                              <a:pt x="125" y="80"/>
                            </a:lnTo>
                            <a:lnTo>
                              <a:pt x="114" y="69"/>
                            </a:lnTo>
                            <a:lnTo>
                              <a:pt x="114" y="57"/>
                            </a:lnTo>
                            <a:lnTo>
                              <a:pt x="114" y="46"/>
                            </a:lnTo>
                            <a:lnTo>
                              <a:pt x="102" y="23"/>
                            </a:lnTo>
                            <a:lnTo>
                              <a:pt x="91" y="12"/>
                            </a:lnTo>
                            <a:lnTo>
                              <a:pt x="79" y="12"/>
                            </a:lnTo>
                            <a:lnTo>
                              <a:pt x="68" y="0"/>
                            </a:lnTo>
                            <a:lnTo>
                              <a:pt x="57" y="0"/>
                            </a:lnTo>
                            <a:lnTo>
                              <a:pt x="45" y="12"/>
                            </a:lnTo>
                            <a:lnTo>
                              <a:pt x="34" y="12"/>
                            </a:lnTo>
                            <a:lnTo>
                              <a:pt x="34" y="23"/>
                            </a:lnTo>
                            <a:lnTo>
                              <a:pt x="22" y="23"/>
                            </a:lnTo>
                            <a:lnTo>
                              <a:pt x="11" y="34"/>
                            </a:lnTo>
                            <a:lnTo>
                              <a:pt x="11" y="46"/>
                            </a:lnTo>
                            <a:lnTo>
                              <a:pt x="11" y="57"/>
                            </a:lnTo>
                            <a:lnTo>
                              <a:pt x="0" y="69"/>
                            </a:lnTo>
                            <a:lnTo>
                              <a:pt x="0" y="80"/>
                            </a:lnTo>
                            <a:lnTo>
                              <a:pt x="0" y="91"/>
                            </a:lnTo>
                            <a:lnTo>
                              <a:pt x="11" y="103"/>
                            </a:lnTo>
                            <a:lnTo>
                              <a:pt x="11" y="114"/>
                            </a:lnTo>
                            <a:lnTo>
                              <a:pt x="11" y="126"/>
                            </a:lnTo>
                            <a:lnTo>
                              <a:pt x="11" y="137"/>
                            </a:lnTo>
                            <a:lnTo>
                              <a:pt x="11" y="148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2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72" y="867"/>
                        <a:ext cx="68" cy="148"/>
                      </a:xfrm>
                      <a:custGeom>
                        <a:avLst/>
                        <a:gdLst>
                          <a:gd name="T0" fmla="*/ 46 w 68"/>
                          <a:gd name="T1" fmla="*/ 0 h 148"/>
                          <a:gd name="T2" fmla="*/ 57 w 68"/>
                          <a:gd name="T3" fmla="*/ 0 h 148"/>
                          <a:gd name="T4" fmla="*/ 68 w 68"/>
                          <a:gd name="T5" fmla="*/ 0 h 148"/>
                          <a:gd name="T6" fmla="*/ 68 w 68"/>
                          <a:gd name="T7" fmla="*/ 11 h 148"/>
                          <a:gd name="T8" fmla="*/ 68 w 68"/>
                          <a:gd name="T9" fmla="*/ 22 h 148"/>
                          <a:gd name="T10" fmla="*/ 68 w 68"/>
                          <a:gd name="T11" fmla="*/ 34 h 148"/>
                          <a:gd name="T12" fmla="*/ 57 w 68"/>
                          <a:gd name="T13" fmla="*/ 45 h 148"/>
                          <a:gd name="T14" fmla="*/ 57 w 68"/>
                          <a:gd name="T15" fmla="*/ 57 h 148"/>
                          <a:gd name="T16" fmla="*/ 46 w 68"/>
                          <a:gd name="T17" fmla="*/ 68 h 148"/>
                          <a:gd name="T18" fmla="*/ 34 w 68"/>
                          <a:gd name="T19" fmla="*/ 68 h 148"/>
                          <a:gd name="T20" fmla="*/ 34 w 68"/>
                          <a:gd name="T21" fmla="*/ 68 h 148"/>
                          <a:gd name="T22" fmla="*/ 34 w 68"/>
                          <a:gd name="T23" fmla="*/ 68 h 148"/>
                          <a:gd name="T24" fmla="*/ 23 w 68"/>
                          <a:gd name="T25" fmla="*/ 79 h 148"/>
                          <a:gd name="T26" fmla="*/ 11 w 68"/>
                          <a:gd name="T27" fmla="*/ 79 h 148"/>
                          <a:gd name="T28" fmla="*/ 23 w 68"/>
                          <a:gd name="T29" fmla="*/ 91 h 148"/>
                          <a:gd name="T30" fmla="*/ 23 w 68"/>
                          <a:gd name="T31" fmla="*/ 102 h 148"/>
                          <a:gd name="T32" fmla="*/ 23 w 68"/>
                          <a:gd name="T33" fmla="*/ 125 h 148"/>
                          <a:gd name="T34" fmla="*/ 11 w 68"/>
                          <a:gd name="T35" fmla="*/ 148 h 148"/>
                          <a:gd name="T36" fmla="*/ 11 w 68"/>
                          <a:gd name="T37" fmla="*/ 136 h 148"/>
                          <a:gd name="T38" fmla="*/ 0 w 68"/>
                          <a:gd name="T39" fmla="*/ 125 h 148"/>
                          <a:gd name="T40" fmla="*/ 0 w 68"/>
                          <a:gd name="T41" fmla="*/ 114 h 148"/>
                          <a:gd name="T42" fmla="*/ 0 w 68"/>
                          <a:gd name="T43" fmla="*/ 102 h 148"/>
                          <a:gd name="T44" fmla="*/ 0 w 68"/>
                          <a:gd name="T45" fmla="*/ 102 h 148"/>
                          <a:gd name="T46" fmla="*/ 0 w 68"/>
                          <a:gd name="T47" fmla="*/ 91 h 148"/>
                          <a:gd name="T48" fmla="*/ 0 w 68"/>
                          <a:gd name="T49" fmla="*/ 68 h 148"/>
                          <a:gd name="T50" fmla="*/ 0 w 68"/>
                          <a:gd name="T51" fmla="*/ 57 h 148"/>
                          <a:gd name="T52" fmla="*/ 11 w 68"/>
                          <a:gd name="T53" fmla="*/ 57 h 148"/>
                          <a:gd name="T54" fmla="*/ 11 w 68"/>
                          <a:gd name="T55" fmla="*/ 57 h 148"/>
                          <a:gd name="T56" fmla="*/ 0 w 68"/>
                          <a:gd name="T57" fmla="*/ 45 h 148"/>
                          <a:gd name="T58" fmla="*/ 11 w 68"/>
                          <a:gd name="T59" fmla="*/ 45 h 148"/>
                          <a:gd name="T60" fmla="*/ 23 w 68"/>
                          <a:gd name="T61" fmla="*/ 57 h 148"/>
                          <a:gd name="T62" fmla="*/ 34 w 68"/>
                          <a:gd name="T63" fmla="*/ 45 h 148"/>
                          <a:gd name="T64" fmla="*/ 46 w 68"/>
                          <a:gd name="T65" fmla="*/ 45 h 148"/>
                          <a:gd name="T66" fmla="*/ 34 w 68"/>
                          <a:gd name="T67" fmla="*/ 45 h 148"/>
                          <a:gd name="T68" fmla="*/ 11 w 68"/>
                          <a:gd name="T69" fmla="*/ 45 h 148"/>
                          <a:gd name="T70" fmla="*/ 11 w 68"/>
                          <a:gd name="T71" fmla="*/ 34 h 148"/>
                          <a:gd name="T72" fmla="*/ 11 w 68"/>
                          <a:gd name="T73" fmla="*/ 34 h 148"/>
                          <a:gd name="T74" fmla="*/ 11 w 68"/>
                          <a:gd name="T75" fmla="*/ 34 h 148"/>
                          <a:gd name="T76" fmla="*/ 23 w 68"/>
                          <a:gd name="T77" fmla="*/ 34 h 148"/>
                          <a:gd name="T78" fmla="*/ 11 w 68"/>
                          <a:gd name="T79" fmla="*/ 22 h 148"/>
                          <a:gd name="T80" fmla="*/ 23 w 68"/>
                          <a:gd name="T81" fmla="*/ 22 h 148"/>
                          <a:gd name="T82" fmla="*/ 23 w 68"/>
                          <a:gd name="T83" fmla="*/ 22 h 148"/>
                          <a:gd name="T84" fmla="*/ 34 w 68"/>
                          <a:gd name="T85" fmla="*/ 22 h 148"/>
                          <a:gd name="T86" fmla="*/ 46 w 68"/>
                          <a:gd name="T87" fmla="*/ 22 h 148"/>
                          <a:gd name="T88" fmla="*/ 46 w 68"/>
                          <a:gd name="T89" fmla="*/ 22 h 148"/>
                          <a:gd name="T90" fmla="*/ 57 w 68"/>
                          <a:gd name="T91" fmla="*/ 11 h 148"/>
                          <a:gd name="T92" fmla="*/ 46 w 68"/>
                          <a:gd name="T93" fmla="*/ 11 h 148"/>
                          <a:gd name="T94" fmla="*/ 46 w 68"/>
                          <a:gd name="T95" fmla="*/ 11 h 148"/>
                          <a:gd name="T96" fmla="*/ 57 w 68"/>
                          <a:gd name="T97" fmla="*/ 11 h 148"/>
                          <a:gd name="T98" fmla="*/ 57 w 68"/>
                          <a:gd name="T99" fmla="*/ 11 h 148"/>
                          <a:gd name="T100" fmla="*/ 57 w 68"/>
                          <a:gd name="T101" fmla="*/ 0 h 148"/>
                          <a:gd name="T102" fmla="*/ 46 w 68"/>
                          <a:gd name="T103" fmla="*/ 0 h 148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w 68"/>
                          <a:gd name="T157" fmla="*/ 0 h 148"/>
                          <a:gd name="T158" fmla="*/ 68 w 68"/>
                          <a:gd name="T159" fmla="*/ 148 h 148"/>
                        </a:gdLst>
                        <a:ahLst/>
                        <a:cxnLst>
                          <a:cxn ang="T104">
                            <a:pos x="T0" y="T1"/>
                          </a:cxn>
                          <a:cxn ang="T105">
                            <a:pos x="T2" y="T3"/>
                          </a:cxn>
                          <a:cxn ang="T106">
                            <a:pos x="T4" y="T5"/>
                          </a:cxn>
                          <a:cxn ang="T107">
                            <a:pos x="T6" y="T7"/>
                          </a:cxn>
                          <a:cxn ang="T108">
                            <a:pos x="T8" y="T9"/>
                          </a:cxn>
                          <a:cxn ang="T109">
                            <a:pos x="T10" y="T11"/>
                          </a:cxn>
                          <a:cxn ang="T110">
                            <a:pos x="T12" y="T13"/>
                          </a:cxn>
                          <a:cxn ang="T111">
                            <a:pos x="T14" y="T15"/>
                          </a:cxn>
                          <a:cxn ang="T112">
                            <a:pos x="T16" y="T17"/>
                          </a:cxn>
                          <a:cxn ang="T113">
                            <a:pos x="T18" y="T19"/>
                          </a:cxn>
                          <a:cxn ang="T114">
                            <a:pos x="T20" y="T21"/>
                          </a:cxn>
                          <a:cxn ang="T115">
                            <a:pos x="T22" y="T23"/>
                          </a:cxn>
                          <a:cxn ang="T116">
                            <a:pos x="T24" y="T25"/>
                          </a:cxn>
                          <a:cxn ang="T117">
                            <a:pos x="T26" y="T27"/>
                          </a:cxn>
                          <a:cxn ang="T118">
                            <a:pos x="T28" y="T29"/>
                          </a:cxn>
                          <a:cxn ang="T119">
                            <a:pos x="T30" y="T31"/>
                          </a:cxn>
                          <a:cxn ang="T120">
                            <a:pos x="T32" y="T33"/>
                          </a:cxn>
                          <a:cxn ang="T121">
                            <a:pos x="T34" y="T35"/>
                          </a:cxn>
                          <a:cxn ang="T122">
                            <a:pos x="T36" y="T37"/>
                          </a:cxn>
                          <a:cxn ang="T123">
                            <a:pos x="T38" y="T39"/>
                          </a:cxn>
                          <a:cxn ang="T124">
                            <a:pos x="T40" y="T41"/>
                          </a:cxn>
                          <a:cxn ang="T125">
                            <a:pos x="T42" y="T43"/>
                          </a:cxn>
                          <a:cxn ang="T126">
                            <a:pos x="T44" y="T45"/>
                          </a:cxn>
                          <a:cxn ang="T127">
                            <a:pos x="T46" y="T47"/>
                          </a:cxn>
                          <a:cxn ang="T128">
                            <a:pos x="T48" y="T49"/>
                          </a:cxn>
                          <a:cxn ang="T129">
                            <a:pos x="T50" y="T51"/>
                          </a:cxn>
                          <a:cxn ang="T130">
                            <a:pos x="T52" y="T53"/>
                          </a:cxn>
                          <a:cxn ang="T131">
                            <a:pos x="T54" y="T55"/>
                          </a:cxn>
                          <a:cxn ang="T132">
                            <a:pos x="T56" y="T57"/>
                          </a:cxn>
                          <a:cxn ang="T133">
                            <a:pos x="T58" y="T59"/>
                          </a:cxn>
                          <a:cxn ang="T134">
                            <a:pos x="T60" y="T61"/>
                          </a:cxn>
                          <a:cxn ang="T135">
                            <a:pos x="T62" y="T63"/>
                          </a:cxn>
                          <a:cxn ang="T136">
                            <a:pos x="T64" y="T65"/>
                          </a:cxn>
                          <a:cxn ang="T137">
                            <a:pos x="T66" y="T67"/>
                          </a:cxn>
                          <a:cxn ang="T138">
                            <a:pos x="T68" y="T69"/>
                          </a:cxn>
                          <a:cxn ang="T139">
                            <a:pos x="T70" y="T71"/>
                          </a:cxn>
                          <a:cxn ang="T140">
                            <a:pos x="T72" y="T73"/>
                          </a:cxn>
                          <a:cxn ang="T141">
                            <a:pos x="T74" y="T75"/>
                          </a:cxn>
                          <a:cxn ang="T142">
                            <a:pos x="T76" y="T77"/>
                          </a:cxn>
                          <a:cxn ang="T143">
                            <a:pos x="T78" y="T79"/>
                          </a:cxn>
                          <a:cxn ang="T144">
                            <a:pos x="T80" y="T81"/>
                          </a:cxn>
                          <a:cxn ang="T145">
                            <a:pos x="T82" y="T83"/>
                          </a:cxn>
                          <a:cxn ang="T146">
                            <a:pos x="T84" y="T85"/>
                          </a:cxn>
                          <a:cxn ang="T147">
                            <a:pos x="T86" y="T87"/>
                          </a:cxn>
                          <a:cxn ang="T148">
                            <a:pos x="T88" y="T89"/>
                          </a:cxn>
                          <a:cxn ang="T149">
                            <a:pos x="T90" y="T91"/>
                          </a:cxn>
                          <a:cxn ang="T150">
                            <a:pos x="T92" y="T93"/>
                          </a:cxn>
                          <a:cxn ang="T151">
                            <a:pos x="T94" y="T95"/>
                          </a:cxn>
                          <a:cxn ang="T152">
                            <a:pos x="T96" y="T97"/>
                          </a:cxn>
                          <a:cxn ang="T153">
                            <a:pos x="T98" y="T99"/>
                          </a:cxn>
                          <a:cxn ang="T154">
                            <a:pos x="T100" y="T101"/>
                          </a:cxn>
                          <a:cxn ang="T155">
                            <a:pos x="T102" y="T103"/>
                          </a:cxn>
                        </a:cxnLst>
                        <a:rect l="T156" t="T157" r="T158" b="T159"/>
                        <a:pathLst>
                          <a:path w="68" h="148">
                            <a:moveTo>
                              <a:pt x="46" y="0"/>
                            </a:moveTo>
                            <a:lnTo>
                              <a:pt x="46" y="0"/>
                            </a:lnTo>
                            <a:lnTo>
                              <a:pt x="57" y="0"/>
                            </a:lnTo>
                            <a:lnTo>
                              <a:pt x="68" y="0"/>
                            </a:lnTo>
                            <a:lnTo>
                              <a:pt x="68" y="11"/>
                            </a:lnTo>
                            <a:lnTo>
                              <a:pt x="68" y="22"/>
                            </a:lnTo>
                            <a:lnTo>
                              <a:pt x="68" y="34"/>
                            </a:lnTo>
                            <a:lnTo>
                              <a:pt x="68" y="45"/>
                            </a:lnTo>
                            <a:lnTo>
                              <a:pt x="57" y="45"/>
                            </a:lnTo>
                            <a:lnTo>
                              <a:pt x="57" y="57"/>
                            </a:lnTo>
                            <a:lnTo>
                              <a:pt x="46" y="57"/>
                            </a:lnTo>
                            <a:lnTo>
                              <a:pt x="46" y="68"/>
                            </a:lnTo>
                            <a:lnTo>
                              <a:pt x="34" y="68"/>
                            </a:lnTo>
                            <a:lnTo>
                              <a:pt x="34" y="79"/>
                            </a:lnTo>
                            <a:lnTo>
                              <a:pt x="23" y="79"/>
                            </a:lnTo>
                            <a:lnTo>
                              <a:pt x="11" y="79"/>
                            </a:lnTo>
                            <a:lnTo>
                              <a:pt x="23" y="91"/>
                            </a:lnTo>
                            <a:lnTo>
                              <a:pt x="23" y="102"/>
                            </a:lnTo>
                            <a:lnTo>
                              <a:pt x="23" y="114"/>
                            </a:lnTo>
                            <a:lnTo>
                              <a:pt x="23" y="125"/>
                            </a:lnTo>
                            <a:lnTo>
                              <a:pt x="23" y="136"/>
                            </a:lnTo>
                            <a:lnTo>
                              <a:pt x="11" y="148"/>
                            </a:lnTo>
                            <a:lnTo>
                              <a:pt x="11" y="136"/>
                            </a:lnTo>
                            <a:lnTo>
                              <a:pt x="11" y="125"/>
                            </a:lnTo>
                            <a:lnTo>
                              <a:pt x="0" y="125"/>
                            </a:lnTo>
                            <a:lnTo>
                              <a:pt x="11" y="125"/>
                            </a:lnTo>
                            <a:lnTo>
                              <a:pt x="0" y="114"/>
                            </a:lnTo>
                            <a:lnTo>
                              <a:pt x="0" y="102"/>
                            </a:lnTo>
                            <a:lnTo>
                              <a:pt x="0" y="91"/>
                            </a:lnTo>
                            <a:lnTo>
                              <a:pt x="0" y="79"/>
                            </a:lnTo>
                            <a:lnTo>
                              <a:pt x="0" y="68"/>
                            </a:lnTo>
                            <a:lnTo>
                              <a:pt x="0" y="57"/>
                            </a:lnTo>
                            <a:lnTo>
                              <a:pt x="11" y="68"/>
                            </a:lnTo>
                            <a:lnTo>
                              <a:pt x="11" y="57"/>
                            </a:lnTo>
                            <a:lnTo>
                              <a:pt x="11" y="45"/>
                            </a:lnTo>
                            <a:lnTo>
                              <a:pt x="0" y="45"/>
                            </a:lnTo>
                            <a:lnTo>
                              <a:pt x="11" y="45"/>
                            </a:lnTo>
                            <a:lnTo>
                              <a:pt x="23" y="45"/>
                            </a:lnTo>
                            <a:lnTo>
                              <a:pt x="23" y="57"/>
                            </a:lnTo>
                            <a:lnTo>
                              <a:pt x="34" y="57"/>
                            </a:lnTo>
                            <a:lnTo>
                              <a:pt x="34" y="45"/>
                            </a:lnTo>
                            <a:lnTo>
                              <a:pt x="46" y="45"/>
                            </a:lnTo>
                            <a:lnTo>
                              <a:pt x="34" y="45"/>
                            </a:lnTo>
                            <a:lnTo>
                              <a:pt x="23" y="45"/>
                            </a:lnTo>
                            <a:lnTo>
                              <a:pt x="11" y="45"/>
                            </a:lnTo>
                            <a:lnTo>
                              <a:pt x="23" y="34"/>
                            </a:lnTo>
                            <a:lnTo>
                              <a:pt x="11" y="34"/>
                            </a:lnTo>
                            <a:lnTo>
                              <a:pt x="0" y="34"/>
                            </a:lnTo>
                            <a:lnTo>
                              <a:pt x="11" y="34"/>
                            </a:lnTo>
                            <a:lnTo>
                              <a:pt x="23" y="34"/>
                            </a:lnTo>
                            <a:lnTo>
                              <a:pt x="23" y="22"/>
                            </a:lnTo>
                            <a:lnTo>
                              <a:pt x="11" y="22"/>
                            </a:lnTo>
                            <a:lnTo>
                              <a:pt x="23" y="22"/>
                            </a:lnTo>
                            <a:lnTo>
                              <a:pt x="11" y="22"/>
                            </a:lnTo>
                            <a:lnTo>
                              <a:pt x="23" y="22"/>
                            </a:lnTo>
                            <a:lnTo>
                              <a:pt x="34" y="22"/>
                            </a:lnTo>
                            <a:lnTo>
                              <a:pt x="46" y="22"/>
                            </a:lnTo>
                            <a:lnTo>
                              <a:pt x="57" y="11"/>
                            </a:lnTo>
                            <a:lnTo>
                              <a:pt x="46" y="11"/>
                            </a:lnTo>
                            <a:lnTo>
                              <a:pt x="34" y="11"/>
                            </a:lnTo>
                            <a:lnTo>
                              <a:pt x="46" y="11"/>
                            </a:lnTo>
                            <a:lnTo>
                              <a:pt x="57" y="11"/>
                            </a:lnTo>
                            <a:lnTo>
                              <a:pt x="57" y="0"/>
                            </a:lnTo>
                            <a:lnTo>
                              <a:pt x="46" y="0"/>
                            </a:lnTo>
                            <a:close/>
                          </a:path>
                        </a:pathLst>
                      </a:custGeom>
                      <a:solidFill>
                        <a:srgbClr val="3F3F3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sp>
                  <p:nvSpPr>
                    <p:cNvPr id="100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2740" y="867"/>
                      <a:ext cx="23" cy="34"/>
                    </a:xfrm>
                    <a:custGeom>
                      <a:avLst/>
                      <a:gdLst>
                        <a:gd name="T0" fmla="*/ 0 w 23"/>
                        <a:gd name="T1" fmla="*/ 0 h 34"/>
                        <a:gd name="T2" fmla="*/ 12 w 23"/>
                        <a:gd name="T3" fmla="*/ 0 h 34"/>
                        <a:gd name="T4" fmla="*/ 12 w 23"/>
                        <a:gd name="T5" fmla="*/ 11 h 34"/>
                        <a:gd name="T6" fmla="*/ 12 w 23"/>
                        <a:gd name="T7" fmla="*/ 11 h 34"/>
                        <a:gd name="T8" fmla="*/ 23 w 23"/>
                        <a:gd name="T9" fmla="*/ 11 h 34"/>
                        <a:gd name="T10" fmla="*/ 23 w 23"/>
                        <a:gd name="T11" fmla="*/ 11 h 34"/>
                        <a:gd name="T12" fmla="*/ 12 w 23"/>
                        <a:gd name="T13" fmla="*/ 11 h 34"/>
                        <a:gd name="T14" fmla="*/ 12 w 23"/>
                        <a:gd name="T15" fmla="*/ 11 h 34"/>
                        <a:gd name="T16" fmla="*/ 12 w 23"/>
                        <a:gd name="T17" fmla="*/ 11 h 34"/>
                        <a:gd name="T18" fmla="*/ 12 w 23"/>
                        <a:gd name="T19" fmla="*/ 22 h 34"/>
                        <a:gd name="T20" fmla="*/ 12 w 23"/>
                        <a:gd name="T21" fmla="*/ 22 h 34"/>
                        <a:gd name="T22" fmla="*/ 23 w 23"/>
                        <a:gd name="T23" fmla="*/ 22 h 34"/>
                        <a:gd name="T24" fmla="*/ 23 w 23"/>
                        <a:gd name="T25" fmla="*/ 34 h 34"/>
                        <a:gd name="T26" fmla="*/ 23 w 23"/>
                        <a:gd name="T27" fmla="*/ 22 h 34"/>
                        <a:gd name="T28" fmla="*/ 12 w 23"/>
                        <a:gd name="T29" fmla="*/ 22 h 34"/>
                        <a:gd name="T30" fmla="*/ 12 w 23"/>
                        <a:gd name="T31" fmla="*/ 22 h 34"/>
                        <a:gd name="T32" fmla="*/ 12 w 23"/>
                        <a:gd name="T33" fmla="*/ 22 h 34"/>
                        <a:gd name="T34" fmla="*/ 12 w 23"/>
                        <a:gd name="T35" fmla="*/ 11 h 34"/>
                        <a:gd name="T36" fmla="*/ 12 w 23"/>
                        <a:gd name="T37" fmla="*/ 0 h 34"/>
                        <a:gd name="T38" fmla="*/ 0 w 23"/>
                        <a:gd name="T39" fmla="*/ 0 h 34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23"/>
                        <a:gd name="T61" fmla="*/ 0 h 34"/>
                        <a:gd name="T62" fmla="*/ 23 w 23"/>
                        <a:gd name="T63" fmla="*/ 34 h 34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23" h="34">
                          <a:moveTo>
                            <a:pt x="0" y="0"/>
                          </a:moveTo>
                          <a:lnTo>
                            <a:pt x="12" y="0"/>
                          </a:ln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12" y="11"/>
                          </a:lnTo>
                          <a:lnTo>
                            <a:pt x="12" y="22"/>
                          </a:lnTo>
                          <a:lnTo>
                            <a:pt x="23" y="22"/>
                          </a:lnTo>
                          <a:lnTo>
                            <a:pt x="23" y="34"/>
                          </a:lnTo>
                          <a:lnTo>
                            <a:pt x="23" y="22"/>
                          </a:lnTo>
                          <a:lnTo>
                            <a:pt x="12" y="22"/>
                          </a:lnTo>
                          <a:lnTo>
                            <a:pt x="12" y="11"/>
                          </a:lnTo>
                          <a:lnTo>
                            <a:pt x="1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F3F3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</p:grpSp>
        </p:grpSp>
        <p:sp>
          <p:nvSpPr>
            <p:cNvPr id="10" name="Freeform 61"/>
            <p:cNvSpPr>
              <a:spLocks/>
            </p:cNvSpPr>
            <p:nvPr/>
          </p:nvSpPr>
          <p:spPr bwMode="auto">
            <a:xfrm>
              <a:off x="2102" y="1414"/>
              <a:ext cx="1288" cy="365"/>
            </a:xfrm>
            <a:custGeom>
              <a:avLst/>
              <a:gdLst>
                <a:gd name="T0" fmla="*/ 160 w 1288"/>
                <a:gd name="T1" fmla="*/ 0 h 365"/>
                <a:gd name="T2" fmla="*/ 0 w 1288"/>
                <a:gd name="T3" fmla="*/ 365 h 365"/>
                <a:gd name="T4" fmla="*/ 1288 w 1288"/>
                <a:gd name="T5" fmla="*/ 365 h 365"/>
                <a:gd name="T6" fmla="*/ 1174 w 1288"/>
                <a:gd name="T7" fmla="*/ 0 h 365"/>
                <a:gd name="T8" fmla="*/ 160 w 1288"/>
                <a:gd name="T9" fmla="*/ 0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8"/>
                <a:gd name="T16" fmla="*/ 0 h 365"/>
                <a:gd name="T17" fmla="*/ 1288 w 1288"/>
                <a:gd name="T18" fmla="*/ 365 h 3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8" h="365">
                  <a:moveTo>
                    <a:pt x="160" y="0"/>
                  </a:moveTo>
                  <a:lnTo>
                    <a:pt x="0" y="365"/>
                  </a:lnTo>
                  <a:lnTo>
                    <a:pt x="1288" y="365"/>
                  </a:lnTo>
                  <a:lnTo>
                    <a:pt x="117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F1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2547" y="1334"/>
              <a:ext cx="68" cy="103"/>
              <a:chOff x="2547" y="1334"/>
              <a:chExt cx="68" cy="103"/>
            </a:xfrm>
          </p:grpSpPr>
          <p:sp>
            <p:nvSpPr>
              <p:cNvPr id="88" name="Freeform 63"/>
              <p:cNvSpPr>
                <a:spLocks/>
              </p:cNvSpPr>
              <p:nvPr/>
            </p:nvSpPr>
            <p:spPr bwMode="auto">
              <a:xfrm>
                <a:off x="2547" y="1334"/>
                <a:ext cx="68" cy="103"/>
              </a:xfrm>
              <a:custGeom>
                <a:avLst/>
                <a:gdLst>
                  <a:gd name="T0" fmla="*/ 11 w 68"/>
                  <a:gd name="T1" fmla="*/ 11 h 103"/>
                  <a:gd name="T2" fmla="*/ 23 w 68"/>
                  <a:gd name="T3" fmla="*/ 0 h 103"/>
                  <a:gd name="T4" fmla="*/ 34 w 68"/>
                  <a:gd name="T5" fmla="*/ 0 h 103"/>
                  <a:gd name="T6" fmla="*/ 34 w 68"/>
                  <a:gd name="T7" fmla="*/ 0 h 103"/>
                  <a:gd name="T8" fmla="*/ 45 w 68"/>
                  <a:gd name="T9" fmla="*/ 0 h 103"/>
                  <a:gd name="T10" fmla="*/ 57 w 68"/>
                  <a:gd name="T11" fmla="*/ 11 h 103"/>
                  <a:gd name="T12" fmla="*/ 57 w 68"/>
                  <a:gd name="T13" fmla="*/ 11 h 103"/>
                  <a:gd name="T14" fmla="*/ 57 w 68"/>
                  <a:gd name="T15" fmla="*/ 11 h 103"/>
                  <a:gd name="T16" fmla="*/ 68 w 68"/>
                  <a:gd name="T17" fmla="*/ 23 h 103"/>
                  <a:gd name="T18" fmla="*/ 57 w 68"/>
                  <a:gd name="T19" fmla="*/ 23 h 103"/>
                  <a:gd name="T20" fmla="*/ 68 w 68"/>
                  <a:gd name="T21" fmla="*/ 23 h 103"/>
                  <a:gd name="T22" fmla="*/ 68 w 68"/>
                  <a:gd name="T23" fmla="*/ 34 h 103"/>
                  <a:gd name="T24" fmla="*/ 68 w 68"/>
                  <a:gd name="T25" fmla="*/ 34 h 103"/>
                  <a:gd name="T26" fmla="*/ 68 w 68"/>
                  <a:gd name="T27" fmla="*/ 46 h 103"/>
                  <a:gd name="T28" fmla="*/ 68 w 68"/>
                  <a:gd name="T29" fmla="*/ 46 h 103"/>
                  <a:gd name="T30" fmla="*/ 68 w 68"/>
                  <a:gd name="T31" fmla="*/ 46 h 103"/>
                  <a:gd name="T32" fmla="*/ 68 w 68"/>
                  <a:gd name="T33" fmla="*/ 57 h 103"/>
                  <a:gd name="T34" fmla="*/ 68 w 68"/>
                  <a:gd name="T35" fmla="*/ 57 h 103"/>
                  <a:gd name="T36" fmla="*/ 68 w 68"/>
                  <a:gd name="T37" fmla="*/ 68 h 103"/>
                  <a:gd name="T38" fmla="*/ 68 w 68"/>
                  <a:gd name="T39" fmla="*/ 80 h 103"/>
                  <a:gd name="T40" fmla="*/ 57 w 68"/>
                  <a:gd name="T41" fmla="*/ 80 h 103"/>
                  <a:gd name="T42" fmla="*/ 57 w 68"/>
                  <a:gd name="T43" fmla="*/ 91 h 103"/>
                  <a:gd name="T44" fmla="*/ 57 w 68"/>
                  <a:gd name="T45" fmla="*/ 91 h 103"/>
                  <a:gd name="T46" fmla="*/ 57 w 68"/>
                  <a:gd name="T47" fmla="*/ 103 h 103"/>
                  <a:gd name="T48" fmla="*/ 34 w 68"/>
                  <a:gd name="T49" fmla="*/ 103 h 103"/>
                  <a:gd name="T50" fmla="*/ 23 w 68"/>
                  <a:gd name="T51" fmla="*/ 91 h 103"/>
                  <a:gd name="T52" fmla="*/ 11 w 68"/>
                  <a:gd name="T53" fmla="*/ 68 h 103"/>
                  <a:gd name="T54" fmla="*/ 0 w 68"/>
                  <a:gd name="T55" fmla="*/ 57 h 103"/>
                  <a:gd name="T56" fmla="*/ 0 w 68"/>
                  <a:gd name="T57" fmla="*/ 46 h 103"/>
                  <a:gd name="T58" fmla="*/ 0 w 68"/>
                  <a:gd name="T59" fmla="*/ 46 h 103"/>
                  <a:gd name="T60" fmla="*/ 11 w 68"/>
                  <a:gd name="T61" fmla="*/ 34 h 103"/>
                  <a:gd name="T62" fmla="*/ 11 w 68"/>
                  <a:gd name="T63" fmla="*/ 23 h 103"/>
                  <a:gd name="T64" fmla="*/ 11 w 68"/>
                  <a:gd name="T65" fmla="*/ 11 h 10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8"/>
                  <a:gd name="T100" fmla="*/ 0 h 103"/>
                  <a:gd name="T101" fmla="*/ 68 w 68"/>
                  <a:gd name="T102" fmla="*/ 103 h 10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8" h="103">
                    <a:moveTo>
                      <a:pt x="11" y="11"/>
                    </a:moveTo>
                    <a:lnTo>
                      <a:pt x="23" y="0"/>
                    </a:lnTo>
                    <a:lnTo>
                      <a:pt x="34" y="0"/>
                    </a:lnTo>
                    <a:lnTo>
                      <a:pt x="45" y="0"/>
                    </a:lnTo>
                    <a:lnTo>
                      <a:pt x="57" y="11"/>
                    </a:lnTo>
                    <a:lnTo>
                      <a:pt x="68" y="23"/>
                    </a:lnTo>
                    <a:lnTo>
                      <a:pt x="57" y="23"/>
                    </a:lnTo>
                    <a:lnTo>
                      <a:pt x="68" y="23"/>
                    </a:lnTo>
                    <a:lnTo>
                      <a:pt x="68" y="34"/>
                    </a:lnTo>
                    <a:lnTo>
                      <a:pt x="68" y="46"/>
                    </a:lnTo>
                    <a:lnTo>
                      <a:pt x="68" y="57"/>
                    </a:lnTo>
                    <a:lnTo>
                      <a:pt x="68" y="68"/>
                    </a:lnTo>
                    <a:lnTo>
                      <a:pt x="68" y="80"/>
                    </a:lnTo>
                    <a:lnTo>
                      <a:pt x="57" y="80"/>
                    </a:lnTo>
                    <a:lnTo>
                      <a:pt x="57" y="91"/>
                    </a:lnTo>
                    <a:lnTo>
                      <a:pt x="57" y="103"/>
                    </a:lnTo>
                    <a:lnTo>
                      <a:pt x="34" y="103"/>
                    </a:lnTo>
                    <a:lnTo>
                      <a:pt x="23" y="91"/>
                    </a:lnTo>
                    <a:lnTo>
                      <a:pt x="11" y="68"/>
                    </a:lnTo>
                    <a:lnTo>
                      <a:pt x="0" y="57"/>
                    </a:lnTo>
                    <a:lnTo>
                      <a:pt x="0" y="46"/>
                    </a:lnTo>
                    <a:lnTo>
                      <a:pt x="11" y="34"/>
                    </a:lnTo>
                    <a:lnTo>
                      <a:pt x="11" y="23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F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89" name="Group 64"/>
              <p:cNvGrpSpPr>
                <a:grpSpLocks/>
              </p:cNvGrpSpPr>
              <p:nvPr/>
            </p:nvGrpSpPr>
            <p:grpSpPr bwMode="auto">
              <a:xfrm>
                <a:off x="2570" y="1345"/>
                <a:ext cx="45" cy="92"/>
                <a:chOff x="2570" y="1345"/>
                <a:chExt cx="45" cy="92"/>
              </a:xfrm>
            </p:grpSpPr>
            <p:sp>
              <p:nvSpPr>
                <p:cNvPr id="90" name="Freeform 65"/>
                <p:cNvSpPr>
                  <a:spLocks/>
                </p:cNvSpPr>
                <p:nvPr/>
              </p:nvSpPr>
              <p:spPr bwMode="auto">
                <a:xfrm>
                  <a:off x="2570" y="1368"/>
                  <a:ext cx="45" cy="69"/>
                </a:xfrm>
                <a:custGeom>
                  <a:avLst/>
                  <a:gdLst>
                    <a:gd name="T0" fmla="*/ 11 w 45"/>
                    <a:gd name="T1" fmla="*/ 12 h 69"/>
                    <a:gd name="T2" fmla="*/ 22 w 45"/>
                    <a:gd name="T3" fmla="*/ 0 h 69"/>
                    <a:gd name="T4" fmla="*/ 22 w 45"/>
                    <a:gd name="T5" fmla="*/ 12 h 69"/>
                    <a:gd name="T6" fmla="*/ 34 w 45"/>
                    <a:gd name="T7" fmla="*/ 12 h 69"/>
                    <a:gd name="T8" fmla="*/ 34 w 45"/>
                    <a:gd name="T9" fmla="*/ 0 h 69"/>
                    <a:gd name="T10" fmla="*/ 45 w 45"/>
                    <a:gd name="T11" fmla="*/ 0 h 69"/>
                    <a:gd name="T12" fmla="*/ 45 w 45"/>
                    <a:gd name="T13" fmla="*/ 12 h 69"/>
                    <a:gd name="T14" fmla="*/ 45 w 45"/>
                    <a:gd name="T15" fmla="*/ 12 h 69"/>
                    <a:gd name="T16" fmla="*/ 45 w 45"/>
                    <a:gd name="T17" fmla="*/ 23 h 69"/>
                    <a:gd name="T18" fmla="*/ 45 w 45"/>
                    <a:gd name="T19" fmla="*/ 46 h 69"/>
                    <a:gd name="T20" fmla="*/ 34 w 45"/>
                    <a:gd name="T21" fmla="*/ 57 h 69"/>
                    <a:gd name="T22" fmla="*/ 34 w 45"/>
                    <a:gd name="T23" fmla="*/ 69 h 69"/>
                    <a:gd name="T24" fmla="*/ 0 w 45"/>
                    <a:gd name="T25" fmla="*/ 57 h 69"/>
                    <a:gd name="T26" fmla="*/ 11 w 45"/>
                    <a:gd name="T27" fmla="*/ 69 h 69"/>
                    <a:gd name="T28" fmla="*/ 22 w 45"/>
                    <a:gd name="T29" fmla="*/ 57 h 69"/>
                    <a:gd name="T30" fmla="*/ 22 w 45"/>
                    <a:gd name="T31" fmla="*/ 69 h 69"/>
                    <a:gd name="T32" fmla="*/ 34 w 45"/>
                    <a:gd name="T33" fmla="*/ 57 h 69"/>
                    <a:gd name="T34" fmla="*/ 34 w 45"/>
                    <a:gd name="T35" fmla="*/ 57 h 69"/>
                    <a:gd name="T36" fmla="*/ 34 w 45"/>
                    <a:gd name="T37" fmla="*/ 46 h 69"/>
                    <a:gd name="T38" fmla="*/ 34 w 45"/>
                    <a:gd name="T39" fmla="*/ 46 h 69"/>
                    <a:gd name="T40" fmla="*/ 22 w 45"/>
                    <a:gd name="T41" fmla="*/ 46 h 69"/>
                    <a:gd name="T42" fmla="*/ 11 w 45"/>
                    <a:gd name="T43" fmla="*/ 46 h 69"/>
                    <a:gd name="T44" fmla="*/ 0 w 45"/>
                    <a:gd name="T45" fmla="*/ 46 h 69"/>
                    <a:gd name="T46" fmla="*/ 0 w 45"/>
                    <a:gd name="T47" fmla="*/ 46 h 69"/>
                    <a:gd name="T48" fmla="*/ 11 w 45"/>
                    <a:gd name="T49" fmla="*/ 46 h 69"/>
                    <a:gd name="T50" fmla="*/ 22 w 45"/>
                    <a:gd name="T51" fmla="*/ 46 h 69"/>
                    <a:gd name="T52" fmla="*/ 22 w 45"/>
                    <a:gd name="T53" fmla="*/ 46 h 69"/>
                    <a:gd name="T54" fmla="*/ 34 w 45"/>
                    <a:gd name="T55" fmla="*/ 46 h 69"/>
                    <a:gd name="T56" fmla="*/ 34 w 45"/>
                    <a:gd name="T57" fmla="*/ 46 h 69"/>
                    <a:gd name="T58" fmla="*/ 34 w 45"/>
                    <a:gd name="T59" fmla="*/ 34 h 69"/>
                    <a:gd name="T60" fmla="*/ 45 w 45"/>
                    <a:gd name="T61" fmla="*/ 34 h 69"/>
                    <a:gd name="T62" fmla="*/ 45 w 45"/>
                    <a:gd name="T63" fmla="*/ 23 h 69"/>
                    <a:gd name="T64" fmla="*/ 34 w 45"/>
                    <a:gd name="T65" fmla="*/ 34 h 69"/>
                    <a:gd name="T66" fmla="*/ 22 w 45"/>
                    <a:gd name="T67" fmla="*/ 34 h 69"/>
                    <a:gd name="T68" fmla="*/ 11 w 45"/>
                    <a:gd name="T69" fmla="*/ 34 h 69"/>
                    <a:gd name="T70" fmla="*/ 0 w 45"/>
                    <a:gd name="T71" fmla="*/ 34 h 69"/>
                    <a:gd name="T72" fmla="*/ 0 w 45"/>
                    <a:gd name="T73" fmla="*/ 23 h 69"/>
                    <a:gd name="T74" fmla="*/ 11 w 45"/>
                    <a:gd name="T75" fmla="*/ 34 h 69"/>
                    <a:gd name="T76" fmla="*/ 11 w 45"/>
                    <a:gd name="T77" fmla="*/ 34 h 69"/>
                    <a:gd name="T78" fmla="*/ 22 w 45"/>
                    <a:gd name="T79" fmla="*/ 23 h 69"/>
                    <a:gd name="T80" fmla="*/ 22 w 45"/>
                    <a:gd name="T81" fmla="*/ 23 h 69"/>
                    <a:gd name="T82" fmla="*/ 22 w 45"/>
                    <a:gd name="T83" fmla="*/ 23 h 69"/>
                    <a:gd name="T84" fmla="*/ 34 w 45"/>
                    <a:gd name="T85" fmla="*/ 23 h 69"/>
                    <a:gd name="T86" fmla="*/ 34 w 45"/>
                    <a:gd name="T87" fmla="*/ 23 h 69"/>
                    <a:gd name="T88" fmla="*/ 45 w 45"/>
                    <a:gd name="T89" fmla="*/ 12 h 69"/>
                    <a:gd name="T90" fmla="*/ 45 w 45"/>
                    <a:gd name="T91" fmla="*/ 0 h 69"/>
                    <a:gd name="T92" fmla="*/ 34 w 45"/>
                    <a:gd name="T93" fmla="*/ 12 h 69"/>
                    <a:gd name="T94" fmla="*/ 22 w 45"/>
                    <a:gd name="T95" fmla="*/ 12 h 69"/>
                    <a:gd name="T96" fmla="*/ 11 w 45"/>
                    <a:gd name="T97" fmla="*/ 12 h 69"/>
                    <a:gd name="T98" fmla="*/ 11 w 45"/>
                    <a:gd name="T99" fmla="*/ 12 h 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45"/>
                    <a:gd name="T151" fmla="*/ 0 h 69"/>
                    <a:gd name="T152" fmla="*/ 45 w 45"/>
                    <a:gd name="T153" fmla="*/ 69 h 6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45" h="69">
                      <a:moveTo>
                        <a:pt x="11" y="12"/>
                      </a:moveTo>
                      <a:lnTo>
                        <a:pt x="11" y="12"/>
                      </a:lnTo>
                      <a:lnTo>
                        <a:pt x="22" y="12"/>
                      </a:lnTo>
                      <a:lnTo>
                        <a:pt x="22" y="0"/>
                      </a:lnTo>
                      <a:lnTo>
                        <a:pt x="22" y="12"/>
                      </a:lnTo>
                      <a:lnTo>
                        <a:pt x="34" y="12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45" y="12"/>
                      </a:lnTo>
                      <a:lnTo>
                        <a:pt x="45" y="23"/>
                      </a:lnTo>
                      <a:lnTo>
                        <a:pt x="45" y="34"/>
                      </a:lnTo>
                      <a:lnTo>
                        <a:pt x="45" y="46"/>
                      </a:lnTo>
                      <a:lnTo>
                        <a:pt x="34" y="46"/>
                      </a:lnTo>
                      <a:lnTo>
                        <a:pt x="34" y="57"/>
                      </a:lnTo>
                      <a:lnTo>
                        <a:pt x="34" y="69"/>
                      </a:lnTo>
                      <a:lnTo>
                        <a:pt x="11" y="69"/>
                      </a:lnTo>
                      <a:lnTo>
                        <a:pt x="0" y="57"/>
                      </a:lnTo>
                      <a:lnTo>
                        <a:pt x="0" y="69"/>
                      </a:lnTo>
                      <a:lnTo>
                        <a:pt x="11" y="69"/>
                      </a:lnTo>
                      <a:lnTo>
                        <a:pt x="22" y="57"/>
                      </a:lnTo>
                      <a:lnTo>
                        <a:pt x="22" y="69"/>
                      </a:lnTo>
                      <a:lnTo>
                        <a:pt x="34" y="57"/>
                      </a:lnTo>
                      <a:lnTo>
                        <a:pt x="34" y="46"/>
                      </a:lnTo>
                      <a:lnTo>
                        <a:pt x="22" y="46"/>
                      </a:lnTo>
                      <a:lnTo>
                        <a:pt x="11" y="46"/>
                      </a:lnTo>
                      <a:lnTo>
                        <a:pt x="0" y="46"/>
                      </a:lnTo>
                      <a:lnTo>
                        <a:pt x="0" y="34"/>
                      </a:lnTo>
                      <a:lnTo>
                        <a:pt x="0" y="46"/>
                      </a:lnTo>
                      <a:lnTo>
                        <a:pt x="11" y="46"/>
                      </a:lnTo>
                      <a:lnTo>
                        <a:pt x="22" y="46"/>
                      </a:lnTo>
                      <a:lnTo>
                        <a:pt x="34" y="46"/>
                      </a:lnTo>
                      <a:lnTo>
                        <a:pt x="34" y="34"/>
                      </a:lnTo>
                      <a:lnTo>
                        <a:pt x="45" y="34"/>
                      </a:lnTo>
                      <a:lnTo>
                        <a:pt x="45" y="23"/>
                      </a:lnTo>
                      <a:lnTo>
                        <a:pt x="34" y="23"/>
                      </a:lnTo>
                      <a:lnTo>
                        <a:pt x="34" y="34"/>
                      </a:lnTo>
                      <a:lnTo>
                        <a:pt x="22" y="34"/>
                      </a:lnTo>
                      <a:lnTo>
                        <a:pt x="11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1" y="34"/>
                      </a:lnTo>
                      <a:lnTo>
                        <a:pt x="22" y="34"/>
                      </a:lnTo>
                      <a:lnTo>
                        <a:pt x="22" y="23"/>
                      </a:lnTo>
                      <a:lnTo>
                        <a:pt x="34" y="23"/>
                      </a:lnTo>
                      <a:lnTo>
                        <a:pt x="45" y="23"/>
                      </a:lnTo>
                      <a:lnTo>
                        <a:pt x="45" y="12"/>
                      </a:lnTo>
                      <a:lnTo>
                        <a:pt x="45" y="0"/>
                      </a:lnTo>
                      <a:lnTo>
                        <a:pt x="34" y="0"/>
                      </a:lnTo>
                      <a:lnTo>
                        <a:pt x="34" y="12"/>
                      </a:lnTo>
                      <a:lnTo>
                        <a:pt x="22" y="12"/>
                      </a:lnTo>
                      <a:lnTo>
                        <a:pt x="11" y="12"/>
                      </a:lnTo>
                      <a:lnTo>
                        <a:pt x="0" y="12"/>
                      </a:lnTo>
                      <a:lnTo>
                        <a:pt x="11" y="12"/>
                      </a:lnTo>
                      <a:close/>
                    </a:path>
                  </a:pathLst>
                </a:custGeom>
                <a:solidFill>
                  <a:srgbClr val="DF9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1" name="Freeform 66"/>
                <p:cNvSpPr>
                  <a:spLocks/>
                </p:cNvSpPr>
                <p:nvPr/>
              </p:nvSpPr>
              <p:spPr bwMode="auto">
                <a:xfrm>
                  <a:off x="2570" y="1345"/>
                  <a:ext cx="34" cy="12"/>
                </a:xfrm>
                <a:custGeom>
                  <a:avLst/>
                  <a:gdLst>
                    <a:gd name="T0" fmla="*/ 34 w 34"/>
                    <a:gd name="T1" fmla="*/ 0 h 12"/>
                    <a:gd name="T2" fmla="*/ 22 w 34"/>
                    <a:gd name="T3" fmla="*/ 0 h 12"/>
                    <a:gd name="T4" fmla="*/ 22 w 34"/>
                    <a:gd name="T5" fmla="*/ 12 h 12"/>
                    <a:gd name="T6" fmla="*/ 22 w 34"/>
                    <a:gd name="T7" fmla="*/ 12 h 12"/>
                    <a:gd name="T8" fmla="*/ 22 w 34"/>
                    <a:gd name="T9" fmla="*/ 0 h 12"/>
                    <a:gd name="T10" fmla="*/ 11 w 34"/>
                    <a:gd name="T11" fmla="*/ 0 h 12"/>
                    <a:gd name="T12" fmla="*/ 11 w 34"/>
                    <a:gd name="T13" fmla="*/ 12 h 12"/>
                    <a:gd name="T14" fmla="*/ 0 w 34"/>
                    <a:gd name="T15" fmla="*/ 12 h 12"/>
                    <a:gd name="T16" fmla="*/ 11 w 34"/>
                    <a:gd name="T17" fmla="*/ 12 h 12"/>
                    <a:gd name="T18" fmla="*/ 0 w 34"/>
                    <a:gd name="T19" fmla="*/ 0 h 12"/>
                    <a:gd name="T20" fmla="*/ 0 w 34"/>
                    <a:gd name="T21" fmla="*/ 0 h 12"/>
                    <a:gd name="T22" fmla="*/ 0 w 34"/>
                    <a:gd name="T23" fmla="*/ 0 h 12"/>
                    <a:gd name="T24" fmla="*/ 11 w 34"/>
                    <a:gd name="T25" fmla="*/ 0 h 12"/>
                    <a:gd name="T26" fmla="*/ 11 w 34"/>
                    <a:gd name="T27" fmla="*/ 0 h 12"/>
                    <a:gd name="T28" fmla="*/ 11 w 34"/>
                    <a:gd name="T29" fmla="*/ 0 h 12"/>
                    <a:gd name="T30" fmla="*/ 22 w 34"/>
                    <a:gd name="T31" fmla="*/ 0 h 12"/>
                    <a:gd name="T32" fmla="*/ 22 w 34"/>
                    <a:gd name="T33" fmla="*/ 0 h 12"/>
                    <a:gd name="T34" fmla="*/ 22 w 34"/>
                    <a:gd name="T35" fmla="*/ 12 h 12"/>
                    <a:gd name="T36" fmla="*/ 34 w 34"/>
                    <a:gd name="T37" fmla="*/ 0 h 1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4"/>
                    <a:gd name="T58" fmla="*/ 0 h 12"/>
                    <a:gd name="T59" fmla="*/ 34 w 34"/>
                    <a:gd name="T60" fmla="*/ 12 h 1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4" h="12">
                      <a:moveTo>
                        <a:pt x="34" y="0"/>
                      </a:moveTo>
                      <a:lnTo>
                        <a:pt x="22" y="0"/>
                      </a:lnTo>
                      <a:lnTo>
                        <a:pt x="22" y="12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11" y="12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22" y="1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DF9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2592" y="1425"/>
              <a:ext cx="411" cy="217"/>
              <a:chOff x="2592" y="1425"/>
              <a:chExt cx="411" cy="217"/>
            </a:xfrm>
          </p:grpSpPr>
          <p:sp>
            <p:nvSpPr>
              <p:cNvPr id="85" name="Freeform 68"/>
              <p:cNvSpPr>
                <a:spLocks/>
              </p:cNvSpPr>
              <p:nvPr/>
            </p:nvSpPr>
            <p:spPr bwMode="auto">
              <a:xfrm>
                <a:off x="2592" y="1437"/>
                <a:ext cx="160" cy="205"/>
              </a:xfrm>
              <a:custGeom>
                <a:avLst/>
                <a:gdLst>
                  <a:gd name="T0" fmla="*/ 34 w 160"/>
                  <a:gd name="T1" fmla="*/ 0 h 205"/>
                  <a:gd name="T2" fmla="*/ 0 w 160"/>
                  <a:gd name="T3" fmla="*/ 182 h 205"/>
                  <a:gd name="T4" fmla="*/ 126 w 160"/>
                  <a:gd name="T5" fmla="*/ 205 h 205"/>
                  <a:gd name="T6" fmla="*/ 160 w 160"/>
                  <a:gd name="T7" fmla="*/ 11 h 205"/>
                  <a:gd name="T8" fmla="*/ 34 w 160"/>
                  <a:gd name="T9" fmla="*/ 0 h 2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"/>
                  <a:gd name="T16" fmla="*/ 0 h 205"/>
                  <a:gd name="T17" fmla="*/ 160 w 160"/>
                  <a:gd name="T18" fmla="*/ 205 h 2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" h="205">
                    <a:moveTo>
                      <a:pt x="34" y="0"/>
                    </a:moveTo>
                    <a:lnTo>
                      <a:pt x="0" y="182"/>
                    </a:lnTo>
                    <a:lnTo>
                      <a:pt x="126" y="205"/>
                    </a:lnTo>
                    <a:lnTo>
                      <a:pt x="160" y="1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Freeform 69"/>
              <p:cNvSpPr>
                <a:spLocks/>
              </p:cNvSpPr>
              <p:nvPr/>
            </p:nvSpPr>
            <p:spPr bwMode="auto">
              <a:xfrm>
                <a:off x="2661" y="1425"/>
                <a:ext cx="182" cy="160"/>
              </a:xfrm>
              <a:custGeom>
                <a:avLst/>
                <a:gdLst>
                  <a:gd name="T0" fmla="*/ 0 w 182"/>
                  <a:gd name="T1" fmla="*/ 34 h 160"/>
                  <a:gd name="T2" fmla="*/ 57 w 182"/>
                  <a:gd name="T3" fmla="*/ 160 h 160"/>
                  <a:gd name="T4" fmla="*/ 182 w 182"/>
                  <a:gd name="T5" fmla="*/ 103 h 160"/>
                  <a:gd name="T6" fmla="*/ 125 w 182"/>
                  <a:gd name="T7" fmla="*/ 0 h 160"/>
                  <a:gd name="T8" fmla="*/ 0 w 182"/>
                  <a:gd name="T9" fmla="*/ 34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160"/>
                  <a:gd name="T17" fmla="*/ 182 w 182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160">
                    <a:moveTo>
                      <a:pt x="0" y="34"/>
                    </a:moveTo>
                    <a:lnTo>
                      <a:pt x="57" y="160"/>
                    </a:lnTo>
                    <a:lnTo>
                      <a:pt x="182" y="103"/>
                    </a:lnTo>
                    <a:lnTo>
                      <a:pt x="125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F9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70"/>
              <p:cNvSpPr>
                <a:spLocks/>
              </p:cNvSpPr>
              <p:nvPr/>
            </p:nvSpPr>
            <p:spPr bwMode="auto">
              <a:xfrm>
                <a:off x="2786" y="1437"/>
                <a:ext cx="217" cy="136"/>
              </a:xfrm>
              <a:custGeom>
                <a:avLst/>
                <a:gdLst>
                  <a:gd name="T0" fmla="*/ 0 w 217"/>
                  <a:gd name="T1" fmla="*/ 11 h 136"/>
                  <a:gd name="T2" fmla="*/ 160 w 217"/>
                  <a:gd name="T3" fmla="*/ 0 h 136"/>
                  <a:gd name="T4" fmla="*/ 217 w 217"/>
                  <a:gd name="T5" fmla="*/ 91 h 136"/>
                  <a:gd name="T6" fmla="*/ 46 w 217"/>
                  <a:gd name="T7" fmla="*/ 136 h 136"/>
                  <a:gd name="T8" fmla="*/ 0 w 217"/>
                  <a:gd name="T9" fmla="*/ 11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136"/>
                  <a:gd name="T17" fmla="*/ 217 w 217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136">
                    <a:moveTo>
                      <a:pt x="0" y="11"/>
                    </a:moveTo>
                    <a:lnTo>
                      <a:pt x="160" y="0"/>
                    </a:lnTo>
                    <a:lnTo>
                      <a:pt x="217" y="91"/>
                    </a:lnTo>
                    <a:lnTo>
                      <a:pt x="46" y="13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FDFD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2832" y="775"/>
              <a:ext cx="433" cy="684"/>
              <a:chOff x="2832" y="775"/>
              <a:chExt cx="433" cy="684"/>
            </a:xfrm>
          </p:grpSpPr>
          <p:grpSp>
            <p:nvGrpSpPr>
              <p:cNvPr id="51" name="Group 72"/>
              <p:cNvGrpSpPr>
                <a:grpSpLocks/>
              </p:cNvGrpSpPr>
              <p:nvPr/>
            </p:nvGrpSpPr>
            <p:grpSpPr bwMode="auto">
              <a:xfrm>
                <a:off x="2889" y="775"/>
                <a:ext cx="376" cy="662"/>
                <a:chOff x="2889" y="775"/>
                <a:chExt cx="376" cy="662"/>
              </a:xfrm>
            </p:grpSpPr>
            <p:sp>
              <p:nvSpPr>
                <p:cNvPr id="61" name="Freeform 73"/>
                <p:cNvSpPr>
                  <a:spLocks/>
                </p:cNvSpPr>
                <p:nvPr/>
              </p:nvSpPr>
              <p:spPr bwMode="auto">
                <a:xfrm>
                  <a:off x="2889" y="1026"/>
                  <a:ext cx="376" cy="411"/>
                </a:xfrm>
                <a:custGeom>
                  <a:avLst/>
                  <a:gdLst>
                    <a:gd name="T0" fmla="*/ 227 w 376"/>
                    <a:gd name="T1" fmla="*/ 0 h 411"/>
                    <a:gd name="T2" fmla="*/ 239 w 376"/>
                    <a:gd name="T3" fmla="*/ 0 h 411"/>
                    <a:gd name="T4" fmla="*/ 262 w 376"/>
                    <a:gd name="T5" fmla="*/ 0 h 411"/>
                    <a:gd name="T6" fmla="*/ 273 w 376"/>
                    <a:gd name="T7" fmla="*/ 12 h 411"/>
                    <a:gd name="T8" fmla="*/ 296 w 376"/>
                    <a:gd name="T9" fmla="*/ 34 h 411"/>
                    <a:gd name="T10" fmla="*/ 307 w 376"/>
                    <a:gd name="T11" fmla="*/ 57 h 411"/>
                    <a:gd name="T12" fmla="*/ 319 w 376"/>
                    <a:gd name="T13" fmla="*/ 91 h 411"/>
                    <a:gd name="T14" fmla="*/ 330 w 376"/>
                    <a:gd name="T15" fmla="*/ 114 h 411"/>
                    <a:gd name="T16" fmla="*/ 341 w 376"/>
                    <a:gd name="T17" fmla="*/ 148 h 411"/>
                    <a:gd name="T18" fmla="*/ 353 w 376"/>
                    <a:gd name="T19" fmla="*/ 160 h 411"/>
                    <a:gd name="T20" fmla="*/ 353 w 376"/>
                    <a:gd name="T21" fmla="*/ 194 h 411"/>
                    <a:gd name="T22" fmla="*/ 364 w 376"/>
                    <a:gd name="T23" fmla="*/ 262 h 411"/>
                    <a:gd name="T24" fmla="*/ 364 w 376"/>
                    <a:gd name="T25" fmla="*/ 297 h 411"/>
                    <a:gd name="T26" fmla="*/ 376 w 376"/>
                    <a:gd name="T27" fmla="*/ 354 h 411"/>
                    <a:gd name="T28" fmla="*/ 376 w 376"/>
                    <a:gd name="T29" fmla="*/ 399 h 411"/>
                    <a:gd name="T30" fmla="*/ 296 w 376"/>
                    <a:gd name="T31" fmla="*/ 411 h 411"/>
                    <a:gd name="T32" fmla="*/ 250 w 376"/>
                    <a:gd name="T33" fmla="*/ 411 h 411"/>
                    <a:gd name="T34" fmla="*/ 205 w 376"/>
                    <a:gd name="T35" fmla="*/ 411 h 411"/>
                    <a:gd name="T36" fmla="*/ 102 w 376"/>
                    <a:gd name="T37" fmla="*/ 399 h 411"/>
                    <a:gd name="T38" fmla="*/ 57 w 376"/>
                    <a:gd name="T39" fmla="*/ 399 h 411"/>
                    <a:gd name="T40" fmla="*/ 22 w 376"/>
                    <a:gd name="T41" fmla="*/ 399 h 411"/>
                    <a:gd name="T42" fmla="*/ 22 w 376"/>
                    <a:gd name="T43" fmla="*/ 376 h 411"/>
                    <a:gd name="T44" fmla="*/ 22 w 376"/>
                    <a:gd name="T45" fmla="*/ 365 h 411"/>
                    <a:gd name="T46" fmla="*/ 11 w 376"/>
                    <a:gd name="T47" fmla="*/ 342 h 411"/>
                    <a:gd name="T48" fmla="*/ 0 w 376"/>
                    <a:gd name="T49" fmla="*/ 342 h 411"/>
                    <a:gd name="T50" fmla="*/ 45 w 376"/>
                    <a:gd name="T51" fmla="*/ 308 h 411"/>
                    <a:gd name="T52" fmla="*/ 79 w 376"/>
                    <a:gd name="T53" fmla="*/ 285 h 411"/>
                    <a:gd name="T54" fmla="*/ 102 w 376"/>
                    <a:gd name="T55" fmla="*/ 274 h 411"/>
                    <a:gd name="T56" fmla="*/ 114 w 376"/>
                    <a:gd name="T57" fmla="*/ 262 h 411"/>
                    <a:gd name="T58" fmla="*/ 125 w 376"/>
                    <a:gd name="T59" fmla="*/ 251 h 411"/>
                    <a:gd name="T60" fmla="*/ 125 w 376"/>
                    <a:gd name="T61" fmla="*/ 240 h 411"/>
                    <a:gd name="T62" fmla="*/ 125 w 376"/>
                    <a:gd name="T63" fmla="*/ 217 h 411"/>
                    <a:gd name="T64" fmla="*/ 125 w 376"/>
                    <a:gd name="T65" fmla="*/ 205 h 411"/>
                    <a:gd name="T66" fmla="*/ 136 w 376"/>
                    <a:gd name="T67" fmla="*/ 183 h 411"/>
                    <a:gd name="T68" fmla="*/ 136 w 376"/>
                    <a:gd name="T69" fmla="*/ 171 h 411"/>
                    <a:gd name="T70" fmla="*/ 136 w 376"/>
                    <a:gd name="T71" fmla="*/ 160 h 411"/>
                    <a:gd name="T72" fmla="*/ 136 w 376"/>
                    <a:gd name="T73" fmla="*/ 137 h 411"/>
                    <a:gd name="T74" fmla="*/ 148 w 376"/>
                    <a:gd name="T75" fmla="*/ 114 h 411"/>
                    <a:gd name="T76" fmla="*/ 148 w 376"/>
                    <a:gd name="T77" fmla="*/ 103 h 411"/>
                    <a:gd name="T78" fmla="*/ 170 w 376"/>
                    <a:gd name="T79" fmla="*/ 57 h 411"/>
                    <a:gd name="T80" fmla="*/ 170 w 376"/>
                    <a:gd name="T81" fmla="*/ 69 h 411"/>
                    <a:gd name="T82" fmla="*/ 227 w 376"/>
                    <a:gd name="T83" fmla="*/ 0 h 41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76"/>
                    <a:gd name="T127" fmla="*/ 0 h 411"/>
                    <a:gd name="T128" fmla="*/ 376 w 376"/>
                    <a:gd name="T129" fmla="*/ 411 h 41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76" h="411">
                      <a:moveTo>
                        <a:pt x="227" y="0"/>
                      </a:moveTo>
                      <a:lnTo>
                        <a:pt x="239" y="0"/>
                      </a:lnTo>
                      <a:lnTo>
                        <a:pt x="262" y="0"/>
                      </a:lnTo>
                      <a:lnTo>
                        <a:pt x="273" y="12"/>
                      </a:lnTo>
                      <a:lnTo>
                        <a:pt x="296" y="34"/>
                      </a:lnTo>
                      <a:lnTo>
                        <a:pt x="307" y="57"/>
                      </a:lnTo>
                      <a:lnTo>
                        <a:pt x="319" y="91"/>
                      </a:lnTo>
                      <a:lnTo>
                        <a:pt x="330" y="114"/>
                      </a:lnTo>
                      <a:lnTo>
                        <a:pt x="341" y="148"/>
                      </a:lnTo>
                      <a:lnTo>
                        <a:pt x="353" y="160"/>
                      </a:lnTo>
                      <a:lnTo>
                        <a:pt x="353" y="194"/>
                      </a:lnTo>
                      <a:lnTo>
                        <a:pt x="364" y="262"/>
                      </a:lnTo>
                      <a:lnTo>
                        <a:pt x="364" y="297"/>
                      </a:lnTo>
                      <a:lnTo>
                        <a:pt x="376" y="354"/>
                      </a:lnTo>
                      <a:lnTo>
                        <a:pt x="376" y="399"/>
                      </a:lnTo>
                      <a:lnTo>
                        <a:pt x="296" y="411"/>
                      </a:lnTo>
                      <a:lnTo>
                        <a:pt x="250" y="411"/>
                      </a:lnTo>
                      <a:lnTo>
                        <a:pt x="205" y="411"/>
                      </a:lnTo>
                      <a:lnTo>
                        <a:pt x="102" y="399"/>
                      </a:lnTo>
                      <a:lnTo>
                        <a:pt x="57" y="399"/>
                      </a:lnTo>
                      <a:lnTo>
                        <a:pt x="22" y="399"/>
                      </a:lnTo>
                      <a:lnTo>
                        <a:pt x="22" y="376"/>
                      </a:lnTo>
                      <a:lnTo>
                        <a:pt x="22" y="365"/>
                      </a:lnTo>
                      <a:lnTo>
                        <a:pt x="11" y="342"/>
                      </a:lnTo>
                      <a:lnTo>
                        <a:pt x="0" y="342"/>
                      </a:lnTo>
                      <a:lnTo>
                        <a:pt x="45" y="308"/>
                      </a:lnTo>
                      <a:lnTo>
                        <a:pt x="79" y="285"/>
                      </a:lnTo>
                      <a:lnTo>
                        <a:pt x="102" y="274"/>
                      </a:lnTo>
                      <a:lnTo>
                        <a:pt x="114" y="262"/>
                      </a:lnTo>
                      <a:lnTo>
                        <a:pt x="125" y="251"/>
                      </a:lnTo>
                      <a:lnTo>
                        <a:pt x="125" y="240"/>
                      </a:lnTo>
                      <a:lnTo>
                        <a:pt x="125" y="217"/>
                      </a:lnTo>
                      <a:lnTo>
                        <a:pt x="125" y="205"/>
                      </a:lnTo>
                      <a:lnTo>
                        <a:pt x="136" y="183"/>
                      </a:lnTo>
                      <a:lnTo>
                        <a:pt x="136" y="171"/>
                      </a:lnTo>
                      <a:lnTo>
                        <a:pt x="136" y="160"/>
                      </a:lnTo>
                      <a:lnTo>
                        <a:pt x="136" y="137"/>
                      </a:lnTo>
                      <a:lnTo>
                        <a:pt x="148" y="114"/>
                      </a:lnTo>
                      <a:lnTo>
                        <a:pt x="148" y="103"/>
                      </a:lnTo>
                      <a:lnTo>
                        <a:pt x="170" y="57"/>
                      </a:lnTo>
                      <a:lnTo>
                        <a:pt x="170" y="69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2" name="Freeform 74"/>
                <p:cNvSpPr>
                  <a:spLocks/>
                </p:cNvSpPr>
                <p:nvPr/>
              </p:nvSpPr>
              <p:spPr bwMode="auto">
                <a:xfrm>
                  <a:off x="3139" y="1117"/>
                  <a:ext cx="69" cy="320"/>
                </a:xfrm>
                <a:custGeom>
                  <a:avLst/>
                  <a:gdLst>
                    <a:gd name="T0" fmla="*/ 57 w 69"/>
                    <a:gd name="T1" fmla="*/ 0 h 320"/>
                    <a:gd name="T2" fmla="*/ 69 w 69"/>
                    <a:gd name="T3" fmla="*/ 12 h 320"/>
                    <a:gd name="T4" fmla="*/ 69 w 69"/>
                    <a:gd name="T5" fmla="*/ 46 h 320"/>
                    <a:gd name="T6" fmla="*/ 69 w 69"/>
                    <a:gd name="T7" fmla="*/ 69 h 320"/>
                    <a:gd name="T8" fmla="*/ 69 w 69"/>
                    <a:gd name="T9" fmla="*/ 92 h 320"/>
                    <a:gd name="T10" fmla="*/ 69 w 69"/>
                    <a:gd name="T11" fmla="*/ 103 h 320"/>
                    <a:gd name="T12" fmla="*/ 69 w 69"/>
                    <a:gd name="T13" fmla="*/ 103 h 320"/>
                    <a:gd name="T14" fmla="*/ 69 w 69"/>
                    <a:gd name="T15" fmla="*/ 126 h 320"/>
                    <a:gd name="T16" fmla="*/ 69 w 69"/>
                    <a:gd name="T17" fmla="*/ 137 h 320"/>
                    <a:gd name="T18" fmla="*/ 57 w 69"/>
                    <a:gd name="T19" fmla="*/ 149 h 320"/>
                    <a:gd name="T20" fmla="*/ 57 w 69"/>
                    <a:gd name="T21" fmla="*/ 149 h 320"/>
                    <a:gd name="T22" fmla="*/ 57 w 69"/>
                    <a:gd name="T23" fmla="*/ 171 h 320"/>
                    <a:gd name="T24" fmla="*/ 57 w 69"/>
                    <a:gd name="T25" fmla="*/ 183 h 320"/>
                    <a:gd name="T26" fmla="*/ 57 w 69"/>
                    <a:gd name="T27" fmla="*/ 217 h 320"/>
                    <a:gd name="T28" fmla="*/ 46 w 69"/>
                    <a:gd name="T29" fmla="*/ 240 h 320"/>
                    <a:gd name="T30" fmla="*/ 46 w 69"/>
                    <a:gd name="T31" fmla="*/ 251 h 320"/>
                    <a:gd name="T32" fmla="*/ 46 w 69"/>
                    <a:gd name="T33" fmla="*/ 263 h 320"/>
                    <a:gd name="T34" fmla="*/ 46 w 69"/>
                    <a:gd name="T35" fmla="*/ 263 h 320"/>
                    <a:gd name="T36" fmla="*/ 46 w 69"/>
                    <a:gd name="T37" fmla="*/ 263 h 320"/>
                    <a:gd name="T38" fmla="*/ 34 w 69"/>
                    <a:gd name="T39" fmla="*/ 274 h 320"/>
                    <a:gd name="T40" fmla="*/ 34 w 69"/>
                    <a:gd name="T41" fmla="*/ 285 h 320"/>
                    <a:gd name="T42" fmla="*/ 23 w 69"/>
                    <a:gd name="T43" fmla="*/ 308 h 320"/>
                    <a:gd name="T44" fmla="*/ 23 w 69"/>
                    <a:gd name="T45" fmla="*/ 320 h 320"/>
                    <a:gd name="T46" fmla="*/ 0 w 69"/>
                    <a:gd name="T47" fmla="*/ 320 h 320"/>
                    <a:gd name="T48" fmla="*/ 34 w 69"/>
                    <a:gd name="T49" fmla="*/ 274 h 320"/>
                    <a:gd name="T50" fmla="*/ 34 w 69"/>
                    <a:gd name="T51" fmla="*/ 263 h 320"/>
                    <a:gd name="T52" fmla="*/ 34 w 69"/>
                    <a:gd name="T53" fmla="*/ 251 h 320"/>
                    <a:gd name="T54" fmla="*/ 46 w 69"/>
                    <a:gd name="T55" fmla="*/ 240 h 320"/>
                    <a:gd name="T56" fmla="*/ 46 w 69"/>
                    <a:gd name="T57" fmla="*/ 183 h 320"/>
                    <a:gd name="T58" fmla="*/ 23 w 69"/>
                    <a:gd name="T59" fmla="*/ 183 h 320"/>
                    <a:gd name="T60" fmla="*/ 12 w 69"/>
                    <a:gd name="T61" fmla="*/ 171 h 320"/>
                    <a:gd name="T62" fmla="*/ 0 w 69"/>
                    <a:gd name="T63" fmla="*/ 171 h 320"/>
                    <a:gd name="T64" fmla="*/ 34 w 69"/>
                    <a:gd name="T65" fmla="*/ 171 h 320"/>
                    <a:gd name="T66" fmla="*/ 46 w 69"/>
                    <a:gd name="T67" fmla="*/ 160 h 320"/>
                    <a:gd name="T68" fmla="*/ 46 w 69"/>
                    <a:gd name="T69" fmla="*/ 149 h 320"/>
                    <a:gd name="T70" fmla="*/ 34 w 69"/>
                    <a:gd name="T71" fmla="*/ 149 h 320"/>
                    <a:gd name="T72" fmla="*/ 23 w 69"/>
                    <a:gd name="T73" fmla="*/ 149 h 320"/>
                    <a:gd name="T74" fmla="*/ 34 w 69"/>
                    <a:gd name="T75" fmla="*/ 137 h 320"/>
                    <a:gd name="T76" fmla="*/ 46 w 69"/>
                    <a:gd name="T77" fmla="*/ 137 h 320"/>
                    <a:gd name="T78" fmla="*/ 23 w 69"/>
                    <a:gd name="T79" fmla="*/ 114 h 320"/>
                    <a:gd name="T80" fmla="*/ 12 w 69"/>
                    <a:gd name="T81" fmla="*/ 103 h 320"/>
                    <a:gd name="T82" fmla="*/ 0 w 69"/>
                    <a:gd name="T83" fmla="*/ 92 h 320"/>
                    <a:gd name="T84" fmla="*/ 0 w 69"/>
                    <a:gd name="T85" fmla="*/ 80 h 320"/>
                    <a:gd name="T86" fmla="*/ 12 w 69"/>
                    <a:gd name="T87" fmla="*/ 80 h 320"/>
                    <a:gd name="T88" fmla="*/ 23 w 69"/>
                    <a:gd name="T89" fmla="*/ 92 h 320"/>
                    <a:gd name="T90" fmla="*/ 34 w 69"/>
                    <a:gd name="T91" fmla="*/ 103 h 320"/>
                    <a:gd name="T92" fmla="*/ 46 w 69"/>
                    <a:gd name="T93" fmla="*/ 114 h 320"/>
                    <a:gd name="T94" fmla="*/ 57 w 69"/>
                    <a:gd name="T95" fmla="*/ 114 h 320"/>
                    <a:gd name="T96" fmla="*/ 57 w 69"/>
                    <a:gd name="T97" fmla="*/ 92 h 320"/>
                    <a:gd name="T98" fmla="*/ 57 w 69"/>
                    <a:gd name="T99" fmla="*/ 69 h 320"/>
                    <a:gd name="T100" fmla="*/ 57 w 69"/>
                    <a:gd name="T101" fmla="*/ 0 h 3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69"/>
                    <a:gd name="T154" fmla="*/ 0 h 320"/>
                    <a:gd name="T155" fmla="*/ 69 w 69"/>
                    <a:gd name="T156" fmla="*/ 320 h 3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69" h="320">
                      <a:moveTo>
                        <a:pt x="57" y="0"/>
                      </a:moveTo>
                      <a:lnTo>
                        <a:pt x="69" y="12"/>
                      </a:lnTo>
                      <a:lnTo>
                        <a:pt x="69" y="46"/>
                      </a:lnTo>
                      <a:lnTo>
                        <a:pt x="69" y="69"/>
                      </a:lnTo>
                      <a:lnTo>
                        <a:pt x="69" y="92"/>
                      </a:lnTo>
                      <a:lnTo>
                        <a:pt x="69" y="103"/>
                      </a:lnTo>
                      <a:lnTo>
                        <a:pt x="69" y="126"/>
                      </a:lnTo>
                      <a:lnTo>
                        <a:pt x="69" y="137"/>
                      </a:lnTo>
                      <a:lnTo>
                        <a:pt x="57" y="149"/>
                      </a:lnTo>
                      <a:lnTo>
                        <a:pt x="57" y="171"/>
                      </a:lnTo>
                      <a:lnTo>
                        <a:pt x="57" y="183"/>
                      </a:lnTo>
                      <a:lnTo>
                        <a:pt x="57" y="217"/>
                      </a:lnTo>
                      <a:lnTo>
                        <a:pt x="46" y="240"/>
                      </a:lnTo>
                      <a:lnTo>
                        <a:pt x="46" y="251"/>
                      </a:lnTo>
                      <a:lnTo>
                        <a:pt x="46" y="263"/>
                      </a:lnTo>
                      <a:lnTo>
                        <a:pt x="34" y="274"/>
                      </a:lnTo>
                      <a:lnTo>
                        <a:pt x="34" y="285"/>
                      </a:lnTo>
                      <a:lnTo>
                        <a:pt x="23" y="308"/>
                      </a:lnTo>
                      <a:lnTo>
                        <a:pt x="23" y="320"/>
                      </a:lnTo>
                      <a:lnTo>
                        <a:pt x="0" y="320"/>
                      </a:lnTo>
                      <a:lnTo>
                        <a:pt x="34" y="274"/>
                      </a:lnTo>
                      <a:lnTo>
                        <a:pt x="34" y="263"/>
                      </a:lnTo>
                      <a:lnTo>
                        <a:pt x="34" y="251"/>
                      </a:lnTo>
                      <a:lnTo>
                        <a:pt x="46" y="240"/>
                      </a:lnTo>
                      <a:lnTo>
                        <a:pt x="46" y="183"/>
                      </a:lnTo>
                      <a:lnTo>
                        <a:pt x="23" y="183"/>
                      </a:lnTo>
                      <a:lnTo>
                        <a:pt x="12" y="171"/>
                      </a:lnTo>
                      <a:lnTo>
                        <a:pt x="0" y="171"/>
                      </a:lnTo>
                      <a:lnTo>
                        <a:pt x="34" y="171"/>
                      </a:lnTo>
                      <a:lnTo>
                        <a:pt x="46" y="160"/>
                      </a:lnTo>
                      <a:lnTo>
                        <a:pt x="46" y="149"/>
                      </a:lnTo>
                      <a:lnTo>
                        <a:pt x="34" y="149"/>
                      </a:lnTo>
                      <a:lnTo>
                        <a:pt x="23" y="149"/>
                      </a:lnTo>
                      <a:lnTo>
                        <a:pt x="34" y="137"/>
                      </a:lnTo>
                      <a:lnTo>
                        <a:pt x="46" y="137"/>
                      </a:lnTo>
                      <a:lnTo>
                        <a:pt x="23" y="114"/>
                      </a:lnTo>
                      <a:lnTo>
                        <a:pt x="12" y="103"/>
                      </a:lnTo>
                      <a:lnTo>
                        <a:pt x="0" y="92"/>
                      </a:lnTo>
                      <a:lnTo>
                        <a:pt x="0" y="80"/>
                      </a:lnTo>
                      <a:lnTo>
                        <a:pt x="12" y="80"/>
                      </a:lnTo>
                      <a:lnTo>
                        <a:pt x="23" y="92"/>
                      </a:lnTo>
                      <a:lnTo>
                        <a:pt x="34" y="103"/>
                      </a:lnTo>
                      <a:lnTo>
                        <a:pt x="46" y="114"/>
                      </a:lnTo>
                      <a:lnTo>
                        <a:pt x="57" y="114"/>
                      </a:lnTo>
                      <a:lnTo>
                        <a:pt x="57" y="92"/>
                      </a:lnTo>
                      <a:lnTo>
                        <a:pt x="57" y="69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3" name="Freeform 75"/>
                <p:cNvSpPr>
                  <a:spLocks/>
                </p:cNvSpPr>
                <p:nvPr/>
              </p:nvSpPr>
              <p:spPr bwMode="auto">
                <a:xfrm>
                  <a:off x="2934" y="1209"/>
                  <a:ext cx="148" cy="216"/>
                </a:xfrm>
                <a:custGeom>
                  <a:avLst/>
                  <a:gdLst>
                    <a:gd name="T0" fmla="*/ 0 w 148"/>
                    <a:gd name="T1" fmla="*/ 216 h 216"/>
                    <a:gd name="T2" fmla="*/ 91 w 148"/>
                    <a:gd name="T3" fmla="*/ 159 h 216"/>
                    <a:gd name="T4" fmla="*/ 103 w 148"/>
                    <a:gd name="T5" fmla="*/ 148 h 216"/>
                    <a:gd name="T6" fmla="*/ 103 w 148"/>
                    <a:gd name="T7" fmla="*/ 136 h 216"/>
                    <a:gd name="T8" fmla="*/ 103 w 148"/>
                    <a:gd name="T9" fmla="*/ 125 h 216"/>
                    <a:gd name="T10" fmla="*/ 114 w 148"/>
                    <a:gd name="T11" fmla="*/ 68 h 216"/>
                    <a:gd name="T12" fmla="*/ 114 w 148"/>
                    <a:gd name="T13" fmla="*/ 102 h 216"/>
                    <a:gd name="T14" fmla="*/ 114 w 148"/>
                    <a:gd name="T15" fmla="*/ 114 h 216"/>
                    <a:gd name="T16" fmla="*/ 125 w 148"/>
                    <a:gd name="T17" fmla="*/ 91 h 216"/>
                    <a:gd name="T18" fmla="*/ 125 w 148"/>
                    <a:gd name="T19" fmla="*/ 57 h 216"/>
                    <a:gd name="T20" fmla="*/ 137 w 148"/>
                    <a:gd name="T21" fmla="*/ 0 h 216"/>
                    <a:gd name="T22" fmla="*/ 137 w 148"/>
                    <a:gd name="T23" fmla="*/ 57 h 216"/>
                    <a:gd name="T24" fmla="*/ 125 w 148"/>
                    <a:gd name="T25" fmla="*/ 91 h 216"/>
                    <a:gd name="T26" fmla="*/ 125 w 148"/>
                    <a:gd name="T27" fmla="*/ 114 h 216"/>
                    <a:gd name="T28" fmla="*/ 114 w 148"/>
                    <a:gd name="T29" fmla="*/ 125 h 216"/>
                    <a:gd name="T30" fmla="*/ 114 w 148"/>
                    <a:gd name="T31" fmla="*/ 148 h 216"/>
                    <a:gd name="T32" fmla="*/ 114 w 148"/>
                    <a:gd name="T33" fmla="*/ 148 h 216"/>
                    <a:gd name="T34" fmla="*/ 125 w 148"/>
                    <a:gd name="T35" fmla="*/ 148 h 216"/>
                    <a:gd name="T36" fmla="*/ 148 w 148"/>
                    <a:gd name="T37" fmla="*/ 125 h 216"/>
                    <a:gd name="T38" fmla="*/ 125 w 148"/>
                    <a:gd name="T39" fmla="*/ 171 h 216"/>
                    <a:gd name="T40" fmla="*/ 103 w 148"/>
                    <a:gd name="T41" fmla="*/ 182 h 216"/>
                    <a:gd name="T42" fmla="*/ 69 w 148"/>
                    <a:gd name="T43" fmla="*/ 182 h 216"/>
                    <a:gd name="T44" fmla="*/ 46 w 148"/>
                    <a:gd name="T45" fmla="*/ 193 h 216"/>
                    <a:gd name="T46" fmla="*/ 23 w 148"/>
                    <a:gd name="T47" fmla="*/ 205 h 216"/>
                    <a:gd name="T48" fmla="*/ 0 w 148"/>
                    <a:gd name="T49" fmla="*/ 216 h 21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16"/>
                    <a:gd name="T77" fmla="*/ 148 w 148"/>
                    <a:gd name="T78" fmla="*/ 216 h 21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16">
                      <a:moveTo>
                        <a:pt x="0" y="216"/>
                      </a:moveTo>
                      <a:lnTo>
                        <a:pt x="91" y="159"/>
                      </a:lnTo>
                      <a:lnTo>
                        <a:pt x="103" y="148"/>
                      </a:lnTo>
                      <a:lnTo>
                        <a:pt x="103" y="136"/>
                      </a:lnTo>
                      <a:lnTo>
                        <a:pt x="103" y="125"/>
                      </a:lnTo>
                      <a:lnTo>
                        <a:pt x="114" y="68"/>
                      </a:lnTo>
                      <a:lnTo>
                        <a:pt x="114" y="102"/>
                      </a:lnTo>
                      <a:lnTo>
                        <a:pt x="114" y="114"/>
                      </a:lnTo>
                      <a:lnTo>
                        <a:pt x="125" y="91"/>
                      </a:lnTo>
                      <a:lnTo>
                        <a:pt x="125" y="57"/>
                      </a:lnTo>
                      <a:lnTo>
                        <a:pt x="137" y="0"/>
                      </a:lnTo>
                      <a:lnTo>
                        <a:pt x="137" y="57"/>
                      </a:lnTo>
                      <a:lnTo>
                        <a:pt x="125" y="91"/>
                      </a:lnTo>
                      <a:lnTo>
                        <a:pt x="125" y="114"/>
                      </a:lnTo>
                      <a:lnTo>
                        <a:pt x="114" y="125"/>
                      </a:lnTo>
                      <a:lnTo>
                        <a:pt x="114" y="148"/>
                      </a:lnTo>
                      <a:lnTo>
                        <a:pt x="125" y="148"/>
                      </a:lnTo>
                      <a:lnTo>
                        <a:pt x="148" y="125"/>
                      </a:lnTo>
                      <a:lnTo>
                        <a:pt x="125" y="171"/>
                      </a:lnTo>
                      <a:lnTo>
                        <a:pt x="103" y="182"/>
                      </a:lnTo>
                      <a:lnTo>
                        <a:pt x="69" y="182"/>
                      </a:lnTo>
                      <a:lnTo>
                        <a:pt x="46" y="193"/>
                      </a:lnTo>
                      <a:lnTo>
                        <a:pt x="23" y="205"/>
                      </a:lnTo>
                      <a:lnTo>
                        <a:pt x="0" y="216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4" name="Freeform 76"/>
                <p:cNvSpPr>
                  <a:spLocks/>
                </p:cNvSpPr>
                <p:nvPr/>
              </p:nvSpPr>
              <p:spPr bwMode="auto">
                <a:xfrm>
                  <a:off x="3059" y="1049"/>
                  <a:ext cx="114" cy="365"/>
                </a:xfrm>
                <a:custGeom>
                  <a:avLst/>
                  <a:gdLst>
                    <a:gd name="T0" fmla="*/ 114 w 114"/>
                    <a:gd name="T1" fmla="*/ 11 h 365"/>
                    <a:gd name="T2" fmla="*/ 92 w 114"/>
                    <a:gd name="T3" fmla="*/ 0 h 365"/>
                    <a:gd name="T4" fmla="*/ 80 w 114"/>
                    <a:gd name="T5" fmla="*/ 11 h 365"/>
                    <a:gd name="T6" fmla="*/ 57 w 114"/>
                    <a:gd name="T7" fmla="*/ 46 h 365"/>
                    <a:gd name="T8" fmla="*/ 46 w 114"/>
                    <a:gd name="T9" fmla="*/ 80 h 365"/>
                    <a:gd name="T10" fmla="*/ 35 w 114"/>
                    <a:gd name="T11" fmla="*/ 160 h 365"/>
                    <a:gd name="T12" fmla="*/ 23 w 114"/>
                    <a:gd name="T13" fmla="*/ 182 h 365"/>
                    <a:gd name="T14" fmla="*/ 23 w 114"/>
                    <a:gd name="T15" fmla="*/ 239 h 365"/>
                    <a:gd name="T16" fmla="*/ 23 w 114"/>
                    <a:gd name="T17" fmla="*/ 285 h 365"/>
                    <a:gd name="T18" fmla="*/ 0 w 114"/>
                    <a:gd name="T19" fmla="*/ 319 h 365"/>
                    <a:gd name="T20" fmla="*/ 35 w 114"/>
                    <a:gd name="T21" fmla="*/ 365 h 365"/>
                    <a:gd name="T22" fmla="*/ 23 w 114"/>
                    <a:gd name="T23" fmla="*/ 331 h 365"/>
                    <a:gd name="T24" fmla="*/ 23 w 114"/>
                    <a:gd name="T25" fmla="*/ 331 h 365"/>
                    <a:gd name="T26" fmla="*/ 46 w 114"/>
                    <a:gd name="T27" fmla="*/ 342 h 365"/>
                    <a:gd name="T28" fmla="*/ 69 w 114"/>
                    <a:gd name="T29" fmla="*/ 353 h 365"/>
                    <a:gd name="T30" fmla="*/ 35 w 114"/>
                    <a:gd name="T31" fmla="*/ 331 h 365"/>
                    <a:gd name="T32" fmla="*/ 23 w 114"/>
                    <a:gd name="T33" fmla="*/ 319 h 365"/>
                    <a:gd name="T34" fmla="*/ 23 w 114"/>
                    <a:gd name="T35" fmla="*/ 296 h 365"/>
                    <a:gd name="T36" fmla="*/ 46 w 114"/>
                    <a:gd name="T37" fmla="*/ 296 h 365"/>
                    <a:gd name="T38" fmla="*/ 23 w 114"/>
                    <a:gd name="T39" fmla="*/ 285 h 365"/>
                    <a:gd name="T40" fmla="*/ 23 w 114"/>
                    <a:gd name="T41" fmla="*/ 239 h 365"/>
                    <a:gd name="T42" fmla="*/ 35 w 114"/>
                    <a:gd name="T43" fmla="*/ 171 h 365"/>
                    <a:gd name="T44" fmla="*/ 46 w 114"/>
                    <a:gd name="T45" fmla="*/ 80 h 365"/>
                    <a:gd name="T46" fmla="*/ 57 w 114"/>
                    <a:gd name="T47" fmla="*/ 57 h 365"/>
                    <a:gd name="T48" fmla="*/ 80 w 114"/>
                    <a:gd name="T49" fmla="*/ 23 h 365"/>
                    <a:gd name="T50" fmla="*/ 92 w 114"/>
                    <a:gd name="T51" fmla="*/ 11 h 365"/>
                    <a:gd name="T52" fmla="*/ 114 w 114"/>
                    <a:gd name="T53" fmla="*/ 11 h 365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14"/>
                    <a:gd name="T82" fmla="*/ 0 h 365"/>
                    <a:gd name="T83" fmla="*/ 114 w 114"/>
                    <a:gd name="T84" fmla="*/ 365 h 365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14" h="365">
                      <a:moveTo>
                        <a:pt x="114" y="11"/>
                      </a:moveTo>
                      <a:lnTo>
                        <a:pt x="92" y="0"/>
                      </a:lnTo>
                      <a:lnTo>
                        <a:pt x="80" y="11"/>
                      </a:lnTo>
                      <a:lnTo>
                        <a:pt x="57" y="46"/>
                      </a:lnTo>
                      <a:lnTo>
                        <a:pt x="46" y="80"/>
                      </a:lnTo>
                      <a:lnTo>
                        <a:pt x="35" y="160"/>
                      </a:lnTo>
                      <a:lnTo>
                        <a:pt x="23" y="182"/>
                      </a:lnTo>
                      <a:lnTo>
                        <a:pt x="23" y="239"/>
                      </a:lnTo>
                      <a:lnTo>
                        <a:pt x="23" y="285"/>
                      </a:lnTo>
                      <a:lnTo>
                        <a:pt x="0" y="319"/>
                      </a:lnTo>
                      <a:lnTo>
                        <a:pt x="35" y="365"/>
                      </a:lnTo>
                      <a:lnTo>
                        <a:pt x="23" y="331"/>
                      </a:lnTo>
                      <a:lnTo>
                        <a:pt x="46" y="342"/>
                      </a:lnTo>
                      <a:lnTo>
                        <a:pt x="69" y="353"/>
                      </a:lnTo>
                      <a:lnTo>
                        <a:pt x="35" y="331"/>
                      </a:lnTo>
                      <a:lnTo>
                        <a:pt x="23" y="319"/>
                      </a:lnTo>
                      <a:lnTo>
                        <a:pt x="23" y="296"/>
                      </a:lnTo>
                      <a:lnTo>
                        <a:pt x="46" y="296"/>
                      </a:lnTo>
                      <a:lnTo>
                        <a:pt x="23" y="285"/>
                      </a:lnTo>
                      <a:lnTo>
                        <a:pt x="23" y="239"/>
                      </a:lnTo>
                      <a:lnTo>
                        <a:pt x="35" y="171"/>
                      </a:lnTo>
                      <a:lnTo>
                        <a:pt x="46" y="80"/>
                      </a:lnTo>
                      <a:lnTo>
                        <a:pt x="57" y="57"/>
                      </a:lnTo>
                      <a:lnTo>
                        <a:pt x="80" y="23"/>
                      </a:lnTo>
                      <a:lnTo>
                        <a:pt x="92" y="11"/>
                      </a:lnTo>
                      <a:lnTo>
                        <a:pt x="114" y="11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65" name="Group 77"/>
                <p:cNvGrpSpPr>
                  <a:grpSpLocks/>
                </p:cNvGrpSpPr>
                <p:nvPr/>
              </p:nvGrpSpPr>
              <p:grpSpPr bwMode="auto">
                <a:xfrm>
                  <a:off x="2968" y="775"/>
                  <a:ext cx="183" cy="456"/>
                  <a:chOff x="2968" y="775"/>
                  <a:chExt cx="183" cy="456"/>
                </a:xfrm>
              </p:grpSpPr>
              <p:sp>
                <p:nvSpPr>
                  <p:cNvPr id="67" name="Freeform 78"/>
                  <p:cNvSpPr>
                    <a:spLocks/>
                  </p:cNvSpPr>
                  <p:nvPr/>
                </p:nvSpPr>
                <p:spPr bwMode="auto">
                  <a:xfrm>
                    <a:off x="3048" y="1015"/>
                    <a:ext cx="68" cy="114"/>
                  </a:xfrm>
                  <a:custGeom>
                    <a:avLst/>
                    <a:gdLst>
                      <a:gd name="T0" fmla="*/ 57 w 68"/>
                      <a:gd name="T1" fmla="*/ 0 h 114"/>
                      <a:gd name="T2" fmla="*/ 11 w 68"/>
                      <a:gd name="T3" fmla="*/ 68 h 114"/>
                      <a:gd name="T4" fmla="*/ 11 w 68"/>
                      <a:gd name="T5" fmla="*/ 57 h 114"/>
                      <a:gd name="T6" fmla="*/ 0 w 68"/>
                      <a:gd name="T7" fmla="*/ 91 h 114"/>
                      <a:gd name="T8" fmla="*/ 0 w 68"/>
                      <a:gd name="T9" fmla="*/ 102 h 114"/>
                      <a:gd name="T10" fmla="*/ 0 w 68"/>
                      <a:gd name="T11" fmla="*/ 91 h 114"/>
                      <a:gd name="T12" fmla="*/ 11 w 68"/>
                      <a:gd name="T13" fmla="*/ 80 h 114"/>
                      <a:gd name="T14" fmla="*/ 23 w 68"/>
                      <a:gd name="T15" fmla="*/ 114 h 114"/>
                      <a:gd name="T16" fmla="*/ 34 w 68"/>
                      <a:gd name="T17" fmla="*/ 91 h 114"/>
                      <a:gd name="T18" fmla="*/ 57 w 68"/>
                      <a:gd name="T19" fmla="*/ 45 h 114"/>
                      <a:gd name="T20" fmla="*/ 68 w 68"/>
                      <a:gd name="T21" fmla="*/ 11 h 114"/>
                      <a:gd name="T22" fmla="*/ 57 w 68"/>
                      <a:gd name="T23" fmla="*/ 0 h 11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68"/>
                      <a:gd name="T37" fmla="*/ 0 h 114"/>
                      <a:gd name="T38" fmla="*/ 68 w 68"/>
                      <a:gd name="T39" fmla="*/ 114 h 11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68" h="114">
                        <a:moveTo>
                          <a:pt x="57" y="0"/>
                        </a:moveTo>
                        <a:lnTo>
                          <a:pt x="11" y="68"/>
                        </a:lnTo>
                        <a:lnTo>
                          <a:pt x="11" y="57"/>
                        </a:lnTo>
                        <a:lnTo>
                          <a:pt x="0" y="91"/>
                        </a:lnTo>
                        <a:lnTo>
                          <a:pt x="0" y="102"/>
                        </a:lnTo>
                        <a:lnTo>
                          <a:pt x="0" y="91"/>
                        </a:lnTo>
                        <a:lnTo>
                          <a:pt x="11" y="80"/>
                        </a:lnTo>
                        <a:lnTo>
                          <a:pt x="23" y="114"/>
                        </a:lnTo>
                        <a:lnTo>
                          <a:pt x="34" y="91"/>
                        </a:lnTo>
                        <a:lnTo>
                          <a:pt x="57" y="45"/>
                        </a:lnTo>
                        <a:lnTo>
                          <a:pt x="68" y="1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68" name="Freeform 79"/>
                  <p:cNvSpPr>
                    <a:spLocks/>
                  </p:cNvSpPr>
                  <p:nvPr/>
                </p:nvSpPr>
                <p:spPr bwMode="auto">
                  <a:xfrm>
                    <a:off x="3048" y="1095"/>
                    <a:ext cx="23" cy="125"/>
                  </a:xfrm>
                  <a:custGeom>
                    <a:avLst/>
                    <a:gdLst>
                      <a:gd name="T0" fmla="*/ 11 w 23"/>
                      <a:gd name="T1" fmla="*/ 0 h 125"/>
                      <a:gd name="T2" fmla="*/ 11 w 23"/>
                      <a:gd name="T3" fmla="*/ 0 h 125"/>
                      <a:gd name="T4" fmla="*/ 0 w 23"/>
                      <a:gd name="T5" fmla="*/ 11 h 125"/>
                      <a:gd name="T6" fmla="*/ 0 w 23"/>
                      <a:gd name="T7" fmla="*/ 11 h 125"/>
                      <a:gd name="T8" fmla="*/ 0 w 23"/>
                      <a:gd name="T9" fmla="*/ 22 h 125"/>
                      <a:gd name="T10" fmla="*/ 0 w 23"/>
                      <a:gd name="T11" fmla="*/ 34 h 125"/>
                      <a:gd name="T12" fmla="*/ 0 w 23"/>
                      <a:gd name="T13" fmla="*/ 45 h 125"/>
                      <a:gd name="T14" fmla="*/ 0 w 23"/>
                      <a:gd name="T15" fmla="*/ 57 h 125"/>
                      <a:gd name="T16" fmla="*/ 0 w 23"/>
                      <a:gd name="T17" fmla="*/ 68 h 125"/>
                      <a:gd name="T18" fmla="*/ 0 w 23"/>
                      <a:gd name="T19" fmla="*/ 91 h 125"/>
                      <a:gd name="T20" fmla="*/ 0 w 23"/>
                      <a:gd name="T21" fmla="*/ 102 h 125"/>
                      <a:gd name="T22" fmla="*/ 0 w 23"/>
                      <a:gd name="T23" fmla="*/ 114 h 125"/>
                      <a:gd name="T24" fmla="*/ 0 w 23"/>
                      <a:gd name="T25" fmla="*/ 125 h 125"/>
                      <a:gd name="T26" fmla="*/ 11 w 23"/>
                      <a:gd name="T27" fmla="*/ 91 h 125"/>
                      <a:gd name="T28" fmla="*/ 11 w 23"/>
                      <a:gd name="T29" fmla="*/ 57 h 125"/>
                      <a:gd name="T30" fmla="*/ 23 w 23"/>
                      <a:gd name="T31" fmla="*/ 22 h 125"/>
                      <a:gd name="T32" fmla="*/ 11 w 23"/>
                      <a:gd name="T33" fmla="*/ 0 h 12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"/>
                      <a:gd name="T52" fmla="*/ 0 h 125"/>
                      <a:gd name="T53" fmla="*/ 23 w 23"/>
                      <a:gd name="T54" fmla="*/ 125 h 12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" h="125">
                        <a:moveTo>
                          <a:pt x="11" y="0"/>
                        </a:moveTo>
                        <a:lnTo>
                          <a:pt x="11" y="0"/>
                        </a:lnTo>
                        <a:lnTo>
                          <a:pt x="0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0" y="45"/>
                        </a:lnTo>
                        <a:lnTo>
                          <a:pt x="0" y="57"/>
                        </a:lnTo>
                        <a:lnTo>
                          <a:pt x="0" y="68"/>
                        </a:lnTo>
                        <a:lnTo>
                          <a:pt x="0" y="91"/>
                        </a:lnTo>
                        <a:lnTo>
                          <a:pt x="0" y="102"/>
                        </a:lnTo>
                        <a:lnTo>
                          <a:pt x="0" y="114"/>
                        </a:lnTo>
                        <a:lnTo>
                          <a:pt x="0" y="125"/>
                        </a:lnTo>
                        <a:lnTo>
                          <a:pt x="11" y="91"/>
                        </a:lnTo>
                        <a:lnTo>
                          <a:pt x="11" y="57"/>
                        </a:lnTo>
                        <a:lnTo>
                          <a:pt x="23" y="22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69" name="Freeform 80"/>
                  <p:cNvSpPr>
                    <a:spLocks/>
                  </p:cNvSpPr>
                  <p:nvPr/>
                </p:nvSpPr>
                <p:spPr bwMode="auto">
                  <a:xfrm>
                    <a:off x="3048" y="1095"/>
                    <a:ext cx="23" cy="68"/>
                  </a:xfrm>
                  <a:custGeom>
                    <a:avLst/>
                    <a:gdLst>
                      <a:gd name="T0" fmla="*/ 11 w 23"/>
                      <a:gd name="T1" fmla="*/ 0 h 68"/>
                      <a:gd name="T2" fmla="*/ 11 w 23"/>
                      <a:gd name="T3" fmla="*/ 0 h 68"/>
                      <a:gd name="T4" fmla="*/ 0 w 23"/>
                      <a:gd name="T5" fmla="*/ 11 h 68"/>
                      <a:gd name="T6" fmla="*/ 0 w 23"/>
                      <a:gd name="T7" fmla="*/ 11 h 68"/>
                      <a:gd name="T8" fmla="*/ 0 w 23"/>
                      <a:gd name="T9" fmla="*/ 22 h 68"/>
                      <a:gd name="T10" fmla="*/ 0 w 23"/>
                      <a:gd name="T11" fmla="*/ 34 h 68"/>
                      <a:gd name="T12" fmla="*/ 0 w 23"/>
                      <a:gd name="T13" fmla="*/ 45 h 68"/>
                      <a:gd name="T14" fmla="*/ 0 w 23"/>
                      <a:gd name="T15" fmla="*/ 57 h 68"/>
                      <a:gd name="T16" fmla="*/ 0 w 23"/>
                      <a:gd name="T17" fmla="*/ 68 h 68"/>
                      <a:gd name="T18" fmla="*/ 11 w 23"/>
                      <a:gd name="T19" fmla="*/ 68 h 68"/>
                      <a:gd name="T20" fmla="*/ 11 w 23"/>
                      <a:gd name="T21" fmla="*/ 57 h 68"/>
                      <a:gd name="T22" fmla="*/ 23 w 23"/>
                      <a:gd name="T23" fmla="*/ 34 h 68"/>
                      <a:gd name="T24" fmla="*/ 11 w 23"/>
                      <a:gd name="T25" fmla="*/ 0 h 6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3"/>
                      <a:gd name="T40" fmla="*/ 0 h 68"/>
                      <a:gd name="T41" fmla="*/ 23 w 23"/>
                      <a:gd name="T42" fmla="*/ 68 h 6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3" h="68">
                        <a:moveTo>
                          <a:pt x="11" y="0"/>
                        </a:moveTo>
                        <a:lnTo>
                          <a:pt x="11" y="0"/>
                        </a:lnTo>
                        <a:lnTo>
                          <a:pt x="0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0" y="45"/>
                        </a:lnTo>
                        <a:lnTo>
                          <a:pt x="0" y="57"/>
                        </a:lnTo>
                        <a:lnTo>
                          <a:pt x="0" y="68"/>
                        </a:lnTo>
                        <a:lnTo>
                          <a:pt x="11" y="68"/>
                        </a:lnTo>
                        <a:lnTo>
                          <a:pt x="11" y="57"/>
                        </a:lnTo>
                        <a:lnTo>
                          <a:pt x="23" y="34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70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968" y="775"/>
                    <a:ext cx="183" cy="320"/>
                    <a:chOff x="2968" y="775"/>
                    <a:chExt cx="183" cy="320"/>
                  </a:xfrm>
                </p:grpSpPr>
                <p:grpSp>
                  <p:nvGrpSpPr>
                    <p:cNvPr id="73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91" y="810"/>
                      <a:ext cx="137" cy="285"/>
                      <a:chOff x="2991" y="810"/>
                      <a:chExt cx="137" cy="285"/>
                    </a:xfrm>
                  </p:grpSpPr>
                  <p:sp>
                    <p:nvSpPr>
                      <p:cNvPr id="80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1" y="810"/>
                        <a:ext cx="137" cy="285"/>
                      </a:xfrm>
                      <a:custGeom>
                        <a:avLst/>
                        <a:gdLst>
                          <a:gd name="T0" fmla="*/ 46 w 137"/>
                          <a:gd name="T1" fmla="*/ 11 h 285"/>
                          <a:gd name="T2" fmla="*/ 34 w 137"/>
                          <a:gd name="T3" fmla="*/ 11 h 285"/>
                          <a:gd name="T4" fmla="*/ 23 w 137"/>
                          <a:gd name="T5" fmla="*/ 22 h 285"/>
                          <a:gd name="T6" fmla="*/ 12 w 137"/>
                          <a:gd name="T7" fmla="*/ 34 h 285"/>
                          <a:gd name="T8" fmla="*/ 12 w 137"/>
                          <a:gd name="T9" fmla="*/ 45 h 285"/>
                          <a:gd name="T10" fmla="*/ 0 w 137"/>
                          <a:gd name="T11" fmla="*/ 57 h 285"/>
                          <a:gd name="T12" fmla="*/ 0 w 137"/>
                          <a:gd name="T13" fmla="*/ 68 h 285"/>
                          <a:gd name="T14" fmla="*/ 0 w 137"/>
                          <a:gd name="T15" fmla="*/ 79 h 285"/>
                          <a:gd name="T16" fmla="*/ 0 w 137"/>
                          <a:gd name="T17" fmla="*/ 91 h 285"/>
                          <a:gd name="T18" fmla="*/ 0 w 137"/>
                          <a:gd name="T19" fmla="*/ 102 h 285"/>
                          <a:gd name="T20" fmla="*/ 0 w 137"/>
                          <a:gd name="T21" fmla="*/ 114 h 285"/>
                          <a:gd name="T22" fmla="*/ 0 w 137"/>
                          <a:gd name="T23" fmla="*/ 136 h 285"/>
                          <a:gd name="T24" fmla="*/ 0 w 137"/>
                          <a:gd name="T25" fmla="*/ 136 h 285"/>
                          <a:gd name="T26" fmla="*/ 12 w 137"/>
                          <a:gd name="T27" fmla="*/ 148 h 285"/>
                          <a:gd name="T28" fmla="*/ 12 w 137"/>
                          <a:gd name="T29" fmla="*/ 148 h 285"/>
                          <a:gd name="T30" fmla="*/ 12 w 137"/>
                          <a:gd name="T31" fmla="*/ 159 h 285"/>
                          <a:gd name="T32" fmla="*/ 0 w 137"/>
                          <a:gd name="T33" fmla="*/ 159 h 285"/>
                          <a:gd name="T34" fmla="*/ 0 w 137"/>
                          <a:gd name="T35" fmla="*/ 182 h 285"/>
                          <a:gd name="T36" fmla="*/ 0 w 137"/>
                          <a:gd name="T37" fmla="*/ 193 h 285"/>
                          <a:gd name="T38" fmla="*/ 0 w 137"/>
                          <a:gd name="T39" fmla="*/ 193 h 285"/>
                          <a:gd name="T40" fmla="*/ 12 w 137"/>
                          <a:gd name="T41" fmla="*/ 193 h 285"/>
                          <a:gd name="T42" fmla="*/ 12 w 137"/>
                          <a:gd name="T43" fmla="*/ 193 h 285"/>
                          <a:gd name="T44" fmla="*/ 23 w 137"/>
                          <a:gd name="T45" fmla="*/ 228 h 285"/>
                          <a:gd name="T46" fmla="*/ 23 w 137"/>
                          <a:gd name="T47" fmla="*/ 239 h 285"/>
                          <a:gd name="T48" fmla="*/ 23 w 137"/>
                          <a:gd name="T49" fmla="*/ 239 h 285"/>
                          <a:gd name="T50" fmla="*/ 23 w 137"/>
                          <a:gd name="T51" fmla="*/ 239 h 285"/>
                          <a:gd name="T52" fmla="*/ 23 w 137"/>
                          <a:gd name="T53" fmla="*/ 250 h 285"/>
                          <a:gd name="T54" fmla="*/ 23 w 137"/>
                          <a:gd name="T55" fmla="*/ 250 h 285"/>
                          <a:gd name="T56" fmla="*/ 23 w 137"/>
                          <a:gd name="T57" fmla="*/ 262 h 285"/>
                          <a:gd name="T58" fmla="*/ 34 w 137"/>
                          <a:gd name="T59" fmla="*/ 273 h 285"/>
                          <a:gd name="T60" fmla="*/ 34 w 137"/>
                          <a:gd name="T61" fmla="*/ 273 h 285"/>
                          <a:gd name="T62" fmla="*/ 46 w 137"/>
                          <a:gd name="T63" fmla="*/ 285 h 285"/>
                          <a:gd name="T64" fmla="*/ 46 w 137"/>
                          <a:gd name="T65" fmla="*/ 285 h 285"/>
                          <a:gd name="T66" fmla="*/ 57 w 137"/>
                          <a:gd name="T67" fmla="*/ 273 h 285"/>
                          <a:gd name="T68" fmla="*/ 68 w 137"/>
                          <a:gd name="T69" fmla="*/ 262 h 285"/>
                          <a:gd name="T70" fmla="*/ 68 w 137"/>
                          <a:gd name="T71" fmla="*/ 273 h 285"/>
                          <a:gd name="T72" fmla="*/ 125 w 137"/>
                          <a:gd name="T73" fmla="*/ 193 h 285"/>
                          <a:gd name="T74" fmla="*/ 125 w 137"/>
                          <a:gd name="T75" fmla="*/ 182 h 285"/>
                          <a:gd name="T76" fmla="*/ 125 w 137"/>
                          <a:gd name="T77" fmla="*/ 171 h 285"/>
                          <a:gd name="T78" fmla="*/ 137 w 137"/>
                          <a:gd name="T79" fmla="*/ 148 h 285"/>
                          <a:gd name="T80" fmla="*/ 137 w 137"/>
                          <a:gd name="T81" fmla="*/ 114 h 285"/>
                          <a:gd name="T82" fmla="*/ 137 w 137"/>
                          <a:gd name="T83" fmla="*/ 91 h 285"/>
                          <a:gd name="T84" fmla="*/ 125 w 137"/>
                          <a:gd name="T85" fmla="*/ 57 h 285"/>
                          <a:gd name="T86" fmla="*/ 125 w 137"/>
                          <a:gd name="T87" fmla="*/ 22 h 285"/>
                          <a:gd name="T88" fmla="*/ 114 w 137"/>
                          <a:gd name="T89" fmla="*/ 0 h 285"/>
                          <a:gd name="T90" fmla="*/ 91 w 137"/>
                          <a:gd name="T91" fmla="*/ 0 h 285"/>
                          <a:gd name="T92" fmla="*/ 57 w 137"/>
                          <a:gd name="T93" fmla="*/ 0 h 285"/>
                          <a:gd name="T94" fmla="*/ 46 w 137"/>
                          <a:gd name="T95" fmla="*/ 11 h 285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w 137"/>
                          <a:gd name="T145" fmla="*/ 0 h 285"/>
                          <a:gd name="T146" fmla="*/ 137 w 137"/>
                          <a:gd name="T147" fmla="*/ 285 h 285"/>
                        </a:gdLst>
                        <a:ahLst/>
                        <a:cxnLst>
                          <a:cxn ang="T96">
                            <a:pos x="T0" y="T1"/>
                          </a:cxn>
                          <a:cxn ang="T97">
                            <a:pos x="T2" y="T3"/>
                          </a:cxn>
                          <a:cxn ang="T98">
                            <a:pos x="T4" y="T5"/>
                          </a:cxn>
                          <a:cxn ang="T99">
                            <a:pos x="T6" y="T7"/>
                          </a:cxn>
                          <a:cxn ang="T100">
                            <a:pos x="T8" y="T9"/>
                          </a:cxn>
                          <a:cxn ang="T101">
                            <a:pos x="T10" y="T11"/>
                          </a:cxn>
                          <a:cxn ang="T102">
                            <a:pos x="T12" y="T13"/>
                          </a:cxn>
                          <a:cxn ang="T103">
                            <a:pos x="T14" y="T15"/>
                          </a:cxn>
                          <a:cxn ang="T104">
                            <a:pos x="T16" y="T17"/>
                          </a:cxn>
                          <a:cxn ang="T105">
                            <a:pos x="T18" y="T19"/>
                          </a:cxn>
                          <a:cxn ang="T106">
                            <a:pos x="T20" y="T21"/>
                          </a:cxn>
                          <a:cxn ang="T107">
                            <a:pos x="T22" y="T23"/>
                          </a:cxn>
                          <a:cxn ang="T108">
                            <a:pos x="T24" y="T25"/>
                          </a:cxn>
                          <a:cxn ang="T109">
                            <a:pos x="T26" y="T27"/>
                          </a:cxn>
                          <a:cxn ang="T110">
                            <a:pos x="T28" y="T29"/>
                          </a:cxn>
                          <a:cxn ang="T111">
                            <a:pos x="T30" y="T31"/>
                          </a:cxn>
                          <a:cxn ang="T112">
                            <a:pos x="T32" y="T33"/>
                          </a:cxn>
                          <a:cxn ang="T113">
                            <a:pos x="T34" y="T35"/>
                          </a:cxn>
                          <a:cxn ang="T114">
                            <a:pos x="T36" y="T37"/>
                          </a:cxn>
                          <a:cxn ang="T115">
                            <a:pos x="T38" y="T39"/>
                          </a:cxn>
                          <a:cxn ang="T116">
                            <a:pos x="T40" y="T41"/>
                          </a:cxn>
                          <a:cxn ang="T117">
                            <a:pos x="T42" y="T43"/>
                          </a:cxn>
                          <a:cxn ang="T118">
                            <a:pos x="T44" y="T45"/>
                          </a:cxn>
                          <a:cxn ang="T119">
                            <a:pos x="T46" y="T47"/>
                          </a:cxn>
                          <a:cxn ang="T120">
                            <a:pos x="T48" y="T49"/>
                          </a:cxn>
                          <a:cxn ang="T121">
                            <a:pos x="T50" y="T51"/>
                          </a:cxn>
                          <a:cxn ang="T122">
                            <a:pos x="T52" y="T53"/>
                          </a:cxn>
                          <a:cxn ang="T123">
                            <a:pos x="T54" y="T55"/>
                          </a:cxn>
                          <a:cxn ang="T124">
                            <a:pos x="T56" y="T57"/>
                          </a:cxn>
                          <a:cxn ang="T125">
                            <a:pos x="T58" y="T59"/>
                          </a:cxn>
                          <a:cxn ang="T126">
                            <a:pos x="T60" y="T61"/>
                          </a:cxn>
                          <a:cxn ang="T127">
                            <a:pos x="T62" y="T63"/>
                          </a:cxn>
                          <a:cxn ang="T128">
                            <a:pos x="T64" y="T65"/>
                          </a:cxn>
                          <a:cxn ang="T129">
                            <a:pos x="T66" y="T67"/>
                          </a:cxn>
                          <a:cxn ang="T130">
                            <a:pos x="T68" y="T69"/>
                          </a:cxn>
                          <a:cxn ang="T131">
                            <a:pos x="T70" y="T71"/>
                          </a:cxn>
                          <a:cxn ang="T132">
                            <a:pos x="T72" y="T73"/>
                          </a:cxn>
                          <a:cxn ang="T133">
                            <a:pos x="T74" y="T75"/>
                          </a:cxn>
                          <a:cxn ang="T134">
                            <a:pos x="T76" y="T77"/>
                          </a:cxn>
                          <a:cxn ang="T135">
                            <a:pos x="T78" y="T79"/>
                          </a:cxn>
                          <a:cxn ang="T136">
                            <a:pos x="T80" y="T81"/>
                          </a:cxn>
                          <a:cxn ang="T137">
                            <a:pos x="T82" y="T83"/>
                          </a:cxn>
                          <a:cxn ang="T138">
                            <a:pos x="T84" y="T85"/>
                          </a:cxn>
                          <a:cxn ang="T139">
                            <a:pos x="T86" y="T87"/>
                          </a:cxn>
                          <a:cxn ang="T140">
                            <a:pos x="T88" y="T89"/>
                          </a:cxn>
                          <a:cxn ang="T141">
                            <a:pos x="T90" y="T91"/>
                          </a:cxn>
                          <a:cxn ang="T142">
                            <a:pos x="T92" y="T93"/>
                          </a:cxn>
                          <a:cxn ang="T143">
                            <a:pos x="T94" y="T95"/>
                          </a:cxn>
                        </a:cxnLst>
                        <a:rect l="T144" t="T145" r="T146" b="T147"/>
                        <a:pathLst>
                          <a:path w="137" h="285">
                            <a:moveTo>
                              <a:pt x="46" y="11"/>
                            </a:moveTo>
                            <a:lnTo>
                              <a:pt x="34" y="11"/>
                            </a:lnTo>
                            <a:lnTo>
                              <a:pt x="23" y="22"/>
                            </a:lnTo>
                            <a:lnTo>
                              <a:pt x="12" y="34"/>
                            </a:lnTo>
                            <a:lnTo>
                              <a:pt x="12" y="45"/>
                            </a:lnTo>
                            <a:lnTo>
                              <a:pt x="0" y="57"/>
                            </a:lnTo>
                            <a:lnTo>
                              <a:pt x="0" y="68"/>
                            </a:lnTo>
                            <a:lnTo>
                              <a:pt x="0" y="79"/>
                            </a:lnTo>
                            <a:lnTo>
                              <a:pt x="0" y="91"/>
                            </a:lnTo>
                            <a:lnTo>
                              <a:pt x="0" y="102"/>
                            </a:lnTo>
                            <a:lnTo>
                              <a:pt x="0" y="114"/>
                            </a:lnTo>
                            <a:lnTo>
                              <a:pt x="0" y="136"/>
                            </a:lnTo>
                            <a:lnTo>
                              <a:pt x="12" y="148"/>
                            </a:lnTo>
                            <a:lnTo>
                              <a:pt x="12" y="159"/>
                            </a:lnTo>
                            <a:lnTo>
                              <a:pt x="0" y="159"/>
                            </a:lnTo>
                            <a:lnTo>
                              <a:pt x="0" y="182"/>
                            </a:lnTo>
                            <a:lnTo>
                              <a:pt x="0" y="193"/>
                            </a:lnTo>
                            <a:lnTo>
                              <a:pt x="12" y="193"/>
                            </a:lnTo>
                            <a:lnTo>
                              <a:pt x="23" y="228"/>
                            </a:lnTo>
                            <a:lnTo>
                              <a:pt x="23" y="239"/>
                            </a:lnTo>
                            <a:lnTo>
                              <a:pt x="23" y="250"/>
                            </a:lnTo>
                            <a:lnTo>
                              <a:pt x="23" y="262"/>
                            </a:lnTo>
                            <a:lnTo>
                              <a:pt x="34" y="273"/>
                            </a:lnTo>
                            <a:lnTo>
                              <a:pt x="46" y="285"/>
                            </a:lnTo>
                            <a:lnTo>
                              <a:pt x="57" y="273"/>
                            </a:lnTo>
                            <a:lnTo>
                              <a:pt x="68" y="262"/>
                            </a:lnTo>
                            <a:lnTo>
                              <a:pt x="68" y="273"/>
                            </a:lnTo>
                            <a:lnTo>
                              <a:pt x="125" y="193"/>
                            </a:lnTo>
                            <a:lnTo>
                              <a:pt x="125" y="182"/>
                            </a:lnTo>
                            <a:lnTo>
                              <a:pt x="125" y="171"/>
                            </a:lnTo>
                            <a:lnTo>
                              <a:pt x="137" y="148"/>
                            </a:lnTo>
                            <a:lnTo>
                              <a:pt x="137" y="114"/>
                            </a:lnTo>
                            <a:lnTo>
                              <a:pt x="137" y="91"/>
                            </a:lnTo>
                            <a:lnTo>
                              <a:pt x="125" y="57"/>
                            </a:lnTo>
                            <a:lnTo>
                              <a:pt x="125" y="22"/>
                            </a:lnTo>
                            <a:lnTo>
                              <a:pt x="114" y="0"/>
                            </a:lnTo>
                            <a:lnTo>
                              <a:pt x="91" y="0"/>
                            </a:lnTo>
                            <a:lnTo>
                              <a:pt x="57" y="0"/>
                            </a:lnTo>
                            <a:lnTo>
                              <a:pt x="46" y="11"/>
                            </a:lnTo>
                            <a:close/>
                          </a:path>
                        </a:pathLst>
                      </a:custGeom>
                      <a:solidFill>
                        <a:srgbClr val="FFBFB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grpSp>
                    <p:nvGrpSpPr>
                      <p:cNvPr id="81" name="Group 8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48" y="946"/>
                        <a:ext cx="23" cy="69"/>
                        <a:chOff x="3048" y="946"/>
                        <a:chExt cx="23" cy="69"/>
                      </a:xfrm>
                    </p:grpSpPr>
                    <p:sp>
                      <p:nvSpPr>
                        <p:cNvPr id="83" name="Freeform 8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8" y="946"/>
                          <a:ext cx="11" cy="46"/>
                        </a:xfrm>
                        <a:custGeom>
                          <a:avLst/>
                          <a:gdLst>
                            <a:gd name="T0" fmla="*/ 0 w 11"/>
                            <a:gd name="T1" fmla="*/ 23 h 46"/>
                            <a:gd name="T2" fmla="*/ 0 w 11"/>
                            <a:gd name="T3" fmla="*/ 12 h 46"/>
                            <a:gd name="T4" fmla="*/ 0 w 11"/>
                            <a:gd name="T5" fmla="*/ 12 h 46"/>
                            <a:gd name="T6" fmla="*/ 0 w 11"/>
                            <a:gd name="T7" fmla="*/ 12 h 46"/>
                            <a:gd name="T8" fmla="*/ 0 w 11"/>
                            <a:gd name="T9" fmla="*/ 0 h 46"/>
                            <a:gd name="T10" fmla="*/ 11 w 11"/>
                            <a:gd name="T11" fmla="*/ 0 h 46"/>
                            <a:gd name="T12" fmla="*/ 11 w 11"/>
                            <a:gd name="T13" fmla="*/ 12 h 46"/>
                            <a:gd name="T14" fmla="*/ 11 w 11"/>
                            <a:gd name="T15" fmla="*/ 12 h 46"/>
                            <a:gd name="T16" fmla="*/ 11 w 11"/>
                            <a:gd name="T17" fmla="*/ 12 h 46"/>
                            <a:gd name="T18" fmla="*/ 11 w 11"/>
                            <a:gd name="T19" fmla="*/ 23 h 46"/>
                            <a:gd name="T20" fmla="*/ 11 w 11"/>
                            <a:gd name="T21" fmla="*/ 23 h 46"/>
                            <a:gd name="T22" fmla="*/ 11 w 11"/>
                            <a:gd name="T23" fmla="*/ 35 h 46"/>
                            <a:gd name="T24" fmla="*/ 11 w 11"/>
                            <a:gd name="T25" fmla="*/ 46 h 46"/>
                            <a:gd name="T26" fmla="*/ 11 w 11"/>
                            <a:gd name="T27" fmla="*/ 46 h 46"/>
                            <a:gd name="T28" fmla="*/ 11 w 11"/>
                            <a:gd name="T29" fmla="*/ 46 h 46"/>
                            <a:gd name="T30" fmla="*/ 11 w 11"/>
                            <a:gd name="T31" fmla="*/ 35 h 46"/>
                            <a:gd name="T32" fmla="*/ 11 w 11"/>
                            <a:gd name="T33" fmla="*/ 35 h 46"/>
                            <a:gd name="T34" fmla="*/ 11 w 11"/>
                            <a:gd name="T35" fmla="*/ 35 h 46"/>
                            <a:gd name="T36" fmla="*/ 0 w 11"/>
                            <a:gd name="T37" fmla="*/ 35 h 46"/>
                            <a:gd name="T38" fmla="*/ 0 w 11"/>
                            <a:gd name="T39" fmla="*/ 23 h 46"/>
                            <a:gd name="T40" fmla="*/ 0 w 11"/>
                            <a:gd name="T41" fmla="*/ 23 h 46"/>
                            <a:gd name="T42" fmla="*/ 11 w 11"/>
                            <a:gd name="T43" fmla="*/ 23 h 46"/>
                            <a:gd name="T44" fmla="*/ 11 w 11"/>
                            <a:gd name="T45" fmla="*/ 23 h 46"/>
                            <a:gd name="T46" fmla="*/ 11 w 11"/>
                            <a:gd name="T47" fmla="*/ 12 h 46"/>
                            <a:gd name="T48" fmla="*/ 11 w 11"/>
                            <a:gd name="T49" fmla="*/ 12 h 46"/>
                            <a:gd name="T50" fmla="*/ 11 w 11"/>
                            <a:gd name="T51" fmla="*/ 12 h 46"/>
                            <a:gd name="T52" fmla="*/ 11 w 11"/>
                            <a:gd name="T53" fmla="*/ 12 h 46"/>
                            <a:gd name="T54" fmla="*/ 11 w 11"/>
                            <a:gd name="T55" fmla="*/ 12 h 46"/>
                            <a:gd name="T56" fmla="*/ 0 w 11"/>
                            <a:gd name="T57" fmla="*/ 12 h 46"/>
                            <a:gd name="T58" fmla="*/ 0 w 11"/>
                            <a:gd name="T59" fmla="*/ 12 h 46"/>
                            <a:gd name="T60" fmla="*/ 0 w 11"/>
                            <a:gd name="T61" fmla="*/ 23 h 4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w 11"/>
                            <a:gd name="T94" fmla="*/ 0 h 46"/>
                            <a:gd name="T95" fmla="*/ 11 w 11"/>
                            <a:gd name="T96" fmla="*/ 46 h 46"/>
                          </a:gdLst>
                          <a:ahLst/>
                          <a:cxnLst>
                            <a:cxn ang="T62">
                              <a:pos x="T0" y="T1"/>
                            </a:cxn>
                            <a:cxn ang="T63">
                              <a:pos x="T2" y="T3"/>
                            </a:cxn>
                            <a:cxn ang="T64">
                              <a:pos x="T4" y="T5"/>
                            </a:cxn>
                            <a:cxn ang="T65">
                              <a:pos x="T6" y="T7"/>
                            </a:cxn>
                            <a:cxn ang="T66">
                              <a:pos x="T8" y="T9"/>
                            </a:cxn>
                            <a:cxn ang="T67">
                              <a:pos x="T10" y="T11"/>
                            </a:cxn>
                            <a:cxn ang="T68">
                              <a:pos x="T12" y="T13"/>
                            </a:cxn>
                            <a:cxn ang="T69">
                              <a:pos x="T14" y="T15"/>
                            </a:cxn>
                            <a:cxn ang="T70">
                              <a:pos x="T16" y="T17"/>
                            </a:cxn>
                            <a:cxn ang="T71">
                              <a:pos x="T18" y="T19"/>
                            </a:cxn>
                            <a:cxn ang="T72">
                              <a:pos x="T20" y="T21"/>
                            </a:cxn>
                            <a:cxn ang="T73">
                              <a:pos x="T22" y="T23"/>
                            </a:cxn>
                            <a:cxn ang="T74">
                              <a:pos x="T24" y="T25"/>
                            </a:cxn>
                            <a:cxn ang="T75">
                              <a:pos x="T26" y="T27"/>
                            </a:cxn>
                            <a:cxn ang="T76">
                              <a:pos x="T28" y="T29"/>
                            </a:cxn>
                            <a:cxn ang="T77">
                              <a:pos x="T30" y="T31"/>
                            </a:cxn>
                            <a:cxn ang="T78">
                              <a:pos x="T32" y="T33"/>
                            </a:cxn>
                            <a:cxn ang="T79">
                              <a:pos x="T34" y="T35"/>
                            </a:cxn>
                            <a:cxn ang="T80">
                              <a:pos x="T36" y="T37"/>
                            </a:cxn>
                            <a:cxn ang="T81">
                              <a:pos x="T38" y="T39"/>
                            </a:cxn>
                            <a:cxn ang="T82">
                              <a:pos x="T40" y="T41"/>
                            </a:cxn>
                            <a:cxn ang="T83">
                              <a:pos x="T42" y="T43"/>
                            </a:cxn>
                            <a:cxn ang="T84">
                              <a:pos x="T44" y="T45"/>
                            </a:cxn>
                            <a:cxn ang="T85">
                              <a:pos x="T46" y="T47"/>
                            </a:cxn>
                            <a:cxn ang="T86">
                              <a:pos x="T48" y="T49"/>
                            </a:cxn>
                            <a:cxn ang="T87">
                              <a:pos x="T50" y="T51"/>
                            </a:cxn>
                            <a:cxn ang="T88">
                              <a:pos x="T52" y="T53"/>
                            </a:cxn>
                            <a:cxn ang="T89">
                              <a:pos x="T54" y="T55"/>
                            </a:cxn>
                            <a:cxn ang="T90">
                              <a:pos x="T56" y="T57"/>
                            </a:cxn>
                            <a:cxn ang="T91">
                              <a:pos x="T58" y="T59"/>
                            </a:cxn>
                            <a:cxn ang="T92">
                              <a:pos x="T60" y="T61"/>
                            </a:cxn>
                          </a:cxnLst>
                          <a:rect l="T93" t="T94" r="T95" b="T96"/>
                          <a:pathLst>
                            <a:path w="11" h="46">
                              <a:moveTo>
                                <a:pt x="0" y="23"/>
                              </a:moveTo>
                              <a:lnTo>
                                <a:pt x="0" y="12"/>
                              </a:lnTo>
                              <a:lnTo>
                                <a:pt x="0" y="0"/>
                              </a:lnTo>
                              <a:lnTo>
                                <a:pt x="11" y="0"/>
                              </a:lnTo>
                              <a:lnTo>
                                <a:pt x="11" y="12"/>
                              </a:lnTo>
                              <a:lnTo>
                                <a:pt x="11" y="23"/>
                              </a:lnTo>
                              <a:lnTo>
                                <a:pt x="11" y="35"/>
                              </a:lnTo>
                              <a:lnTo>
                                <a:pt x="11" y="46"/>
                              </a:lnTo>
                              <a:lnTo>
                                <a:pt x="11" y="35"/>
                              </a:lnTo>
                              <a:lnTo>
                                <a:pt x="0" y="35"/>
                              </a:lnTo>
                              <a:lnTo>
                                <a:pt x="0" y="23"/>
                              </a:lnTo>
                              <a:lnTo>
                                <a:pt x="11" y="23"/>
                              </a:lnTo>
                              <a:lnTo>
                                <a:pt x="11" y="12"/>
                              </a:lnTo>
                              <a:lnTo>
                                <a:pt x="0" y="12"/>
                              </a:lnTo>
                              <a:lnTo>
                                <a:pt x="0" y="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F9F7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84" name="Freeform 8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8" y="992"/>
                          <a:ext cx="23" cy="23"/>
                        </a:xfrm>
                        <a:custGeom>
                          <a:avLst/>
                          <a:gdLst>
                            <a:gd name="T0" fmla="*/ 11 w 23"/>
                            <a:gd name="T1" fmla="*/ 0 h 23"/>
                            <a:gd name="T2" fmla="*/ 11 w 23"/>
                            <a:gd name="T3" fmla="*/ 11 h 23"/>
                            <a:gd name="T4" fmla="*/ 11 w 23"/>
                            <a:gd name="T5" fmla="*/ 11 h 23"/>
                            <a:gd name="T6" fmla="*/ 11 w 23"/>
                            <a:gd name="T7" fmla="*/ 23 h 23"/>
                            <a:gd name="T8" fmla="*/ 11 w 23"/>
                            <a:gd name="T9" fmla="*/ 23 h 23"/>
                            <a:gd name="T10" fmla="*/ 0 w 23"/>
                            <a:gd name="T11" fmla="*/ 23 h 23"/>
                            <a:gd name="T12" fmla="*/ 11 w 23"/>
                            <a:gd name="T13" fmla="*/ 23 h 23"/>
                            <a:gd name="T14" fmla="*/ 11 w 23"/>
                            <a:gd name="T15" fmla="*/ 23 h 23"/>
                            <a:gd name="T16" fmla="*/ 23 w 23"/>
                            <a:gd name="T17" fmla="*/ 23 h 23"/>
                            <a:gd name="T18" fmla="*/ 11 w 23"/>
                            <a:gd name="T19" fmla="*/ 23 h 23"/>
                            <a:gd name="T20" fmla="*/ 11 w 23"/>
                            <a:gd name="T21" fmla="*/ 11 h 23"/>
                            <a:gd name="T22" fmla="*/ 11 w 23"/>
                            <a:gd name="T23" fmla="*/ 0 h 23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w 23"/>
                            <a:gd name="T37" fmla="*/ 0 h 23"/>
                            <a:gd name="T38" fmla="*/ 23 w 23"/>
                            <a:gd name="T39" fmla="*/ 23 h 23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T36" t="T37" r="T38" b="T39"/>
                          <a:pathLst>
                            <a:path w="23" h="23">
                              <a:moveTo>
                                <a:pt x="11" y="0"/>
                              </a:moveTo>
                              <a:lnTo>
                                <a:pt x="11" y="11"/>
                              </a:lnTo>
                              <a:lnTo>
                                <a:pt x="11" y="23"/>
                              </a:lnTo>
                              <a:lnTo>
                                <a:pt x="0" y="23"/>
                              </a:lnTo>
                              <a:lnTo>
                                <a:pt x="11" y="23"/>
                              </a:lnTo>
                              <a:lnTo>
                                <a:pt x="23" y="23"/>
                              </a:lnTo>
                              <a:lnTo>
                                <a:pt x="11" y="23"/>
                              </a:lnTo>
                              <a:lnTo>
                                <a:pt x="11" y="11"/>
                              </a:lnTo>
                              <a:lnTo>
                                <a:pt x="1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F9F7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sp>
                    <p:nvSpPr>
                      <p:cNvPr id="82" name="Freeform 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14" y="992"/>
                        <a:ext cx="11" cy="34"/>
                      </a:xfrm>
                      <a:custGeom>
                        <a:avLst/>
                        <a:gdLst>
                          <a:gd name="T0" fmla="*/ 0 w 11"/>
                          <a:gd name="T1" fmla="*/ 0 h 34"/>
                          <a:gd name="T2" fmla="*/ 0 w 11"/>
                          <a:gd name="T3" fmla="*/ 0 h 34"/>
                          <a:gd name="T4" fmla="*/ 0 w 11"/>
                          <a:gd name="T5" fmla="*/ 0 h 34"/>
                          <a:gd name="T6" fmla="*/ 0 w 11"/>
                          <a:gd name="T7" fmla="*/ 11 h 34"/>
                          <a:gd name="T8" fmla="*/ 0 w 11"/>
                          <a:gd name="T9" fmla="*/ 11 h 34"/>
                          <a:gd name="T10" fmla="*/ 0 w 11"/>
                          <a:gd name="T11" fmla="*/ 11 h 34"/>
                          <a:gd name="T12" fmla="*/ 0 w 11"/>
                          <a:gd name="T13" fmla="*/ 11 h 34"/>
                          <a:gd name="T14" fmla="*/ 0 w 11"/>
                          <a:gd name="T15" fmla="*/ 11 h 34"/>
                          <a:gd name="T16" fmla="*/ 11 w 11"/>
                          <a:gd name="T17" fmla="*/ 23 h 34"/>
                          <a:gd name="T18" fmla="*/ 11 w 11"/>
                          <a:gd name="T19" fmla="*/ 34 h 34"/>
                          <a:gd name="T20" fmla="*/ 0 w 11"/>
                          <a:gd name="T21" fmla="*/ 11 h 34"/>
                          <a:gd name="T22" fmla="*/ 0 w 11"/>
                          <a:gd name="T23" fmla="*/ 11 h 34"/>
                          <a:gd name="T24" fmla="*/ 0 w 11"/>
                          <a:gd name="T25" fmla="*/ 0 h 34"/>
                          <a:gd name="T26" fmla="*/ 0 w 11"/>
                          <a:gd name="T27" fmla="*/ 0 h 34"/>
                          <a:gd name="T28" fmla="*/ 0 w 11"/>
                          <a:gd name="T29" fmla="*/ 0 h 34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w 11"/>
                          <a:gd name="T46" fmla="*/ 0 h 34"/>
                          <a:gd name="T47" fmla="*/ 11 w 11"/>
                          <a:gd name="T48" fmla="*/ 34 h 34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T45" t="T46" r="T47" b="T48"/>
                        <a:pathLst>
                          <a:path w="11" h="34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11"/>
                            </a:lnTo>
                            <a:lnTo>
                              <a:pt x="11" y="23"/>
                            </a:lnTo>
                            <a:lnTo>
                              <a:pt x="11" y="34"/>
                            </a:lnTo>
                            <a:lnTo>
                              <a:pt x="0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74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8" y="775"/>
                      <a:ext cx="183" cy="320"/>
                      <a:chOff x="2968" y="775"/>
                      <a:chExt cx="183" cy="320"/>
                    </a:xfrm>
                  </p:grpSpPr>
                  <p:sp>
                    <p:nvSpPr>
                      <p:cNvPr id="75" name="Freeform 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8" y="775"/>
                        <a:ext cx="183" cy="320"/>
                      </a:xfrm>
                      <a:custGeom>
                        <a:avLst/>
                        <a:gdLst>
                          <a:gd name="T0" fmla="*/ 80 w 183"/>
                          <a:gd name="T1" fmla="*/ 0 h 320"/>
                          <a:gd name="T2" fmla="*/ 69 w 183"/>
                          <a:gd name="T3" fmla="*/ 0 h 320"/>
                          <a:gd name="T4" fmla="*/ 57 w 183"/>
                          <a:gd name="T5" fmla="*/ 12 h 320"/>
                          <a:gd name="T6" fmla="*/ 35 w 183"/>
                          <a:gd name="T7" fmla="*/ 35 h 320"/>
                          <a:gd name="T8" fmla="*/ 23 w 183"/>
                          <a:gd name="T9" fmla="*/ 57 h 320"/>
                          <a:gd name="T10" fmla="*/ 12 w 183"/>
                          <a:gd name="T11" fmla="*/ 69 h 320"/>
                          <a:gd name="T12" fmla="*/ 0 w 183"/>
                          <a:gd name="T13" fmla="*/ 80 h 320"/>
                          <a:gd name="T14" fmla="*/ 0 w 183"/>
                          <a:gd name="T15" fmla="*/ 103 h 320"/>
                          <a:gd name="T16" fmla="*/ 0 w 183"/>
                          <a:gd name="T17" fmla="*/ 114 h 320"/>
                          <a:gd name="T18" fmla="*/ 12 w 183"/>
                          <a:gd name="T19" fmla="*/ 126 h 320"/>
                          <a:gd name="T20" fmla="*/ 12 w 183"/>
                          <a:gd name="T21" fmla="*/ 137 h 320"/>
                          <a:gd name="T22" fmla="*/ 23 w 183"/>
                          <a:gd name="T23" fmla="*/ 137 h 320"/>
                          <a:gd name="T24" fmla="*/ 23 w 183"/>
                          <a:gd name="T25" fmla="*/ 126 h 320"/>
                          <a:gd name="T26" fmla="*/ 23 w 183"/>
                          <a:gd name="T27" fmla="*/ 103 h 320"/>
                          <a:gd name="T28" fmla="*/ 35 w 183"/>
                          <a:gd name="T29" fmla="*/ 92 h 320"/>
                          <a:gd name="T30" fmla="*/ 35 w 183"/>
                          <a:gd name="T31" fmla="*/ 80 h 320"/>
                          <a:gd name="T32" fmla="*/ 57 w 183"/>
                          <a:gd name="T33" fmla="*/ 69 h 320"/>
                          <a:gd name="T34" fmla="*/ 57 w 183"/>
                          <a:gd name="T35" fmla="*/ 80 h 320"/>
                          <a:gd name="T36" fmla="*/ 46 w 183"/>
                          <a:gd name="T37" fmla="*/ 80 h 320"/>
                          <a:gd name="T38" fmla="*/ 35 w 183"/>
                          <a:gd name="T39" fmla="*/ 80 h 320"/>
                          <a:gd name="T40" fmla="*/ 35 w 183"/>
                          <a:gd name="T41" fmla="*/ 92 h 320"/>
                          <a:gd name="T42" fmla="*/ 35 w 183"/>
                          <a:gd name="T43" fmla="*/ 103 h 320"/>
                          <a:gd name="T44" fmla="*/ 35 w 183"/>
                          <a:gd name="T45" fmla="*/ 126 h 320"/>
                          <a:gd name="T46" fmla="*/ 46 w 183"/>
                          <a:gd name="T47" fmla="*/ 149 h 320"/>
                          <a:gd name="T48" fmla="*/ 57 w 183"/>
                          <a:gd name="T49" fmla="*/ 194 h 320"/>
                          <a:gd name="T50" fmla="*/ 57 w 183"/>
                          <a:gd name="T51" fmla="*/ 206 h 320"/>
                          <a:gd name="T52" fmla="*/ 69 w 183"/>
                          <a:gd name="T53" fmla="*/ 251 h 320"/>
                          <a:gd name="T54" fmla="*/ 69 w 183"/>
                          <a:gd name="T55" fmla="*/ 263 h 320"/>
                          <a:gd name="T56" fmla="*/ 57 w 183"/>
                          <a:gd name="T57" fmla="*/ 274 h 320"/>
                          <a:gd name="T58" fmla="*/ 46 w 183"/>
                          <a:gd name="T59" fmla="*/ 285 h 320"/>
                          <a:gd name="T60" fmla="*/ 46 w 183"/>
                          <a:gd name="T61" fmla="*/ 297 h 320"/>
                          <a:gd name="T62" fmla="*/ 46 w 183"/>
                          <a:gd name="T63" fmla="*/ 297 h 320"/>
                          <a:gd name="T64" fmla="*/ 57 w 183"/>
                          <a:gd name="T65" fmla="*/ 308 h 320"/>
                          <a:gd name="T66" fmla="*/ 57 w 183"/>
                          <a:gd name="T67" fmla="*/ 320 h 320"/>
                          <a:gd name="T68" fmla="*/ 69 w 183"/>
                          <a:gd name="T69" fmla="*/ 320 h 320"/>
                          <a:gd name="T70" fmla="*/ 69 w 183"/>
                          <a:gd name="T71" fmla="*/ 308 h 320"/>
                          <a:gd name="T72" fmla="*/ 80 w 183"/>
                          <a:gd name="T73" fmla="*/ 308 h 320"/>
                          <a:gd name="T74" fmla="*/ 91 w 183"/>
                          <a:gd name="T75" fmla="*/ 297 h 320"/>
                          <a:gd name="T76" fmla="*/ 80 w 183"/>
                          <a:gd name="T77" fmla="*/ 240 h 320"/>
                          <a:gd name="T78" fmla="*/ 69 w 183"/>
                          <a:gd name="T79" fmla="*/ 206 h 320"/>
                          <a:gd name="T80" fmla="*/ 69 w 183"/>
                          <a:gd name="T81" fmla="*/ 183 h 320"/>
                          <a:gd name="T82" fmla="*/ 80 w 183"/>
                          <a:gd name="T83" fmla="*/ 171 h 320"/>
                          <a:gd name="T84" fmla="*/ 91 w 183"/>
                          <a:gd name="T85" fmla="*/ 171 h 320"/>
                          <a:gd name="T86" fmla="*/ 91 w 183"/>
                          <a:gd name="T87" fmla="*/ 183 h 320"/>
                          <a:gd name="T88" fmla="*/ 103 w 183"/>
                          <a:gd name="T89" fmla="*/ 194 h 320"/>
                          <a:gd name="T90" fmla="*/ 103 w 183"/>
                          <a:gd name="T91" fmla="*/ 206 h 320"/>
                          <a:gd name="T92" fmla="*/ 91 w 183"/>
                          <a:gd name="T93" fmla="*/ 217 h 320"/>
                          <a:gd name="T94" fmla="*/ 137 w 183"/>
                          <a:gd name="T95" fmla="*/ 263 h 320"/>
                          <a:gd name="T96" fmla="*/ 160 w 183"/>
                          <a:gd name="T97" fmla="*/ 263 h 320"/>
                          <a:gd name="T98" fmla="*/ 183 w 183"/>
                          <a:gd name="T99" fmla="*/ 240 h 320"/>
                          <a:gd name="T100" fmla="*/ 183 w 183"/>
                          <a:gd name="T101" fmla="*/ 228 h 320"/>
                          <a:gd name="T102" fmla="*/ 183 w 183"/>
                          <a:gd name="T103" fmla="*/ 206 h 320"/>
                          <a:gd name="T104" fmla="*/ 183 w 183"/>
                          <a:gd name="T105" fmla="*/ 171 h 320"/>
                          <a:gd name="T106" fmla="*/ 171 w 183"/>
                          <a:gd name="T107" fmla="*/ 103 h 320"/>
                          <a:gd name="T108" fmla="*/ 160 w 183"/>
                          <a:gd name="T109" fmla="*/ 57 h 320"/>
                          <a:gd name="T110" fmla="*/ 148 w 183"/>
                          <a:gd name="T111" fmla="*/ 23 h 320"/>
                          <a:gd name="T112" fmla="*/ 126 w 183"/>
                          <a:gd name="T113" fmla="*/ 12 h 320"/>
                          <a:gd name="T114" fmla="*/ 114 w 183"/>
                          <a:gd name="T115" fmla="*/ 0 h 320"/>
                          <a:gd name="T116" fmla="*/ 91 w 183"/>
                          <a:gd name="T117" fmla="*/ 0 h 320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  <a:gd name="T168" fmla="*/ 0 60000 65536"/>
                          <a:gd name="T169" fmla="*/ 0 60000 65536"/>
                          <a:gd name="T170" fmla="*/ 0 60000 65536"/>
                          <a:gd name="T171" fmla="*/ 0 60000 65536"/>
                          <a:gd name="T172" fmla="*/ 0 60000 65536"/>
                          <a:gd name="T173" fmla="*/ 0 60000 65536"/>
                          <a:gd name="T174" fmla="*/ 0 60000 65536"/>
                          <a:gd name="T175" fmla="*/ 0 60000 65536"/>
                          <a:gd name="T176" fmla="*/ 0 60000 65536"/>
                          <a:gd name="T177" fmla="*/ 0 w 183"/>
                          <a:gd name="T178" fmla="*/ 0 h 320"/>
                          <a:gd name="T179" fmla="*/ 183 w 183"/>
                          <a:gd name="T180" fmla="*/ 320 h 320"/>
                        </a:gdLst>
                        <a:ahLst/>
                        <a:cxnLst>
                          <a:cxn ang="T118">
                            <a:pos x="T0" y="T1"/>
                          </a:cxn>
                          <a:cxn ang="T119">
                            <a:pos x="T2" y="T3"/>
                          </a:cxn>
                          <a:cxn ang="T120">
                            <a:pos x="T4" y="T5"/>
                          </a:cxn>
                          <a:cxn ang="T121">
                            <a:pos x="T6" y="T7"/>
                          </a:cxn>
                          <a:cxn ang="T122">
                            <a:pos x="T8" y="T9"/>
                          </a:cxn>
                          <a:cxn ang="T123">
                            <a:pos x="T10" y="T11"/>
                          </a:cxn>
                          <a:cxn ang="T124">
                            <a:pos x="T12" y="T13"/>
                          </a:cxn>
                          <a:cxn ang="T125">
                            <a:pos x="T14" y="T15"/>
                          </a:cxn>
                          <a:cxn ang="T126">
                            <a:pos x="T16" y="T17"/>
                          </a:cxn>
                          <a:cxn ang="T127">
                            <a:pos x="T18" y="T19"/>
                          </a:cxn>
                          <a:cxn ang="T128">
                            <a:pos x="T20" y="T21"/>
                          </a:cxn>
                          <a:cxn ang="T129">
                            <a:pos x="T22" y="T23"/>
                          </a:cxn>
                          <a:cxn ang="T130">
                            <a:pos x="T24" y="T25"/>
                          </a:cxn>
                          <a:cxn ang="T131">
                            <a:pos x="T26" y="T27"/>
                          </a:cxn>
                          <a:cxn ang="T132">
                            <a:pos x="T28" y="T29"/>
                          </a:cxn>
                          <a:cxn ang="T133">
                            <a:pos x="T30" y="T31"/>
                          </a:cxn>
                          <a:cxn ang="T134">
                            <a:pos x="T32" y="T33"/>
                          </a:cxn>
                          <a:cxn ang="T135">
                            <a:pos x="T34" y="T35"/>
                          </a:cxn>
                          <a:cxn ang="T136">
                            <a:pos x="T36" y="T37"/>
                          </a:cxn>
                          <a:cxn ang="T137">
                            <a:pos x="T38" y="T39"/>
                          </a:cxn>
                          <a:cxn ang="T138">
                            <a:pos x="T40" y="T41"/>
                          </a:cxn>
                          <a:cxn ang="T139">
                            <a:pos x="T42" y="T43"/>
                          </a:cxn>
                          <a:cxn ang="T140">
                            <a:pos x="T44" y="T45"/>
                          </a:cxn>
                          <a:cxn ang="T141">
                            <a:pos x="T46" y="T47"/>
                          </a:cxn>
                          <a:cxn ang="T142">
                            <a:pos x="T48" y="T49"/>
                          </a:cxn>
                          <a:cxn ang="T143">
                            <a:pos x="T50" y="T51"/>
                          </a:cxn>
                          <a:cxn ang="T144">
                            <a:pos x="T52" y="T53"/>
                          </a:cxn>
                          <a:cxn ang="T145">
                            <a:pos x="T54" y="T55"/>
                          </a:cxn>
                          <a:cxn ang="T146">
                            <a:pos x="T56" y="T57"/>
                          </a:cxn>
                          <a:cxn ang="T147">
                            <a:pos x="T58" y="T59"/>
                          </a:cxn>
                          <a:cxn ang="T148">
                            <a:pos x="T60" y="T61"/>
                          </a:cxn>
                          <a:cxn ang="T149">
                            <a:pos x="T62" y="T63"/>
                          </a:cxn>
                          <a:cxn ang="T150">
                            <a:pos x="T64" y="T65"/>
                          </a:cxn>
                          <a:cxn ang="T151">
                            <a:pos x="T66" y="T67"/>
                          </a:cxn>
                          <a:cxn ang="T152">
                            <a:pos x="T68" y="T69"/>
                          </a:cxn>
                          <a:cxn ang="T153">
                            <a:pos x="T70" y="T71"/>
                          </a:cxn>
                          <a:cxn ang="T154">
                            <a:pos x="T72" y="T73"/>
                          </a:cxn>
                          <a:cxn ang="T155">
                            <a:pos x="T74" y="T75"/>
                          </a:cxn>
                          <a:cxn ang="T156">
                            <a:pos x="T76" y="T77"/>
                          </a:cxn>
                          <a:cxn ang="T157">
                            <a:pos x="T78" y="T79"/>
                          </a:cxn>
                          <a:cxn ang="T158">
                            <a:pos x="T80" y="T81"/>
                          </a:cxn>
                          <a:cxn ang="T159">
                            <a:pos x="T82" y="T83"/>
                          </a:cxn>
                          <a:cxn ang="T160">
                            <a:pos x="T84" y="T85"/>
                          </a:cxn>
                          <a:cxn ang="T161">
                            <a:pos x="T86" y="T87"/>
                          </a:cxn>
                          <a:cxn ang="T162">
                            <a:pos x="T88" y="T89"/>
                          </a:cxn>
                          <a:cxn ang="T163">
                            <a:pos x="T90" y="T91"/>
                          </a:cxn>
                          <a:cxn ang="T164">
                            <a:pos x="T92" y="T93"/>
                          </a:cxn>
                          <a:cxn ang="T165">
                            <a:pos x="T94" y="T95"/>
                          </a:cxn>
                          <a:cxn ang="T166">
                            <a:pos x="T96" y="T97"/>
                          </a:cxn>
                          <a:cxn ang="T167">
                            <a:pos x="T98" y="T99"/>
                          </a:cxn>
                          <a:cxn ang="T168">
                            <a:pos x="T100" y="T101"/>
                          </a:cxn>
                          <a:cxn ang="T169">
                            <a:pos x="T102" y="T103"/>
                          </a:cxn>
                          <a:cxn ang="T170">
                            <a:pos x="T104" y="T105"/>
                          </a:cxn>
                          <a:cxn ang="T171">
                            <a:pos x="T106" y="T107"/>
                          </a:cxn>
                          <a:cxn ang="T172">
                            <a:pos x="T108" y="T109"/>
                          </a:cxn>
                          <a:cxn ang="T173">
                            <a:pos x="T110" y="T111"/>
                          </a:cxn>
                          <a:cxn ang="T174">
                            <a:pos x="T112" y="T113"/>
                          </a:cxn>
                          <a:cxn ang="T175">
                            <a:pos x="T114" y="T115"/>
                          </a:cxn>
                          <a:cxn ang="T176">
                            <a:pos x="T116" y="T117"/>
                          </a:cxn>
                        </a:cxnLst>
                        <a:rect l="T177" t="T178" r="T179" b="T180"/>
                        <a:pathLst>
                          <a:path w="183" h="320">
                            <a:moveTo>
                              <a:pt x="91" y="0"/>
                            </a:moveTo>
                            <a:lnTo>
                              <a:pt x="80" y="0"/>
                            </a:lnTo>
                            <a:lnTo>
                              <a:pt x="69" y="0"/>
                            </a:lnTo>
                            <a:lnTo>
                              <a:pt x="57" y="12"/>
                            </a:lnTo>
                            <a:lnTo>
                              <a:pt x="46" y="23"/>
                            </a:lnTo>
                            <a:lnTo>
                              <a:pt x="35" y="35"/>
                            </a:lnTo>
                            <a:lnTo>
                              <a:pt x="35" y="46"/>
                            </a:lnTo>
                            <a:lnTo>
                              <a:pt x="23" y="57"/>
                            </a:lnTo>
                            <a:lnTo>
                              <a:pt x="12" y="69"/>
                            </a:lnTo>
                            <a:lnTo>
                              <a:pt x="12" y="80"/>
                            </a:lnTo>
                            <a:lnTo>
                              <a:pt x="0" y="80"/>
                            </a:lnTo>
                            <a:lnTo>
                              <a:pt x="0" y="92"/>
                            </a:lnTo>
                            <a:lnTo>
                              <a:pt x="0" y="103"/>
                            </a:lnTo>
                            <a:lnTo>
                              <a:pt x="0" y="114"/>
                            </a:lnTo>
                            <a:lnTo>
                              <a:pt x="0" y="126"/>
                            </a:lnTo>
                            <a:lnTo>
                              <a:pt x="12" y="126"/>
                            </a:lnTo>
                            <a:lnTo>
                              <a:pt x="12" y="137"/>
                            </a:lnTo>
                            <a:lnTo>
                              <a:pt x="23" y="137"/>
                            </a:lnTo>
                            <a:lnTo>
                              <a:pt x="23" y="126"/>
                            </a:lnTo>
                            <a:lnTo>
                              <a:pt x="23" y="114"/>
                            </a:lnTo>
                            <a:lnTo>
                              <a:pt x="23" y="103"/>
                            </a:lnTo>
                            <a:lnTo>
                              <a:pt x="23" y="92"/>
                            </a:lnTo>
                            <a:lnTo>
                              <a:pt x="35" y="92"/>
                            </a:lnTo>
                            <a:lnTo>
                              <a:pt x="35" y="80"/>
                            </a:lnTo>
                            <a:lnTo>
                              <a:pt x="46" y="69"/>
                            </a:lnTo>
                            <a:lnTo>
                              <a:pt x="57" y="69"/>
                            </a:lnTo>
                            <a:lnTo>
                              <a:pt x="57" y="80"/>
                            </a:lnTo>
                            <a:lnTo>
                              <a:pt x="46" y="80"/>
                            </a:lnTo>
                            <a:lnTo>
                              <a:pt x="35" y="80"/>
                            </a:lnTo>
                            <a:lnTo>
                              <a:pt x="35" y="92"/>
                            </a:lnTo>
                            <a:lnTo>
                              <a:pt x="35" y="103"/>
                            </a:lnTo>
                            <a:lnTo>
                              <a:pt x="35" y="114"/>
                            </a:lnTo>
                            <a:lnTo>
                              <a:pt x="35" y="126"/>
                            </a:lnTo>
                            <a:lnTo>
                              <a:pt x="35" y="137"/>
                            </a:lnTo>
                            <a:lnTo>
                              <a:pt x="46" y="149"/>
                            </a:lnTo>
                            <a:lnTo>
                              <a:pt x="46" y="171"/>
                            </a:lnTo>
                            <a:lnTo>
                              <a:pt x="57" y="194"/>
                            </a:lnTo>
                            <a:lnTo>
                              <a:pt x="57" y="206"/>
                            </a:lnTo>
                            <a:lnTo>
                              <a:pt x="69" y="240"/>
                            </a:lnTo>
                            <a:lnTo>
                              <a:pt x="69" y="251"/>
                            </a:lnTo>
                            <a:lnTo>
                              <a:pt x="69" y="263"/>
                            </a:lnTo>
                            <a:lnTo>
                              <a:pt x="57" y="274"/>
                            </a:lnTo>
                            <a:lnTo>
                              <a:pt x="57" y="285"/>
                            </a:lnTo>
                            <a:lnTo>
                              <a:pt x="46" y="285"/>
                            </a:lnTo>
                            <a:lnTo>
                              <a:pt x="46" y="297"/>
                            </a:lnTo>
                            <a:lnTo>
                              <a:pt x="57" y="308"/>
                            </a:lnTo>
                            <a:lnTo>
                              <a:pt x="57" y="320"/>
                            </a:lnTo>
                            <a:lnTo>
                              <a:pt x="69" y="320"/>
                            </a:lnTo>
                            <a:lnTo>
                              <a:pt x="69" y="308"/>
                            </a:lnTo>
                            <a:lnTo>
                              <a:pt x="80" y="308"/>
                            </a:lnTo>
                            <a:lnTo>
                              <a:pt x="91" y="297"/>
                            </a:lnTo>
                            <a:lnTo>
                              <a:pt x="91" y="285"/>
                            </a:lnTo>
                            <a:lnTo>
                              <a:pt x="80" y="240"/>
                            </a:lnTo>
                            <a:lnTo>
                              <a:pt x="80" y="217"/>
                            </a:lnTo>
                            <a:lnTo>
                              <a:pt x="69" y="206"/>
                            </a:lnTo>
                            <a:lnTo>
                              <a:pt x="69" y="194"/>
                            </a:lnTo>
                            <a:lnTo>
                              <a:pt x="69" y="183"/>
                            </a:lnTo>
                            <a:lnTo>
                              <a:pt x="80" y="183"/>
                            </a:lnTo>
                            <a:lnTo>
                              <a:pt x="80" y="171"/>
                            </a:lnTo>
                            <a:lnTo>
                              <a:pt x="91" y="171"/>
                            </a:lnTo>
                            <a:lnTo>
                              <a:pt x="91" y="183"/>
                            </a:lnTo>
                            <a:lnTo>
                              <a:pt x="103" y="194"/>
                            </a:lnTo>
                            <a:lnTo>
                              <a:pt x="103" y="206"/>
                            </a:lnTo>
                            <a:lnTo>
                              <a:pt x="91" y="217"/>
                            </a:lnTo>
                            <a:lnTo>
                              <a:pt x="103" y="228"/>
                            </a:lnTo>
                            <a:lnTo>
                              <a:pt x="137" y="263"/>
                            </a:lnTo>
                            <a:lnTo>
                              <a:pt x="148" y="263"/>
                            </a:lnTo>
                            <a:lnTo>
                              <a:pt x="160" y="263"/>
                            </a:lnTo>
                            <a:lnTo>
                              <a:pt x="171" y="251"/>
                            </a:lnTo>
                            <a:lnTo>
                              <a:pt x="183" y="240"/>
                            </a:lnTo>
                            <a:lnTo>
                              <a:pt x="183" y="228"/>
                            </a:lnTo>
                            <a:lnTo>
                              <a:pt x="183" y="217"/>
                            </a:lnTo>
                            <a:lnTo>
                              <a:pt x="183" y="206"/>
                            </a:lnTo>
                            <a:lnTo>
                              <a:pt x="183" y="194"/>
                            </a:lnTo>
                            <a:lnTo>
                              <a:pt x="183" y="171"/>
                            </a:lnTo>
                            <a:lnTo>
                              <a:pt x="171" y="137"/>
                            </a:lnTo>
                            <a:lnTo>
                              <a:pt x="171" y="103"/>
                            </a:lnTo>
                            <a:lnTo>
                              <a:pt x="160" y="80"/>
                            </a:lnTo>
                            <a:lnTo>
                              <a:pt x="160" y="57"/>
                            </a:lnTo>
                            <a:lnTo>
                              <a:pt x="148" y="46"/>
                            </a:lnTo>
                            <a:lnTo>
                              <a:pt x="148" y="23"/>
                            </a:lnTo>
                            <a:lnTo>
                              <a:pt x="137" y="23"/>
                            </a:lnTo>
                            <a:lnTo>
                              <a:pt x="126" y="12"/>
                            </a:lnTo>
                            <a:lnTo>
                              <a:pt x="126" y="0"/>
                            </a:lnTo>
                            <a:lnTo>
                              <a:pt x="114" y="0"/>
                            </a:lnTo>
                            <a:lnTo>
                              <a:pt x="103" y="0"/>
                            </a:lnTo>
                            <a:lnTo>
                              <a:pt x="91" y="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6" name="Freeform 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1" y="935"/>
                        <a:ext cx="12" cy="23"/>
                      </a:xfrm>
                      <a:custGeom>
                        <a:avLst/>
                        <a:gdLst>
                          <a:gd name="T0" fmla="*/ 0 w 12"/>
                          <a:gd name="T1" fmla="*/ 0 h 23"/>
                          <a:gd name="T2" fmla="*/ 0 w 12"/>
                          <a:gd name="T3" fmla="*/ 0 h 23"/>
                          <a:gd name="T4" fmla="*/ 0 w 12"/>
                          <a:gd name="T5" fmla="*/ 11 h 23"/>
                          <a:gd name="T6" fmla="*/ 0 w 12"/>
                          <a:gd name="T7" fmla="*/ 11 h 23"/>
                          <a:gd name="T8" fmla="*/ 0 w 12"/>
                          <a:gd name="T9" fmla="*/ 11 h 23"/>
                          <a:gd name="T10" fmla="*/ 0 w 12"/>
                          <a:gd name="T11" fmla="*/ 11 h 23"/>
                          <a:gd name="T12" fmla="*/ 12 w 12"/>
                          <a:gd name="T13" fmla="*/ 11 h 23"/>
                          <a:gd name="T14" fmla="*/ 12 w 12"/>
                          <a:gd name="T15" fmla="*/ 23 h 23"/>
                          <a:gd name="T16" fmla="*/ 12 w 12"/>
                          <a:gd name="T17" fmla="*/ 23 h 23"/>
                          <a:gd name="T18" fmla="*/ 12 w 12"/>
                          <a:gd name="T19" fmla="*/ 11 h 23"/>
                          <a:gd name="T20" fmla="*/ 12 w 12"/>
                          <a:gd name="T21" fmla="*/ 11 h 23"/>
                          <a:gd name="T22" fmla="*/ 12 w 12"/>
                          <a:gd name="T23" fmla="*/ 11 h 23"/>
                          <a:gd name="T24" fmla="*/ 0 w 12"/>
                          <a:gd name="T25" fmla="*/ 0 h 23"/>
                          <a:gd name="T26" fmla="*/ 0 w 12"/>
                          <a:gd name="T27" fmla="*/ 0 h 23"/>
                          <a:gd name="T28" fmla="*/ 0 w 12"/>
                          <a:gd name="T29" fmla="*/ 0 h 23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w 12"/>
                          <a:gd name="T46" fmla="*/ 0 h 23"/>
                          <a:gd name="T47" fmla="*/ 12 w 12"/>
                          <a:gd name="T48" fmla="*/ 23 h 23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T45" t="T46" r="T47" b="T48"/>
                        <a:pathLst>
                          <a:path w="12" h="2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11"/>
                            </a:lnTo>
                            <a:lnTo>
                              <a:pt x="12" y="11"/>
                            </a:lnTo>
                            <a:lnTo>
                              <a:pt x="12" y="23"/>
                            </a:lnTo>
                            <a:lnTo>
                              <a:pt x="12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7" name="Freeform 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1" y="958"/>
                        <a:ext cx="12" cy="1"/>
                      </a:xfrm>
                      <a:custGeom>
                        <a:avLst/>
                        <a:gdLst>
                          <a:gd name="T0" fmla="*/ 12 w 12"/>
                          <a:gd name="T1" fmla="*/ 0 h 1"/>
                          <a:gd name="T2" fmla="*/ 12 w 12"/>
                          <a:gd name="T3" fmla="*/ 0 h 1"/>
                          <a:gd name="T4" fmla="*/ 12 w 12"/>
                          <a:gd name="T5" fmla="*/ 0 h 1"/>
                          <a:gd name="T6" fmla="*/ 0 w 12"/>
                          <a:gd name="T7" fmla="*/ 0 h 1"/>
                          <a:gd name="T8" fmla="*/ 12 w 12"/>
                          <a:gd name="T9" fmla="*/ 0 h 1"/>
                          <a:gd name="T10" fmla="*/ 12 w 12"/>
                          <a:gd name="T11" fmla="*/ 0 h 1"/>
                          <a:gd name="T12" fmla="*/ 12 w 12"/>
                          <a:gd name="T13" fmla="*/ 0 h 1"/>
                          <a:gd name="T14" fmla="*/ 12 w 12"/>
                          <a:gd name="T15" fmla="*/ 0 h 1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2"/>
                          <a:gd name="T25" fmla="*/ 0 h 1"/>
                          <a:gd name="T26" fmla="*/ 12 w 12"/>
                          <a:gd name="T27" fmla="*/ 1 h 1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2" h="1">
                            <a:moveTo>
                              <a:pt x="12" y="0"/>
                            </a:moveTo>
                            <a:lnTo>
                              <a:pt x="12" y="0"/>
                            </a:lnTo>
                            <a:lnTo>
                              <a:pt x="0" y="0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8" name="Freeform 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3" y="1003"/>
                        <a:ext cx="11" cy="35"/>
                      </a:xfrm>
                      <a:custGeom>
                        <a:avLst/>
                        <a:gdLst>
                          <a:gd name="T0" fmla="*/ 0 w 11"/>
                          <a:gd name="T1" fmla="*/ 0 h 35"/>
                          <a:gd name="T2" fmla="*/ 0 w 11"/>
                          <a:gd name="T3" fmla="*/ 12 h 35"/>
                          <a:gd name="T4" fmla="*/ 0 w 11"/>
                          <a:gd name="T5" fmla="*/ 12 h 35"/>
                          <a:gd name="T6" fmla="*/ 0 w 11"/>
                          <a:gd name="T7" fmla="*/ 12 h 35"/>
                          <a:gd name="T8" fmla="*/ 0 w 11"/>
                          <a:gd name="T9" fmla="*/ 23 h 35"/>
                          <a:gd name="T10" fmla="*/ 0 w 11"/>
                          <a:gd name="T11" fmla="*/ 23 h 35"/>
                          <a:gd name="T12" fmla="*/ 0 w 11"/>
                          <a:gd name="T13" fmla="*/ 23 h 35"/>
                          <a:gd name="T14" fmla="*/ 0 w 11"/>
                          <a:gd name="T15" fmla="*/ 35 h 35"/>
                          <a:gd name="T16" fmla="*/ 0 w 11"/>
                          <a:gd name="T17" fmla="*/ 35 h 35"/>
                          <a:gd name="T18" fmla="*/ 11 w 11"/>
                          <a:gd name="T19" fmla="*/ 35 h 35"/>
                          <a:gd name="T20" fmla="*/ 11 w 11"/>
                          <a:gd name="T21" fmla="*/ 35 h 35"/>
                          <a:gd name="T22" fmla="*/ 11 w 11"/>
                          <a:gd name="T23" fmla="*/ 35 h 35"/>
                          <a:gd name="T24" fmla="*/ 11 w 11"/>
                          <a:gd name="T25" fmla="*/ 35 h 35"/>
                          <a:gd name="T26" fmla="*/ 11 w 11"/>
                          <a:gd name="T27" fmla="*/ 35 h 35"/>
                          <a:gd name="T28" fmla="*/ 11 w 11"/>
                          <a:gd name="T29" fmla="*/ 23 h 35"/>
                          <a:gd name="T30" fmla="*/ 11 w 11"/>
                          <a:gd name="T31" fmla="*/ 23 h 35"/>
                          <a:gd name="T32" fmla="*/ 11 w 11"/>
                          <a:gd name="T33" fmla="*/ 12 h 35"/>
                          <a:gd name="T34" fmla="*/ 11 w 11"/>
                          <a:gd name="T35" fmla="*/ 12 h 35"/>
                          <a:gd name="T36" fmla="*/ 11 w 11"/>
                          <a:gd name="T37" fmla="*/ 12 h 35"/>
                          <a:gd name="T38" fmla="*/ 11 w 11"/>
                          <a:gd name="T39" fmla="*/ 12 h 35"/>
                          <a:gd name="T40" fmla="*/ 11 w 11"/>
                          <a:gd name="T41" fmla="*/ 0 h 35"/>
                          <a:gd name="T42" fmla="*/ 11 w 11"/>
                          <a:gd name="T43" fmla="*/ 0 h 35"/>
                          <a:gd name="T44" fmla="*/ 0 w 11"/>
                          <a:gd name="T45" fmla="*/ 0 h 35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w 11"/>
                          <a:gd name="T70" fmla="*/ 0 h 35"/>
                          <a:gd name="T71" fmla="*/ 11 w 11"/>
                          <a:gd name="T72" fmla="*/ 35 h 35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T69" t="T70" r="T71" b="T72"/>
                        <a:pathLst>
                          <a:path w="11" h="35">
                            <a:moveTo>
                              <a:pt x="0" y="0"/>
                            </a:moveTo>
                            <a:lnTo>
                              <a:pt x="0" y="12"/>
                            </a:lnTo>
                            <a:lnTo>
                              <a:pt x="0" y="23"/>
                            </a:lnTo>
                            <a:lnTo>
                              <a:pt x="0" y="35"/>
                            </a:lnTo>
                            <a:lnTo>
                              <a:pt x="11" y="35"/>
                            </a:lnTo>
                            <a:lnTo>
                              <a:pt x="11" y="23"/>
                            </a:lnTo>
                            <a:lnTo>
                              <a:pt x="11" y="12"/>
                            </a:lnTo>
                            <a:lnTo>
                              <a:pt x="11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9" name="Freeform 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8" y="832"/>
                        <a:ext cx="46" cy="69"/>
                      </a:xfrm>
                      <a:custGeom>
                        <a:avLst/>
                        <a:gdLst>
                          <a:gd name="T0" fmla="*/ 46 w 46"/>
                          <a:gd name="T1" fmla="*/ 0 h 69"/>
                          <a:gd name="T2" fmla="*/ 46 w 46"/>
                          <a:gd name="T3" fmla="*/ 0 h 69"/>
                          <a:gd name="T4" fmla="*/ 35 w 46"/>
                          <a:gd name="T5" fmla="*/ 0 h 69"/>
                          <a:gd name="T6" fmla="*/ 23 w 46"/>
                          <a:gd name="T7" fmla="*/ 12 h 69"/>
                          <a:gd name="T8" fmla="*/ 23 w 46"/>
                          <a:gd name="T9" fmla="*/ 12 h 69"/>
                          <a:gd name="T10" fmla="*/ 12 w 46"/>
                          <a:gd name="T11" fmla="*/ 12 h 69"/>
                          <a:gd name="T12" fmla="*/ 12 w 46"/>
                          <a:gd name="T13" fmla="*/ 23 h 69"/>
                          <a:gd name="T14" fmla="*/ 12 w 46"/>
                          <a:gd name="T15" fmla="*/ 23 h 69"/>
                          <a:gd name="T16" fmla="*/ 12 w 46"/>
                          <a:gd name="T17" fmla="*/ 35 h 69"/>
                          <a:gd name="T18" fmla="*/ 0 w 46"/>
                          <a:gd name="T19" fmla="*/ 35 h 69"/>
                          <a:gd name="T20" fmla="*/ 0 w 46"/>
                          <a:gd name="T21" fmla="*/ 46 h 69"/>
                          <a:gd name="T22" fmla="*/ 12 w 46"/>
                          <a:gd name="T23" fmla="*/ 35 h 69"/>
                          <a:gd name="T24" fmla="*/ 12 w 46"/>
                          <a:gd name="T25" fmla="*/ 46 h 69"/>
                          <a:gd name="T26" fmla="*/ 12 w 46"/>
                          <a:gd name="T27" fmla="*/ 57 h 69"/>
                          <a:gd name="T28" fmla="*/ 12 w 46"/>
                          <a:gd name="T29" fmla="*/ 57 h 69"/>
                          <a:gd name="T30" fmla="*/ 12 w 46"/>
                          <a:gd name="T31" fmla="*/ 69 h 69"/>
                          <a:gd name="T32" fmla="*/ 12 w 46"/>
                          <a:gd name="T33" fmla="*/ 57 h 69"/>
                          <a:gd name="T34" fmla="*/ 12 w 46"/>
                          <a:gd name="T35" fmla="*/ 46 h 69"/>
                          <a:gd name="T36" fmla="*/ 12 w 46"/>
                          <a:gd name="T37" fmla="*/ 35 h 69"/>
                          <a:gd name="T38" fmla="*/ 23 w 46"/>
                          <a:gd name="T39" fmla="*/ 23 h 69"/>
                          <a:gd name="T40" fmla="*/ 23 w 46"/>
                          <a:gd name="T41" fmla="*/ 12 h 69"/>
                          <a:gd name="T42" fmla="*/ 35 w 46"/>
                          <a:gd name="T43" fmla="*/ 12 h 69"/>
                          <a:gd name="T44" fmla="*/ 35 w 46"/>
                          <a:gd name="T45" fmla="*/ 12 h 69"/>
                          <a:gd name="T46" fmla="*/ 46 w 46"/>
                          <a:gd name="T47" fmla="*/ 0 h 69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w 46"/>
                          <a:gd name="T73" fmla="*/ 0 h 69"/>
                          <a:gd name="T74" fmla="*/ 46 w 46"/>
                          <a:gd name="T75" fmla="*/ 69 h 69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T72" t="T73" r="T74" b="T75"/>
                        <a:pathLst>
                          <a:path w="46" h="69">
                            <a:moveTo>
                              <a:pt x="46" y="0"/>
                            </a:moveTo>
                            <a:lnTo>
                              <a:pt x="46" y="0"/>
                            </a:lnTo>
                            <a:lnTo>
                              <a:pt x="35" y="0"/>
                            </a:lnTo>
                            <a:lnTo>
                              <a:pt x="23" y="12"/>
                            </a:lnTo>
                            <a:lnTo>
                              <a:pt x="12" y="12"/>
                            </a:lnTo>
                            <a:lnTo>
                              <a:pt x="12" y="23"/>
                            </a:lnTo>
                            <a:lnTo>
                              <a:pt x="12" y="35"/>
                            </a:lnTo>
                            <a:lnTo>
                              <a:pt x="0" y="35"/>
                            </a:lnTo>
                            <a:lnTo>
                              <a:pt x="0" y="46"/>
                            </a:lnTo>
                            <a:lnTo>
                              <a:pt x="12" y="35"/>
                            </a:lnTo>
                            <a:lnTo>
                              <a:pt x="12" y="46"/>
                            </a:lnTo>
                            <a:lnTo>
                              <a:pt x="12" y="57"/>
                            </a:lnTo>
                            <a:lnTo>
                              <a:pt x="12" y="69"/>
                            </a:lnTo>
                            <a:lnTo>
                              <a:pt x="12" y="57"/>
                            </a:lnTo>
                            <a:lnTo>
                              <a:pt x="12" y="46"/>
                            </a:lnTo>
                            <a:lnTo>
                              <a:pt x="12" y="35"/>
                            </a:lnTo>
                            <a:lnTo>
                              <a:pt x="23" y="23"/>
                            </a:lnTo>
                            <a:lnTo>
                              <a:pt x="23" y="12"/>
                            </a:lnTo>
                            <a:lnTo>
                              <a:pt x="35" y="12"/>
                            </a:lnTo>
                            <a:lnTo>
                              <a:pt x="46" y="0"/>
                            </a:lnTo>
                            <a:close/>
                          </a:path>
                        </a:pathLst>
                      </a:custGeom>
                      <a:solidFill>
                        <a:srgbClr val="7F5F3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sp>
                <p:nvSpPr>
                  <p:cNvPr id="71" name="Freeform 94"/>
                  <p:cNvSpPr>
                    <a:spLocks/>
                  </p:cNvSpPr>
                  <p:nvPr/>
                </p:nvSpPr>
                <p:spPr bwMode="auto">
                  <a:xfrm>
                    <a:off x="3071" y="1026"/>
                    <a:ext cx="57" cy="183"/>
                  </a:xfrm>
                  <a:custGeom>
                    <a:avLst/>
                    <a:gdLst>
                      <a:gd name="T0" fmla="*/ 57 w 57"/>
                      <a:gd name="T1" fmla="*/ 0 h 183"/>
                      <a:gd name="T2" fmla="*/ 11 w 57"/>
                      <a:gd name="T3" fmla="*/ 114 h 183"/>
                      <a:gd name="T4" fmla="*/ 0 w 57"/>
                      <a:gd name="T5" fmla="*/ 183 h 183"/>
                      <a:gd name="T6" fmla="*/ 23 w 57"/>
                      <a:gd name="T7" fmla="*/ 114 h 183"/>
                      <a:gd name="T8" fmla="*/ 57 w 57"/>
                      <a:gd name="T9" fmla="*/ 0 h 1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7"/>
                      <a:gd name="T16" fmla="*/ 0 h 183"/>
                      <a:gd name="T17" fmla="*/ 57 w 57"/>
                      <a:gd name="T18" fmla="*/ 183 h 1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7" h="183">
                        <a:moveTo>
                          <a:pt x="57" y="0"/>
                        </a:moveTo>
                        <a:lnTo>
                          <a:pt x="11" y="114"/>
                        </a:lnTo>
                        <a:lnTo>
                          <a:pt x="0" y="183"/>
                        </a:lnTo>
                        <a:lnTo>
                          <a:pt x="23" y="114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2" name="Freeform 95"/>
                  <p:cNvSpPr>
                    <a:spLocks/>
                  </p:cNvSpPr>
                  <p:nvPr/>
                </p:nvSpPr>
                <p:spPr bwMode="auto">
                  <a:xfrm>
                    <a:off x="3014" y="1152"/>
                    <a:ext cx="23" cy="79"/>
                  </a:xfrm>
                  <a:custGeom>
                    <a:avLst/>
                    <a:gdLst>
                      <a:gd name="T0" fmla="*/ 11 w 23"/>
                      <a:gd name="T1" fmla="*/ 0 h 79"/>
                      <a:gd name="T2" fmla="*/ 11 w 23"/>
                      <a:gd name="T3" fmla="*/ 57 h 79"/>
                      <a:gd name="T4" fmla="*/ 23 w 23"/>
                      <a:gd name="T5" fmla="*/ 79 h 79"/>
                      <a:gd name="T6" fmla="*/ 11 w 23"/>
                      <a:gd name="T7" fmla="*/ 68 h 79"/>
                      <a:gd name="T8" fmla="*/ 0 w 23"/>
                      <a:gd name="T9" fmla="*/ 68 h 79"/>
                      <a:gd name="T10" fmla="*/ 11 w 23"/>
                      <a:gd name="T11" fmla="*/ 45 h 79"/>
                      <a:gd name="T12" fmla="*/ 11 w 23"/>
                      <a:gd name="T13" fmla="*/ 11 h 79"/>
                      <a:gd name="T14" fmla="*/ 11 w 23"/>
                      <a:gd name="T15" fmla="*/ 0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3"/>
                      <a:gd name="T25" fmla="*/ 0 h 79"/>
                      <a:gd name="T26" fmla="*/ 23 w 2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3" h="79">
                        <a:moveTo>
                          <a:pt x="11" y="0"/>
                        </a:moveTo>
                        <a:lnTo>
                          <a:pt x="11" y="57"/>
                        </a:lnTo>
                        <a:lnTo>
                          <a:pt x="23" y="79"/>
                        </a:lnTo>
                        <a:lnTo>
                          <a:pt x="11" y="68"/>
                        </a:lnTo>
                        <a:lnTo>
                          <a:pt x="0" y="68"/>
                        </a:lnTo>
                        <a:lnTo>
                          <a:pt x="11" y="45"/>
                        </a:lnTo>
                        <a:lnTo>
                          <a:pt x="11" y="11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2991" y="1266"/>
                  <a:ext cx="34" cy="79"/>
                </a:xfrm>
                <a:custGeom>
                  <a:avLst/>
                  <a:gdLst>
                    <a:gd name="T0" fmla="*/ 23 w 34"/>
                    <a:gd name="T1" fmla="*/ 0 h 79"/>
                    <a:gd name="T2" fmla="*/ 34 w 34"/>
                    <a:gd name="T3" fmla="*/ 45 h 79"/>
                    <a:gd name="T4" fmla="*/ 34 w 34"/>
                    <a:gd name="T5" fmla="*/ 79 h 79"/>
                    <a:gd name="T6" fmla="*/ 34 w 34"/>
                    <a:gd name="T7" fmla="*/ 34 h 79"/>
                    <a:gd name="T8" fmla="*/ 23 w 34"/>
                    <a:gd name="T9" fmla="*/ 11 h 79"/>
                    <a:gd name="T10" fmla="*/ 0 w 34"/>
                    <a:gd name="T11" fmla="*/ 34 h 79"/>
                    <a:gd name="T12" fmla="*/ 12 w 34"/>
                    <a:gd name="T13" fmla="*/ 22 h 79"/>
                    <a:gd name="T14" fmla="*/ 23 w 34"/>
                    <a:gd name="T15" fmla="*/ 0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4"/>
                    <a:gd name="T25" fmla="*/ 0 h 79"/>
                    <a:gd name="T26" fmla="*/ 34 w 34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4" h="79">
                      <a:moveTo>
                        <a:pt x="23" y="0"/>
                      </a:moveTo>
                      <a:lnTo>
                        <a:pt x="34" y="45"/>
                      </a:lnTo>
                      <a:lnTo>
                        <a:pt x="34" y="79"/>
                      </a:lnTo>
                      <a:lnTo>
                        <a:pt x="34" y="34"/>
                      </a:lnTo>
                      <a:lnTo>
                        <a:pt x="23" y="11"/>
                      </a:lnTo>
                      <a:lnTo>
                        <a:pt x="0" y="34"/>
                      </a:lnTo>
                      <a:lnTo>
                        <a:pt x="12" y="2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52" name="Freeform 97"/>
              <p:cNvSpPr>
                <a:spLocks/>
              </p:cNvSpPr>
              <p:nvPr/>
            </p:nvSpPr>
            <p:spPr bwMode="auto">
              <a:xfrm>
                <a:off x="2843" y="1402"/>
                <a:ext cx="11" cy="57"/>
              </a:xfrm>
              <a:custGeom>
                <a:avLst/>
                <a:gdLst>
                  <a:gd name="T0" fmla="*/ 11 w 11"/>
                  <a:gd name="T1" fmla="*/ 0 h 57"/>
                  <a:gd name="T2" fmla="*/ 0 w 11"/>
                  <a:gd name="T3" fmla="*/ 46 h 57"/>
                  <a:gd name="T4" fmla="*/ 0 w 11"/>
                  <a:gd name="T5" fmla="*/ 57 h 57"/>
                  <a:gd name="T6" fmla="*/ 0 w 11"/>
                  <a:gd name="T7" fmla="*/ 46 h 57"/>
                  <a:gd name="T8" fmla="*/ 11 w 11"/>
                  <a:gd name="T9" fmla="*/ 0 h 57"/>
                  <a:gd name="T10" fmla="*/ 11 w 11"/>
                  <a:gd name="T11" fmla="*/ 0 h 57"/>
                  <a:gd name="T12" fmla="*/ 11 w 11"/>
                  <a:gd name="T13" fmla="*/ 0 h 57"/>
                  <a:gd name="T14" fmla="*/ 11 w 11"/>
                  <a:gd name="T15" fmla="*/ 0 h 5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"/>
                  <a:gd name="T25" fmla="*/ 0 h 57"/>
                  <a:gd name="T26" fmla="*/ 11 w 11"/>
                  <a:gd name="T27" fmla="*/ 57 h 5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" h="57">
                    <a:moveTo>
                      <a:pt x="11" y="0"/>
                    </a:moveTo>
                    <a:lnTo>
                      <a:pt x="0" y="46"/>
                    </a:lnTo>
                    <a:lnTo>
                      <a:pt x="0" y="57"/>
                    </a:lnTo>
                    <a:lnTo>
                      <a:pt x="0" y="4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F3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3" name="Group 98"/>
              <p:cNvGrpSpPr>
                <a:grpSpLocks/>
              </p:cNvGrpSpPr>
              <p:nvPr/>
            </p:nvGrpSpPr>
            <p:grpSpPr bwMode="auto">
              <a:xfrm>
                <a:off x="2832" y="1345"/>
                <a:ext cx="91" cy="103"/>
                <a:chOff x="2832" y="1345"/>
                <a:chExt cx="91" cy="103"/>
              </a:xfrm>
            </p:grpSpPr>
            <p:grpSp>
              <p:nvGrpSpPr>
                <p:cNvPr id="54" name="Group 99"/>
                <p:cNvGrpSpPr>
                  <a:grpSpLocks/>
                </p:cNvGrpSpPr>
                <p:nvPr/>
              </p:nvGrpSpPr>
              <p:grpSpPr bwMode="auto">
                <a:xfrm>
                  <a:off x="2832" y="1345"/>
                  <a:ext cx="79" cy="103"/>
                  <a:chOff x="2832" y="1345"/>
                  <a:chExt cx="79" cy="103"/>
                </a:xfrm>
              </p:grpSpPr>
              <p:sp>
                <p:nvSpPr>
                  <p:cNvPr id="56" name="Freeform 100"/>
                  <p:cNvSpPr>
                    <a:spLocks/>
                  </p:cNvSpPr>
                  <p:nvPr/>
                </p:nvSpPr>
                <p:spPr bwMode="auto">
                  <a:xfrm>
                    <a:off x="2832" y="1357"/>
                    <a:ext cx="79" cy="91"/>
                  </a:xfrm>
                  <a:custGeom>
                    <a:avLst/>
                    <a:gdLst>
                      <a:gd name="T0" fmla="*/ 68 w 79"/>
                      <a:gd name="T1" fmla="*/ 11 h 91"/>
                      <a:gd name="T2" fmla="*/ 57 w 79"/>
                      <a:gd name="T3" fmla="*/ 11 h 91"/>
                      <a:gd name="T4" fmla="*/ 57 w 79"/>
                      <a:gd name="T5" fmla="*/ 11 h 91"/>
                      <a:gd name="T6" fmla="*/ 45 w 79"/>
                      <a:gd name="T7" fmla="*/ 0 h 91"/>
                      <a:gd name="T8" fmla="*/ 45 w 79"/>
                      <a:gd name="T9" fmla="*/ 0 h 91"/>
                      <a:gd name="T10" fmla="*/ 34 w 79"/>
                      <a:gd name="T11" fmla="*/ 0 h 91"/>
                      <a:gd name="T12" fmla="*/ 34 w 79"/>
                      <a:gd name="T13" fmla="*/ 0 h 91"/>
                      <a:gd name="T14" fmla="*/ 22 w 79"/>
                      <a:gd name="T15" fmla="*/ 0 h 91"/>
                      <a:gd name="T16" fmla="*/ 11 w 79"/>
                      <a:gd name="T17" fmla="*/ 0 h 91"/>
                      <a:gd name="T18" fmla="*/ 11 w 79"/>
                      <a:gd name="T19" fmla="*/ 11 h 91"/>
                      <a:gd name="T20" fmla="*/ 11 w 79"/>
                      <a:gd name="T21" fmla="*/ 11 h 91"/>
                      <a:gd name="T22" fmla="*/ 11 w 79"/>
                      <a:gd name="T23" fmla="*/ 11 h 91"/>
                      <a:gd name="T24" fmla="*/ 11 w 79"/>
                      <a:gd name="T25" fmla="*/ 23 h 91"/>
                      <a:gd name="T26" fmla="*/ 11 w 79"/>
                      <a:gd name="T27" fmla="*/ 34 h 91"/>
                      <a:gd name="T28" fmla="*/ 11 w 79"/>
                      <a:gd name="T29" fmla="*/ 45 h 91"/>
                      <a:gd name="T30" fmla="*/ 0 w 79"/>
                      <a:gd name="T31" fmla="*/ 57 h 91"/>
                      <a:gd name="T32" fmla="*/ 0 w 79"/>
                      <a:gd name="T33" fmla="*/ 57 h 91"/>
                      <a:gd name="T34" fmla="*/ 11 w 79"/>
                      <a:gd name="T35" fmla="*/ 68 h 91"/>
                      <a:gd name="T36" fmla="*/ 11 w 79"/>
                      <a:gd name="T37" fmla="*/ 68 h 91"/>
                      <a:gd name="T38" fmla="*/ 11 w 79"/>
                      <a:gd name="T39" fmla="*/ 68 h 91"/>
                      <a:gd name="T40" fmla="*/ 11 w 79"/>
                      <a:gd name="T41" fmla="*/ 80 h 91"/>
                      <a:gd name="T42" fmla="*/ 22 w 79"/>
                      <a:gd name="T43" fmla="*/ 91 h 91"/>
                      <a:gd name="T44" fmla="*/ 22 w 79"/>
                      <a:gd name="T45" fmla="*/ 91 h 91"/>
                      <a:gd name="T46" fmla="*/ 22 w 79"/>
                      <a:gd name="T47" fmla="*/ 91 h 91"/>
                      <a:gd name="T48" fmla="*/ 34 w 79"/>
                      <a:gd name="T49" fmla="*/ 91 h 91"/>
                      <a:gd name="T50" fmla="*/ 34 w 79"/>
                      <a:gd name="T51" fmla="*/ 91 h 91"/>
                      <a:gd name="T52" fmla="*/ 34 w 79"/>
                      <a:gd name="T53" fmla="*/ 91 h 91"/>
                      <a:gd name="T54" fmla="*/ 34 w 79"/>
                      <a:gd name="T55" fmla="*/ 91 h 91"/>
                      <a:gd name="T56" fmla="*/ 45 w 79"/>
                      <a:gd name="T57" fmla="*/ 91 h 91"/>
                      <a:gd name="T58" fmla="*/ 45 w 79"/>
                      <a:gd name="T59" fmla="*/ 91 h 91"/>
                      <a:gd name="T60" fmla="*/ 45 w 79"/>
                      <a:gd name="T61" fmla="*/ 91 h 91"/>
                      <a:gd name="T62" fmla="*/ 45 w 79"/>
                      <a:gd name="T63" fmla="*/ 80 h 91"/>
                      <a:gd name="T64" fmla="*/ 45 w 79"/>
                      <a:gd name="T65" fmla="*/ 91 h 91"/>
                      <a:gd name="T66" fmla="*/ 57 w 79"/>
                      <a:gd name="T67" fmla="*/ 91 h 91"/>
                      <a:gd name="T68" fmla="*/ 57 w 79"/>
                      <a:gd name="T69" fmla="*/ 80 h 91"/>
                      <a:gd name="T70" fmla="*/ 57 w 79"/>
                      <a:gd name="T71" fmla="*/ 80 h 91"/>
                      <a:gd name="T72" fmla="*/ 57 w 79"/>
                      <a:gd name="T73" fmla="*/ 80 h 91"/>
                      <a:gd name="T74" fmla="*/ 57 w 79"/>
                      <a:gd name="T75" fmla="*/ 80 h 91"/>
                      <a:gd name="T76" fmla="*/ 68 w 79"/>
                      <a:gd name="T77" fmla="*/ 80 h 91"/>
                      <a:gd name="T78" fmla="*/ 68 w 79"/>
                      <a:gd name="T79" fmla="*/ 80 h 91"/>
                      <a:gd name="T80" fmla="*/ 68 w 79"/>
                      <a:gd name="T81" fmla="*/ 68 h 91"/>
                      <a:gd name="T82" fmla="*/ 68 w 79"/>
                      <a:gd name="T83" fmla="*/ 68 h 91"/>
                      <a:gd name="T84" fmla="*/ 68 w 79"/>
                      <a:gd name="T85" fmla="*/ 68 h 91"/>
                      <a:gd name="T86" fmla="*/ 79 w 79"/>
                      <a:gd name="T87" fmla="*/ 57 h 91"/>
                      <a:gd name="T88" fmla="*/ 79 w 79"/>
                      <a:gd name="T89" fmla="*/ 45 h 91"/>
                      <a:gd name="T90" fmla="*/ 79 w 79"/>
                      <a:gd name="T91" fmla="*/ 34 h 91"/>
                      <a:gd name="T92" fmla="*/ 79 w 79"/>
                      <a:gd name="T93" fmla="*/ 23 h 91"/>
                      <a:gd name="T94" fmla="*/ 79 w 79"/>
                      <a:gd name="T95" fmla="*/ 23 h 91"/>
                      <a:gd name="T96" fmla="*/ 79 w 79"/>
                      <a:gd name="T97" fmla="*/ 11 h 91"/>
                      <a:gd name="T98" fmla="*/ 68 w 79"/>
                      <a:gd name="T99" fmla="*/ 11 h 91"/>
                      <a:gd name="T100" fmla="*/ 68 w 79"/>
                      <a:gd name="T101" fmla="*/ 11 h 91"/>
                      <a:gd name="T102" fmla="*/ 68 w 79"/>
                      <a:gd name="T103" fmla="*/ 11 h 91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79"/>
                      <a:gd name="T157" fmla="*/ 0 h 91"/>
                      <a:gd name="T158" fmla="*/ 79 w 79"/>
                      <a:gd name="T159" fmla="*/ 91 h 91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79" h="91">
                        <a:moveTo>
                          <a:pt x="68" y="11"/>
                        </a:moveTo>
                        <a:lnTo>
                          <a:pt x="57" y="11"/>
                        </a:lnTo>
                        <a:lnTo>
                          <a:pt x="45" y="0"/>
                        </a:lnTo>
                        <a:lnTo>
                          <a:pt x="34" y="0"/>
                        </a:lnTo>
                        <a:lnTo>
                          <a:pt x="22" y="0"/>
                        </a:lnTo>
                        <a:lnTo>
                          <a:pt x="11" y="0"/>
                        </a:lnTo>
                        <a:lnTo>
                          <a:pt x="11" y="11"/>
                        </a:lnTo>
                        <a:lnTo>
                          <a:pt x="11" y="23"/>
                        </a:lnTo>
                        <a:lnTo>
                          <a:pt x="11" y="34"/>
                        </a:lnTo>
                        <a:lnTo>
                          <a:pt x="11" y="45"/>
                        </a:lnTo>
                        <a:lnTo>
                          <a:pt x="0" y="57"/>
                        </a:lnTo>
                        <a:lnTo>
                          <a:pt x="11" y="68"/>
                        </a:lnTo>
                        <a:lnTo>
                          <a:pt x="11" y="80"/>
                        </a:lnTo>
                        <a:lnTo>
                          <a:pt x="22" y="91"/>
                        </a:lnTo>
                        <a:lnTo>
                          <a:pt x="34" y="91"/>
                        </a:lnTo>
                        <a:lnTo>
                          <a:pt x="45" y="91"/>
                        </a:lnTo>
                        <a:lnTo>
                          <a:pt x="45" y="80"/>
                        </a:lnTo>
                        <a:lnTo>
                          <a:pt x="45" y="91"/>
                        </a:lnTo>
                        <a:lnTo>
                          <a:pt x="57" y="91"/>
                        </a:lnTo>
                        <a:lnTo>
                          <a:pt x="57" y="80"/>
                        </a:lnTo>
                        <a:lnTo>
                          <a:pt x="68" y="80"/>
                        </a:lnTo>
                        <a:lnTo>
                          <a:pt x="68" y="68"/>
                        </a:lnTo>
                        <a:lnTo>
                          <a:pt x="79" y="57"/>
                        </a:lnTo>
                        <a:lnTo>
                          <a:pt x="79" y="45"/>
                        </a:lnTo>
                        <a:lnTo>
                          <a:pt x="79" y="34"/>
                        </a:lnTo>
                        <a:lnTo>
                          <a:pt x="79" y="23"/>
                        </a:lnTo>
                        <a:lnTo>
                          <a:pt x="79" y="11"/>
                        </a:lnTo>
                        <a:lnTo>
                          <a:pt x="68" y="11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7" name="Freeform 101"/>
                  <p:cNvSpPr>
                    <a:spLocks/>
                  </p:cNvSpPr>
                  <p:nvPr/>
                </p:nvSpPr>
                <p:spPr bwMode="auto">
                  <a:xfrm>
                    <a:off x="2843" y="1368"/>
                    <a:ext cx="57" cy="80"/>
                  </a:xfrm>
                  <a:custGeom>
                    <a:avLst/>
                    <a:gdLst>
                      <a:gd name="T0" fmla="*/ 46 w 57"/>
                      <a:gd name="T1" fmla="*/ 34 h 80"/>
                      <a:gd name="T2" fmla="*/ 46 w 57"/>
                      <a:gd name="T3" fmla="*/ 34 h 80"/>
                      <a:gd name="T4" fmla="*/ 34 w 57"/>
                      <a:gd name="T5" fmla="*/ 23 h 80"/>
                      <a:gd name="T6" fmla="*/ 34 w 57"/>
                      <a:gd name="T7" fmla="*/ 34 h 80"/>
                      <a:gd name="T8" fmla="*/ 23 w 57"/>
                      <a:gd name="T9" fmla="*/ 34 h 80"/>
                      <a:gd name="T10" fmla="*/ 11 w 57"/>
                      <a:gd name="T11" fmla="*/ 34 h 80"/>
                      <a:gd name="T12" fmla="*/ 11 w 57"/>
                      <a:gd name="T13" fmla="*/ 34 h 80"/>
                      <a:gd name="T14" fmla="*/ 11 w 57"/>
                      <a:gd name="T15" fmla="*/ 23 h 80"/>
                      <a:gd name="T16" fmla="*/ 11 w 57"/>
                      <a:gd name="T17" fmla="*/ 23 h 80"/>
                      <a:gd name="T18" fmla="*/ 11 w 57"/>
                      <a:gd name="T19" fmla="*/ 12 h 80"/>
                      <a:gd name="T20" fmla="*/ 23 w 57"/>
                      <a:gd name="T21" fmla="*/ 12 h 80"/>
                      <a:gd name="T22" fmla="*/ 34 w 57"/>
                      <a:gd name="T23" fmla="*/ 12 h 80"/>
                      <a:gd name="T24" fmla="*/ 23 w 57"/>
                      <a:gd name="T25" fmla="*/ 12 h 80"/>
                      <a:gd name="T26" fmla="*/ 11 w 57"/>
                      <a:gd name="T27" fmla="*/ 12 h 80"/>
                      <a:gd name="T28" fmla="*/ 11 w 57"/>
                      <a:gd name="T29" fmla="*/ 12 h 80"/>
                      <a:gd name="T30" fmla="*/ 11 w 57"/>
                      <a:gd name="T31" fmla="*/ 12 h 80"/>
                      <a:gd name="T32" fmla="*/ 11 w 57"/>
                      <a:gd name="T33" fmla="*/ 12 h 80"/>
                      <a:gd name="T34" fmla="*/ 11 w 57"/>
                      <a:gd name="T35" fmla="*/ 34 h 80"/>
                      <a:gd name="T36" fmla="*/ 0 w 57"/>
                      <a:gd name="T37" fmla="*/ 34 h 80"/>
                      <a:gd name="T38" fmla="*/ 0 w 57"/>
                      <a:gd name="T39" fmla="*/ 46 h 80"/>
                      <a:gd name="T40" fmla="*/ 0 w 57"/>
                      <a:gd name="T41" fmla="*/ 57 h 80"/>
                      <a:gd name="T42" fmla="*/ 11 w 57"/>
                      <a:gd name="T43" fmla="*/ 46 h 80"/>
                      <a:gd name="T44" fmla="*/ 11 w 57"/>
                      <a:gd name="T45" fmla="*/ 57 h 80"/>
                      <a:gd name="T46" fmla="*/ 11 w 57"/>
                      <a:gd name="T47" fmla="*/ 57 h 80"/>
                      <a:gd name="T48" fmla="*/ 11 w 57"/>
                      <a:gd name="T49" fmla="*/ 69 h 80"/>
                      <a:gd name="T50" fmla="*/ 23 w 57"/>
                      <a:gd name="T51" fmla="*/ 69 h 80"/>
                      <a:gd name="T52" fmla="*/ 23 w 57"/>
                      <a:gd name="T53" fmla="*/ 69 h 80"/>
                      <a:gd name="T54" fmla="*/ 23 w 57"/>
                      <a:gd name="T55" fmla="*/ 57 h 80"/>
                      <a:gd name="T56" fmla="*/ 23 w 57"/>
                      <a:gd name="T57" fmla="*/ 57 h 80"/>
                      <a:gd name="T58" fmla="*/ 23 w 57"/>
                      <a:gd name="T59" fmla="*/ 57 h 80"/>
                      <a:gd name="T60" fmla="*/ 34 w 57"/>
                      <a:gd name="T61" fmla="*/ 57 h 80"/>
                      <a:gd name="T62" fmla="*/ 46 w 57"/>
                      <a:gd name="T63" fmla="*/ 57 h 80"/>
                      <a:gd name="T64" fmla="*/ 46 w 57"/>
                      <a:gd name="T65" fmla="*/ 57 h 80"/>
                      <a:gd name="T66" fmla="*/ 46 w 57"/>
                      <a:gd name="T67" fmla="*/ 57 h 80"/>
                      <a:gd name="T68" fmla="*/ 46 w 57"/>
                      <a:gd name="T69" fmla="*/ 46 h 80"/>
                      <a:gd name="T70" fmla="*/ 46 w 57"/>
                      <a:gd name="T71" fmla="*/ 34 h 80"/>
                      <a:gd name="T72" fmla="*/ 57 w 57"/>
                      <a:gd name="T73" fmla="*/ 34 h 80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57"/>
                      <a:gd name="T112" fmla="*/ 0 h 80"/>
                      <a:gd name="T113" fmla="*/ 57 w 57"/>
                      <a:gd name="T114" fmla="*/ 80 h 80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57" h="80">
                        <a:moveTo>
                          <a:pt x="57" y="34"/>
                        </a:moveTo>
                        <a:lnTo>
                          <a:pt x="46" y="34"/>
                        </a:lnTo>
                        <a:lnTo>
                          <a:pt x="34" y="34"/>
                        </a:lnTo>
                        <a:lnTo>
                          <a:pt x="34" y="23"/>
                        </a:lnTo>
                        <a:lnTo>
                          <a:pt x="34" y="34"/>
                        </a:lnTo>
                        <a:lnTo>
                          <a:pt x="23" y="34"/>
                        </a:lnTo>
                        <a:lnTo>
                          <a:pt x="11" y="34"/>
                        </a:lnTo>
                        <a:lnTo>
                          <a:pt x="11" y="23"/>
                        </a:lnTo>
                        <a:lnTo>
                          <a:pt x="11" y="12"/>
                        </a:lnTo>
                        <a:lnTo>
                          <a:pt x="23" y="12"/>
                        </a:lnTo>
                        <a:lnTo>
                          <a:pt x="34" y="12"/>
                        </a:lnTo>
                        <a:lnTo>
                          <a:pt x="23" y="12"/>
                        </a:lnTo>
                        <a:lnTo>
                          <a:pt x="23" y="0"/>
                        </a:lnTo>
                        <a:lnTo>
                          <a:pt x="11" y="12"/>
                        </a:lnTo>
                        <a:lnTo>
                          <a:pt x="11" y="34"/>
                        </a:lnTo>
                        <a:lnTo>
                          <a:pt x="0" y="34"/>
                        </a:lnTo>
                        <a:lnTo>
                          <a:pt x="0" y="46"/>
                        </a:lnTo>
                        <a:lnTo>
                          <a:pt x="0" y="57"/>
                        </a:lnTo>
                        <a:lnTo>
                          <a:pt x="11" y="46"/>
                        </a:lnTo>
                        <a:lnTo>
                          <a:pt x="11" y="57"/>
                        </a:lnTo>
                        <a:lnTo>
                          <a:pt x="11" y="69"/>
                        </a:lnTo>
                        <a:lnTo>
                          <a:pt x="23" y="69"/>
                        </a:lnTo>
                        <a:lnTo>
                          <a:pt x="23" y="80"/>
                        </a:lnTo>
                        <a:lnTo>
                          <a:pt x="23" y="69"/>
                        </a:lnTo>
                        <a:lnTo>
                          <a:pt x="23" y="57"/>
                        </a:lnTo>
                        <a:lnTo>
                          <a:pt x="34" y="57"/>
                        </a:lnTo>
                        <a:lnTo>
                          <a:pt x="46" y="57"/>
                        </a:lnTo>
                        <a:lnTo>
                          <a:pt x="46" y="46"/>
                        </a:lnTo>
                        <a:lnTo>
                          <a:pt x="46" y="57"/>
                        </a:lnTo>
                        <a:lnTo>
                          <a:pt x="46" y="46"/>
                        </a:lnTo>
                        <a:lnTo>
                          <a:pt x="46" y="57"/>
                        </a:lnTo>
                        <a:lnTo>
                          <a:pt x="46" y="46"/>
                        </a:lnTo>
                        <a:lnTo>
                          <a:pt x="46" y="34"/>
                        </a:lnTo>
                        <a:lnTo>
                          <a:pt x="57" y="34"/>
                        </a:lnTo>
                        <a:close/>
                      </a:path>
                    </a:pathLst>
                  </a:custGeom>
                  <a:solidFill>
                    <a:srgbClr val="DF9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8" name="Freeform 102"/>
                  <p:cNvSpPr>
                    <a:spLocks/>
                  </p:cNvSpPr>
                  <p:nvPr/>
                </p:nvSpPr>
                <p:spPr bwMode="auto">
                  <a:xfrm>
                    <a:off x="2854" y="1345"/>
                    <a:ext cx="23" cy="35"/>
                  </a:xfrm>
                  <a:custGeom>
                    <a:avLst/>
                    <a:gdLst>
                      <a:gd name="T0" fmla="*/ 23 w 23"/>
                      <a:gd name="T1" fmla="*/ 0 h 35"/>
                      <a:gd name="T2" fmla="*/ 23 w 23"/>
                      <a:gd name="T3" fmla="*/ 0 h 35"/>
                      <a:gd name="T4" fmla="*/ 23 w 23"/>
                      <a:gd name="T5" fmla="*/ 0 h 35"/>
                      <a:gd name="T6" fmla="*/ 0 w 23"/>
                      <a:gd name="T7" fmla="*/ 35 h 35"/>
                      <a:gd name="T8" fmla="*/ 12 w 23"/>
                      <a:gd name="T9" fmla="*/ 35 h 35"/>
                      <a:gd name="T10" fmla="*/ 23 w 23"/>
                      <a:gd name="T11" fmla="*/ 0 h 35"/>
                      <a:gd name="T12" fmla="*/ 23 w 23"/>
                      <a:gd name="T13" fmla="*/ 0 h 35"/>
                      <a:gd name="T14" fmla="*/ 23 w 23"/>
                      <a:gd name="T15" fmla="*/ 0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3"/>
                      <a:gd name="T25" fmla="*/ 0 h 35"/>
                      <a:gd name="T26" fmla="*/ 23 w 23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3" h="35">
                        <a:moveTo>
                          <a:pt x="23" y="0"/>
                        </a:moveTo>
                        <a:lnTo>
                          <a:pt x="23" y="0"/>
                        </a:lnTo>
                        <a:lnTo>
                          <a:pt x="0" y="35"/>
                        </a:lnTo>
                        <a:lnTo>
                          <a:pt x="12" y="35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9" name="Freeform 103"/>
                  <p:cNvSpPr>
                    <a:spLocks/>
                  </p:cNvSpPr>
                  <p:nvPr/>
                </p:nvSpPr>
                <p:spPr bwMode="auto">
                  <a:xfrm>
                    <a:off x="2900" y="1380"/>
                    <a:ext cx="11" cy="34"/>
                  </a:xfrm>
                  <a:custGeom>
                    <a:avLst/>
                    <a:gdLst>
                      <a:gd name="T0" fmla="*/ 0 w 11"/>
                      <a:gd name="T1" fmla="*/ 0 h 34"/>
                      <a:gd name="T2" fmla="*/ 0 w 11"/>
                      <a:gd name="T3" fmla="*/ 0 h 34"/>
                      <a:gd name="T4" fmla="*/ 0 w 11"/>
                      <a:gd name="T5" fmla="*/ 11 h 34"/>
                      <a:gd name="T6" fmla="*/ 0 w 11"/>
                      <a:gd name="T7" fmla="*/ 11 h 34"/>
                      <a:gd name="T8" fmla="*/ 0 w 11"/>
                      <a:gd name="T9" fmla="*/ 22 h 34"/>
                      <a:gd name="T10" fmla="*/ 0 w 11"/>
                      <a:gd name="T11" fmla="*/ 22 h 34"/>
                      <a:gd name="T12" fmla="*/ 0 w 11"/>
                      <a:gd name="T13" fmla="*/ 34 h 34"/>
                      <a:gd name="T14" fmla="*/ 0 w 11"/>
                      <a:gd name="T15" fmla="*/ 22 h 34"/>
                      <a:gd name="T16" fmla="*/ 11 w 11"/>
                      <a:gd name="T17" fmla="*/ 11 h 34"/>
                      <a:gd name="T18" fmla="*/ 11 w 11"/>
                      <a:gd name="T19" fmla="*/ 11 h 34"/>
                      <a:gd name="T20" fmla="*/ 11 w 11"/>
                      <a:gd name="T21" fmla="*/ 11 h 34"/>
                      <a:gd name="T22" fmla="*/ 0 w 11"/>
                      <a:gd name="T23" fmla="*/ 0 h 34"/>
                      <a:gd name="T24" fmla="*/ 0 w 11"/>
                      <a:gd name="T25" fmla="*/ 0 h 34"/>
                      <a:gd name="T26" fmla="*/ 0 w 11"/>
                      <a:gd name="T27" fmla="*/ 0 h 3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1"/>
                      <a:gd name="T43" fmla="*/ 0 h 34"/>
                      <a:gd name="T44" fmla="*/ 11 w 11"/>
                      <a:gd name="T45" fmla="*/ 34 h 3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1" h="34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0" y="22"/>
                        </a:lnTo>
                        <a:lnTo>
                          <a:pt x="11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F9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60" name="Freeform 104"/>
                  <p:cNvSpPr>
                    <a:spLocks/>
                  </p:cNvSpPr>
                  <p:nvPr/>
                </p:nvSpPr>
                <p:spPr bwMode="auto">
                  <a:xfrm>
                    <a:off x="2866" y="1345"/>
                    <a:ext cx="11" cy="35"/>
                  </a:xfrm>
                  <a:custGeom>
                    <a:avLst/>
                    <a:gdLst>
                      <a:gd name="T0" fmla="*/ 11 w 11"/>
                      <a:gd name="T1" fmla="*/ 0 h 35"/>
                      <a:gd name="T2" fmla="*/ 11 w 11"/>
                      <a:gd name="T3" fmla="*/ 0 h 35"/>
                      <a:gd name="T4" fmla="*/ 0 w 11"/>
                      <a:gd name="T5" fmla="*/ 35 h 35"/>
                      <a:gd name="T6" fmla="*/ 0 w 11"/>
                      <a:gd name="T7" fmla="*/ 35 h 35"/>
                      <a:gd name="T8" fmla="*/ 0 w 11"/>
                      <a:gd name="T9" fmla="*/ 35 h 35"/>
                      <a:gd name="T10" fmla="*/ 0 w 11"/>
                      <a:gd name="T11" fmla="*/ 35 h 35"/>
                      <a:gd name="T12" fmla="*/ 0 w 11"/>
                      <a:gd name="T13" fmla="*/ 35 h 35"/>
                      <a:gd name="T14" fmla="*/ 11 w 11"/>
                      <a:gd name="T15" fmla="*/ 0 h 35"/>
                      <a:gd name="T16" fmla="*/ 11 w 11"/>
                      <a:gd name="T17" fmla="*/ 0 h 35"/>
                      <a:gd name="T18" fmla="*/ 11 w 11"/>
                      <a:gd name="T19" fmla="*/ 0 h 35"/>
                      <a:gd name="T20" fmla="*/ 11 w 11"/>
                      <a:gd name="T21" fmla="*/ 0 h 3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1"/>
                      <a:gd name="T34" fmla="*/ 0 h 35"/>
                      <a:gd name="T35" fmla="*/ 11 w 11"/>
                      <a:gd name="T36" fmla="*/ 35 h 3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1" h="35">
                        <a:moveTo>
                          <a:pt x="11" y="0"/>
                        </a:moveTo>
                        <a:lnTo>
                          <a:pt x="11" y="0"/>
                        </a:lnTo>
                        <a:lnTo>
                          <a:pt x="0" y="35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5" name="Freeform 105"/>
                <p:cNvSpPr>
                  <a:spLocks/>
                </p:cNvSpPr>
                <p:nvPr/>
              </p:nvSpPr>
              <p:spPr bwMode="auto">
                <a:xfrm>
                  <a:off x="2889" y="1357"/>
                  <a:ext cx="34" cy="68"/>
                </a:xfrm>
                <a:custGeom>
                  <a:avLst/>
                  <a:gdLst>
                    <a:gd name="T0" fmla="*/ 0 w 34"/>
                    <a:gd name="T1" fmla="*/ 11 h 68"/>
                    <a:gd name="T2" fmla="*/ 11 w 34"/>
                    <a:gd name="T3" fmla="*/ 11 h 68"/>
                    <a:gd name="T4" fmla="*/ 11 w 34"/>
                    <a:gd name="T5" fmla="*/ 23 h 68"/>
                    <a:gd name="T6" fmla="*/ 11 w 34"/>
                    <a:gd name="T7" fmla="*/ 23 h 68"/>
                    <a:gd name="T8" fmla="*/ 22 w 34"/>
                    <a:gd name="T9" fmla="*/ 23 h 68"/>
                    <a:gd name="T10" fmla="*/ 22 w 34"/>
                    <a:gd name="T11" fmla="*/ 34 h 68"/>
                    <a:gd name="T12" fmla="*/ 22 w 34"/>
                    <a:gd name="T13" fmla="*/ 45 h 68"/>
                    <a:gd name="T14" fmla="*/ 22 w 34"/>
                    <a:gd name="T15" fmla="*/ 45 h 68"/>
                    <a:gd name="T16" fmla="*/ 22 w 34"/>
                    <a:gd name="T17" fmla="*/ 57 h 68"/>
                    <a:gd name="T18" fmla="*/ 22 w 34"/>
                    <a:gd name="T19" fmla="*/ 68 h 68"/>
                    <a:gd name="T20" fmla="*/ 34 w 34"/>
                    <a:gd name="T21" fmla="*/ 68 h 68"/>
                    <a:gd name="T22" fmla="*/ 34 w 34"/>
                    <a:gd name="T23" fmla="*/ 57 h 68"/>
                    <a:gd name="T24" fmla="*/ 34 w 34"/>
                    <a:gd name="T25" fmla="*/ 45 h 68"/>
                    <a:gd name="T26" fmla="*/ 34 w 34"/>
                    <a:gd name="T27" fmla="*/ 34 h 68"/>
                    <a:gd name="T28" fmla="*/ 22 w 34"/>
                    <a:gd name="T29" fmla="*/ 34 h 68"/>
                    <a:gd name="T30" fmla="*/ 22 w 34"/>
                    <a:gd name="T31" fmla="*/ 23 h 68"/>
                    <a:gd name="T32" fmla="*/ 22 w 34"/>
                    <a:gd name="T33" fmla="*/ 11 h 68"/>
                    <a:gd name="T34" fmla="*/ 11 w 34"/>
                    <a:gd name="T35" fmla="*/ 11 h 68"/>
                    <a:gd name="T36" fmla="*/ 11 w 34"/>
                    <a:gd name="T37" fmla="*/ 0 h 68"/>
                    <a:gd name="T38" fmla="*/ 0 w 34"/>
                    <a:gd name="T39" fmla="*/ 11 h 6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4"/>
                    <a:gd name="T61" fmla="*/ 0 h 68"/>
                    <a:gd name="T62" fmla="*/ 34 w 34"/>
                    <a:gd name="T63" fmla="*/ 68 h 6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4" h="68">
                      <a:moveTo>
                        <a:pt x="0" y="11"/>
                      </a:moveTo>
                      <a:lnTo>
                        <a:pt x="11" y="11"/>
                      </a:lnTo>
                      <a:lnTo>
                        <a:pt x="11" y="23"/>
                      </a:lnTo>
                      <a:lnTo>
                        <a:pt x="22" y="23"/>
                      </a:lnTo>
                      <a:lnTo>
                        <a:pt x="22" y="34"/>
                      </a:lnTo>
                      <a:lnTo>
                        <a:pt x="22" y="45"/>
                      </a:lnTo>
                      <a:lnTo>
                        <a:pt x="22" y="57"/>
                      </a:lnTo>
                      <a:lnTo>
                        <a:pt x="22" y="68"/>
                      </a:lnTo>
                      <a:lnTo>
                        <a:pt x="34" y="68"/>
                      </a:lnTo>
                      <a:lnTo>
                        <a:pt x="34" y="57"/>
                      </a:lnTo>
                      <a:lnTo>
                        <a:pt x="34" y="45"/>
                      </a:lnTo>
                      <a:lnTo>
                        <a:pt x="34" y="34"/>
                      </a:lnTo>
                      <a:lnTo>
                        <a:pt x="22" y="34"/>
                      </a:lnTo>
                      <a:lnTo>
                        <a:pt x="22" y="23"/>
                      </a:lnTo>
                      <a:lnTo>
                        <a:pt x="22" y="11"/>
                      </a:lnTo>
                      <a:lnTo>
                        <a:pt x="11" y="11"/>
                      </a:lnTo>
                      <a:lnTo>
                        <a:pt x="1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14" name="Group 106"/>
            <p:cNvGrpSpPr>
              <a:grpSpLocks/>
            </p:cNvGrpSpPr>
            <p:nvPr/>
          </p:nvGrpSpPr>
          <p:grpSpPr bwMode="auto">
            <a:xfrm>
              <a:off x="2205" y="844"/>
              <a:ext cx="387" cy="707"/>
              <a:chOff x="2205" y="844"/>
              <a:chExt cx="387" cy="707"/>
            </a:xfrm>
          </p:grpSpPr>
          <p:grpSp>
            <p:nvGrpSpPr>
              <p:cNvPr id="15" name="Group 107"/>
              <p:cNvGrpSpPr>
                <a:grpSpLocks/>
              </p:cNvGrpSpPr>
              <p:nvPr/>
            </p:nvGrpSpPr>
            <p:grpSpPr bwMode="auto">
              <a:xfrm>
                <a:off x="2330" y="1209"/>
                <a:ext cx="80" cy="239"/>
                <a:chOff x="2330" y="1209"/>
                <a:chExt cx="80" cy="239"/>
              </a:xfrm>
            </p:grpSpPr>
            <p:sp>
              <p:nvSpPr>
                <p:cNvPr id="49" name="Freeform 108"/>
                <p:cNvSpPr>
                  <a:spLocks/>
                </p:cNvSpPr>
                <p:nvPr/>
              </p:nvSpPr>
              <p:spPr bwMode="auto">
                <a:xfrm>
                  <a:off x="2330" y="1209"/>
                  <a:ext cx="80" cy="239"/>
                </a:xfrm>
                <a:custGeom>
                  <a:avLst/>
                  <a:gdLst>
                    <a:gd name="T0" fmla="*/ 0 w 80"/>
                    <a:gd name="T1" fmla="*/ 0 h 239"/>
                    <a:gd name="T2" fmla="*/ 12 w 80"/>
                    <a:gd name="T3" fmla="*/ 0 h 239"/>
                    <a:gd name="T4" fmla="*/ 12 w 80"/>
                    <a:gd name="T5" fmla="*/ 11 h 239"/>
                    <a:gd name="T6" fmla="*/ 23 w 80"/>
                    <a:gd name="T7" fmla="*/ 11 h 239"/>
                    <a:gd name="T8" fmla="*/ 34 w 80"/>
                    <a:gd name="T9" fmla="*/ 11 h 239"/>
                    <a:gd name="T10" fmla="*/ 46 w 80"/>
                    <a:gd name="T11" fmla="*/ 11 h 239"/>
                    <a:gd name="T12" fmla="*/ 57 w 80"/>
                    <a:gd name="T13" fmla="*/ 11 h 239"/>
                    <a:gd name="T14" fmla="*/ 57 w 80"/>
                    <a:gd name="T15" fmla="*/ 11 h 239"/>
                    <a:gd name="T16" fmla="*/ 69 w 80"/>
                    <a:gd name="T17" fmla="*/ 0 h 239"/>
                    <a:gd name="T18" fmla="*/ 80 w 80"/>
                    <a:gd name="T19" fmla="*/ 57 h 239"/>
                    <a:gd name="T20" fmla="*/ 80 w 80"/>
                    <a:gd name="T21" fmla="*/ 91 h 239"/>
                    <a:gd name="T22" fmla="*/ 80 w 80"/>
                    <a:gd name="T23" fmla="*/ 114 h 239"/>
                    <a:gd name="T24" fmla="*/ 80 w 80"/>
                    <a:gd name="T25" fmla="*/ 136 h 239"/>
                    <a:gd name="T26" fmla="*/ 80 w 80"/>
                    <a:gd name="T27" fmla="*/ 171 h 239"/>
                    <a:gd name="T28" fmla="*/ 80 w 80"/>
                    <a:gd name="T29" fmla="*/ 205 h 239"/>
                    <a:gd name="T30" fmla="*/ 69 w 80"/>
                    <a:gd name="T31" fmla="*/ 228 h 239"/>
                    <a:gd name="T32" fmla="*/ 23 w 80"/>
                    <a:gd name="T33" fmla="*/ 239 h 239"/>
                    <a:gd name="T34" fmla="*/ 12 w 80"/>
                    <a:gd name="T35" fmla="*/ 136 h 239"/>
                    <a:gd name="T36" fmla="*/ 12 w 80"/>
                    <a:gd name="T37" fmla="*/ 57 h 239"/>
                    <a:gd name="T38" fmla="*/ 0 w 80"/>
                    <a:gd name="T39" fmla="*/ 0 h 23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80"/>
                    <a:gd name="T61" fmla="*/ 0 h 239"/>
                    <a:gd name="T62" fmla="*/ 80 w 80"/>
                    <a:gd name="T63" fmla="*/ 239 h 239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80" h="239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12" y="11"/>
                      </a:lnTo>
                      <a:lnTo>
                        <a:pt x="23" y="11"/>
                      </a:lnTo>
                      <a:lnTo>
                        <a:pt x="34" y="11"/>
                      </a:lnTo>
                      <a:lnTo>
                        <a:pt x="46" y="11"/>
                      </a:lnTo>
                      <a:lnTo>
                        <a:pt x="57" y="11"/>
                      </a:lnTo>
                      <a:lnTo>
                        <a:pt x="69" y="0"/>
                      </a:lnTo>
                      <a:lnTo>
                        <a:pt x="80" y="57"/>
                      </a:lnTo>
                      <a:lnTo>
                        <a:pt x="80" y="91"/>
                      </a:lnTo>
                      <a:lnTo>
                        <a:pt x="80" y="114"/>
                      </a:lnTo>
                      <a:lnTo>
                        <a:pt x="80" y="136"/>
                      </a:lnTo>
                      <a:lnTo>
                        <a:pt x="80" y="171"/>
                      </a:lnTo>
                      <a:lnTo>
                        <a:pt x="80" y="205"/>
                      </a:lnTo>
                      <a:lnTo>
                        <a:pt x="69" y="228"/>
                      </a:lnTo>
                      <a:lnTo>
                        <a:pt x="23" y="239"/>
                      </a:lnTo>
                      <a:lnTo>
                        <a:pt x="12" y="136"/>
                      </a:lnTo>
                      <a:lnTo>
                        <a:pt x="12" y="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0" name="Freeform 109"/>
                <p:cNvSpPr>
                  <a:spLocks/>
                </p:cNvSpPr>
                <p:nvPr/>
              </p:nvSpPr>
              <p:spPr bwMode="auto">
                <a:xfrm>
                  <a:off x="2342" y="1266"/>
                  <a:ext cx="68" cy="182"/>
                </a:xfrm>
                <a:custGeom>
                  <a:avLst/>
                  <a:gdLst>
                    <a:gd name="T0" fmla="*/ 0 w 68"/>
                    <a:gd name="T1" fmla="*/ 11 h 182"/>
                    <a:gd name="T2" fmla="*/ 22 w 68"/>
                    <a:gd name="T3" fmla="*/ 11 h 182"/>
                    <a:gd name="T4" fmla="*/ 45 w 68"/>
                    <a:gd name="T5" fmla="*/ 11 h 182"/>
                    <a:gd name="T6" fmla="*/ 57 w 68"/>
                    <a:gd name="T7" fmla="*/ 11 h 182"/>
                    <a:gd name="T8" fmla="*/ 68 w 68"/>
                    <a:gd name="T9" fmla="*/ 0 h 182"/>
                    <a:gd name="T10" fmla="*/ 68 w 68"/>
                    <a:gd name="T11" fmla="*/ 159 h 182"/>
                    <a:gd name="T12" fmla="*/ 22 w 68"/>
                    <a:gd name="T13" fmla="*/ 182 h 182"/>
                    <a:gd name="T14" fmla="*/ 0 w 68"/>
                    <a:gd name="T15" fmla="*/ 11 h 18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8"/>
                    <a:gd name="T25" fmla="*/ 0 h 182"/>
                    <a:gd name="T26" fmla="*/ 68 w 68"/>
                    <a:gd name="T27" fmla="*/ 182 h 18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8" h="182">
                      <a:moveTo>
                        <a:pt x="0" y="11"/>
                      </a:moveTo>
                      <a:lnTo>
                        <a:pt x="22" y="11"/>
                      </a:lnTo>
                      <a:lnTo>
                        <a:pt x="45" y="11"/>
                      </a:lnTo>
                      <a:lnTo>
                        <a:pt x="57" y="11"/>
                      </a:lnTo>
                      <a:lnTo>
                        <a:pt x="68" y="0"/>
                      </a:lnTo>
                      <a:lnTo>
                        <a:pt x="68" y="159"/>
                      </a:lnTo>
                      <a:lnTo>
                        <a:pt x="22" y="18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B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6" name="Group 110"/>
              <p:cNvGrpSpPr>
                <a:grpSpLocks/>
              </p:cNvGrpSpPr>
              <p:nvPr/>
            </p:nvGrpSpPr>
            <p:grpSpPr bwMode="auto">
              <a:xfrm>
                <a:off x="2376" y="1140"/>
                <a:ext cx="159" cy="308"/>
                <a:chOff x="2376" y="1140"/>
                <a:chExt cx="159" cy="308"/>
              </a:xfrm>
            </p:grpSpPr>
            <p:sp>
              <p:nvSpPr>
                <p:cNvPr id="47" name="Freeform 111"/>
                <p:cNvSpPr>
                  <a:spLocks/>
                </p:cNvSpPr>
                <p:nvPr/>
              </p:nvSpPr>
              <p:spPr bwMode="auto">
                <a:xfrm>
                  <a:off x="2376" y="1140"/>
                  <a:ext cx="159" cy="308"/>
                </a:xfrm>
                <a:custGeom>
                  <a:avLst/>
                  <a:gdLst>
                    <a:gd name="T0" fmla="*/ 11 w 159"/>
                    <a:gd name="T1" fmla="*/ 0 h 308"/>
                    <a:gd name="T2" fmla="*/ 23 w 159"/>
                    <a:gd name="T3" fmla="*/ 12 h 308"/>
                    <a:gd name="T4" fmla="*/ 23 w 159"/>
                    <a:gd name="T5" fmla="*/ 34 h 308"/>
                    <a:gd name="T6" fmla="*/ 68 w 159"/>
                    <a:gd name="T7" fmla="*/ 46 h 308"/>
                    <a:gd name="T8" fmla="*/ 80 w 159"/>
                    <a:gd name="T9" fmla="*/ 57 h 308"/>
                    <a:gd name="T10" fmla="*/ 91 w 159"/>
                    <a:gd name="T11" fmla="*/ 91 h 308"/>
                    <a:gd name="T12" fmla="*/ 91 w 159"/>
                    <a:gd name="T13" fmla="*/ 114 h 308"/>
                    <a:gd name="T14" fmla="*/ 91 w 159"/>
                    <a:gd name="T15" fmla="*/ 137 h 308"/>
                    <a:gd name="T16" fmla="*/ 102 w 159"/>
                    <a:gd name="T17" fmla="*/ 160 h 308"/>
                    <a:gd name="T18" fmla="*/ 114 w 159"/>
                    <a:gd name="T19" fmla="*/ 205 h 308"/>
                    <a:gd name="T20" fmla="*/ 125 w 159"/>
                    <a:gd name="T21" fmla="*/ 240 h 308"/>
                    <a:gd name="T22" fmla="*/ 137 w 159"/>
                    <a:gd name="T23" fmla="*/ 274 h 308"/>
                    <a:gd name="T24" fmla="*/ 159 w 159"/>
                    <a:gd name="T25" fmla="*/ 308 h 308"/>
                    <a:gd name="T26" fmla="*/ 11 w 159"/>
                    <a:gd name="T27" fmla="*/ 308 h 308"/>
                    <a:gd name="T28" fmla="*/ 23 w 159"/>
                    <a:gd name="T29" fmla="*/ 274 h 308"/>
                    <a:gd name="T30" fmla="*/ 23 w 159"/>
                    <a:gd name="T31" fmla="*/ 251 h 308"/>
                    <a:gd name="T32" fmla="*/ 23 w 159"/>
                    <a:gd name="T33" fmla="*/ 217 h 308"/>
                    <a:gd name="T34" fmla="*/ 23 w 159"/>
                    <a:gd name="T35" fmla="*/ 137 h 308"/>
                    <a:gd name="T36" fmla="*/ 23 w 159"/>
                    <a:gd name="T37" fmla="*/ 91 h 308"/>
                    <a:gd name="T38" fmla="*/ 11 w 159"/>
                    <a:gd name="T39" fmla="*/ 57 h 308"/>
                    <a:gd name="T40" fmla="*/ 0 w 159"/>
                    <a:gd name="T41" fmla="*/ 23 h 308"/>
                    <a:gd name="T42" fmla="*/ 11 w 159"/>
                    <a:gd name="T43" fmla="*/ 0 h 3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59"/>
                    <a:gd name="T67" fmla="*/ 0 h 308"/>
                    <a:gd name="T68" fmla="*/ 159 w 159"/>
                    <a:gd name="T69" fmla="*/ 308 h 3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59" h="308">
                      <a:moveTo>
                        <a:pt x="11" y="0"/>
                      </a:moveTo>
                      <a:lnTo>
                        <a:pt x="23" y="12"/>
                      </a:lnTo>
                      <a:lnTo>
                        <a:pt x="23" y="34"/>
                      </a:lnTo>
                      <a:lnTo>
                        <a:pt x="68" y="46"/>
                      </a:lnTo>
                      <a:lnTo>
                        <a:pt x="80" y="57"/>
                      </a:lnTo>
                      <a:lnTo>
                        <a:pt x="91" y="91"/>
                      </a:lnTo>
                      <a:lnTo>
                        <a:pt x="91" y="114"/>
                      </a:lnTo>
                      <a:lnTo>
                        <a:pt x="91" y="137"/>
                      </a:lnTo>
                      <a:lnTo>
                        <a:pt x="102" y="160"/>
                      </a:lnTo>
                      <a:lnTo>
                        <a:pt x="114" y="205"/>
                      </a:lnTo>
                      <a:lnTo>
                        <a:pt x="125" y="240"/>
                      </a:lnTo>
                      <a:lnTo>
                        <a:pt x="137" y="274"/>
                      </a:lnTo>
                      <a:lnTo>
                        <a:pt x="159" y="308"/>
                      </a:lnTo>
                      <a:lnTo>
                        <a:pt x="11" y="308"/>
                      </a:lnTo>
                      <a:lnTo>
                        <a:pt x="23" y="274"/>
                      </a:lnTo>
                      <a:lnTo>
                        <a:pt x="23" y="251"/>
                      </a:lnTo>
                      <a:lnTo>
                        <a:pt x="23" y="217"/>
                      </a:lnTo>
                      <a:lnTo>
                        <a:pt x="23" y="137"/>
                      </a:lnTo>
                      <a:lnTo>
                        <a:pt x="23" y="91"/>
                      </a:lnTo>
                      <a:lnTo>
                        <a:pt x="11" y="57"/>
                      </a:lnTo>
                      <a:lnTo>
                        <a:pt x="0" y="2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FF5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8" name="Freeform 112"/>
                <p:cNvSpPr>
                  <a:spLocks/>
                </p:cNvSpPr>
                <p:nvPr/>
              </p:nvSpPr>
              <p:spPr bwMode="auto">
                <a:xfrm>
                  <a:off x="2421" y="1186"/>
                  <a:ext cx="35" cy="159"/>
                </a:xfrm>
                <a:custGeom>
                  <a:avLst/>
                  <a:gdLst>
                    <a:gd name="T0" fmla="*/ 0 w 35"/>
                    <a:gd name="T1" fmla="*/ 0 h 159"/>
                    <a:gd name="T2" fmla="*/ 12 w 35"/>
                    <a:gd name="T3" fmla="*/ 11 h 159"/>
                    <a:gd name="T4" fmla="*/ 12 w 35"/>
                    <a:gd name="T5" fmla="*/ 23 h 159"/>
                    <a:gd name="T6" fmla="*/ 23 w 35"/>
                    <a:gd name="T7" fmla="*/ 45 h 159"/>
                    <a:gd name="T8" fmla="*/ 23 w 35"/>
                    <a:gd name="T9" fmla="*/ 57 h 159"/>
                    <a:gd name="T10" fmla="*/ 23 w 35"/>
                    <a:gd name="T11" fmla="*/ 80 h 159"/>
                    <a:gd name="T12" fmla="*/ 35 w 35"/>
                    <a:gd name="T13" fmla="*/ 102 h 159"/>
                    <a:gd name="T14" fmla="*/ 35 w 35"/>
                    <a:gd name="T15" fmla="*/ 137 h 159"/>
                    <a:gd name="T16" fmla="*/ 23 w 35"/>
                    <a:gd name="T17" fmla="*/ 159 h 159"/>
                    <a:gd name="T18" fmla="*/ 23 w 35"/>
                    <a:gd name="T19" fmla="*/ 125 h 159"/>
                    <a:gd name="T20" fmla="*/ 23 w 35"/>
                    <a:gd name="T21" fmla="*/ 102 h 159"/>
                    <a:gd name="T22" fmla="*/ 23 w 35"/>
                    <a:gd name="T23" fmla="*/ 91 h 159"/>
                    <a:gd name="T24" fmla="*/ 12 w 35"/>
                    <a:gd name="T25" fmla="*/ 80 h 159"/>
                    <a:gd name="T26" fmla="*/ 12 w 35"/>
                    <a:gd name="T27" fmla="*/ 68 h 159"/>
                    <a:gd name="T28" fmla="*/ 12 w 35"/>
                    <a:gd name="T29" fmla="*/ 45 h 159"/>
                    <a:gd name="T30" fmla="*/ 12 w 35"/>
                    <a:gd name="T31" fmla="*/ 34 h 159"/>
                    <a:gd name="T32" fmla="*/ 0 w 35"/>
                    <a:gd name="T33" fmla="*/ 11 h 159"/>
                    <a:gd name="T34" fmla="*/ 0 w 35"/>
                    <a:gd name="T35" fmla="*/ 0 h 15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5"/>
                    <a:gd name="T55" fmla="*/ 0 h 159"/>
                    <a:gd name="T56" fmla="*/ 35 w 35"/>
                    <a:gd name="T57" fmla="*/ 159 h 15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5" h="159">
                      <a:moveTo>
                        <a:pt x="0" y="0"/>
                      </a:moveTo>
                      <a:lnTo>
                        <a:pt x="12" y="11"/>
                      </a:lnTo>
                      <a:lnTo>
                        <a:pt x="12" y="23"/>
                      </a:lnTo>
                      <a:lnTo>
                        <a:pt x="23" y="45"/>
                      </a:lnTo>
                      <a:lnTo>
                        <a:pt x="23" y="57"/>
                      </a:lnTo>
                      <a:lnTo>
                        <a:pt x="23" y="80"/>
                      </a:lnTo>
                      <a:lnTo>
                        <a:pt x="35" y="102"/>
                      </a:lnTo>
                      <a:lnTo>
                        <a:pt x="35" y="137"/>
                      </a:lnTo>
                      <a:lnTo>
                        <a:pt x="23" y="159"/>
                      </a:lnTo>
                      <a:lnTo>
                        <a:pt x="23" y="125"/>
                      </a:lnTo>
                      <a:lnTo>
                        <a:pt x="23" y="102"/>
                      </a:lnTo>
                      <a:lnTo>
                        <a:pt x="23" y="91"/>
                      </a:lnTo>
                      <a:lnTo>
                        <a:pt x="12" y="80"/>
                      </a:lnTo>
                      <a:lnTo>
                        <a:pt x="12" y="68"/>
                      </a:lnTo>
                      <a:lnTo>
                        <a:pt x="12" y="45"/>
                      </a:lnTo>
                      <a:lnTo>
                        <a:pt x="12" y="34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3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7" name="Freeform 113"/>
              <p:cNvSpPr>
                <a:spLocks/>
              </p:cNvSpPr>
              <p:nvPr/>
            </p:nvSpPr>
            <p:spPr bwMode="auto">
              <a:xfrm>
                <a:off x="2364" y="1402"/>
                <a:ext cx="46" cy="57"/>
              </a:xfrm>
              <a:custGeom>
                <a:avLst/>
                <a:gdLst>
                  <a:gd name="T0" fmla="*/ 35 w 46"/>
                  <a:gd name="T1" fmla="*/ 12 h 57"/>
                  <a:gd name="T2" fmla="*/ 35 w 46"/>
                  <a:gd name="T3" fmla="*/ 0 h 57"/>
                  <a:gd name="T4" fmla="*/ 23 w 46"/>
                  <a:gd name="T5" fmla="*/ 12 h 57"/>
                  <a:gd name="T6" fmla="*/ 12 w 46"/>
                  <a:gd name="T7" fmla="*/ 12 h 57"/>
                  <a:gd name="T8" fmla="*/ 0 w 46"/>
                  <a:gd name="T9" fmla="*/ 23 h 57"/>
                  <a:gd name="T10" fmla="*/ 0 w 46"/>
                  <a:gd name="T11" fmla="*/ 23 h 57"/>
                  <a:gd name="T12" fmla="*/ 0 w 46"/>
                  <a:gd name="T13" fmla="*/ 35 h 57"/>
                  <a:gd name="T14" fmla="*/ 12 w 46"/>
                  <a:gd name="T15" fmla="*/ 46 h 57"/>
                  <a:gd name="T16" fmla="*/ 12 w 46"/>
                  <a:gd name="T17" fmla="*/ 46 h 57"/>
                  <a:gd name="T18" fmla="*/ 12 w 46"/>
                  <a:gd name="T19" fmla="*/ 57 h 57"/>
                  <a:gd name="T20" fmla="*/ 23 w 46"/>
                  <a:gd name="T21" fmla="*/ 57 h 57"/>
                  <a:gd name="T22" fmla="*/ 23 w 46"/>
                  <a:gd name="T23" fmla="*/ 57 h 57"/>
                  <a:gd name="T24" fmla="*/ 35 w 46"/>
                  <a:gd name="T25" fmla="*/ 57 h 57"/>
                  <a:gd name="T26" fmla="*/ 35 w 46"/>
                  <a:gd name="T27" fmla="*/ 57 h 57"/>
                  <a:gd name="T28" fmla="*/ 35 w 46"/>
                  <a:gd name="T29" fmla="*/ 57 h 57"/>
                  <a:gd name="T30" fmla="*/ 35 w 46"/>
                  <a:gd name="T31" fmla="*/ 46 h 57"/>
                  <a:gd name="T32" fmla="*/ 46 w 46"/>
                  <a:gd name="T33" fmla="*/ 46 h 57"/>
                  <a:gd name="T34" fmla="*/ 35 w 46"/>
                  <a:gd name="T35" fmla="*/ 46 h 57"/>
                  <a:gd name="T36" fmla="*/ 35 w 46"/>
                  <a:gd name="T37" fmla="*/ 35 h 57"/>
                  <a:gd name="T38" fmla="*/ 35 w 46"/>
                  <a:gd name="T39" fmla="*/ 23 h 57"/>
                  <a:gd name="T40" fmla="*/ 35 w 46"/>
                  <a:gd name="T41" fmla="*/ 23 h 57"/>
                  <a:gd name="T42" fmla="*/ 35 w 46"/>
                  <a:gd name="T43" fmla="*/ 12 h 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6"/>
                  <a:gd name="T67" fmla="*/ 0 h 57"/>
                  <a:gd name="T68" fmla="*/ 46 w 46"/>
                  <a:gd name="T69" fmla="*/ 57 h 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6" h="57">
                    <a:moveTo>
                      <a:pt x="35" y="12"/>
                    </a:moveTo>
                    <a:lnTo>
                      <a:pt x="35" y="0"/>
                    </a:lnTo>
                    <a:lnTo>
                      <a:pt x="23" y="12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6"/>
                    </a:lnTo>
                    <a:lnTo>
                      <a:pt x="12" y="57"/>
                    </a:lnTo>
                    <a:lnTo>
                      <a:pt x="23" y="57"/>
                    </a:lnTo>
                    <a:lnTo>
                      <a:pt x="35" y="57"/>
                    </a:lnTo>
                    <a:lnTo>
                      <a:pt x="35" y="46"/>
                    </a:lnTo>
                    <a:lnTo>
                      <a:pt x="46" y="46"/>
                    </a:lnTo>
                    <a:lnTo>
                      <a:pt x="35" y="46"/>
                    </a:lnTo>
                    <a:lnTo>
                      <a:pt x="35" y="35"/>
                    </a:lnTo>
                    <a:lnTo>
                      <a:pt x="35" y="23"/>
                    </a:lnTo>
                    <a:lnTo>
                      <a:pt x="35" y="12"/>
                    </a:lnTo>
                    <a:close/>
                  </a:path>
                </a:pathLst>
              </a:custGeom>
              <a:solidFill>
                <a:srgbClr val="FF9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114"/>
              <p:cNvSpPr>
                <a:spLocks/>
              </p:cNvSpPr>
              <p:nvPr/>
            </p:nvSpPr>
            <p:spPr bwMode="auto">
              <a:xfrm>
                <a:off x="2296" y="1494"/>
                <a:ext cx="23" cy="34"/>
              </a:xfrm>
              <a:custGeom>
                <a:avLst/>
                <a:gdLst>
                  <a:gd name="T0" fmla="*/ 23 w 23"/>
                  <a:gd name="T1" fmla="*/ 0 h 34"/>
                  <a:gd name="T2" fmla="*/ 11 w 23"/>
                  <a:gd name="T3" fmla="*/ 34 h 34"/>
                  <a:gd name="T4" fmla="*/ 0 w 23"/>
                  <a:gd name="T5" fmla="*/ 11 h 34"/>
                  <a:gd name="T6" fmla="*/ 23 w 23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"/>
                  <a:gd name="T13" fmla="*/ 0 h 34"/>
                  <a:gd name="T14" fmla="*/ 23 w 23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" h="34">
                    <a:moveTo>
                      <a:pt x="23" y="0"/>
                    </a:moveTo>
                    <a:lnTo>
                      <a:pt x="11" y="34"/>
                    </a:lnTo>
                    <a:lnTo>
                      <a:pt x="0" y="1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9" name="Group 115"/>
              <p:cNvGrpSpPr>
                <a:grpSpLocks/>
              </p:cNvGrpSpPr>
              <p:nvPr/>
            </p:nvGrpSpPr>
            <p:grpSpPr bwMode="auto">
              <a:xfrm>
                <a:off x="2205" y="1129"/>
                <a:ext cx="159" cy="422"/>
                <a:chOff x="2205" y="1129"/>
                <a:chExt cx="159" cy="422"/>
              </a:xfrm>
            </p:grpSpPr>
            <p:sp>
              <p:nvSpPr>
                <p:cNvPr id="44" name="Freeform 116"/>
                <p:cNvSpPr>
                  <a:spLocks/>
                </p:cNvSpPr>
                <p:nvPr/>
              </p:nvSpPr>
              <p:spPr bwMode="auto">
                <a:xfrm>
                  <a:off x="2205" y="1129"/>
                  <a:ext cx="159" cy="410"/>
                </a:xfrm>
                <a:custGeom>
                  <a:avLst/>
                  <a:gdLst>
                    <a:gd name="T0" fmla="*/ 125 w 159"/>
                    <a:gd name="T1" fmla="*/ 0 h 410"/>
                    <a:gd name="T2" fmla="*/ 102 w 159"/>
                    <a:gd name="T3" fmla="*/ 0 h 410"/>
                    <a:gd name="T4" fmla="*/ 91 w 159"/>
                    <a:gd name="T5" fmla="*/ 0 h 410"/>
                    <a:gd name="T6" fmla="*/ 68 w 159"/>
                    <a:gd name="T7" fmla="*/ 0 h 410"/>
                    <a:gd name="T8" fmla="*/ 57 w 159"/>
                    <a:gd name="T9" fmla="*/ 0 h 410"/>
                    <a:gd name="T10" fmla="*/ 57 w 159"/>
                    <a:gd name="T11" fmla="*/ 11 h 410"/>
                    <a:gd name="T12" fmla="*/ 45 w 159"/>
                    <a:gd name="T13" fmla="*/ 11 h 410"/>
                    <a:gd name="T14" fmla="*/ 34 w 159"/>
                    <a:gd name="T15" fmla="*/ 23 h 410"/>
                    <a:gd name="T16" fmla="*/ 34 w 159"/>
                    <a:gd name="T17" fmla="*/ 34 h 410"/>
                    <a:gd name="T18" fmla="*/ 23 w 159"/>
                    <a:gd name="T19" fmla="*/ 45 h 410"/>
                    <a:gd name="T20" fmla="*/ 23 w 159"/>
                    <a:gd name="T21" fmla="*/ 68 h 410"/>
                    <a:gd name="T22" fmla="*/ 11 w 159"/>
                    <a:gd name="T23" fmla="*/ 80 h 410"/>
                    <a:gd name="T24" fmla="*/ 11 w 159"/>
                    <a:gd name="T25" fmla="*/ 114 h 410"/>
                    <a:gd name="T26" fmla="*/ 11 w 159"/>
                    <a:gd name="T27" fmla="*/ 137 h 410"/>
                    <a:gd name="T28" fmla="*/ 11 w 159"/>
                    <a:gd name="T29" fmla="*/ 171 h 410"/>
                    <a:gd name="T30" fmla="*/ 11 w 159"/>
                    <a:gd name="T31" fmla="*/ 194 h 410"/>
                    <a:gd name="T32" fmla="*/ 11 w 159"/>
                    <a:gd name="T33" fmla="*/ 216 h 410"/>
                    <a:gd name="T34" fmla="*/ 11 w 159"/>
                    <a:gd name="T35" fmla="*/ 251 h 410"/>
                    <a:gd name="T36" fmla="*/ 11 w 159"/>
                    <a:gd name="T37" fmla="*/ 273 h 410"/>
                    <a:gd name="T38" fmla="*/ 11 w 159"/>
                    <a:gd name="T39" fmla="*/ 296 h 410"/>
                    <a:gd name="T40" fmla="*/ 0 w 159"/>
                    <a:gd name="T41" fmla="*/ 308 h 410"/>
                    <a:gd name="T42" fmla="*/ 0 w 159"/>
                    <a:gd name="T43" fmla="*/ 319 h 410"/>
                    <a:gd name="T44" fmla="*/ 0 w 159"/>
                    <a:gd name="T45" fmla="*/ 342 h 410"/>
                    <a:gd name="T46" fmla="*/ 11 w 159"/>
                    <a:gd name="T47" fmla="*/ 353 h 410"/>
                    <a:gd name="T48" fmla="*/ 11 w 159"/>
                    <a:gd name="T49" fmla="*/ 365 h 410"/>
                    <a:gd name="T50" fmla="*/ 34 w 159"/>
                    <a:gd name="T51" fmla="*/ 387 h 410"/>
                    <a:gd name="T52" fmla="*/ 34 w 159"/>
                    <a:gd name="T53" fmla="*/ 399 h 410"/>
                    <a:gd name="T54" fmla="*/ 45 w 159"/>
                    <a:gd name="T55" fmla="*/ 399 h 410"/>
                    <a:gd name="T56" fmla="*/ 57 w 159"/>
                    <a:gd name="T57" fmla="*/ 399 h 410"/>
                    <a:gd name="T58" fmla="*/ 68 w 159"/>
                    <a:gd name="T59" fmla="*/ 410 h 410"/>
                    <a:gd name="T60" fmla="*/ 102 w 159"/>
                    <a:gd name="T61" fmla="*/ 410 h 410"/>
                    <a:gd name="T62" fmla="*/ 125 w 159"/>
                    <a:gd name="T63" fmla="*/ 365 h 410"/>
                    <a:gd name="T64" fmla="*/ 137 w 159"/>
                    <a:gd name="T65" fmla="*/ 319 h 410"/>
                    <a:gd name="T66" fmla="*/ 159 w 159"/>
                    <a:gd name="T67" fmla="*/ 319 h 410"/>
                    <a:gd name="T68" fmla="*/ 159 w 159"/>
                    <a:gd name="T69" fmla="*/ 251 h 410"/>
                    <a:gd name="T70" fmla="*/ 148 w 159"/>
                    <a:gd name="T71" fmla="*/ 182 h 410"/>
                    <a:gd name="T72" fmla="*/ 148 w 159"/>
                    <a:gd name="T73" fmla="*/ 91 h 410"/>
                    <a:gd name="T74" fmla="*/ 137 w 159"/>
                    <a:gd name="T75" fmla="*/ 45 h 410"/>
                    <a:gd name="T76" fmla="*/ 125 w 159"/>
                    <a:gd name="T77" fmla="*/ 0 h 4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59"/>
                    <a:gd name="T118" fmla="*/ 0 h 410"/>
                    <a:gd name="T119" fmla="*/ 159 w 159"/>
                    <a:gd name="T120" fmla="*/ 410 h 41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59" h="410">
                      <a:moveTo>
                        <a:pt x="125" y="0"/>
                      </a:moveTo>
                      <a:lnTo>
                        <a:pt x="102" y="0"/>
                      </a:lnTo>
                      <a:lnTo>
                        <a:pt x="91" y="0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57" y="11"/>
                      </a:lnTo>
                      <a:lnTo>
                        <a:pt x="45" y="11"/>
                      </a:lnTo>
                      <a:lnTo>
                        <a:pt x="34" y="23"/>
                      </a:lnTo>
                      <a:lnTo>
                        <a:pt x="34" y="34"/>
                      </a:lnTo>
                      <a:lnTo>
                        <a:pt x="23" y="45"/>
                      </a:lnTo>
                      <a:lnTo>
                        <a:pt x="23" y="68"/>
                      </a:lnTo>
                      <a:lnTo>
                        <a:pt x="11" y="80"/>
                      </a:lnTo>
                      <a:lnTo>
                        <a:pt x="11" y="114"/>
                      </a:lnTo>
                      <a:lnTo>
                        <a:pt x="11" y="137"/>
                      </a:lnTo>
                      <a:lnTo>
                        <a:pt x="11" y="171"/>
                      </a:lnTo>
                      <a:lnTo>
                        <a:pt x="11" y="194"/>
                      </a:lnTo>
                      <a:lnTo>
                        <a:pt x="11" y="216"/>
                      </a:lnTo>
                      <a:lnTo>
                        <a:pt x="11" y="251"/>
                      </a:lnTo>
                      <a:lnTo>
                        <a:pt x="11" y="273"/>
                      </a:lnTo>
                      <a:lnTo>
                        <a:pt x="11" y="296"/>
                      </a:lnTo>
                      <a:lnTo>
                        <a:pt x="0" y="308"/>
                      </a:lnTo>
                      <a:lnTo>
                        <a:pt x="0" y="319"/>
                      </a:lnTo>
                      <a:lnTo>
                        <a:pt x="0" y="342"/>
                      </a:lnTo>
                      <a:lnTo>
                        <a:pt x="11" y="353"/>
                      </a:lnTo>
                      <a:lnTo>
                        <a:pt x="11" y="365"/>
                      </a:lnTo>
                      <a:lnTo>
                        <a:pt x="34" y="387"/>
                      </a:lnTo>
                      <a:lnTo>
                        <a:pt x="34" y="399"/>
                      </a:lnTo>
                      <a:lnTo>
                        <a:pt x="45" y="399"/>
                      </a:lnTo>
                      <a:lnTo>
                        <a:pt x="57" y="399"/>
                      </a:lnTo>
                      <a:lnTo>
                        <a:pt x="68" y="410"/>
                      </a:lnTo>
                      <a:lnTo>
                        <a:pt x="102" y="410"/>
                      </a:lnTo>
                      <a:lnTo>
                        <a:pt x="125" y="365"/>
                      </a:lnTo>
                      <a:lnTo>
                        <a:pt x="137" y="319"/>
                      </a:lnTo>
                      <a:lnTo>
                        <a:pt x="159" y="319"/>
                      </a:lnTo>
                      <a:lnTo>
                        <a:pt x="159" y="251"/>
                      </a:lnTo>
                      <a:lnTo>
                        <a:pt x="148" y="182"/>
                      </a:lnTo>
                      <a:lnTo>
                        <a:pt x="148" y="91"/>
                      </a:lnTo>
                      <a:lnTo>
                        <a:pt x="137" y="4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5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5" name="Freeform 117"/>
                <p:cNvSpPr>
                  <a:spLocks/>
                </p:cNvSpPr>
                <p:nvPr/>
              </p:nvSpPr>
              <p:spPr bwMode="auto">
                <a:xfrm>
                  <a:off x="2250" y="1402"/>
                  <a:ext cx="80" cy="149"/>
                </a:xfrm>
                <a:custGeom>
                  <a:avLst/>
                  <a:gdLst>
                    <a:gd name="T0" fmla="*/ 69 w 80"/>
                    <a:gd name="T1" fmla="*/ 12 h 149"/>
                    <a:gd name="T2" fmla="*/ 46 w 80"/>
                    <a:gd name="T3" fmla="*/ 12 h 149"/>
                    <a:gd name="T4" fmla="*/ 23 w 80"/>
                    <a:gd name="T5" fmla="*/ 0 h 149"/>
                    <a:gd name="T6" fmla="*/ 12 w 80"/>
                    <a:gd name="T7" fmla="*/ 12 h 149"/>
                    <a:gd name="T8" fmla="*/ 12 w 80"/>
                    <a:gd name="T9" fmla="*/ 23 h 149"/>
                    <a:gd name="T10" fmla="*/ 12 w 80"/>
                    <a:gd name="T11" fmla="*/ 35 h 149"/>
                    <a:gd name="T12" fmla="*/ 12 w 80"/>
                    <a:gd name="T13" fmla="*/ 46 h 149"/>
                    <a:gd name="T14" fmla="*/ 12 w 80"/>
                    <a:gd name="T15" fmla="*/ 57 h 149"/>
                    <a:gd name="T16" fmla="*/ 0 w 80"/>
                    <a:gd name="T17" fmla="*/ 69 h 149"/>
                    <a:gd name="T18" fmla="*/ 12 w 80"/>
                    <a:gd name="T19" fmla="*/ 92 h 149"/>
                    <a:gd name="T20" fmla="*/ 12 w 80"/>
                    <a:gd name="T21" fmla="*/ 103 h 149"/>
                    <a:gd name="T22" fmla="*/ 12 w 80"/>
                    <a:gd name="T23" fmla="*/ 126 h 149"/>
                    <a:gd name="T24" fmla="*/ 12 w 80"/>
                    <a:gd name="T25" fmla="*/ 137 h 149"/>
                    <a:gd name="T26" fmla="*/ 57 w 80"/>
                    <a:gd name="T27" fmla="*/ 149 h 149"/>
                    <a:gd name="T28" fmla="*/ 80 w 80"/>
                    <a:gd name="T29" fmla="*/ 92 h 149"/>
                    <a:gd name="T30" fmla="*/ 80 w 80"/>
                    <a:gd name="T31" fmla="*/ 80 h 149"/>
                    <a:gd name="T32" fmla="*/ 69 w 80"/>
                    <a:gd name="T33" fmla="*/ 12 h 1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0"/>
                    <a:gd name="T52" fmla="*/ 0 h 149"/>
                    <a:gd name="T53" fmla="*/ 80 w 80"/>
                    <a:gd name="T54" fmla="*/ 149 h 1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0" h="149">
                      <a:moveTo>
                        <a:pt x="69" y="12"/>
                      </a:moveTo>
                      <a:lnTo>
                        <a:pt x="46" y="12"/>
                      </a:lnTo>
                      <a:lnTo>
                        <a:pt x="23" y="0"/>
                      </a:lnTo>
                      <a:lnTo>
                        <a:pt x="12" y="12"/>
                      </a:lnTo>
                      <a:lnTo>
                        <a:pt x="12" y="23"/>
                      </a:lnTo>
                      <a:lnTo>
                        <a:pt x="12" y="35"/>
                      </a:lnTo>
                      <a:lnTo>
                        <a:pt x="12" y="46"/>
                      </a:lnTo>
                      <a:lnTo>
                        <a:pt x="12" y="57"/>
                      </a:lnTo>
                      <a:lnTo>
                        <a:pt x="0" y="69"/>
                      </a:lnTo>
                      <a:lnTo>
                        <a:pt x="12" y="92"/>
                      </a:lnTo>
                      <a:lnTo>
                        <a:pt x="12" y="103"/>
                      </a:lnTo>
                      <a:lnTo>
                        <a:pt x="12" y="126"/>
                      </a:lnTo>
                      <a:lnTo>
                        <a:pt x="12" y="137"/>
                      </a:lnTo>
                      <a:lnTo>
                        <a:pt x="57" y="149"/>
                      </a:lnTo>
                      <a:lnTo>
                        <a:pt x="80" y="92"/>
                      </a:lnTo>
                      <a:lnTo>
                        <a:pt x="80" y="80"/>
                      </a:lnTo>
                      <a:lnTo>
                        <a:pt x="69" y="12"/>
                      </a:lnTo>
                      <a:close/>
                    </a:path>
                  </a:pathLst>
                </a:custGeom>
                <a:solidFill>
                  <a:srgbClr val="DF1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6" name="Freeform 118"/>
                <p:cNvSpPr>
                  <a:spLocks/>
                </p:cNvSpPr>
                <p:nvPr/>
              </p:nvSpPr>
              <p:spPr bwMode="auto">
                <a:xfrm>
                  <a:off x="2228" y="1152"/>
                  <a:ext cx="57" cy="262"/>
                </a:xfrm>
                <a:custGeom>
                  <a:avLst/>
                  <a:gdLst>
                    <a:gd name="T0" fmla="*/ 34 w 57"/>
                    <a:gd name="T1" fmla="*/ 0 h 262"/>
                    <a:gd name="T2" fmla="*/ 45 w 57"/>
                    <a:gd name="T3" fmla="*/ 34 h 262"/>
                    <a:gd name="T4" fmla="*/ 57 w 57"/>
                    <a:gd name="T5" fmla="*/ 68 h 262"/>
                    <a:gd name="T6" fmla="*/ 57 w 57"/>
                    <a:gd name="T7" fmla="*/ 114 h 262"/>
                    <a:gd name="T8" fmla="*/ 57 w 57"/>
                    <a:gd name="T9" fmla="*/ 159 h 262"/>
                    <a:gd name="T10" fmla="*/ 57 w 57"/>
                    <a:gd name="T11" fmla="*/ 216 h 262"/>
                    <a:gd name="T12" fmla="*/ 57 w 57"/>
                    <a:gd name="T13" fmla="*/ 239 h 262"/>
                    <a:gd name="T14" fmla="*/ 45 w 57"/>
                    <a:gd name="T15" fmla="*/ 250 h 262"/>
                    <a:gd name="T16" fmla="*/ 34 w 57"/>
                    <a:gd name="T17" fmla="*/ 250 h 262"/>
                    <a:gd name="T18" fmla="*/ 22 w 57"/>
                    <a:gd name="T19" fmla="*/ 239 h 262"/>
                    <a:gd name="T20" fmla="*/ 22 w 57"/>
                    <a:gd name="T21" fmla="*/ 250 h 262"/>
                    <a:gd name="T22" fmla="*/ 11 w 57"/>
                    <a:gd name="T23" fmla="*/ 262 h 262"/>
                    <a:gd name="T24" fmla="*/ 0 w 57"/>
                    <a:gd name="T25" fmla="*/ 262 h 262"/>
                    <a:gd name="T26" fmla="*/ 0 w 57"/>
                    <a:gd name="T27" fmla="*/ 262 h 262"/>
                    <a:gd name="T28" fmla="*/ 11 w 57"/>
                    <a:gd name="T29" fmla="*/ 250 h 262"/>
                    <a:gd name="T30" fmla="*/ 11 w 57"/>
                    <a:gd name="T31" fmla="*/ 250 h 262"/>
                    <a:gd name="T32" fmla="*/ 22 w 57"/>
                    <a:gd name="T33" fmla="*/ 239 h 262"/>
                    <a:gd name="T34" fmla="*/ 22 w 57"/>
                    <a:gd name="T35" fmla="*/ 239 h 262"/>
                    <a:gd name="T36" fmla="*/ 34 w 57"/>
                    <a:gd name="T37" fmla="*/ 228 h 262"/>
                    <a:gd name="T38" fmla="*/ 22 w 57"/>
                    <a:gd name="T39" fmla="*/ 216 h 262"/>
                    <a:gd name="T40" fmla="*/ 34 w 57"/>
                    <a:gd name="T41" fmla="*/ 216 h 262"/>
                    <a:gd name="T42" fmla="*/ 34 w 57"/>
                    <a:gd name="T43" fmla="*/ 182 h 262"/>
                    <a:gd name="T44" fmla="*/ 22 w 57"/>
                    <a:gd name="T45" fmla="*/ 148 h 262"/>
                    <a:gd name="T46" fmla="*/ 22 w 57"/>
                    <a:gd name="T47" fmla="*/ 125 h 262"/>
                    <a:gd name="T48" fmla="*/ 22 w 57"/>
                    <a:gd name="T49" fmla="*/ 91 h 262"/>
                    <a:gd name="T50" fmla="*/ 34 w 57"/>
                    <a:gd name="T51" fmla="*/ 125 h 262"/>
                    <a:gd name="T52" fmla="*/ 34 w 57"/>
                    <a:gd name="T53" fmla="*/ 171 h 262"/>
                    <a:gd name="T54" fmla="*/ 57 w 57"/>
                    <a:gd name="T55" fmla="*/ 216 h 262"/>
                    <a:gd name="T56" fmla="*/ 57 w 57"/>
                    <a:gd name="T57" fmla="*/ 148 h 262"/>
                    <a:gd name="T58" fmla="*/ 45 w 57"/>
                    <a:gd name="T59" fmla="*/ 114 h 262"/>
                    <a:gd name="T60" fmla="*/ 45 w 57"/>
                    <a:gd name="T61" fmla="*/ 57 h 262"/>
                    <a:gd name="T62" fmla="*/ 34 w 57"/>
                    <a:gd name="T63" fmla="*/ 0 h 26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57"/>
                    <a:gd name="T97" fmla="*/ 0 h 262"/>
                    <a:gd name="T98" fmla="*/ 57 w 57"/>
                    <a:gd name="T99" fmla="*/ 262 h 26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57" h="262">
                      <a:moveTo>
                        <a:pt x="34" y="0"/>
                      </a:moveTo>
                      <a:lnTo>
                        <a:pt x="45" y="34"/>
                      </a:lnTo>
                      <a:lnTo>
                        <a:pt x="57" y="68"/>
                      </a:lnTo>
                      <a:lnTo>
                        <a:pt x="57" y="114"/>
                      </a:lnTo>
                      <a:lnTo>
                        <a:pt x="57" y="159"/>
                      </a:lnTo>
                      <a:lnTo>
                        <a:pt x="57" y="216"/>
                      </a:lnTo>
                      <a:lnTo>
                        <a:pt x="57" y="239"/>
                      </a:lnTo>
                      <a:lnTo>
                        <a:pt x="45" y="250"/>
                      </a:lnTo>
                      <a:lnTo>
                        <a:pt x="34" y="250"/>
                      </a:lnTo>
                      <a:lnTo>
                        <a:pt x="22" y="239"/>
                      </a:lnTo>
                      <a:lnTo>
                        <a:pt x="22" y="250"/>
                      </a:lnTo>
                      <a:lnTo>
                        <a:pt x="11" y="262"/>
                      </a:lnTo>
                      <a:lnTo>
                        <a:pt x="0" y="262"/>
                      </a:lnTo>
                      <a:lnTo>
                        <a:pt x="11" y="250"/>
                      </a:lnTo>
                      <a:lnTo>
                        <a:pt x="22" y="239"/>
                      </a:lnTo>
                      <a:lnTo>
                        <a:pt x="34" y="228"/>
                      </a:lnTo>
                      <a:lnTo>
                        <a:pt x="22" y="216"/>
                      </a:lnTo>
                      <a:lnTo>
                        <a:pt x="34" y="216"/>
                      </a:lnTo>
                      <a:lnTo>
                        <a:pt x="34" y="182"/>
                      </a:lnTo>
                      <a:lnTo>
                        <a:pt x="22" y="148"/>
                      </a:lnTo>
                      <a:lnTo>
                        <a:pt x="22" y="125"/>
                      </a:lnTo>
                      <a:lnTo>
                        <a:pt x="22" y="91"/>
                      </a:lnTo>
                      <a:lnTo>
                        <a:pt x="34" y="125"/>
                      </a:lnTo>
                      <a:lnTo>
                        <a:pt x="34" y="171"/>
                      </a:lnTo>
                      <a:lnTo>
                        <a:pt x="57" y="216"/>
                      </a:lnTo>
                      <a:lnTo>
                        <a:pt x="57" y="148"/>
                      </a:lnTo>
                      <a:lnTo>
                        <a:pt x="45" y="114"/>
                      </a:lnTo>
                      <a:lnTo>
                        <a:pt x="45" y="57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DF3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20" name="Freeform 119"/>
              <p:cNvSpPr>
                <a:spLocks/>
              </p:cNvSpPr>
              <p:nvPr/>
            </p:nvSpPr>
            <p:spPr bwMode="auto">
              <a:xfrm>
                <a:off x="2387" y="1300"/>
                <a:ext cx="205" cy="171"/>
              </a:xfrm>
              <a:custGeom>
                <a:avLst/>
                <a:gdLst>
                  <a:gd name="T0" fmla="*/ 0 w 205"/>
                  <a:gd name="T1" fmla="*/ 137 h 171"/>
                  <a:gd name="T2" fmla="*/ 80 w 205"/>
                  <a:gd name="T3" fmla="*/ 0 h 171"/>
                  <a:gd name="T4" fmla="*/ 205 w 205"/>
                  <a:gd name="T5" fmla="*/ 57 h 171"/>
                  <a:gd name="T6" fmla="*/ 148 w 205"/>
                  <a:gd name="T7" fmla="*/ 148 h 171"/>
                  <a:gd name="T8" fmla="*/ 126 w 205"/>
                  <a:gd name="T9" fmla="*/ 159 h 171"/>
                  <a:gd name="T10" fmla="*/ 91 w 205"/>
                  <a:gd name="T11" fmla="*/ 171 h 171"/>
                  <a:gd name="T12" fmla="*/ 23 w 205"/>
                  <a:gd name="T13" fmla="*/ 159 h 171"/>
                  <a:gd name="T14" fmla="*/ 0 w 205"/>
                  <a:gd name="T15" fmla="*/ 137 h 1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5"/>
                  <a:gd name="T25" fmla="*/ 0 h 171"/>
                  <a:gd name="T26" fmla="*/ 205 w 205"/>
                  <a:gd name="T27" fmla="*/ 171 h 1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5" h="171">
                    <a:moveTo>
                      <a:pt x="0" y="137"/>
                    </a:moveTo>
                    <a:lnTo>
                      <a:pt x="80" y="0"/>
                    </a:lnTo>
                    <a:lnTo>
                      <a:pt x="205" y="57"/>
                    </a:lnTo>
                    <a:lnTo>
                      <a:pt x="148" y="148"/>
                    </a:lnTo>
                    <a:lnTo>
                      <a:pt x="126" y="159"/>
                    </a:lnTo>
                    <a:lnTo>
                      <a:pt x="91" y="171"/>
                    </a:lnTo>
                    <a:lnTo>
                      <a:pt x="23" y="159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9F9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120"/>
              <p:cNvSpPr>
                <a:spLocks/>
              </p:cNvSpPr>
              <p:nvPr/>
            </p:nvSpPr>
            <p:spPr bwMode="auto">
              <a:xfrm>
                <a:off x="2296" y="1402"/>
                <a:ext cx="171" cy="103"/>
              </a:xfrm>
              <a:custGeom>
                <a:avLst/>
                <a:gdLst>
                  <a:gd name="T0" fmla="*/ 11 w 171"/>
                  <a:gd name="T1" fmla="*/ 23 h 103"/>
                  <a:gd name="T2" fmla="*/ 68 w 171"/>
                  <a:gd name="T3" fmla="*/ 12 h 103"/>
                  <a:gd name="T4" fmla="*/ 91 w 171"/>
                  <a:gd name="T5" fmla="*/ 0 h 103"/>
                  <a:gd name="T6" fmla="*/ 91 w 171"/>
                  <a:gd name="T7" fmla="*/ 0 h 103"/>
                  <a:gd name="T8" fmla="*/ 103 w 171"/>
                  <a:gd name="T9" fmla="*/ 0 h 103"/>
                  <a:gd name="T10" fmla="*/ 114 w 171"/>
                  <a:gd name="T11" fmla="*/ 0 h 103"/>
                  <a:gd name="T12" fmla="*/ 114 w 171"/>
                  <a:gd name="T13" fmla="*/ 0 h 103"/>
                  <a:gd name="T14" fmla="*/ 125 w 171"/>
                  <a:gd name="T15" fmla="*/ 0 h 103"/>
                  <a:gd name="T16" fmla="*/ 148 w 171"/>
                  <a:gd name="T17" fmla="*/ 12 h 103"/>
                  <a:gd name="T18" fmla="*/ 148 w 171"/>
                  <a:gd name="T19" fmla="*/ 12 h 103"/>
                  <a:gd name="T20" fmla="*/ 160 w 171"/>
                  <a:gd name="T21" fmla="*/ 12 h 103"/>
                  <a:gd name="T22" fmla="*/ 160 w 171"/>
                  <a:gd name="T23" fmla="*/ 12 h 103"/>
                  <a:gd name="T24" fmla="*/ 171 w 171"/>
                  <a:gd name="T25" fmla="*/ 12 h 103"/>
                  <a:gd name="T26" fmla="*/ 171 w 171"/>
                  <a:gd name="T27" fmla="*/ 23 h 103"/>
                  <a:gd name="T28" fmla="*/ 171 w 171"/>
                  <a:gd name="T29" fmla="*/ 23 h 103"/>
                  <a:gd name="T30" fmla="*/ 160 w 171"/>
                  <a:gd name="T31" fmla="*/ 23 h 103"/>
                  <a:gd name="T32" fmla="*/ 148 w 171"/>
                  <a:gd name="T33" fmla="*/ 23 h 103"/>
                  <a:gd name="T34" fmla="*/ 148 w 171"/>
                  <a:gd name="T35" fmla="*/ 35 h 103"/>
                  <a:gd name="T36" fmla="*/ 148 w 171"/>
                  <a:gd name="T37" fmla="*/ 46 h 103"/>
                  <a:gd name="T38" fmla="*/ 148 w 171"/>
                  <a:gd name="T39" fmla="*/ 46 h 103"/>
                  <a:gd name="T40" fmla="*/ 148 w 171"/>
                  <a:gd name="T41" fmla="*/ 46 h 103"/>
                  <a:gd name="T42" fmla="*/ 137 w 171"/>
                  <a:gd name="T43" fmla="*/ 57 h 103"/>
                  <a:gd name="T44" fmla="*/ 137 w 171"/>
                  <a:gd name="T45" fmla="*/ 57 h 103"/>
                  <a:gd name="T46" fmla="*/ 137 w 171"/>
                  <a:gd name="T47" fmla="*/ 57 h 103"/>
                  <a:gd name="T48" fmla="*/ 137 w 171"/>
                  <a:gd name="T49" fmla="*/ 69 h 103"/>
                  <a:gd name="T50" fmla="*/ 125 w 171"/>
                  <a:gd name="T51" fmla="*/ 69 h 103"/>
                  <a:gd name="T52" fmla="*/ 114 w 171"/>
                  <a:gd name="T53" fmla="*/ 80 h 103"/>
                  <a:gd name="T54" fmla="*/ 103 w 171"/>
                  <a:gd name="T55" fmla="*/ 80 h 103"/>
                  <a:gd name="T56" fmla="*/ 91 w 171"/>
                  <a:gd name="T57" fmla="*/ 80 h 103"/>
                  <a:gd name="T58" fmla="*/ 80 w 171"/>
                  <a:gd name="T59" fmla="*/ 69 h 103"/>
                  <a:gd name="T60" fmla="*/ 80 w 171"/>
                  <a:gd name="T61" fmla="*/ 69 h 103"/>
                  <a:gd name="T62" fmla="*/ 80 w 171"/>
                  <a:gd name="T63" fmla="*/ 69 h 103"/>
                  <a:gd name="T64" fmla="*/ 68 w 171"/>
                  <a:gd name="T65" fmla="*/ 69 h 103"/>
                  <a:gd name="T66" fmla="*/ 57 w 171"/>
                  <a:gd name="T67" fmla="*/ 80 h 103"/>
                  <a:gd name="T68" fmla="*/ 23 w 171"/>
                  <a:gd name="T69" fmla="*/ 92 h 103"/>
                  <a:gd name="T70" fmla="*/ 0 w 171"/>
                  <a:gd name="T71" fmla="*/ 103 h 103"/>
                  <a:gd name="T72" fmla="*/ 0 w 171"/>
                  <a:gd name="T73" fmla="*/ 80 h 103"/>
                  <a:gd name="T74" fmla="*/ 0 w 171"/>
                  <a:gd name="T75" fmla="*/ 69 h 103"/>
                  <a:gd name="T76" fmla="*/ 0 w 171"/>
                  <a:gd name="T77" fmla="*/ 57 h 103"/>
                  <a:gd name="T78" fmla="*/ 0 w 171"/>
                  <a:gd name="T79" fmla="*/ 46 h 103"/>
                  <a:gd name="T80" fmla="*/ 11 w 171"/>
                  <a:gd name="T81" fmla="*/ 23 h 10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71"/>
                  <a:gd name="T124" fmla="*/ 0 h 103"/>
                  <a:gd name="T125" fmla="*/ 171 w 171"/>
                  <a:gd name="T126" fmla="*/ 103 h 10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71" h="103">
                    <a:moveTo>
                      <a:pt x="11" y="23"/>
                    </a:moveTo>
                    <a:lnTo>
                      <a:pt x="68" y="12"/>
                    </a:lnTo>
                    <a:lnTo>
                      <a:pt x="91" y="0"/>
                    </a:lnTo>
                    <a:lnTo>
                      <a:pt x="103" y="0"/>
                    </a:lnTo>
                    <a:lnTo>
                      <a:pt x="114" y="0"/>
                    </a:lnTo>
                    <a:lnTo>
                      <a:pt x="125" y="0"/>
                    </a:lnTo>
                    <a:lnTo>
                      <a:pt x="148" y="12"/>
                    </a:lnTo>
                    <a:lnTo>
                      <a:pt x="160" y="12"/>
                    </a:lnTo>
                    <a:lnTo>
                      <a:pt x="171" y="12"/>
                    </a:lnTo>
                    <a:lnTo>
                      <a:pt x="171" y="23"/>
                    </a:lnTo>
                    <a:lnTo>
                      <a:pt x="160" y="23"/>
                    </a:lnTo>
                    <a:lnTo>
                      <a:pt x="148" y="23"/>
                    </a:lnTo>
                    <a:lnTo>
                      <a:pt x="148" y="35"/>
                    </a:lnTo>
                    <a:lnTo>
                      <a:pt x="148" y="46"/>
                    </a:lnTo>
                    <a:lnTo>
                      <a:pt x="137" y="57"/>
                    </a:lnTo>
                    <a:lnTo>
                      <a:pt x="137" y="69"/>
                    </a:lnTo>
                    <a:lnTo>
                      <a:pt x="125" y="69"/>
                    </a:lnTo>
                    <a:lnTo>
                      <a:pt x="114" y="80"/>
                    </a:lnTo>
                    <a:lnTo>
                      <a:pt x="103" y="80"/>
                    </a:lnTo>
                    <a:lnTo>
                      <a:pt x="91" y="80"/>
                    </a:lnTo>
                    <a:lnTo>
                      <a:pt x="80" y="69"/>
                    </a:lnTo>
                    <a:lnTo>
                      <a:pt x="68" y="69"/>
                    </a:lnTo>
                    <a:lnTo>
                      <a:pt x="57" y="80"/>
                    </a:lnTo>
                    <a:lnTo>
                      <a:pt x="23" y="92"/>
                    </a:lnTo>
                    <a:lnTo>
                      <a:pt x="0" y="103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7"/>
                    </a:lnTo>
                    <a:lnTo>
                      <a:pt x="0" y="46"/>
                    </a:lnTo>
                    <a:lnTo>
                      <a:pt x="11" y="23"/>
                    </a:lnTo>
                    <a:close/>
                  </a:path>
                </a:pathLst>
              </a:custGeom>
              <a:solidFill>
                <a:srgbClr val="F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2" name="Group 121"/>
              <p:cNvGrpSpPr>
                <a:grpSpLocks/>
              </p:cNvGrpSpPr>
              <p:nvPr/>
            </p:nvGrpSpPr>
            <p:grpSpPr bwMode="auto">
              <a:xfrm>
                <a:off x="2262" y="844"/>
                <a:ext cx="182" cy="387"/>
                <a:chOff x="2262" y="844"/>
                <a:chExt cx="182" cy="387"/>
              </a:xfrm>
            </p:grpSpPr>
            <p:grpSp>
              <p:nvGrpSpPr>
                <p:cNvPr id="23" name="Group 122"/>
                <p:cNvGrpSpPr>
                  <a:grpSpLocks/>
                </p:cNvGrpSpPr>
                <p:nvPr/>
              </p:nvGrpSpPr>
              <p:grpSpPr bwMode="auto">
                <a:xfrm>
                  <a:off x="2433" y="946"/>
                  <a:ext cx="11" cy="69"/>
                  <a:chOff x="2433" y="946"/>
                  <a:chExt cx="11" cy="69"/>
                </a:xfrm>
              </p:grpSpPr>
              <p:sp>
                <p:nvSpPr>
                  <p:cNvPr id="42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2433" y="946"/>
                    <a:ext cx="11" cy="69"/>
                  </a:xfrm>
                  <a:prstGeom prst="ellipse">
                    <a:avLst/>
                  </a:prstGeom>
                  <a:solidFill>
                    <a:srgbClr val="7F3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43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2433" y="946"/>
                    <a:ext cx="11" cy="69"/>
                  </a:xfrm>
                  <a:prstGeom prst="ellipse">
                    <a:avLst/>
                  </a:prstGeom>
                  <a:solidFill>
                    <a:srgbClr val="FFD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24" name="Group 125"/>
                <p:cNvGrpSpPr>
                  <a:grpSpLocks/>
                </p:cNvGrpSpPr>
                <p:nvPr/>
              </p:nvGrpSpPr>
              <p:grpSpPr bwMode="auto">
                <a:xfrm>
                  <a:off x="2262" y="844"/>
                  <a:ext cx="182" cy="387"/>
                  <a:chOff x="2262" y="844"/>
                  <a:chExt cx="182" cy="387"/>
                </a:xfrm>
              </p:grpSpPr>
              <p:grpSp>
                <p:nvGrpSpPr>
                  <p:cNvPr id="31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2307" y="867"/>
                    <a:ext cx="137" cy="364"/>
                    <a:chOff x="2307" y="867"/>
                    <a:chExt cx="137" cy="364"/>
                  </a:xfrm>
                </p:grpSpPr>
                <p:sp>
                  <p:nvSpPr>
                    <p:cNvPr id="38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2307" y="867"/>
                      <a:ext cx="137" cy="364"/>
                    </a:xfrm>
                    <a:custGeom>
                      <a:avLst/>
                      <a:gdLst>
                        <a:gd name="T0" fmla="*/ 103 w 137"/>
                        <a:gd name="T1" fmla="*/ 11 h 364"/>
                        <a:gd name="T2" fmla="*/ 114 w 137"/>
                        <a:gd name="T3" fmla="*/ 22 h 364"/>
                        <a:gd name="T4" fmla="*/ 126 w 137"/>
                        <a:gd name="T5" fmla="*/ 45 h 364"/>
                        <a:gd name="T6" fmla="*/ 126 w 137"/>
                        <a:gd name="T7" fmla="*/ 79 h 364"/>
                        <a:gd name="T8" fmla="*/ 126 w 137"/>
                        <a:gd name="T9" fmla="*/ 102 h 364"/>
                        <a:gd name="T10" fmla="*/ 126 w 137"/>
                        <a:gd name="T11" fmla="*/ 125 h 364"/>
                        <a:gd name="T12" fmla="*/ 137 w 137"/>
                        <a:gd name="T13" fmla="*/ 148 h 364"/>
                        <a:gd name="T14" fmla="*/ 137 w 137"/>
                        <a:gd name="T15" fmla="*/ 159 h 364"/>
                        <a:gd name="T16" fmla="*/ 137 w 137"/>
                        <a:gd name="T17" fmla="*/ 159 h 364"/>
                        <a:gd name="T18" fmla="*/ 126 w 137"/>
                        <a:gd name="T19" fmla="*/ 159 h 364"/>
                        <a:gd name="T20" fmla="*/ 137 w 137"/>
                        <a:gd name="T21" fmla="*/ 171 h 364"/>
                        <a:gd name="T22" fmla="*/ 126 w 137"/>
                        <a:gd name="T23" fmla="*/ 182 h 364"/>
                        <a:gd name="T24" fmla="*/ 114 w 137"/>
                        <a:gd name="T25" fmla="*/ 182 h 364"/>
                        <a:gd name="T26" fmla="*/ 126 w 137"/>
                        <a:gd name="T27" fmla="*/ 193 h 364"/>
                        <a:gd name="T28" fmla="*/ 126 w 137"/>
                        <a:gd name="T29" fmla="*/ 216 h 364"/>
                        <a:gd name="T30" fmla="*/ 126 w 137"/>
                        <a:gd name="T31" fmla="*/ 228 h 364"/>
                        <a:gd name="T32" fmla="*/ 126 w 137"/>
                        <a:gd name="T33" fmla="*/ 239 h 364"/>
                        <a:gd name="T34" fmla="*/ 114 w 137"/>
                        <a:gd name="T35" fmla="*/ 250 h 364"/>
                        <a:gd name="T36" fmla="*/ 92 w 137"/>
                        <a:gd name="T37" fmla="*/ 250 h 364"/>
                        <a:gd name="T38" fmla="*/ 80 w 137"/>
                        <a:gd name="T39" fmla="*/ 262 h 364"/>
                        <a:gd name="T40" fmla="*/ 92 w 137"/>
                        <a:gd name="T41" fmla="*/ 353 h 364"/>
                        <a:gd name="T42" fmla="*/ 57 w 137"/>
                        <a:gd name="T43" fmla="*/ 364 h 364"/>
                        <a:gd name="T44" fmla="*/ 35 w 137"/>
                        <a:gd name="T45" fmla="*/ 353 h 364"/>
                        <a:gd name="T46" fmla="*/ 23 w 137"/>
                        <a:gd name="T47" fmla="*/ 216 h 364"/>
                        <a:gd name="T48" fmla="*/ 0 w 137"/>
                        <a:gd name="T49" fmla="*/ 182 h 364"/>
                        <a:gd name="T50" fmla="*/ 0 w 137"/>
                        <a:gd name="T51" fmla="*/ 148 h 364"/>
                        <a:gd name="T52" fmla="*/ 0 w 137"/>
                        <a:gd name="T53" fmla="*/ 102 h 364"/>
                        <a:gd name="T54" fmla="*/ 0 w 137"/>
                        <a:gd name="T55" fmla="*/ 68 h 364"/>
                        <a:gd name="T56" fmla="*/ 12 w 137"/>
                        <a:gd name="T57" fmla="*/ 34 h 364"/>
                        <a:gd name="T58" fmla="*/ 23 w 137"/>
                        <a:gd name="T59" fmla="*/ 11 h 364"/>
                        <a:gd name="T60" fmla="*/ 46 w 137"/>
                        <a:gd name="T61" fmla="*/ 0 h 364"/>
                        <a:gd name="T62" fmla="*/ 80 w 137"/>
                        <a:gd name="T63" fmla="*/ 0 h 364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137"/>
                        <a:gd name="T97" fmla="*/ 0 h 364"/>
                        <a:gd name="T98" fmla="*/ 137 w 137"/>
                        <a:gd name="T99" fmla="*/ 364 h 364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137" h="364">
                          <a:moveTo>
                            <a:pt x="92" y="0"/>
                          </a:moveTo>
                          <a:lnTo>
                            <a:pt x="103" y="11"/>
                          </a:lnTo>
                          <a:lnTo>
                            <a:pt x="114" y="22"/>
                          </a:lnTo>
                          <a:lnTo>
                            <a:pt x="114" y="34"/>
                          </a:lnTo>
                          <a:lnTo>
                            <a:pt x="126" y="45"/>
                          </a:lnTo>
                          <a:lnTo>
                            <a:pt x="126" y="57"/>
                          </a:lnTo>
                          <a:lnTo>
                            <a:pt x="126" y="79"/>
                          </a:lnTo>
                          <a:lnTo>
                            <a:pt x="126" y="91"/>
                          </a:lnTo>
                          <a:lnTo>
                            <a:pt x="126" y="102"/>
                          </a:lnTo>
                          <a:lnTo>
                            <a:pt x="126" y="114"/>
                          </a:lnTo>
                          <a:lnTo>
                            <a:pt x="126" y="125"/>
                          </a:lnTo>
                          <a:lnTo>
                            <a:pt x="137" y="136"/>
                          </a:lnTo>
                          <a:lnTo>
                            <a:pt x="137" y="148"/>
                          </a:lnTo>
                          <a:lnTo>
                            <a:pt x="137" y="159"/>
                          </a:lnTo>
                          <a:lnTo>
                            <a:pt x="126" y="159"/>
                          </a:lnTo>
                          <a:lnTo>
                            <a:pt x="137" y="171"/>
                          </a:lnTo>
                          <a:lnTo>
                            <a:pt x="126" y="182"/>
                          </a:lnTo>
                          <a:lnTo>
                            <a:pt x="114" y="182"/>
                          </a:lnTo>
                          <a:lnTo>
                            <a:pt x="126" y="193"/>
                          </a:lnTo>
                          <a:lnTo>
                            <a:pt x="126" y="205"/>
                          </a:lnTo>
                          <a:lnTo>
                            <a:pt x="126" y="216"/>
                          </a:lnTo>
                          <a:lnTo>
                            <a:pt x="126" y="228"/>
                          </a:lnTo>
                          <a:lnTo>
                            <a:pt x="126" y="239"/>
                          </a:lnTo>
                          <a:lnTo>
                            <a:pt x="114" y="239"/>
                          </a:lnTo>
                          <a:lnTo>
                            <a:pt x="114" y="250"/>
                          </a:lnTo>
                          <a:lnTo>
                            <a:pt x="103" y="250"/>
                          </a:lnTo>
                          <a:lnTo>
                            <a:pt x="92" y="250"/>
                          </a:lnTo>
                          <a:lnTo>
                            <a:pt x="80" y="262"/>
                          </a:lnTo>
                          <a:lnTo>
                            <a:pt x="69" y="285"/>
                          </a:lnTo>
                          <a:lnTo>
                            <a:pt x="92" y="353"/>
                          </a:lnTo>
                          <a:lnTo>
                            <a:pt x="80" y="364"/>
                          </a:lnTo>
                          <a:lnTo>
                            <a:pt x="57" y="364"/>
                          </a:lnTo>
                          <a:lnTo>
                            <a:pt x="46" y="364"/>
                          </a:lnTo>
                          <a:lnTo>
                            <a:pt x="35" y="353"/>
                          </a:lnTo>
                          <a:lnTo>
                            <a:pt x="23" y="250"/>
                          </a:lnTo>
                          <a:lnTo>
                            <a:pt x="23" y="216"/>
                          </a:lnTo>
                          <a:lnTo>
                            <a:pt x="12" y="205"/>
                          </a:lnTo>
                          <a:lnTo>
                            <a:pt x="0" y="182"/>
                          </a:lnTo>
                          <a:lnTo>
                            <a:pt x="0" y="171"/>
                          </a:lnTo>
                          <a:lnTo>
                            <a:pt x="0" y="148"/>
                          </a:lnTo>
                          <a:lnTo>
                            <a:pt x="0" y="125"/>
                          </a:lnTo>
                          <a:lnTo>
                            <a:pt x="0" y="102"/>
                          </a:lnTo>
                          <a:lnTo>
                            <a:pt x="0" y="79"/>
                          </a:lnTo>
                          <a:lnTo>
                            <a:pt x="0" y="68"/>
                          </a:lnTo>
                          <a:lnTo>
                            <a:pt x="12" y="45"/>
                          </a:lnTo>
                          <a:lnTo>
                            <a:pt x="12" y="34"/>
                          </a:lnTo>
                          <a:lnTo>
                            <a:pt x="23" y="22"/>
                          </a:lnTo>
                          <a:lnTo>
                            <a:pt x="23" y="11"/>
                          </a:lnTo>
                          <a:lnTo>
                            <a:pt x="35" y="0"/>
                          </a:lnTo>
                          <a:lnTo>
                            <a:pt x="46" y="0"/>
                          </a:lnTo>
                          <a:lnTo>
                            <a:pt x="57" y="0"/>
                          </a:lnTo>
                          <a:lnTo>
                            <a:pt x="80" y="0"/>
                          </a:lnTo>
                          <a:lnTo>
                            <a:pt x="92" y="0"/>
                          </a:lnTo>
                          <a:close/>
                        </a:path>
                      </a:pathLst>
                    </a:custGeom>
                    <a:solidFill>
                      <a:srgbClr val="FFB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39" name="Group 1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64" y="1072"/>
                      <a:ext cx="69" cy="137"/>
                      <a:chOff x="2364" y="1072"/>
                      <a:chExt cx="69" cy="137"/>
                    </a:xfrm>
                  </p:grpSpPr>
                  <p:sp>
                    <p:nvSpPr>
                      <p:cNvPr id="40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64" y="1072"/>
                        <a:ext cx="69" cy="57"/>
                      </a:xfrm>
                      <a:custGeom>
                        <a:avLst/>
                        <a:gdLst>
                          <a:gd name="T0" fmla="*/ 0 w 69"/>
                          <a:gd name="T1" fmla="*/ 0 h 57"/>
                          <a:gd name="T2" fmla="*/ 12 w 69"/>
                          <a:gd name="T3" fmla="*/ 11 h 57"/>
                          <a:gd name="T4" fmla="*/ 23 w 69"/>
                          <a:gd name="T5" fmla="*/ 23 h 57"/>
                          <a:gd name="T6" fmla="*/ 23 w 69"/>
                          <a:gd name="T7" fmla="*/ 23 h 57"/>
                          <a:gd name="T8" fmla="*/ 35 w 69"/>
                          <a:gd name="T9" fmla="*/ 23 h 57"/>
                          <a:gd name="T10" fmla="*/ 46 w 69"/>
                          <a:gd name="T11" fmla="*/ 23 h 57"/>
                          <a:gd name="T12" fmla="*/ 57 w 69"/>
                          <a:gd name="T13" fmla="*/ 34 h 57"/>
                          <a:gd name="T14" fmla="*/ 57 w 69"/>
                          <a:gd name="T15" fmla="*/ 34 h 57"/>
                          <a:gd name="T16" fmla="*/ 69 w 69"/>
                          <a:gd name="T17" fmla="*/ 34 h 57"/>
                          <a:gd name="T18" fmla="*/ 57 w 69"/>
                          <a:gd name="T19" fmla="*/ 34 h 57"/>
                          <a:gd name="T20" fmla="*/ 46 w 69"/>
                          <a:gd name="T21" fmla="*/ 34 h 57"/>
                          <a:gd name="T22" fmla="*/ 46 w 69"/>
                          <a:gd name="T23" fmla="*/ 45 h 57"/>
                          <a:gd name="T24" fmla="*/ 35 w 69"/>
                          <a:gd name="T25" fmla="*/ 45 h 57"/>
                          <a:gd name="T26" fmla="*/ 35 w 69"/>
                          <a:gd name="T27" fmla="*/ 45 h 57"/>
                          <a:gd name="T28" fmla="*/ 23 w 69"/>
                          <a:gd name="T29" fmla="*/ 45 h 57"/>
                          <a:gd name="T30" fmla="*/ 23 w 69"/>
                          <a:gd name="T31" fmla="*/ 57 h 57"/>
                          <a:gd name="T32" fmla="*/ 23 w 69"/>
                          <a:gd name="T33" fmla="*/ 45 h 57"/>
                          <a:gd name="T34" fmla="*/ 35 w 69"/>
                          <a:gd name="T35" fmla="*/ 45 h 57"/>
                          <a:gd name="T36" fmla="*/ 35 w 69"/>
                          <a:gd name="T37" fmla="*/ 34 h 57"/>
                          <a:gd name="T38" fmla="*/ 35 w 69"/>
                          <a:gd name="T39" fmla="*/ 34 h 57"/>
                          <a:gd name="T40" fmla="*/ 35 w 69"/>
                          <a:gd name="T41" fmla="*/ 34 h 57"/>
                          <a:gd name="T42" fmla="*/ 23 w 69"/>
                          <a:gd name="T43" fmla="*/ 23 h 57"/>
                          <a:gd name="T44" fmla="*/ 23 w 69"/>
                          <a:gd name="T45" fmla="*/ 23 h 57"/>
                          <a:gd name="T46" fmla="*/ 23 w 69"/>
                          <a:gd name="T47" fmla="*/ 23 h 57"/>
                          <a:gd name="T48" fmla="*/ 12 w 69"/>
                          <a:gd name="T49" fmla="*/ 23 h 57"/>
                          <a:gd name="T50" fmla="*/ 0 w 69"/>
                          <a:gd name="T51" fmla="*/ 0 h 57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w 69"/>
                          <a:gd name="T79" fmla="*/ 0 h 57"/>
                          <a:gd name="T80" fmla="*/ 69 w 69"/>
                          <a:gd name="T81" fmla="*/ 57 h 57"/>
                        </a:gdLst>
                        <a:ahLst/>
                        <a:cxnLst>
                          <a:cxn ang="T52">
                            <a:pos x="T0" y="T1"/>
                          </a:cxn>
                          <a:cxn ang="T53">
                            <a:pos x="T2" y="T3"/>
                          </a:cxn>
                          <a:cxn ang="T54">
                            <a:pos x="T4" y="T5"/>
                          </a:cxn>
                          <a:cxn ang="T55">
                            <a:pos x="T6" y="T7"/>
                          </a:cxn>
                          <a:cxn ang="T56">
                            <a:pos x="T8" y="T9"/>
                          </a:cxn>
                          <a:cxn ang="T57">
                            <a:pos x="T10" y="T11"/>
                          </a:cxn>
                          <a:cxn ang="T58">
                            <a:pos x="T12" y="T13"/>
                          </a:cxn>
                          <a:cxn ang="T59">
                            <a:pos x="T14" y="T15"/>
                          </a:cxn>
                          <a:cxn ang="T60">
                            <a:pos x="T16" y="T17"/>
                          </a:cxn>
                          <a:cxn ang="T61">
                            <a:pos x="T18" y="T19"/>
                          </a:cxn>
                          <a:cxn ang="T62">
                            <a:pos x="T20" y="T21"/>
                          </a:cxn>
                          <a:cxn ang="T63">
                            <a:pos x="T22" y="T23"/>
                          </a:cxn>
                          <a:cxn ang="T64">
                            <a:pos x="T24" y="T25"/>
                          </a:cxn>
                          <a:cxn ang="T65">
                            <a:pos x="T26" y="T27"/>
                          </a:cxn>
                          <a:cxn ang="T66">
                            <a:pos x="T28" y="T29"/>
                          </a:cxn>
                          <a:cxn ang="T67">
                            <a:pos x="T30" y="T31"/>
                          </a:cxn>
                          <a:cxn ang="T68">
                            <a:pos x="T32" y="T33"/>
                          </a:cxn>
                          <a:cxn ang="T69">
                            <a:pos x="T34" y="T35"/>
                          </a:cxn>
                          <a:cxn ang="T70">
                            <a:pos x="T36" y="T37"/>
                          </a:cxn>
                          <a:cxn ang="T71">
                            <a:pos x="T38" y="T39"/>
                          </a:cxn>
                          <a:cxn ang="T72">
                            <a:pos x="T40" y="T41"/>
                          </a:cxn>
                          <a:cxn ang="T73">
                            <a:pos x="T42" y="T43"/>
                          </a:cxn>
                          <a:cxn ang="T74">
                            <a:pos x="T44" y="T45"/>
                          </a:cxn>
                          <a:cxn ang="T75">
                            <a:pos x="T46" y="T47"/>
                          </a:cxn>
                          <a:cxn ang="T76">
                            <a:pos x="T48" y="T49"/>
                          </a:cxn>
                          <a:cxn ang="T77">
                            <a:pos x="T50" y="T51"/>
                          </a:cxn>
                        </a:cxnLst>
                        <a:rect l="T78" t="T79" r="T80" b="T81"/>
                        <a:pathLst>
                          <a:path w="69" h="57">
                            <a:moveTo>
                              <a:pt x="0" y="0"/>
                            </a:moveTo>
                            <a:lnTo>
                              <a:pt x="12" y="11"/>
                            </a:lnTo>
                            <a:lnTo>
                              <a:pt x="23" y="23"/>
                            </a:lnTo>
                            <a:lnTo>
                              <a:pt x="35" y="23"/>
                            </a:lnTo>
                            <a:lnTo>
                              <a:pt x="46" y="23"/>
                            </a:lnTo>
                            <a:lnTo>
                              <a:pt x="57" y="34"/>
                            </a:lnTo>
                            <a:lnTo>
                              <a:pt x="69" y="34"/>
                            </a:lnTo>
                            <a:lnTo>
                              <a:pt x="57" y="34"/>
                            </a:lnTo>
                            <a:lnTo>
                              <a:pt x="46" y="34"/>
                            </a:lnTo>
                            <a:lnTo>
                              <a:pt x="46" y="45"/>
                            </a:lnTo>
                            <a:lnTo>
                              <a:pt x="35" y="45"/>
                            </a:lnTo>
                            <a:lnTo>
                              <a:pt x="23" y="45"/>
                            </a:lnTo>
                            <a:lnTo>
                              <a:pt x="23" y="57"/>
                            </a:lnTo>
                            <a:lnTo>
                              <a:pt x="23" y="45"/>
                            </a:lnTo>
                            <a:lnTo>
                              <a:pt x="35" y="45"/>
                            </a:lnTo>
                            <a:lnTo>
                              <a:pt x="35" y="34"/>
                            </a:lnTo>
                            <a:lnTo>
                              <a:pt x="23" y="23"/>
                            </a:lnTo>
                            <a:lnTo>
                              <a:pt x="12" y="2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41" name="Freeform 1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64" y="1140"/>
                        <a:ext cx="12" cy="69"/>
                      </a:xfrm>
                      <a:custGeom>
                        <a:avLst/>
                        <a:gdLst>
                          <a:gd name="T0" fmla="*/ 12 w 12"/>
                          <a:gd name="T1" fmla="*/ 12 h 69"/>
                          <a:gd name="T2" fmla="*/ 12 w 12"/>
                          <a:gd name="T3" fmla="*/ 12 h 69"/>
                          <a:gd name="T4" fmla="*/ 12 w 12"/>
                          <a:gd name="T5" fmla="*/ 12 h 69"/>
                          <a:gd name="T6" fmla="*/ 12 w 12"/>
                          <a:gd name="T7" fmla="*/ 0 h 69"/>
                          <a:gd name="T8" fmla="*/ 0 w 12"/>
                          <a:gd name="T9" fmla="*/ 12 h 69"/>
                          <a:gd name="T10" fmla="*/ 0 w 12"/>
                          <a:gd name="T11" fmla="*/ 12 h 69"/>
                          <a:gd name="T12" fmla="*/ 0 w 12"/>
                          <a:gd name="T13" fmla="*/ 12 h 69"/>
                          <a:gd name="T14" fmla="*/ 0 w 12"/>
                          <a:gd name="T15" fmla="*/ 23 h 69"/>
                          <a:gd name="T16" fmla="*/ 0 w 12"/>
                          <a:gd name="T17" fmla="*/ 46 h 69"/>
                          <a:gd name="T18" fmla="*/ 0 w 12"/>
                          <a:gd name="T19" fmla="*/ 57 h 69"/>
                          <a:gd name="T20" fmla="*/ 0 w 12"/>
                          <a:gd name="T21" fmla="*/ 57 h 69"/>
                          <a:gd name="T22" fmla="*/ 12 w 12"/>
                          <a:gd name="T23" fmla="*/ 69 h 69"/>
                          <a:gd name="T24" fmla="*/ 12 w 12"/>
                          <a:gd name="T25" fmla="*/ 57 h 69"/>
                          <a:gd name="T26" fmla="*/ 12 w 12"/>
                          <a:gd name="T27" fmla="*/ 46 h 69"/>
                          <a:gd name="T28" fmla="*/ 12 w 12"/>
                          <a:gd name="T29" fmla="*/ 57 h 69"/>
                          <a:gd name="T30" fmla="*/ 12 w 12"/>
                          <a:gd name="T31" fmla="*/ 57 h 69"/>
                          <a:gd name="T32" fmla="*/ 12 w 12"/>
                          <a:gd name="T33" fmla="*/ 57 h 69"/>
                          <a:gd name="T34" fmla="*/ 0 w 12"/>
                          <a:gd name="T35" fmla="*/ 46 h 69"/>
                          <a:gd name="T36" fmla="*/ 0 w 12"/>
                          <a:gd name="T37" fmla="*/ 46 h 69"/>
                          <a:gd name="T38" fmla="*/ 0 w 12"/>
                          <a:gd name="T39" fmla="*/ 34 h 69"/>
                          <a:gd name="T40" fmla="*/ 12 w 12"/>
                          <a:gd name="T41" fmla="*/ 23 h 69"/>
                          <a:gd name="T42" fmla="*/ 12 w 12"/>
                          <a:gd name="T43" fmla="*/ 23 h 69"/>
                          <a:gd name="T44" fmla="*/ 12 w 12"/>
                          <a:gd name="T45" fmla="*/ 12 h 69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w 12"/>
                          <a:gd name="T70" fmla="*/ 0 h 69"/>
                          <a:gd name="T71" fmla="*/ 12 w 12"/>
                          <a:gd name="T72" fmla="*/ 69 h 69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T69" t="T70" r="T71" b="T72"/>
                        <a:pathLst>
                          <a:path w="12" h="69">
                            <a:moveTo>
                              <a:pt x="12" y="12"/>
                            </a:moveTo>
                            <a:lnTo>
                              <a:pt x="12" y="12"/>
                            </a:lnTo>
                            <a:lnTo>
                              <a:pt x="12" y="0"/>
                            </a:lnTo>
                            <a:lnTo>
                              <a:pt x="0" y="12"/>
                            </a:lnTo>
                            <a:lnTo>
                              <a:pt x="0" y="23"/>
                            </a:lnTo>
                            <a:lnTo>
                              <a:pt x="0" y="46"/>
                            </a:lnTo>
                            <a:lnTo>
                              <a:pt x="0" y="57"/>
                            </a:lnTo>
                            <a:lnTo>
                              <a:pt x="12" y="69"/>
                            </a:lnTo>
                            <a:lnTo>
                              <a:pt x="12" y="57"/>
                            </a:lnTo>
                            <a:lnTo>
                              <a:pt x="12" y="46"/>
                            </a:lnTo>
                            <a:lnTo>
                              <a:pt x="12" y="57"/>
                            </a:lnTo>
                            <a:lnTo>
                              <a:pt x="0" y="46"/>
                            </a:lnTo>
                            <a:lnTo>
                              <a:pt x="0" y="34"/>
                            </a:lnTo>
                            <a:lnTo>
                              <a:pt x="12" y="23"/>
                            </a:lnTo>
                            <a:lnTo>
                              <a:pt x="12" y="12"/>
                            </a:lnTo>
                            <a:close/>
                          </a:path>
                        </a:pathLst>
                      </a:custGeom>
                      <a:solidFill>
                        <a:srgbClr val="F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sp>
                <p:nvSpPr>
                  <p:cNvPr id="32" name="Freeform 131"/>
                  <p:cNvSpPr>
                    <a:spLocks/>
                  </p:cNvSpPr>
                  <p:nvPr/>
                </p:nvSpPr>
                <p:spPr bwMode="auto">
                  <a:xfrm>
                    <a:off x="2410" y="981"/>
                    <a:ext cx="1" cy="11"/>
                  </a:xfrm>
                  <a:custGeom>
                    <a:avLst/>
                    <a:gdLst>
                      <a:gd name="T0" fmla="*/ 0 w 1"/>
                      <a:gd name="T1" fmla="*/ 0 h 11"/>
                      <a:gd name="T2" fmla="*/ 0 w 1"/>
                      <a:gd name="T3" fmla="*/ 0 h 11"/>
                      <a:gd name="T4" fmla="*/ 0 w 1"/>
                      <a:gd name="T5" fmla="*/ 11 h 11"/>
                      <a:gd name="T6" fmla="*/ 0 w 1"/>
                      <a:gd name="T7" fmla="*/ 11 h 11"/>
                      <a:gd name="T8" fmla="*/ 0 w 1"/>
                      <a:gd name="T9" fmla="*/ 11 h 11"/>
                      <a:gd name="T10" fmla="*/ 0 w 1"/>
                      <a:gd name="T11" fmla="*/ 11 h 11"/>
                      <a:gd name="T12" fmla="*/ 0 w 1"/>
                      <a:gd name="T13" fmla="*/ 0 h 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"/>
                      <a:gd name="T22" fmla="*/ 0 h 11"/>
                      <a:gd name="T23" fmla="*/ 1 w 1"/>
                      <a:gd name="T24" fmla="*/ 11 h 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" h="1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33" name="Freeform 132"/>
                  <p:cNvSpPr>
                    <a:spLocks/>
                  </p:cNvSpPr>
                  <p:nvPr/>
                </p:nvSpPr>
                <p:spPr bwMode="auto">
                  <a:xfrm>
                    <a:off x="2399" y="946"/>
                    <a:ext cx="22" cy="35"/>
                  </a:xfrm>
                  <a:custGeom>
                    <a:avLst/>
                    <a:gdLst>
                      <a:gd name="T0" fmla="*/ 22 w 22"/>
                      <a:gd name="T1" fmla="*/ 0 h 35"/>
                      <a:gd name="T2" fmla="*/ 11 w 22"/>
                      <a:gd name="T3" fmla="*/ 12 h 35"/>
                      <a:gd name="T4" fmla="*/ 11 w 22"/>
                      <a:gd name="T5" fmla="*/ 12 h 35"/>
                      <a:gd name="T6" fmla="*/ 11 w 22"/>
                      <a:gd name="T7" fmla="*/ 23 h 35"/>
                      <a:gd name="T8" fmla="*/ 11 w 22"/>
                      <a:gd name="T9" fmla="*/ 23 h 35"/>
                      <a:gd name="T10" fmla="*/ 0 w 22"/>
                      <a:gd name="T11" fmla="*/ 35 h 35"/>
                      <a:gd name="T12" fmla="*/ 11 w 22"/>
                      <a:gd name="T13" fmla="*/ 23 h 35"/>
                      <a:gd name="T14" fmla="*/ 11 w 22"/>
                      <a:gd name="T15" fmla="*/ 23 h 35"/>
                      <a:gd name="T16" fmla="*/ 11 w 22"/>
                      <a:gd name="T17" fmla="*/ 12 h 35"/>
                      <a:gd name="T18" fmla="*/ 22 w 22"/>
                      <a:gd name="T19" fmla="*/ 12 h 35"/>
                      <a:gd name="T20" fmla="*/ 22 w 22"/>
                      <a:gd name="T21" fmla="*/ 0 h 3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2"/>
                      <a:gd name="T34" fmla="*/ 0 h 35"/>
                      <a:gd name="T35" fmla="*/ 22 w 22"/>
                      <a:gd name="T36" fmla="*/ 35 h 3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2" h="35">
                        <a:moveTo>
                          <a:pt x="22" y="0"/>
                        </a:moveTo>
                        <a:lnTo>
                          <a:pt x="11" y="12"/>
                        </a:lnTo>
                        <a:lnTo>
                          <a:pt x="11" y="23"/>
                        </a:lnTo>
                        <a:lnTo>
                          <a:pt x="0" y="35"/>
                        </a:lnTo>
                        <a:lnTo>
                          <a:pt x="11" y="23"/>
                        </a:lnTo>
                        <a:lnTo>
                          <a:pt x="11" y="12"/>
                        </a:lnTo>
                        <a:lnTo>
                          <a:pt x="22" y="12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34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2399" y="969"/>
                    <a:ext cx="22" cy="23"/>
                    <a:chOff x="2399" y="969"/>
                    <a:chExt cx="22" cy="23"/>
                  </a:xfrm>
                </p:grpSpPr>
                <p:sp>
                  <p:nvSpPr>
                    <p:cNvPr id="36" name="Oval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0" y="981"/>
                      <a:ext cx="11" cy="11"/>
                    </a:xfrm>
                    <a:prstGeom prst="ellipse">
                      <a:avLst/>
                    </a:prstGeom>
                    <a:solidFill>
                      <a:srgbClr val="5F7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37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2399" y="969"/>
                      <a:ext cx="22" cy="23"/>
                    </a:xfrm>
                    <a:custGeom>
                      <a:avLst/>
                      <a:gdLst>
                        <a:gd name="T0" fmla="*/ 22 w 22"/>
                        <a:gd name="T1" fmla="*/ 12 h 23"/>
                        <a:gd name="T2" fmla="*/ 11 w 22"/>
                        <a:gd name="T3" fmla="*/ 12 h 23"/>
                        <a:gd name="T4" fmla="*/ 11 w 22"/>
                        <a:gd name="T5" fmla="*/ 0 h 23"/>
                        <a:gd name="T6" fmla="*/ 11 w 22"/>
                        <a:gd name="T7" fmla="*/ 12 h 23"/>
                        <a:gd name="T8" fmla="*/ 11 w 22"/>
                        <a:gd name="T9" fmla="*/ 12 h 23"/>
                        <a:gd name="T10" fmla="*/ 0 w 22"/>
                        <a:gd name="T11" fmla="*/ 23 h 23"/>
                        <a:gd name="T12" fmla="*/ 11 w 22"/>
                        <a:gd name="T13" fmla="*/ 23 h 23"/>
                        <a:gd name="T14" fmla="*/ 11 w 22"/>
                        <a:gd name="T15" fmla="*/ 23 h 23"/>
                        <a:gd name="T16" fmla="*/ 11 w 22"/>
                        <a:gd name="T17" fmla="*/ 23 h 23"/>
                        <a:gd name="T18" fmla="*/ 22 w 22"/>
                        <a:gd name="T19" fmla="*/ 23 h 23"/>
                        <a:gd name="T20" fmla="*/ 11 w 22"/>
                        <a:gd name="T21" fmla="*/ 23 h 23"/>
                        <a:gd name="T22" fmla="*/ 11 w 22"/>
                        <a:gd name="T23" fmla="*/ 23 h 23"/>
                        <a:gd name="T24" fmla="*/ 11 w 22"/>
                        <a:gd name="T25" fmla="*/ 23 h 23"/>
                        <a:gd name="T26" fmla="*/ 11 w 22"/>
                        <a:gd name="T27" fmla="*/ 23 h 23"/>
                        <a:gd name="T28" fmla="*/ 11 w 22"/>
                        <a:gd name="T29" fmla="*/ 23 h 23"/>
                        <a:gd name="T30" fmla="*/ 11 w 22"/>
                        <a:gd name="T31" fmla="*/ 12 h 23"/>
                        <a:gd name="T32" fmla="*/ 22 w 22"/>
                        <a:gd name="T33" fmla="*/ 12 h 23"/>
                        <a:gd name="T34" fmla="*/ 22 w 22"/>
                        <a:gd name="T35" fmla="*/ 12 h 23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22"/>
                        <a:gd name="T55" fmla="*/ 0 h 23"/>
                        <a:gd name="T56" fmla="*/ 22 w 22"/>
                        <a:gd name="T57" fmla="*/ 23 h 23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22" h="23">
                          <a:moveTo>
                            <a:pt x="22" y="12"/>
                          </a:moveTo>
                          <a:lnTo>
                            <a:pt x="11" y="12"/>
                          </a:lnTo>
                          <a:lnTo>
                            <a:pt x="11" y="0"/>
                          </a:lnTo>
                          <a:lnTo>
                            <a:pt x="11" y="12"/>
                          </a:lnTo>
                          <a:lnTo>
                            <a:pt x="0" y="23"/>
                          </a:lnTo>
                          <a:lnTo>
                            <a:pt x="11" y="23"/>
                          </a:lnTo>
                          <a:lnTo>
                            <a:pt x="22" y="23"/>
                          </a:lnTo>
                          <a:lnTo>
                            <a:pt x="11" y="23"/>
                          </a:lnTo>
                          <a:lnTo>
                            <a:pt x="11" y="12"/>
                          </a:lnTo>
                          <a:lnTo>
                            <a:pt x="22" y="12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35" name="Freeform 136"/>
                  <p:cNvSpPr>
                    <a:spLocks/>
                  </p:cNvSpPr>
                  <p:nvPr/>
                </p:nvSpPr>
                <p:spPr bwMode="auto">
                  <a:xfrm>
                    <a:off x="2262" y="844"/>
                    <a:ext cx="171" cy="308"/>
                  </a:xfrm>
                  <a:custGeom>
                    <a:avLst/>
                    <a:gdLst>
                      <a:gd name="T0" fmla="*/ 171 w 171"/>
                      <a:gd name="T1" fmla="*/ 91 h 308"/>
                      <a:gd name="T2" fmla="*/ 171 w 171"/>
                      <a:gd name="T3" fmla="*/ 91 h 308"/>
                      <a:gd name="T4" fmla="*/ 171 w 171"/>
                      <a:gd name="T5" fmla="*/ 80 h 308"/>
                      <a:gd name="T6" fmla="*/ 171 w 171"/>
                      <a:gd name="T7" fmla="*/ 68 h 308"/>
                      <a:gd name="T8" fmla="*/ 171 w 171"/>
                      <a:gd name="T9" fmla="*/ 57 h 308"/>
                      <a:gd name="T10" fmla="*/ 171 w 171"/>
                      <a:gd name="T11" fmla="*/ 34 h 308"/>
                      <a:gd name="T12" fmla="*/ 171 w 171"/>
                      <a:gd name="T13" fmla="*/ 34 h 308"/>
                      <a:gd name="T14" fmla="*/ 159 w 171"/>
                      <a:gd name="T15" fmla="*/ 23 h 308"/>
                      <a:gd name="T16" fmla="*/ 148 w 171"/>
                      <a:gd name="T17" fmla="*/ 23 h 308"/>
                      <a:gd name="T18" fmla="*/ 125 w 171"/>
                      <a:gd name="T19" fmla="*/ 11 h 308"/>
                      <a:gd name="T20" fmla="*/ 114 w 171"/>
                      <a:gd name="T21" fmla="*/ 11 h 308"/>
                      <a:gd name="T22" fmla="*/ 102 w 171"/>
                      <a:gd name="T23" fmla="*/ 0 h 308"/>
                      <a:gd name="T24" fmla="*/ 80 w 171"/>
                      <a:gd name="T25" fmla="*/ 0 h 308"/>
                      <a:gd name="T26" fmla="*/ 68 w 171"/>
                      <a:gd name="T27" fmla="*/ 0 h 308"/>
                      <a:gd name="T28" fmla="*/ 68 w 171"/>
                      <a:gd name="T29" fmla="*/ 11 h 308"/>
                      <a:gd name="T30" fmla="*/ 57 w 171"/>
                      <a:gd name="T31" fmla="*/ 23 h 308"/>
                      <a:gd name="T32" fmla="*/ 45 w 171"/>
                      <a:gd name="T33" fmla="*/ 45 h 308"/>
                      <a:gd name="T34" fmla="*/ 45 w 171"/>
                      <a:gd name="T35" fmla="*/ 68 h 308"/>
                      <a:gd name="T36" fmla="*/ 34 w 171"/>
                      <a:gd name="T37" fmla="*/ 80 h 308"/>
                      <a:gd name="T38" fmla="*/ 34 w 171"/>
                      <a:gd name="T39" fmla="*/ 102 h 308"/>
                      <a:gd name="T40" fmla="*/ 34 w 171"/>
                      <a:gd name="T41" fmla="*/ 137 h 308"/>
                      <a:gd name="T42" fmla="*/ 34 w 171"/>
                      <a:gd name="T43" fmla="*/ 148 h 308"/>
                      <a:gd name="T44" fmla="*/ 23 w 171"/>
                      <a:gd name="T45" fmla="*/ 182 h 308"/>
                      <a:gd name="T46" fmla="*/ 23 w 171"/>
                      <a:gd name="T47" fmla="*/ 205 h 308"/>
                      <a:gd name="T48" fmla="*/ 11 w 171"/>
                      <a:gd name="T49" fmla="*/ 216 h 308"/>
                      <a:gd name="T50" fmla="*/ 11 w 171"/>
                      <a:gd name="T51" fmla="*/ 228 h 308"/>
                      <a:gd name="T52" fmla="*/ 0 w 171"/>
                      <a:gd name="T53" fmla="*/ 239 h 308"/>
                      <a:gd name="T54" fmla="*/ 0 w 171"/>
                      <a:gd name="T55" fmla="*/ 239 h 308"/>
                      <a:gd name="T56" fmla="*/ 0 w 171"/>
                      <a:gd name="T57" fmla="*/ 251 h 308"/>
                      <a:gd name="T58" fmla="*/ 0 w 171"/>
                      <a:gd name="T59" fmla="*/ 262 h 308"/>
                      <a:gd name="T60" fmla="*/ 0 w 171"/>
                      <a:gd name="T61" fmla="*/ 285 h 308"/>
                      <a:gd name="T62" fmla="*/ 11 w 171"/>
                      <a:gd name="T63" fmla="*/ 285 h 308"/>
                      <a:gd name="T64" fmla="*/ 23 w 171"/>
                      <a:gd name="T65" fmla="*/ 285 h 308"/>
                      <a:gd name="T66" fmla="*/ 45 w 171"/>
                      <a:gd name="T67" fmla="*/ 296 h 308"/>
                      <a:gd name="T68" fmla="*/ 57 w 171"/>
                      <a:gd name="T69" fmla="*/ 308 h 308"/>
                      <a:gd name="T70" fmla="*/ 68 w 171"/>
                      <a:gd name="T71" fmla="*/ 308 h 308"/>
                      <a:gd name="T72" fmla="*/ 80 w 171"/>
                      <a:gd name="T73" fmla="*/ 308 h 308"/>
                      <a:gd name="T74" fmla="*/ 91 w 171"/>
                      <a:gd name="T75" fmla="*/ 308 h 308"/>
                      <a:gd name="T76" fmla="*/ 102 w 171"/>
                      <a:gd name="T77" fmla="*/ 285 h 308"/>
                      <a:gd name="T78" fmla="*/ 91 w 171"/>
                      <a:gd name="T79" fmla="*/ 273 h 308"/>
                      <a:gd name="T80" fmla="*/ 91 w 171"/>
                      <a:gd name="T81" fmla="*/ 251 h 308"/>
                      <a:gd name="T82" fmla="*/ 91 w 171"/>
                      <a:gd name="T83" fmla="*/ 239 h 308"/>
                      <a:gd name="T84" fmla="*/ 91 w 171"/>
                      <a:gd name="T85" fmla="*/ 228 h 308"/>
                      <a:gd name="T86" fmla="*/ 102 w 171"/>
                      <a:gd name="T87" fmla="*/ 205 h 308"/>
                      <a:gd name="T88" fmla="*/ 114 w 171"/>
                      <a:gd name="T89" fmla="*/ 205 h 308"/>
                      <a:gd name="T90" fmla="*/ 114 w 171"/>
                      <a:gd name="T91" fmla="*/ 194 h 308"/>
                      <a:gd name="T92" fmla="*/ 125 w 171"/>
                      <a:gd name="T93" fmla="*/ 182 h 308"/>
                      <a:gd name="T94" fmla="*/ 125 w 171"/>
                      <a:gd name="T95" fmla="*/ 159 h 308"/>
                      <a:gd name="T96" fmla="*/ 125 w 171"/>
                      <a:gd name="T97" fmla="*/ 148 h 308"/>
                      <a:gd name="T98" fmla="*/ 125 w 171"/>
                      <a:gd name="T99" fmla="*/ 148 h 308"/>
                      <a:gd name="T100" fmla="*/ 137 w 171"/>
                      <a:gd name="T101" fmla="*/ 137 h 308"/>
                      <a:gd name="T102" fmla="*/ 137 w 171"/>
                      <a:gd name="T103" fmla="*/ 125 h 308"/>
                      <a:gd name="T104" fmla="*/ 148 w 171"/>
                      <a:gd name="T105" fmla="*/ 102 h 308"/>
                      <a:gd name="T106" fmla="*/ 148 w 171"/>
                      <a:gd name="T107" fmla="*/ 68 h 308"/>
                      <a:gd name="T108" fmla="*/ 137 w 171"/>
                      <a:gd name="T109" fmla="*/ 57 h 308"/>
                      <a:gd name="T110" fmla="*/ 125 w 171"/>
                      <a:gd name="T111" fmla="*/ 45 h 308"/>
                      <a:gd name="T112" fmla="*/ 148 w 171"/>
                      <a:gd name="T113" fmla="*/ 57 h 308"/>
                      <a:gd name="T114" fmla="*/ 159 w 171"/>
                      <a:gd name="T115" fmla="*/ 68 h 308"/>
                      <a:gd name="T116" fmla="*/ 171 w 171"/>
                      <a:gd name="T117" fmla="*/ 80 h 308"/>
                      <a:gd name="T118" fmla="*/ 171 w 171"/>
                      <a:gd name="T119" fmla="*/ 91 h 308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171"/>
                      <a:gd name="T181" fmla="*/ 0 h 308"/>
                      <a:gd name="T182" fmla="*/ 171 w 171"/>
                      <a:gd name="T183" fmla="*/ 308 h 308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171" h="308">
                        <a:moveTo>
                          <a:pt x="171" y="91"/>
                        </a:moveTo>
                        <a:lnTo>
                          <a:pt x="171" y="91"/>
                        </a:lnTo>
                        <a:lnTo>
                          <a:pt x="171" y="80"/>
                        </a:lnTo>
                        <a:lnTo>
                          <a:pt x="171" y="68"/>
                        </a:lnTo>
                        <a:lnTo>
                          <a:pt x="171" y="57"/>
                        </a:lnTo>
                        <a:lnTo>
                          <a:pt x="171" y="34"/>
                        </a:lnTo>
                        <a:lnTo>
                          <a:pt x="159" y="23"/>
                        </a:lnTo>
                        <a:lnTo>
                          <a:pt x="148" y="23"/>
                        </a:lnTo>
                        <a:lnTo>
                          <a:pt x="125" y="11"/>
                        </a:lnTo>
                        <a:lnTo>
                          <a:pt x="114" y="11"/>
                        </a:lnTo>
                        <a:lnTo>
                          <a:pt x="102" y="0"/>
                        </a:lnTo>
                        <a:lnTo>
                          <a:pt x="80" y="0"/>
                        </a:lnTo>
                        <a:lnTo>
                          <a:pt x="68" y="0"/>
                        </a:lnTo>
                        <a:lnTo>
                          <a:pt x="68" y="11"/>
                        </a:lnTo>
                        <a:lnTo>
                          <a:pt x="57" y="23"/>
                        </a:lnTo>
                        <a:lnTo>
                          <a:pt x="45" y="45"/>
                        </a:lnTo>
                        <a:lnTo>
                          <a:pt x="45" y="68"/>
                        </a:lnTo>
                        <a:lnTo>
                          <a:pt x="34" y="80"/>
                        </a:lnTo>
                        <a:lnTo>
                          <a:pt x="34" y="102"/>
                        </a:lnTo>
                        <a:lnTo>
                          <a:pt x="34" y="137"/>
                        </a:lnTo>
                        <a:lnTo>
                          <a:pt x="34" y="148"/>
                        </a:lnTo>
                        <a:lnTo>
                          <a:pt x="23" y="182"/>
                        </a:lnTo>
                        <a:lnTo>
                          <a:pt x="23" y="205"/>
                        </a:lnTo>
                        <a:lnTo>
                          <a:pt x="11" y="216"/>
                        </a:lnTo>
                        <a:lnTo>
                          <a:pt x="11" y="228"/>
                        </a:lnTo>
                        <a:lnTo>
                          <a:pt x="0" y="239"/>
                        </a:lnTo>
                        <a:lnTo>
                          <a:pt x="0" y="251"/>
                        </a:lnTo>
                        <a:lnTo>
                          <a:pt x="0" y="262"/>
                        </a:lnTo>
                        <a:lnTo>
                          <a:pt x="0" y="285"/>
                        </a:lnTo>
                        <a:lnTo>
                          <a:pt x="11" y="285"/>
                        </a:lnTo>
                        <a:lnTo>
                          <a:pt x="23" y="285"/>
                        </a:lnTo>
                        <a:lnTo>
                          <a:pt x="45" y="296"/>
                        </a:lnTo>
                        <a:lnTo>
                          <a:pt x="57" y="308"/>
                        </a:lnTo>
                        <a:lnTo>
                          <a:pt x="68" y="308"/>
                        </a:lnTo>
                        <a:lnTo>
                          <a:pt x="80" y="308"/>
                        </a:lnTo>
                        <a:lnTo>
                          <a:pt x="91" y="308"/>
                        </a:lnTo>
                        <a:lnTo>
                          <a:pt x="102" y="285"/>
                        </a:lnTo>
                        <a:lnTo>
                          <a:pt x="91" y="273"/>
                        </a:lnTo>
                        <a:lnTo>
                          <a:pt x="91" y="251"/>
                        </a:lnTo>
                        <a:lnTo>
                          <a:pt x="91" y="239"/>
                        </a:lnTo>
                        <a:lnTo>
                          <a:pt x="91" y="228"/>
                        </a:lnTo>
                        <a:lnTo>
                          <a:pt x="102" y="205"/>
                        </a:lnTo>
                        <a:lnTo>
                          <a:pt x="114" y="205"/>
                        </a:lnTo>
                        <a:lnTo>
                          <a:pt x="114" y="194"/>
                        </a:lnTo>
                        <a:lnTo>
                          <a:pt x="125" y="182"/>
                        </a:lnTo>
                        <a:lnTo>
                          <a:pt x="125" y="159"/>
                        </a:lnTo>
                        <a:lnTo>
                          <a:pt x="125" y="148"/>
                        </a:lnTo>
                        <a:lnTo>
                          <a:pt x="137" y="137"/>
                        </a:lnTo>
                        <a:lnTo>
                          <a:pt x="137" y="125"/>
                        </a:lnTo>
                        <a:lnTo>
                          <a:pt x="148" y="102"/>
                        </a:lnTo>
                        <a:lnTo>
                          <a:pt x="148" y="68"/>
                        </a:lnTo>
                        <a:lnTo>
                          <a:pt x="137" y="57"/>
                        </a:lnTo>
                        <a:lnTo>
                          <a:pt x="125" y="45"/>
                        </a:lnTo>
                        <a:lnTo>
                          <a:pt x="148" y="57"/>
                        </a:lnTo>
                        <a:lnTo>
                          <a:pt x="159" y="68"/>
                        </a:lnTo>
                        <a:lnTo>
                          <a:pt x="171" y="80"/>
                        </a:lnTo>
                        <a:lnTo>
                          <a:pt x="171" y="91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25" name="Group 137"/>
                <p:cNvGrpSpPr>
                  <a:grpSpLocks/>
                </p:cNvGrpSpPr>
                <p:nvPr/>
              </p:nvGrpSpPr>
              <p:grpSpPr bwMode="auto">
                <a:xfrm>
                  <a:off x="2387" y="946"/>
                  <a:ext cx="47" cy="80"/>
                  <a:chOff x="2387" y="946"/>
                  <a:chExt cx="47" cy="80"/>
                </a:xfrm>
              </p:grpSpPr>
              <p:sp>
                <p:nvSpPr>
                  <p:cNvPr id="26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433" y="981"/>
                    <a:ext cx="1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7F3F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27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2387" y="946"/>
                    <a:ext cx="46" cy="80"/>
                    <a:chOff x="2387" y="946"/>
                    <a:chExt cx="46" cy="80"/>
                  </a:xfrm>
                </p:grpSpPr>
                <p:sp>
                  <p:nvSpPr>
                    <p:cNvPr id="28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2387" y="992"/>
                      <a:ext cx="34" cy="23"/>
                    </a:xfrm>
                    <a:custGeom>
                      <a:avLst/>
                      <a:gdLst>
                        <a:gd name="T0" fmla="*/ 0 w 34"/>
                        <a:gd name="T1" fmla="*/ 0 h 23"/>
                        <a:gd name="T2" fmla="*/ 12 w 34"/>
                        <a:gd name="T3" fmla="*/ 0 h 23"/>
                        <a:gd name="T4" fmla="*/ 12 w 34"/>
                        <a:gd name="T5" fmla="*/ 11 h 23"/>
                        <a:gd name="T6" fmla="*/ 23 w 34"/>
                        <a:gd name="T7" fmla="*/ 11 h 23"/>
                        <a:gd name="T8" fmla="*/ 23 w 34"/>
                        <a:gd name="T9" fmla="*/ 11 h 23"/>
                        <a:gd name="T10" fmla="*/ 23 w 34"/>
                        <a:gd name="T11" fmla="*/ 11 h 23"/>
                        <a:gd name="T12" fmla="*/ 34 w 34"/>
                        <a:gd name="T13" fmla="*/ 11 h 23"/>
                        <a:gd name="T14" fmla="*/ 34 w 34"/>
                        <a:gd name="T15" fmla="*/ 23 h 23"/>
                        <a:gd name="T16" fmla="*/ 23 w 34"/>
                        <a:gd name="T17" fmla="*/ 23 h 23"/>
                        <a:gd name="T18" fmla="*/ 23 w 34"/>
                        <a:gd name="T19" fmla="*/ 23 h 23"/>
                        <a:gd name="T20" fmla="*/ 23 w 34"/>
                        <a:gd name="T21" fmla="*/ 23 h 23"/>
                        <a:gd name="T22" fmla="*/ 12 w 34"/>
                        <a:gd name="T23" fmla="*/ 11 h 23"/>
                        <a:gd name="T24" fmla="*/ 12 w 34"/>
                        <a:gd name="T25" fmla="*/ 11 h 23"/>
                        <a:gd name="T26" fmla="*/ 0 w 34"/>
                        <a:gd name="T27" fmla="*/ 0 h 23"/>
                        <a:gd name="T28" fmla="*/ 0 w 34"/>
                        <a:gd name="T29" fmla="*/ 0 h 23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34"/>
                        <a:gd name="T46" fmla="*/ 0 h 23"/>
                        <a:gd name="T47" fmla="*/ 34 w 34"/>
                        <a:gd name="T48" fmla="*/ 23 h 23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34" h="23">
                          <a:moveTo>
                            <a:pt x="0" y="0"/>
                          </a:moveTo>
                          <a:lnTo>
                            <a:pt x="12" y="0"/>
                          </a:ln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34" y="11"/>
                          </a:lnTo>
                          <a:lnTo>
                            <a:pt x="34" y="23"/>
                          </a:lnTo>
                          <a:lnTo>
                            <a:pt x="23" y="23"/>
                          </a:lnTo>
                          <a:lnTo>
                            <a:pt x="12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29" name="Oval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0" y="946"/>
                      <a:ext cx="23" cy="80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30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1" y="946"/>
                      <a:ext cx="12" cy="69"/>
                    </a:xfrm>
                    <a:prstGeom prst="ellipse">
                      <a:avLst/>
                    </a:prstGeom>
                    <a:solidFill>
                      <a:srgbClr val="FFD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</p:grpSp>
        </p:grpSp>
      </p:grpSp>
      <p:grpSp>
        <p:nvGrpSpPr>
          <p:cNvPr id="146" name="Group 143"/>
          <p:cNvGrpSpPr>
            <a:grpSpLocks/>
          </p:cNvGrpSpPr>
          <p:nvPr/>
        </p:nvGrpSpPr>
        <p:grpSpPr bwMode="auto">
          <a:xfrm>
            <a:off x="4608513" y="4181476"/>
            <a:ext cx="2686050" cy="1954213"/>
            <a:chOff x="1943" y="2634"/>
            <a:chExt cx="1692" cy="1231"/>
          </a:xfrm>
        </p:grpSpPr>
        <p:sp>
          <p:nvSpPr>
            <p:cNvPr id="147" name="Line 144"/>
            <p:cNvSpPr>
              <a:spLocks noChangeShapeType="1"/>
            </p:cNvSpPr>
            <p:nvPr/>
          </p:nvSpPr>
          <p:spPr bwMode="auto">
            <a:xfrm flipV="1">
              <a:off x="1988" y="3147"/>
              <a:ext cx="1" cy="8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48" name="Group 145"/>
            <p:cNvGrpSpPr>
              <a:grpSpLocks/>
            </p:cNvGrpSpPr>
            <p:nvPr/>
          </p:nvGrpSpPr>
          <p:grpSpPr bwMode="auto">
            <a:xfrm>
              <a:off x="2797" y="3272"/>
              <a:ext cx="114" cy="23"/>
              <a:chOff x="2797" y="3272"/>
              <a:chExt cx="114" cy="23"/>
            </a:xfrm>
          </p:grpSpPr>
          <p:sp>
            <p:nvSpPr>
              <p:cNvPr id="385" name="Line 146"/>
              <p:cNvSpPr>
                <a:spLocks noChangeShapeType="1"/>
              </p:cNvSpPr>
              <p:nvPr/>
            </p:nvSpPr>
            <p:spPr bwMode="auto">
              <a:xfrm>
                <a:off x="2820" y="3284"/>
                <a:ext cx="9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6" name="Freeform 147"/>
              <p:cNvSpPr>
                <a:spLocks/>
              </p:cNvSpPr>
              <p:nvPr/>
            </p:nvSpPr>
            <p:spPr bwMode="auto">
              <a:xfrm>
                <a:off x="2797" y="3272"/>
                <a:ext cx="35" cy="23"/>
              </a:xfrm>
              <a:custGeom>
                <a:avLst/>
                <a:gdLst>
                  <a:gd name="T0" fmla="*/ 35 w 35"/>
                  <a:gd name="T1" fmla="*/ 0 h 23"/>
                  <a:gd name="T2" fmla="*/ 0 w 35"/>
                  <a:gd name="T3" fmla="*/ 12 h 23"/>
                  <a:gd name="T4" fmla="*/ 35 w 35"/>
                  <a:gd name="T5" fmla="*/ 23 h 23"/>
                  <a:gd name="T6" fmla="*/ 23 w 35"/>
                  <a:gd name="T7" fmla="*/ 12 h 23"/>
                  <a:gd name="T8" fmla="*/ 35 w 35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23"/>
                  <a:gd name="T17" fmla="*/ 35 w 35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23">
                    <a:moveTo>
                      <a:pt x="35" y="0"/>
                    </a:moveTo>
                    <a:lnTo>
                      <a:pt x="0" y="12"/>
                    </a:lnTo>
                    <a:lnTo>
                      <a:pt x="35" y="23"/>
                    </a:lnTo>
                    <a:lnTo>
                      <a:pt x="23" y="1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49" name="Group 148"/>
            <p:cNvGrpSpPr>
              <a:grpSpLocks/>
            </p:cNvGrpSpPr>
            <p:nvPr/>
          </p:nvGrpSpPr>
          <p:grpSpPr bwMode="auto">
            <a:xfrm>
              <a:off x="2683" y="3364"/>
              <a:ext cx="23" cy="148"/>
              <a:chOff x="2683" y="3364"/>
              <a:chExt cx="23" cy="148"/>
            </a:xfrm>
          </p:grpSpPr>
          <p:sp>
            <p:nvSpPr>
              <p:cNvPr id="383" name="Line 149"/>
              <p:cNvSpPr>
                <a:spLocks noChangeShapeType="1"/>
              </p:cNvSpPr>
              <p:nvPr/>
            </p:nvSpPr>
            <p:spPr bwMode="auto">
              <a:xfrm flipV="1">
                <a:off x="2695" y="3386"/>
                <a:ext cx="1" cy="12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4" name="Freeform 150"/>
              <p:cNvSpPr>
                <a:spLocks/>
              </p:cNvSpPr>
              <p:nvPr/>
            </p:nvSpPr>
            <p:spPr bwMode="auto">
              <a:xfrm>
                <a:off x="2683" y="3364"/>
                <a:ext cx="23" cy="34"/>
              </a:xfrm>
              <a:custGeom>
                <a:avLst/>
                <a:gdLst>
                  <a:gd name="T0" fmla="*/ 23 w 23"/>
                  <a:gd name="T1" fmla="*/ 34 h 34"/>
                  <a:gd name="T2" fmla="*/ 12 w 23"/>
                  <a:gd name="T3" fmla="*/ 0 h 34"/>
                  <a:gd name="T4" fmla="*/ 0 w 23"/>
                  <a:gd name="T5" fmla="*/ 34 h 34"/>
                  <a:gd name="T6" fmla="*/ 12 w 23"/>
                  <a:gd name="T7" fmla="*/ 22 h 34"/>
                  <a:gd name="T8" fmla="*/ 23 w 23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4"/>
                  <a:gd name="T17" fmla="*/ 23 w 23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4">
                    <a:moveTo>
                      <a:pt x="23" y="34"/>
                    </a:moveTo>
                    <a:lnTo>
                      <a:pt x="12" y="0"/>
                    </a:lnTo>
                    <a:lnTo>
                      <a:pt x="0" y="34"/>
                    </a:lnTo>
                    <a:lnTo>
                      <a:pt x="12" y="22"/>
                    </a:lnTo>
                    <a:lnTo>
                      <a:pt x="2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0" name="Line 151"/>
            <p:cNvSpPr>
              <a:spLocks noChangeShapeType="1"/>
            </p:cNvSpPr>
            <p:nvPr/>
          </p:nvSpPr>
          <p:spPr bwMode="auto">
            <a:xfrm flipV="1">
              <a:off x="2695" y="3580"/>
              <a:ext cx="1" cy="13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2649" y="2816"/>
              <a:ext cx="16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Rectangle 153"/>
            <p:cNvSpPr>
              <a:spLocks noChangeArrowheads="1"/>
            </p:cNvSpPr>
            <p:nvPr/>
          </p:nvSpPr>
          <p:spPr bwMode="auto">
            <a:xfrm>
              <a:off x="2649" y="2816"/>
              <a:ext cx="14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AUTOR</a:t>
              </a:r>
              <a:endParaRPr lang="es-ES_tradnl" sz="2400"/>
            </a:p>
          </p:txBody>
        </p:sp>
        <p:sp>
          <p:nvSpPr>
            <p:cNvPr id="153" name="Rectangle 154"/>
            <p:cNvSpPr>
              <a:spLocks noChangeArrowheads="1"/>
            </p:cNvSpPr>
            <p:nvPr/>
          </p:nvSpPr>
          <p:spPr bwMode="auto">
            <a:xfrm>
              <a:off x="2615" y="2771"/>
              <a:ext cx="194" cy="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4" name="Rectangle 155"/>
            <p:cNvSpPr>
              <a:spLocks noChangeArrowheads="1"/>
            </p:cNvSpPr>
            <p:nvPr/>
          </p:nvSpPr>
          <p:spPr bwMode="auto">
            <a:xfrm>
              <a:off x="2604" y="2759"/>
              <a:ext cx="193" cy="126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5" name="Rectangle 156"/>
            <p:cNvSpPr>
              <a:spLocks noChangeArrowheads="1"/>
            </p:cNvSpPr>
            <p:nvPr/>
          </p:nvSpPr>
          <p:spPr bwMode="auto">
            <a:xfrm>
              <a:off x="2638" y="2793"/>
              <a:ext cx="159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6" name="Rectangle 157"/>
            <p:cNvSpPr>
              <a:spLocks noChangeArrowheads="1"/>
            </p:cNvSpPr>
            <p:nvPr/>
          </p:nvSpPr>
          <p:spPr bwMode="auto">
            <a:xfrm>
              <a:off x="2638" y="2793"/>
              <a:ext cx="14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AUTOR</a:t>
              </a:r>
              <a:endParaRPr lang="es-ES_tradnl" sz="2400"/>
            </a:p>
          </p:txBody>
        </p: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3253" y="2816"/>
              <a:ext cx="28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8" name="Rectangle 159"/>
            <p:cNvSpPr>
              <a:spLocks noChangeArrowheads="1"/>
            </p:cNvSpPr>
            <p:nvPr/>
          </p:nvSpPr>
          <p:spPr bwMode="auto">
            <a:xfrm>
              <a:off x="3253" y="2816"/>
              <a:ext cx="25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INSTITUCION</a:t>
              </a:r>
              <a:endParaRPr lang="es-ES_tradnl" sz="2400"/>
            </a:p>
          </p:txBody>
        </p:sp>
        <p:sp>
          <p:nvSpPr>
            <p:cNvPr id="159" name="Rectangle 160"/>
            <p:cNvSpPr>
              <a:spLocks noChangeArrowheads="1"/>
            </p:cNvSpPr>
            <p:nvPr/>
          </p:nvSpPr>
          <p:spPr bwMode="auto">
            <a:xfrm>
              <a:off x="3219" y="2771"/>
              <a:ext cx="262" cy="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0" name="Rectangle 161"/>
            <p:cNvSpPr>
              <a:spLocks noChangeArrowheads="1"/>
            </p:cNvSpPr>
            <p:nvPr/>
          </p:nvSpPr>
          <p:spPr bwMode="auto">
            <a:xfrm>
              <a:off x="3208" y="2759"/>
              <a:ext cx="262" cy="126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3230" y="2793"/>
              <a:ext cx="29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2" name="Rectangle 163"/>
            <p:cNvSpPr>
              <a:spLocks noChangeArrowheads="1"/>
            </p:cNvSpPr>
            <p:nvPr/>
          </p:nvSpPr>
          <p:spPr bwMode="auto">
            <a:xfrm>
              <a:off x="3230" y="2793"/>
              <a:ext cx="25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INSTITUCION</a:t>
              </a:r>
              <a:endParaRPr lang="es-ES_tradnl" sz="2400"/>
            </a:p>
          </p:txBody>
        </p:sp>
        <p:sp>
          <p:nvSpPr>
            <p:cNvPr id="163" name="Rectangle 164"/>
            <p:cNvSpPr>
              <a:spLocks noChangeArrowheads="1"/>
            </p:cNvSpPr>
            <p:nvPr/>
          </p:nvSpPr>
          <p:spPr bwMode="auto">
            <a:xfrm>
              <a:off x="2661" y="3284"/>
              <a:ext cx="136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" name="Rectangle 165"/>
            <p:cNvSpPr>
              <a:spLocks noChangeArrowheads="1"/>
            </p:cNvSpPr>
            <p:nvPr/>
          </p:nvSpPr>
          <p:spPr bwMode="auto">
            <a:xfrm>
              <a:off x="2661" y="3272"/>
              <a:ext cx="11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LIBRO</a:t>
              </a:r>
              <a:endParaRPr lang="es-ES_tradnl" sz="2400"/>
            </a:p>
          </p:txBody>
        </p:sp>
        <p:sp>
          <p:nvSpPr>
            <p:cNvPr id="165" name="Rectangle 166"/>
            <p:cNvSpPr>
              <a:spLocks noChangeArrowheads="1"/>
            </p:cNvSpPr>
            <p:nvPr/>
          </p:nvSpPr>
          <p:spPr bwMode="auto">
            <a:xfrm>
              <a:off x="2615" y="3238"/>
              <a:ext cx="194" cy="1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6" name="Rectangle 167"/>
            <p:cNvSpPr>
              <a:spLocks noChangeArrowheads="1"/>
            </p:cNvSpPr>
            <p:nvPr/>
          </p:nvSpPr>
          <p:spPr bwMode="auto">
            <a:xfrm>
              <a:off x="2604" y="3227"/>
              <a:ext cx="193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Rectangle 168"/>
            <p:cNvSpPr>
              <a:spLocks noChangeArrowheads="1"/>
            </p:cNvSpPr>
            <p:nvPr/>
          </p:nvSpPr>
          <p:spPr bwMode="auto">
            <a:xfrm>
              <a:off x="2649" y="3261"/>
              <a:ext cx="13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8" name="Rectangle 169"/>
            <p:cNvSpPr>
              <a:spLocks noChangeArrowheads="1"/>
            </p:cNvSpPr>
            <p:nvPr/>
          </p:nvSpPr>
          <p:spPr bwMode="auto">
            <a:xfrm>
              <a:off x="2649" y="3261"/>
              <a:ext cx="11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LIBRO</a:t>
              </a:r>
              <a:endParaRPr lang="es-ES_tradnl" sz="2400"/>
            </a:p>
          </p:txBody>
        </p:sp>
        <p:sp>
          <p:nvSpPr>
            <p:cNvPr id="169" name="Rectangle 170"/>
            <p:cNvSpPr>
              <a:spLocks noChangeArrowheads="1"/>
            </p:cNvSpPr>
            <p:nvPr/>
          </p:nvSpPr>
          <p:spPr bwMode="auto">
            <a:xfrm>
              <a:off x="2968" y="3284"/>
              <a:ext cx="114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0" name="Rectangle 171"/>
            <p:cNvSpPr>
              <a:spLocks noChangeArrowheads="1"/>
            </p:cNvSpPr>
            <p:nvPr/>
          </p:nvSpPr>
          <p:spPr bwMode="auto">
            <a:xfrm>
              <a:off x="2968" y="3272"/>
              <a:ext cx="10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Trata</a:t>
              </a:r>
              <a:endParaRPr lang="es-ES_tradnl" sz="2400"/>
            </a:p>
          </p:txBody>
        </p:sp>
        <p:grpSp>
          <p:nvGrpSpPr>
            <p:cNvPr id="171" name="Group 172"/>
            <p:cNvGrpSpPr>
              <a:grpSpLocks/>
            </p:cNvGrpSpPr>
            <p:nvPr/>
          </p:nvGrpSpPr>
          <p:grpSpPr bwMode="auto">
            <a:xfrm>
              <a:off x="2889" y="3227"/>
              <a:ext cx="216" cy="137"/>
              <a:chOff x="2889" y="3227"/>
              <a:chExt cx="216" cy="137"/>
            </a:xfrm>
          </p:grpSpPr>
          <p:sp>
            <p:nvSpPr>
              <p:cNvPr id="381" name="Freeform 173"/>
              <p:cNvSpPr>
                <a:spLocks/>
              </p:cNvSpPr>
              <p:nvPr/>
            </p:nvSpPr>
            <p:spPr bwMode="auto">
              <a:xfrm>
                <a:off x="2911" y="3238"/>
                <a:ext cx="194" cy="126"/>
              </a:xfrm>
              <a:custGeom>
                <a:avLst/>
                <a:gdLst>
                  <a:gd name="T0" fmla="*/ 92 w 194"/>
                  <a:gd name="T1" fmla="*/ 0 h 126"/>
                  <a:gd name="T2" fmla="*/ 0 w 194"/>
                  <a:gd name="T3" fmla="*/ 69 h 126"/>
                  <a:gd name="T4" fmla="*/ 92 w 194"/>
                  <a:gd name="T5" fmla="*/ 126 h 126"/>
                  <a:gd name="T6" fmla="*/ 194 w 194"/>
                  <a:gd name="T7" fmla="*/ 69 h 126"/>
                  <a:gd name="T8" fmla="*/ 92 w 194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26"/>
                  <a:gd name="T17" fmla="*/ 194 w 19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26">
                    <a:moveTo>
                      <a:pt x="92" y="0"/>
                    </a:moveTo>
                    <a:lnTo>
                      <a:pt x="0" y="69"/>
                    </a:lnTo>
                    <a:lnTo>
                      <a:pt x="92" y="126"/>
                    </a:lnTo>
                    <a:lnTo>
                      <a:pt x="194" y="6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2" name="Freeform 174"/>
              <p:cNvSpPr>
                <a:spLocks/>
              </p:cNvSpPr>
              <p:nvPr/>
            </p:nvSpPr>
            <p:spPr bwMode="auto">
              <a:xfrm>
                <a:off x="2889" y="3227"/>
                <a:ext cx="193" cy="114"/>
              </a:xfrm>
              <a:custGeom>
                <a:avLst/>
                <a:gdLst>
                  <a:gd name="T0" fmla="*/ 102 w 193"/>
                  <a:gd name="T1" fmla="*/ 0 h 114"/>
                  <a:gd name="T2" fmla="*/ 0 w 193"/>
                  <a:gd name="T3" fmla="*/ 57 h 114"/>
                  <a:gd name="T4" fmla="*/ 102 w 193"/>
                  <a:gd name="T5" fmla="*/ 114 h 114"/>
                  <a:gd name="T6" fmla="*/ 193 w 193"/>
                  <a:gd name="T7" fmla="*/ 57 h 114"/>
                  <a:gd name="T8" fmla="*/ 102 w 193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114"/>
                  <a:gd name="T17" fmla="*/ 193 w 193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114">
                    <a:moveTo>
                      <a:pt x="102" y="0"/>
                    </a:moveTo>
                    <a:lnTo>
                      <a:pt x="0" y="57"/>
                    </a:lnTo>
                    <a:lnTo>
                      <a:pt x="102" y="114"/>
                    </a:lnTo>
                    <a:lnTo>
                      <a:pt x="193" y="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72" name="Rectangle 175"/>
            <p:cNvSpPr>
              <a:spLocks noChangeArrowheads="1"/>
            </p:cNvSpPr>
            <p:nvPr/>
          </p:nvSpPr>
          <p:spPr bwMode="auto">
            <a:xfrm>
              <a:off x="2957" y="3261"/>
              <a:ext cx="10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3" name="Rectangle 176"/>
            <p:cNvSpPr>
              <a:spLocks noChangeArrowheads="1"/>
            </p:cNvSpPr>
            <p:nvPr/>
          </p:nvSpPr>
          <p:spPr bwMode="auto">
            <a:xfrm>
              <a:off x="2957" y="3261"/>
              <a:ext cx="10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Trata</a:t>
              </a:r>
              <a:endParaRPr lang="es-ES_tradnl" sz="2400"/>
            </a:p>
          </p:txBody>
        </p:sp>
        <p:sp>
          <p:nvSpPr>
            <p:cNvPr id="174" name="Rectangle 177"/>
            <p:cNvSpPr>
              <a:spLocks noChangeArrowheads="1"/>
            </p:cNvSpPr>
            <p:nvPr/>
          </p:nvSpPr>
          <p:spPr bwMode="auto">
            <a:xfrm>
              <a:off x="3265" y="3284"/>
              <a:ext cx="136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5" name="Rectangle 178"/>
            <p:cNvSpPr>
              <a:spLocks noChangeArrowheads="1"/>
            </p:cNvSpPr>
            <p:nvPr/>
          </p:nvSpPr>
          <p:spPr bwMode="auto">
            <a:xfrm>
              <a:off x="3265" y="3272"/>
              <a:ext cx="1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TEMA</a:t>
              </a:r>
              <a:endParaRPr lang="es-ES_tradnl" sz="2400"/>
            </a:p>
          </p:txBody>
        </p:sp>
        <p:sp>
          <p:nvSpPr>
            <p:cNvPr id="176" name="Rectangle 179"/>
            <p:cNvSpPr>
              <a:spLocks noChangeArrowheads="1"/>
            </p:cNvSpPr>
            <p:nvPr/>
          </p:nvSpPr>
          <p:spPr bwMode="auto">
            <a:xfrm>
              <a:off x="3219" y="3238"/>
              <a:ext cx="194" cy="1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7" name="Rectangle 180"/>
            <p:cNvSpPr>
              <a:spLocks noChangeArrowheads="1"/>
            </p:cNvSpPr>
            <p:nvPr/>
          </p:nvSpPr>
          <p:spPr bwMode="auto">
            <a:xfrm>
              <a:off x="3208" y="3227"/>
              <a:ext cx="193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8" name="Rectangle 181"/>
            <p:cNvSpPr>
              <a:spLocks noChangeArrowheads="1"/>
            </p:cNvSpPr>
            <p:nvPr/>
          </p:nvSpPr>
          <p:spPr bwMode="auto">
            <a:xfrm>
              <a:off x="3253" y="3261"/>
              <a:ext cx="12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9" name="Rectangle 182"/>
            <p:cNvSpPr>
              <a:spLocks noChangeArrowheads="1"/>
            </p:cNvSpPr>
            <p:nvPr/>
          </p:nvSpPr>
          <p:spPr bwMode="auto">
            <a:xfrm>
              <a:off x="3253" y="3261"/>
              <a:ext cx="1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TEMA</a:t>
              </a:r>
              <a:endParaRPr lang="es-ES_tradnl" sz="2400"/>
            </a:p>
          </p:txBody>
        </p:sp>
        <p:sp>
          <p:nvSpPr>
            <p:cNvPr id="180" name="Rectangle 183"/>
            <p:cNvSpPr>
              <a:spLocks noChangeArrowheads="1"/>
            </p:cNvSpPr>
            <p:nvPr/>
          </p:nvSpPr>
          <p:spPr bwMode="auto">
            <a:xfrm>
              <a:off x="2672" y="3546"/>
              <a:ext cx="10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1" name="Rectangle 184"/>
            <p:cNvSpPr>
              <a:spLocks noChangeArrowheads="1"/>
            </p:cNvSpPr>
            <p:nvPr/>
          </p:nvSpPr>
          <p:spPr bwMode="auto">
            <a:xfrm>
              <a:off x="2672" y="3546"/>
              <a:ext cx="10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Edita</a:t>
              </a:r>
              <a:endParaRPr lang="es-ES_tradnl" sz="2400"/>
            </a:p>
          </p:txBody>
        </p:sp>
        <p:grpSp>
          <p:nvGrpSpPr>
            <p:cNvPr id="182" name="Group 185"/>
            <p:cNvGrpSpPr>
              <a:grpSpLocks/>
            </p:cNvGrpSpPr>
            <p:nvPr/>
          </p:nvGrpSpPr>
          <p:grpSpPr bwMode="auto">
            <a:xfrm>
              <a:off x="2592" y="3489"/>
              <a:ext cx="217" cy="137"/>
              <a:chOff x="2592" y="3489"/>
              <a:chExt cx="217" cy="137"/>
            </a:xfrm>
          </p:grpSpPr>
          <p:sp>
            <p:nvSpPr>
              <p:cNvPr id="379" name="Freeform 186"/>
              <p:cNvSpPr>
                <a:spLocks/>
              </p:cNvSpPr>
              <p:nvPr/>
            </p:nvSpPr>
            <p:spPr bwMode="auto">
              <a:xfrm>
                <a:off x="2615" y="3500"/>
                <a:ext cx="194" cy="126"/>
              </a:xfrm>
              <a:custGeom>
                <a:avLst/>
                <a:gdLst>
                  <a:gd name="T0" fmla="*/ 91 w 194"/>
                  <a:gd name="T1" fmla="*/ 0 h 126"/>
                  <a:gd name="T2" fmla="*/ 0 w 194"/>
                  <a:gd name="T3" fmla="*/ 69 h 126"/>
                  <a:gd name="T4" fmla="*/ 91 w 194"/>
                  <a:gd name="T5" fmla="*/ 126 h 126"/>
                  <a:gd name="T6" fmla="*/ 194 w 194"/>
                  <a:gd name="T7" fmla="*/ 69 h 126"/>
                  <a:gd name="T8" fmla="*/ 91 w 194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26"/>
                  <a:gd name="T17" fmla="*/ 194 w 19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26">
                    <a:moveTo>
                      <a:pt x="91" y="0"/>
                    </a:moveTo>
                    <a:lnTo>
                      <a:pt x="0" y="69"/>
                    </a:lnTo>
                    <a:lnTo>
                      <a:pt x="91" y="126"/>
                    </a:lnTo>
                    <a:lnTo>
                      <a:pt x="194" y="6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0" name="Freeform 187"/>
              <p:cNvSpPr>
                <a:spLocks/>
              </p:cNvSpPr>
              <p:nvPr/>
            </p:nvSpPr>
            <p:spPr bwMode="auto">
              <a:xfrm>
                <a:off x="2592" y="3489"/>
                <a:ext cx="194" cy="114"/>
              </a:xfrm>
              <a:custGeom>
                <a:avLst/>
                <a:gdLst>
                  <a:gd name="T0" fmla="*/ 103 w 194"/>
                  <a:gd name="T1" fmla="*/ 0 h 114"/>
                  <a:gd name="T2" fmla="*/ 0 w 194"/>
                  <a:gd name="T3" fmla="*/ 57 h 114"/>
                  <a:gd name="T4" fmla="*/ 103 w 194"/>
                  <a:gd name="T5" fmla="*/ 114 h 114"/>
                  <a:gd name="T6" fmla="*/ 194 w 194"/>
                  <a:gd name="T7" fmla="*/ 57 h 114"/>
                  <a:gd name="T8" fmla="*/ 103 w 194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4"/>
                  <a:gd name="T17" fmla="*/ 194 w 19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4">
                    <a:moveTo>
                      <a:pt x="103" y="0"/>
                    </a:moveTo>
                    <a:lnTo>
                      <a:pt x="0" y="57"/>
                    </a:lnTo>
                    <a:lnTo>
                      <a:pt x="103" y="114"/>
                    </a:lnTo>
                    <a:lnTo>
                      <a:pt x="194" y="5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83" name="Rectangle 188"/>
            <p:cNvSpPr>
              <a:spLocks noChangeArrowheads="1"/>
            </p:cNvSpPr>
            <p:nvPr/>
          </p:nvSpPr>
          <p:spPr bwMode="auto">
            <a:xfrm>
              <a:off x="2661" y="3523"/>
              <a:ext cx="10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" name="Rectangle 189"/>
            <p:cNvSpPr>
              <a:spLocks noChangeArrowheads="1"/>
            </p:cNvSpPr>
            <p:nvPr/>
          </p:nvSpPr>
          <p:spPr bwMode="auto">
            <a:xfrm>
              <a:off x="2661" y="3523"/>
              <a:ext cx="10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Edita</a:t>
              </a:r>
              <a:endParaRPr lang="es-ES_tradnl" sz="2400"/>
            </a:p>
          </p:txBody>
        </p:sp>
        <p:sp>
          <p:nvSpPr>
            <p:cNvPr id="185" name="Rectangle 190"/>
            <p:cNvSpPr>
              <a:spLocks noChangeArrowheads="1"/>
            </p:cNvSpPr>
            <p:nvPr/>
          </p:nvSpPr>
          <p:spPr bwMode="auto">
            <a:xfrm>
              <a:off x="2626" y="3785"/>
              <a:ext cx="240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6" name="Rectangle 191"/>
            <p:cNvSpPr>
              <a:spLocks noChangeArrowheads="1"/>
            </p:cNvSpPr>
            <p:nvPr/>
          </p:nvSpPr>
          <p:spPr bwMode="auto">
            <a:xfrm>
              <a:off x="2626" y="3774"/>
              <a:ext cx="20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EDITORIAL</a:t>
              </a:r>
              <a:endParaRPr lang="es-ES_tradnl" sz="2400"/>
            </a:p>
          </p:txBody>
        </p:sp>
        <p:sp>
          <p:nvSpPr>
            <p:cNvPr id="187" name="Rectangle 192"/>
            <p:cNvSpPr>
              <a:spLocks noChangeArrowheads="1"/>
            </p:cNvSpPr>
            <p:nvPr/>
          </p:nvSpPr>
          <p:spPr bwMode="auto">
            <a:xfrm>
              <a:off x="2592" y="3740"/>
              <a:ext cx="228" cy="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8" name="Rectangle 193"/>
            <p:cNvSpPr>
              <a:spLocks noChangeArrowheads="1"/>
            </p:cNvSpPr>
            <p:nvPr/>
          </p:nvSpPr>
          <p:spPr bwMode="auto">
            <a:xfrm>
              <a:off x="2581" y="3728"/>
              <a:ext cx="228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9" name="Rectangle 194"/>
            <p:cNvSpPr>
              <a:spLocks noChangeArrowheads="1"/>
            </p:cNvSpPr>
            <p:nvPr/>
          </p:nvSpPr>
          <p:spPr bwMode="auto">
            <a:xfrm>
              <a:off x="2604" y="3763"/>
              <a:ext cx="25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0" name="Rectangle 195"/>
            <p:cNvSpPr>
              <a:spLocks noChangeArrowheads="1"/>
            </p:cNvSpPr>
            <p:nvPr/>
          </p:nvSpPr>
          <p:spPr bwMode="auto">
            <a:xfrm>
              <a:off x="2604" y="3762"/>
              <a:ext cx="20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EDITORIAL</a:t>
              </a:r>
              <a:endParaRPr lang="es-ES_tradnl" sz="2400"/>
            </a:p>
          </p:txBody>
        </p:sp>
        <p:sp>
          <p:nvSpPr>
            <p:cNvPr id="191" name="Rectangle 196"/>
            <p:cNvSpPr>
              <a:spLocks noChangeArrowheads="1"/>
            </p:cNvSpPr>
            <p:nvPr/>
          </p:nvSpPr>
          <p:spPr bwMode="auto">
            <a:xfrm>
              <a:off x="2023" y="3785"/>
              <a:ext cx="125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2" name="Rectangle 197"/>
            <p:cNvSpPr>
              <a:spLocks noChangeArrowheads="1"/>
            </p:cNvSpPr>
            <p:nvPr/>
          </p:nvSpPr>
          <p:spPr bwMode="auto">
            <a:xfrm>
              <a:off x="2023" y="3774"/>
              <a:ext cx="12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SOCIO</a:t>
              </a:r>
              <a:endParaRPr lang="es-ES_tradnl" sz="2400"/>
            </a:p>
          </p:txBody>
        </p:sp>
        <p:sp>
          <p:nvSpPr>
            <p:cNvPr id="193" name="Rectangle 198"/>
            <p:cNvSpPr>
              <a:spLocks noChangeArrowheads="1"/>
            </p:cNvSpPr>
            <p:nvPr/>
          </p:nvSpPr>
          <p:spPr bwMode="auto">
            <a:xfrm>
              <a:off x="1966" y="3740"/>
              <a:ext cx="205" cy="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4" name="Rectangle 199"/>
            <p:cNvSpPr>
              <a:spLocks noChangeArrowheads="1"/>
            </p:cNvSpPr>
            <p:nvPr/>
          </p:nvSpPr>
          <p:spPr bwMode="auto">
            <a:xfrm>
              <a:off x="1954" y="3728"/>
              <a:ext cx="194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" name="Rectangle 200"/>
            <p:cNvSpPr>
              <a:spLocks noChangeArrowheads="1"/>
            </p:cNvSpPr>
            <p:nvPr/>
          </p:nvSpPr>
          <p:spPr bwMode="auto">
            <a:xfrm>
              <a:off x="2000" y="3763"/>
              <a:ext cx="13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6" name="Rectangle 201"/>
            <p:cNvSpPr>
              <a:spLocks noChangeArrowheads="1"/>
            </p:cNvSpPr>
            <p:nvPr/>
          </p:nvSpPr>
          <p:spPr bwMode="auto">
            <a:xfrm>
              <a:off x="2000" y="3762"/>
              <a:ext cx="12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SOCIO</a:t>
              </a:r>
              <a:endParaRPr lang="es-ES_tradnl" sz="2400"/>
            </a:p>
          </p:txBody>
        </p:sp>
        <p:sp>
          <p:nvSpPr>
            <p:cNvPr id="197" name="Rectangle 202"/>
            <p:cNvSpPr>
              <a:spLocks noChangeArrowheads="1"/>
            </p:cNvSpPr>
            <p:nvPr/>
          </p:nvSpPr>
          <p:spPr bwMode="auto">
            <a:xfrm>
              <a:off x="2353" y="3284"/>
              <a:ext cx="103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8" name="Rectangle 203"/>
            <p:cNvSpPr>
              <a:spLocks noChangeArrowheads="1"/>
            </p:cNvSpPr>
            <p:nvPr/>
          </p:nvSpPr>
          <p:spPr bwMode="auto">
            <a:xfrm>
              <a:off x="2353" y="3272"/>
              <a:ext cx="11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Tiene</a:t>
              </a:r>
              <a:endParaRPr lang="es-ES_tradnl" sz="2400"/>
            </a:p>
          </p:txBody>
        </p:sp>
        <p:grpSp>
          <p:nvGrpSpPr>
            <p:cNvPr id="199" name="Group 204"/>
            <p:cNvGrpSpPr>
              <a:grpSpLocks/>
            </p:cNvGrpSpPr>
            <p:nvPr/>
          </p:nvGrpSpPr>
          <p:grpSpPr bwMode="auto">
            <a:xfrm>
              <a:off x="2273" y="3227"/>
              <a:ext cx="217" cy="137"/>
              <a:chOff x="2273" y="3227"/>
              <a:chExt cx="217" cy="137"/>
            </a:xfrm>
          </p:grpSpPr>
          <p:sp>
            <p:nvSpPr>
              <p:cNvPr id="377" name="Freeform 205"/>
              <p:cNvSpPr>
                <a:spLocks/>
              </p:cNvSpPr>
              <p:nvPr/>
            </p:nvSpPr>
            <p:spPr bwMode="auto">
              <a:xfrm>
                <a:off x="2296" y="3238"/>
                <a:ext cx="194" cy="126"/>
              </a:xfrm>
              <a:custGeom>
                <a:avLst/>
                <a:gdLst>
                  <a:gd name="T0" fmla="*/ 91 w 194"/>
                  <a:gd name="T1" fmla="*/ 0 h 126"/>
                  <a:gd name="T2" fmla="*/ 0 w 194"/>
                  <a:gd name="T3" fmla="*/ 69 h 126"/>
                  <a:gd name="T4" fmla="*/ 91 w 194"/>
                  <a:gd name="T5" fmla="*/ 126 h 126"/>
                  <a:gd name="T6" fmla="*/ 194 w 194"/>
                  <a:gd name="T7" fmla="*/ 69 h 126"/>
                  <a:gd name="T8" fmla="*/ 91 w 194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26"/>
                  <a:gd name="T17" fmla="*/ 194 w 19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26">
                    <a:moveTo>
                      <a:pt x="91" y="0"/>
                    </a:moveTo>
                    <a:lnTo>
                      <a:pt x="0" y="69"/>
                    </a:lnTo>
                    <a:lnTo>
                      <a:pt x="91" y="126"/>
                    </a:lnTo>
                    <a:lnTo>
                      <a:pt x="194" y="6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8" name="Freeform 206"/>
              <p:cNvSpPr>
                <a:spLocks/>
              </p:cNvSpPr>
              <p:nvPr/>
            </p:nvSpPr>
            <p:spPr bwMode="auto">
              <a:xfrm>
                <a:off x="2273" y="3227"/>
                <a:ext cx="194" cy="114"/>
              </a:xfrm>
              <a:custGeom>
                <a:avLst/>
                <a:gdLst>
                  <a:gd name="T0" fmla="*/ 103 w 194"/>
                  <a:gd name="T1" fmla="*/ 0 h 114"/>
                  <a:gd name="T2" fmla="*/ 0 w 194"/>
                  <a:gd name="T3" fmla="*/ 57 h 114"/>
                  <a:gd name="T4" fmla="*/ 103 w 194"/>
                  <a:gd name="T5" fmla="*/ 114 h 114"/>
                  <a:gd name="T6" fmla="*/ 194 w 194"/>
                  <a:gd name="T7" fmla="*/ 57 h 114"/>
                  <a:gd name="T8" fmla="*/ 103 w 194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4"/>
                  <a:gd name="T17" fmla="*/ 194 w 19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4">
                    <a:moveTo>
                      <a:pt x="103" y="0"/>
                    </a:moveTo>
                    <a:lnTo>
                      <a:pt x="0" y="57"/>
                    </a:lnTo>
                    <a:lnTo>
                      <a:pt x="103" y="114"/>
                    </a:lnTo>
                    <a:lnTo>
                      <a:pt x="194" y="5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0" name="Rectangle 207"/>
            <p:cNvSpPr>
              <a:spLocks noChangeArrowheads="1"/>
            </p:cNvSpPr>
            <p:nvPr/>
          </p:nvSpPr>
          <p:spPr bwMode="auto">
            <a:xfrm>
              <a:off x="2342" y="3261"/>
              <a:ext cx="10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1" name="Rectangle 208"/>
            <p:cNvSpPr>
              <a:spLocks noChangeArrowheads="1"/>
            </p:cNvSpPr>
            <p:nvPr/>
          </p:nvSpPr>
          <p:spPr bwMode="auto">
            <a:xfrm>
              <a:off x="2342" y="3261"/>
              <a:ext cx="11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Tiene</a:t>
              </a:r>
              <a:endParaRPr lang="es-ES_tradnl" sz="2400"/>
            </a:p>
          </p:txBody>
        </p:sp>
        <p:grpSp>
          <p:nvGrpSpPr>
            <p:cNvPr id="202" name="Group 209"/>
            <p:cNvGrpSpPr>
              <a:grpSpLocks/>
            </p:cNvGrpSpPr>
            <p:nvPr/>
          </p:nvGrpSpPr>
          <p:grpSpPr bwMode="auto">
            <a:xfrm>
              <a:off x="2159" y="3272"/>
              <a:ext cx="126" cy="23"/>
              <a:chOff x="2159" y="3272"/>
              <a:chExt cx="126" cy="23"/>
            </a:xfrm>
          </p:grpSpPr>
          <p:sp>
            <p:nvSpPr>
              <p:cNvPr id="375" name="Line 210"/>
              <p:cNvSpPr>
                <a:spLocks noChangeShapeType="1"/>
              </p:cNvSpPr>
              <p:nvPr/>
            </p:nvSpPr>
            <p:spPr bwMode="auto">
              <a:xfrm>
                <a:off x="2182" y="3284"/>
                <a:ext cx="10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6" name="Freeform 211"/>
              <p:cNvSpPr>
                <a:spLocks/>
              </p:cNvSpPr>
              <p:nvPr/>
            </p:nvSpPr>
            <p:spPr bwMode="auto">
              <a:xfrm>
                <a:off x="2159" y="3272"/>
                <a:ext cx="23" cy="23"/>
              </a:xfrm>
              <a:custGeom>
                <a:avLst/>
                <a:gdLst>
                  <a:gd name="T0" fmla="*/ 23 w 23"/>
                  <a:gd name="T1" fmla="*/ 0 h 23"/>
                  <a:gd name="T2" fmla="*/ 0 w 23"/>
                  <a:gd name="T3" fmla="*/ 12 h 23"/>
                  <a:gd name="T4" fmla="*/ 23 w 23"/>
                  <a:gd name="T5" fmla="*/ 23 h 23"/>
                  <a:gd name="T6" fmla="*/ 23 w 23"/>
                  <a:gd name="T7" fmla="*/ 12 h 23"/>
                  <a:gd name="T8" fmla="*/ 23 w 23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3"/>
                  <a:gd name="T17" fmla="*/ 23 w 23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3">
                    <a:moveTo>
                      <a:pt x="23" y="0"/>
                    </a:moveTo>
                    <a:lnTo>
                      <a:pt x="0" y="12"/>
                    </a:lnTo>
                    <a:lnTo>
                      <a:pt x="23" y="23"/>
                    </a:lnTo>
                    <a:lnTo>
                      <a:pt x="23" y="1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3" name="Group 212"/>
            <p:cNvGrpSpPr>
              <a:grpSpLocks/>
            </p:cNvGrpSpPr>
            <p:nvPr/>
          </p:nvGrpSpPr>
          <p:grpSpPr bwMode="auto">
            <a:xfrm>
              <a:off x="2797" y="2805"/>
              <a:ext cx="126" cy="23"/>
              <a:chOff x="2797" y="2805"/>
              <a:chExt cx="126" cy="23"/>
            </a:xfrm>
          </p:grpSpPr>
          <p:sp>
            <p:nvSpPr>
              <p:cNvPr id="373" name="Line 213"/>
              <p:cNvSpPr>
                <a:spLocks noChangeShapeType="1"/>
              </p:cNvSpPr>
              <p:nvPr/>
            </p:nvSpPr>
            <p:spPr bwMode="auto">
              <a:xfrm>
                <a:off x="2820" y="2816"/>
                <a:ext cx="10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4" name="Freeform 214"/>
              <p:cNvSpPr>
                <a:spLocks/>
              </p:cNvSpPr>
              <p:nvPr/>
            </p:nvSpPr>
            <p:spPr bwMode="auto">
              <a:xfrm>
                <a:off x="2797" y="2805"/>
                <a:ext cx="35" cy="23"/>
              </a:xfrm>
              <a:custGeom>
                <a:avLst/>
                <a:gdLst>
                  <a:gd name="T0" fmla="*/ 35 w 35"/>
                  <a:gd name="T1" fmla="*/ 0 h 23"/>
                  <a:gd name="T2" fmla="*/ 0 w 35"/>
                  <a:gd name="T3" fmla="*/ 11 h 23"/>
                  <a:gd name="T4" fmla="*/ 35 w 35"/>
                  <a:gd name="T5" fmla="*/ 23 h 23"/>
                  <a:gd name="T6" fmla="*/ 23 w 35"/>
                  <a:gd name="T7" fmla="*/ 11 h 23"/>
                  <a:gd name="T8" fmla="*/ 35 w 35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23"/>
                  <a:gd name="T17" fmla="*/ 35 w 35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23">
                    <a:moveTo>
                      <a:pt x="35" y="0"/>
                    </a:moveTo>
                    <a:lnTo>
                      <a:pt x="0" y="11"/>
                    </a:lnTo>
                    <a:lnTo>
                      <a:pt x="35" y="23"/>
                    </a:lnTo>
                    <a:lnTo>
                      <a:pt x="23" y="1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4" name="Group 215"/>
            <p:cNvGrpSpPr>
              <a:grpSpLocks/>
            </p:cNvGrpSpPr>
            <p:nvPr/>
          </p:nvGrpSpPr>
          <p:grpSpPr bwMode="auto">
            <a:xfrm>
              <a:off x="3094" y="2805"/>
              <a:ext cx="102" cy="23"/>
              <a:chOff x="3094" y="2805"/>
              <a:chExt cx="102" cy="23"/>
            </a:xfrm>
          </p:grpSpPr>
          <p:sp>
            <p:nvSpPr>
              <p:cNvPr id="371" name="Line 216"/>
              <p:cNvSpPr>
                <a:spLocks noChangeShapeType="1"/>
              </p:cNvSpPr>
              <p:nvPr/>
            </p:nvSpPr>
            <p:spPr bwMode="auto">
              <a:xfrm>
                <a:off x="3094" y="2816"/>
                <a:ext cx="9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2" name="Freeform 217"/>
              <p:cNvSpPr>
                <a:spLocks/>
              </p:cNvSpPr>
              <p:nvPr/>
            </p:nvSpPr>
            <p:spPr bwMode="auto">
              <a:xfrm>
                <a:off x="3173" y="2805"/>
                <a:ext cx="23" cy="23"/>
              </a:xfrm>
              <a:custGeom>
                <a:avLst/>
                <a:gdLst>
                  <a:gd name="T0" fmla="*/ 0 w 23"/>
                  <a:gd name="T1" fmla="*/ 23 h 23"/>
                  <a:gd name="T2" fmla="*/ 23 w 23"/>
                  <a:gd name="T3" fmla="*/ 11 h 23"/>
                  <a:gd name="T4" fmla="*/ 0 w 23"/>
                  <a:gd name="T5" fmla="*/ 0 h 23"/>
                  <a:gd name="T6" fmla="*/ 12 w 23"/>
                  <a:gd name="T7" fmla="*/ 11 h 23"/>
                  <a:gd name="T8" fmla="*/ 0 w 23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3"/>
                  <a:gd name="T17" fmla="*/ 23 w 23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3">
                    <a:moveTo>
                      <a:pt x="0" y="23"/>
                    </a:moveTo>
                    <a:lnTo>
                      <a:pt x="23" y="11"/>
                    </a:lnTo>
                    <a:lnTo>
                      <a:pt x="0" y="0"/>
                    </a:lnTo>
                    <a:lnTo>
                      <a:pt x="12" y="1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>
              <a:off x="2467" y="3284"/>
              <a:ext cx="1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206" name="Group 219"/>
            <p:cNvGrpSpPr>
              <a:grpSpLocks/>
            </p:cNvGrpSpPr>
            <p:nvPr/>
          </p:nvGrpSpPr>
          <p:grpSpPr bwMode="auto">
            <a:xfrm>
              <a:off x="3082" y="3272"/>
              <a:ext cx="114" cy="23"/>
              <a:chOff x="3082" y="3272"/>
              <a:chExt cx="114" cy="23"/>
            </a:xfrm>
          </p:grpSpPr>
          <p:sp>
            <p:nvSpPr>
              <p:cNvPr id="369" name="Line 220"/>
              <p:cNvSpPr>
                <a:spLocks noChangeShapeType="1"/>
              </p:cNvSpPr>
              <p:nvPr/>
            </p:nvSpPr>
            <p:spPr bwMode="auto">
              <a:xfrm>
                <a:off x="3082" y="3284"/>
                <a:ext cx="10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0" name="Freeform 221"/>
              <p:cNvSpPr>
                <a:spLocks/>
              </p:cNvSpPr>
              <p:nvPr/>
            </p:nvSpPr>
            <p:spPr bwMode="auto">
              <a:xfrm>
                <a:off x="3173" y="3272"/>
                <a:ext cx="23" cy="23"/>
              </a:xfrm>
              <a:custGeom>
                <a:avLst/>
                <a:gdLst>
                  <a:gd name="T0" fmla="*/ 0 w 23"/>
                  <a:gd name="T1" fmla="*/ 23 h 23"/>
                  <a:gd name="T2" fmla="*/ 23 w 23"/>
                  <a:gd name="T3" fmla="*/ 12 h 23"/>
                  <a:gd name="T4" fmla="*/ 0 w 23"/>
                  <a:gd name="T5" fmla="*/ 0 h 23"/>
                  <a:gd name="T6" fmla="*/ 12 w 23"/>
                  <a:gd name="T7" fmla="*/ 12 h 23"/>
                  <a:gd name="T8" fmla="*/ 0 w 23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3"/>
                  <a:gd name="T17" fmla="*/ 23 w 23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3">
                    <a:moveTo>
                      <a:pt x="0" y="23"/>
                    </a:moveTo>
                    <a:lnTo>
                      <a:pt x="23" y="12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7" name="Group 222"/>
            <p:cNvGrpSpPr>
              <a:grpSpLocks/>
            </p:cNvGrpSpPr>
            <p:nvPr/>
          </p:nvGrpSpPr>
          <p:grpSpPr bwMode="auto">
            <a:xfrm>
              <a:off x="2045" y="3352"/>
              <a:ext cx="13" cy="137"/>
              <a:chOff x="2045" y="3352"/>
              <a:chExt cx="13" cy="137"/>
            </a:xfrm>
          </p:grpSpPr>
          <p:sp>
            <p:nvSpPr>
              <p:cNvPr id="367" name="Line 223"/>
              <p:cNvSpPr>
                <a:spLocks noChangeShapeType="1"/>
              </p:cNvSpPr>
              <p:nvPr/>
            </p:nvSpPr>
            <p:spPr bwMode="auto">
              <a:xfrm flipV="1">
                <a:off x="2057" y="3386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8" name="Freeform 224"/>
              <p:cNvSpPr>
                <a:spLocks/>
              </p:cNvSpPr>
              <p:nvPr/>
            </p:nvSpPr>
            <p:spPr bwMode="auto">
              <a:xfrm>
                <a:off x="2045" y="3352"/>
                <a:ext cx="12" cy="46"/>
              </a:xfrm>
              <a:custGeom>
                <a:avLst/>
                <a:gdLst>
                  <a:gd name="T0" fmla="*/ 12 w 12"/>
                  <a:gd name="T1" fmla="*/ 46 h 46"/>
                  <a:gd name="T2" fmla="*/ 12 w 12"/>
                  <a:gd name="T3" fmla="*/ 0 h 46"/>
                  <a:gd name="T4" fmla="*/ 0 w 12"/>
                  <a:gd name="T5" fmla="*/ 46 h 46"/>
                  <a:gd name="T6" fmla="*/ 12 w 12"/>
                  <a:gd name="T7" fmla="*/ 34 h 46"/>
                  <a:gd name="T8" fmla="*/ 12 w 12"/>
                  <a:gd name="T9" fmla="*/ 46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46"/>
                  <a:gd name="T17" fmla="*/ 12 w 12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46">
                    <a:moveTo>
                      <a:pt x="12" y="46"/>
                    </a:moveTo>
                    <a:lnTo>
                      <a:pt x="12" y="0"/>
                    </a:lnTo>
                    <a:lnTo>
                      <a:pt x="0" y="46"/>
                    </a:lnTo>
                    <a:lnTo>
                      <a:pt x="12" y="34"/>
                    </a:lnTo>
                    <a:lnTo>
                      <a:pt x="1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8" name="Group 225"/>
            <p:cNvGrpSpPr>
              <a:grpSpLocks/>
            </p:cNvGrpSpPr>
            <p:nvPr/>
          </p:nvGrpSpPr>
          <p:grpSpPr bwMode="auto">
            <a:xfrm>
              <a:off x="2045" y="3580"/>
              <a:ext cx="13" cy="137"/>
              <a:chOff x="2045" y="3580"/>
              <a:chExt cx="13" cy="137"/>
            </a:xfrm>
          </p:grpSpPr>
          <p:sp>
            <p:nvSpPr>
              <p:cNvPr id="365" name="Line 226"/>
              <p:cNvSpPr>
                <a:spLocks noChangeShapeType="1"/>
              </p:cNvSpPr>
              <p:nvPr/>
            </p:nvSpPr>
            <p:spPr bwMode="auto">
              <a:xfrm flipV="1">
                <a:off x="2057" y="3580"/>
                <a:ext cx="1" cy="11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6" name="Freeform 227"/>
              <p:cNvSpPr>
                <a:spLocks/>
              </p:cNvSpPr>
              <p:nvPr/>
            </p:nvSpPr>
            <p:spPr bwMode="auto">
              <a:xfrm>
                <a:off x="2045" y="3683"/>
                <a:ext cx="12" cy="34"/>
              </a:xfrm>
              <a:custGeom>
                <a:avLst/>
                <a:gdLst>
                  <a:gd name="T0" fmla="*/ 0 w 12"/>
                  <a:gd name="T1" fmla="*/ 0 h 34"/>
                  <a:gd name="T2" fmla="*/ 12 w 12"/>
                  <a:gd name="T3" fmla="*/ 34 h 34"/>
                  <a:gd name="T4" fmla="*/ 12 w 12"/>
                  <a:gd name="T5" fmla="*/ 0 h 34"/>
                  <a:gd name="T6" fmla="*/ 12 w 12"/>
                  <a:gd name="T7" fmla="*/ 11 h 34"/>
                  <a:gd name="T8" fmla="*/ 0 w 12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34"/>
                  <a:gd name="T17" fmla="*/ 12 w 1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34">
                    <a:moveTo>
                      <a:pt x="0" y="0"/>
                    </a:moveTo>
                    <a:lnTo>
                      <a:pt x="12" y="34"/>
                    </a:lnTo>
                    <a:lnTo>
                      <a:pt x="12" y="0"/>
                    </a:lnTo>
                    <a:lnTo>
                      <a:pt x="1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9" name="Group 228"/>
            <p:cNvGrpSpPr>
              <a:grpSpLocks/>
            </p:cNvGrpSpPr>
            <p:nvPr/>
          </p:nvGrpSpPr>
          <p:grpSpPr bwMode="auto">
            <a:xfrm>
              <a:off x="2683" y="2885"/>
              <a:ext cx="23" cy="125"/>
              <a:chOff x="2683" y="2885"/>
              <a:chExt cx="23" cy="125"/>
            </a:xfrm>
          </p:grpSpPr>
          <p:sp>
            <p:nvSpPr>
              <p:cNvPr id="363" name="Line 229"/>
              <p:cNvSpPr>
                <a:spLocks noChangeShapeType="1"/>
              </p:cNvSpPr>
              <p:nvPr/>
            </p:nvSpPr>
            <p:spPr bwMode="auto">
              <a:xfrm flipV="1">
                <a:off x="2695" y="2907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4" name="Freeform 230"/>
              <p:cNvSpPr>
                <a:spLocks/>
              </p:cNvSpPr>
              <p:nvPr/>
            </p:nvSpPr>
            <p:spPr bwMode="auto">
              <a:xfrm>
                <a:off x="2683" y="2885"/>
                <a:ext cx="23" cy="34"/>
              </a:xfrm>
              <a:custGeom>
                <a:avLst/>
                <a:gdLst>
                  <a:gd name="T0" fmla="*/ 23 w 23"/>
                  <a:gd name="T1" fmla="*/ 34 h 34"/>
                  <a:gd name="T2" fmla="*/ 12 w 23"/>
                  <a:gd name="T3" fmla="*/ 0 h 34"/>
                  <a:gd name="T4" fmla="*/ 0 w 23"/>
                  <a:gd name="T5" fmla="*/ 34 h 34"/>
                  <a:gd name="T6" fmla="*/ 12 w 23"/>
                  <a:gd name="T7" fmla="*/ 22 h 34"/>
                  <a:gd name="T8" fmla="*/ 23 w 23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4"/>
                  <a:gd name="T17" fmla="*/ 23 w 23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4">
                    <a:moveTo>
                      <a:pt x="23" y="34"/>
                    </a:moveTo>
                    <a:lnTo>
                      <a:pt x="12" y="0"/>
                    </a:lnTo>
                    <a:lnTo>
                      <a:pt x="0" y="34"/>
                    </a:lnTo>
                    <a:lnTo>
                      <a:pt x="12" y="22"/>
                    </a:lnTo>
                    <a:lnTo>
                      <a:pt x="2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0" name="Group 231"/>
            <p:cNvGrpSpPr>
              <a:grpSpLocks/>
            </p:cNvGrpSpPr>
            <p:nvPr/>
          </p:nvGrpSpPr>
          <p:grpSpPr bwMode="auto">
            <a:xfrm>
              <a:off x="2683" y="3090"/>
              <a:ext cx="23" cy="125"/>
              <a:chOff x="2683" y="3090"/>
              <a:chExt cx="23" cy="125"/>
            </a:xfrm>
          </p:grpSpPr>
          <p:sp>
            <p:nvSpPr>
              <p:cNvPr id="361" name="Line 232"/>
              <p:cNvSpPr>
                <a:spLocks noChangeShapeType="1"/>
              </p:cNvSpPr>
              <p:nvPr/>
            </p:nvSpPr>
            <p:spPr bwMode="auto">
              <a:xfrm flipV="1">
                <a:off x="2695" y="3090"/>
                <a:ext cx="1" cy="10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2" name="Freeform 233"/>
              <p:cNvSpPr>
                <a:spLocks/>
              </p:cNvSpPr>
              <p:nvPr/>
            </p:nvSpPr>
            <p:spPr bwMode="auto">
              <a:xfrm>
                <a:off x="2683" y="3181"/>
                <a:ext cx="23" cy="34"/>
              </a:xfrm>
              <a:custGeom>
                <a:avLst/>
                <a:gdLst>
                  <a:gd name="T0" fmla="*/ 0 w 23"/>
                  <a:gd name="T1" fmla="*/ 0 h 34"/>
                  <a:gd name="T2" fmla="*/ 12 w 23"/>
                  <a:gd name="T3" fmla="*/ 34 h 34"/>
                  <a:gd name="T4" fmla="*/ 23 w 23"/>
                  <a:gd name="T5" fmla="*/ 0 h 34"/>
                  <a:gd name="T6" fmla="*/ 12 w 23"/>
                  <a:gd name="T7" fmla="*/ 11 h 34"/>
                  <a:gd name="T8" fmla="*/ 0 w 23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4"/>
                  <a:gd name="T17" fmla="*/ 23 w 23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4">
                    <a:moveTo>
                      <a:pt x="0" y="0"/>
                    </a:moveTo>
                    <a:lnTo>
                      <a:pt x="12" y="34"/>
                    </a:lnTo>
                    <a:lnTo>
                      <a:pt x="23" y="0"/>
                    </a:lnTo>
                    <a:lnTo>
                      <a:pt x="1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1" name="Group 234"/>
            <p:cNvGrpSpPr>
              <a:grpSpLocks/>
            </p:cNvGrpSpPr>
            <p:nvPr/>
          </p:nvGrpSpPr>
          <p:grpSpPr bwMode="auto">
            <a:xfrm>
              <a:off x="3310" y="3352"/>
              <a:ext cx="80" cy="183"/>
              <a:chOff x="3310" y="3352"/>
              <a:chExt cx="80" cy="183"/>
            </a:xfrm>
          </p:grpSpPr>
          <p:sp>
            <p:nvSpPr>
              <p:cNvPr id="359" name="Freeform 235"/>
              <p:cNvSpPr>
                <a:spLocks/>
              </p:cNvSpPr>
              <p:nvPr/>
            </p:nvSpPr>
            <p:spPr bwMode="auto">
              <a:xfrm>
                <a:off x="3322" y="3375"/>
                <a:ext cx="68" cy="160"/>
              </a:xfrm>
              <a:custGeom>
                <a:avLst/>
                <a:gdLst>
                  <a:gd name="T0" fmla="*/ 68 w 68"/>
                  <a:gd name="T1" fmla="*/ 160 h 160"/>
                  <a:gd name="T2" fmla="*/ 0 w 68"/>
                  <a:gd name="T3" fmla="*/ 160 h 160"/>
                  <a:gd name="T4" fmla="*/ 0 w 68"/>
                  <a:gd name="T5" fmla="*/ 0 h 160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160"/>
                  <a:gd name="T11" fmla="*/ 68 w 68"/>
                  <a:gd name="T12" fmla="*/ 160 h 1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160">
                    <a:moveTo>
                      <a:pt x="68" y="160"/>
                    </a:moveTo>
                    <a:lnTo>
                      <a:pt x="0" y="160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0" name="Freeform 236"/>
              <p:cNvSpPr>
                <a:spLocks/>
              </p:cNvSpPr>
              <p:nvPr/>
            </p:nvSpPr>
            <p:spPr bwMode="auto">
              <a:xfrm>
                <a:off x="3310" y="3352"/>
                <a:ext cx="12" cy="34"/>
              </a:xfrm>
              <a:custGeom>
                <a:avLst/>
                <a:gdLst>
                  <a:gd name="T0" fmla="*/ 12 w 12"/>
                  <a:gd name="T1" fmla="*/ 34 h 34"/>
                  <a:gd name="T2" fmla="*/ 12 w 12"/>
                  <a:gd name="T3" fmla="*/ 0 h 34"/>
                  <a:gd name="T4" fmla="*/ 0 w 12"/>
                  <a:gd name="T5" fmla="*/ 34 h 34"/>
                  <a:gd name="T6" fmla="*/ 12 w 12"/>
                  <a:gd name="T7" fmla="*/ 23 h 34"/>
                  <a:gd name="T8" fmla="*/ 12 w 12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34"/>
                  <a:gd name="T17" fmla="*/ 12 w 1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34">
                    <a:moveTo>
                      <a:pt x="12" y="34"/>
                    </a:moveTo>
                    <a:lnTo>
                      <a:pt x="12" y="0"/>
                    </a:lnTo>
                    <a:lnTo>
                      <a:pt x="0" y="34"/>
                    </a:lnTo>
                    <a:lnTo>
                      <a:pt x="12" y="23"/>
                    </a:lnTo>
                    <a:lnTo>
                      <a:pt x="1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2" name="Group 237"/>
            <p:cNvGrpSpPr>
              <a:grpSpLocks/>
            </p:cNvGrpSpPr>
            <p:nvPr/>
          </p:nvGrpSpPr>
          <p:grpSpPr bwMode="auto">
            <a:xfrm>
              <a:off x="3401" y="3272"/>
              <a:ext cx="69" cy="194"/>
              <a:chOff x="3401" y="3272"/>
              <a:chExt cx="69" cy="194"/>
            </a:xfrm>
          </p:grpSpPr>
          <p:sp>
            <p:nvSpPr>
              <p:cNvPr id="357" name="Freeform 238"/>
              <p:cNvSpPr>
                <a:spLocks/>
              </p:cNvSpPr>
              <p:nvPr/>
            </p:nvSpPr>
            <p:spPr bwMode="auto">
              <a:xfrm>
                <a:off x="3413" y="3284"/>
                <a:ext cx="57" cy="182"/>
              </a:xfrm>
              <a:custGeom>
                <a:avLst/>
                <a:gdLst>
                  <a:gd name="T0" fmla="*/ 57 w 57"/>
                  <a:gd name="T1" fmla="*/ 182 h 182"/>
                  <a:gd name="T2" fmla="*/ 57 w 57"/>
                  <a:gd name="T3" fmla="*/ 0 h 182"/>
                  <a:gd name="T4" fmla="*/ 0 w 57"/>
                  <a:gd name="T5" fmla="*/ 0 h 182"/>
                  <a:gd name="T6" fmla="*/ 0 60000 65536"/>
                  <a:gd name="T7" fmla="*/ 0 60000 65536"/>
                  <a:gd name="T8" fmla="*/ 0 60000 65536"/>
                  <a:gd name="T9" fmla="*/ 0 w 57"/>
                  <a:gd name="T10" fmla="*/ 0 h 182"/>
                  <a:gd name="T11" fmla="*/ 57 w 57"/>
                  <a:gd name="T12" fmla="*/ 182 h 1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" h="182">
                    <a:moveTo>
                      <a:pt x="57" y="182"/>
                    </a:moveTo>
                    <a:lnTo>
                      <a:pt x="57" y="0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8" name="Freeform 239"/>
              <p:cNvSpPr>
                <a:spLocks/>
              </p:cNvSpPr>
              <p:nvPr/>
            </p:nvSpPr>
            <p:spPr bwMode="auto">
              <a:xfrm>
                <a:off x="3401" y="3272"/>
                <a:ext cx="23" cy="23"/>
              </a:xfrm>
              <a:custGeom>
                <a:avLst/>
                <a:gdLst>
                  <a:gd name="T0" fmla="*/ 23 w 23"/>
                  <a:gd name="T1" fmla="*/ 0 h 23"/>
                  <a:gd name="T2" fmla="*/ 0 w 23"/>
                  <a:gd name="T3" fmla="*/ 12 h 23"/>
                  <a:gd name="T4" fmla="*/ 23 w 23"/>
                  <a:gd name="T5" fmla="*/ 23 h 23"/>
                  <a:gd name="T6" fmla="*/ 12 w 23"/>
                  <a:gd name="T7" fmla="*/ 12 h 23"/>
                  <a:gd name="T8" fmla="*/ 23 w 23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3"/>
                  <a:gd name="T17" fmla="*/ 23 w 23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3">
                    <a:moveTo>
                      <a:pt x="23" y="0"/>
                    </a:moveTo>
                    <a:lnTo>
                      <a:pt x="0" y="12"/>
                    </a:lnTo>
                    <a:lnTo>
                      <a:pt x="23" y="23"/>
                    </a:lnTo>
                    <a:lnTo>
                      <a:pt x="12" y="1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13" name="Rectangle 240"/>
            <p:cNvSpPr>
              <a:spLocks noChangeArrowheads="1"/>
            </p:cNvSpPr>
            <p:nvPr/>
          </p:nvSpPr>
          <p:spPr bwMode="auto">
            <a:xfrm>
              <a:off x="1977" y="3284"/>
              <a:ext cx="228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4" name="Rectangle 241"/>
            <p:cNvSpPr>
              <a:spLocks noChangeArrowheads="1"/>
            </p:cNvSpPr>
            <p:nvPr/>
          </p:nvSpPr>
          <p:spPr bwMode="auto">
            <a:xfrm>
              <a:off x="1977" y="3272"/>
              <a:ext cx="20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EJEMPLAR</a:t>
              </a:r>
              <a:endParaRPr lang="es-ES_tradnl" sz="2400"/>
            </a:p>
          </p:txBody>
        </p:sp>
        <p:sp>
          <p:nvSpPr>
            <p:cNvPr id="215" name="Rectangle 242"/>
            <p:cNvSpPr>
              <a:spLocks noChangeArrowheads="1"/>
            </p:cNvSpPr>
            <p:nvPr/>
          </p:nvSpPr>
          <p:spPr bwMode="auto">
            <a:xfrm>
              <a:off x="1954" y="3238"/>
              <a:ext cx="217" cy="1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6" name="Rectangle 243"/>
            <p:cNvSpPr>
              <a:spLocks noChangeArrowheads="1"/>
            </p:cNvSpPr>
            <p:nvPr/>
          </p:nvSpPr>
          <p:spPr bwMode="auto">
            <a:xfrm>
              <a:off x="1943" y="3227"/>
              <a:ext cx="205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7" name="Rectangle 244"/>
            <p:cNvSpPr>
              <a:spLocks noChangeArrowheads="1"/>
            </p:cNvSpPr>
            <p:nvPr/>
          </p:nvSpPr>
          <p:spPr bwMode="auto">
            <a:xfrm>
              <a:off x="1966" y="3261"/>
              <a:ext cx="2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8" name="Rectangle 245"/>
            <p:cNvSpPr>
              <a:spLocks noChangeArrowheads="1"/>
            </p:cNvSpPr>
            <p:nvPr/>
          </p:nvSpPr>
          <p:spPr bwMode="auto">
            <a:xfrm>
              <a:off x="1966" y="3261"/>
              <a:ext cx="20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EJEMPLAR</a:t>
              </a:r>
              <a:endParaRPr lang="es-ES_tradnl" sz="2400"/>
            </a:p>
          </p:txBody>
        </p:sp>
        <p:sp>
          <p:nvSpPr>
            <p:cNvPr id="219" name="Rectangle 246"/>
            <p:cNvSpPr>
              <a:spLocks noChangeArrowheads="1"/>
            </p:cNvSpPr>
            <p:nvPr/>
          </p:nvSpPr>
          <p:spPr bwMode="auto">
            <a:xfrm>
              <a:off x="1954" y="3238"/>
              <a:ext cx="183" cy="91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0" name="Line 247"/>
            <p:cNvSpPr>
              <a:spLocks noChangeShapeType="1"/>
            </p:cNvSpPr>
            <p:nvPr/>
          </p:nvSpPr>
          <p:spPr bwMode="auto">
            <a:xfrm>
              <a:off x="2524" y="2771"/>
              <a:ext cx="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1" name="Oval 248"/>
            <p:cNvSpPr>
              <a:spLocks noChangeArrowheads="1"/>
            </p:cNvSpPr>
            <p:nvPr/>
          </p:nvSpPr>
          <p:spPr bwMode="auto">
            <a:xfrm>
              <a:off x="2513" y="2771"/>
              <a:ext cx="22" cy="11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2" name="Rectangle 249"/>
            <p:cNvSpPr>
              <a:spLocks noChangeArrowheads="1"/>
            </p:cNvSpPr>
            <p:nvPr/>
          </p:nvSpPr>
          <p:spPr bwMode="auto">
            <a:xfrm>
              <a:off x="2353" y="2793"/>
              <a:ext cx="171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3" name="Rectangle 250"/>
            <p:cNvSpPr>
              <a:spLocks noChangeArrowheads="1"/>
            </p:cNvSpPr>
            <p:nvPr/>
          </p:nvSpPr>
          <p:spPr bwMode="auto">
            <a:xfrm>
              <a:off x="2376" y="2805"/>
              <a:ext cx="19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4" name="Rectangle 251"/>
            <p:cNvSpPr>
              <a:spLocks noChangeArrowheads="1"/>
            </p:cNvSpPr>
            <p:nvPr/>
          </p:nvSpPr>
          <p:spPr bwMode="auto">
            <a:xfrm>
              <a:off x="2376" y="2804"/>
              <a:ext cx="20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Nombre_a</a:t>
              </a:r>
              <a:endParaRPr lang="es-ES_tradnl" sz="2400"/>
            </a:p>
          </p:txBody>
        </p:sp>
        <p:sp>
          <p:nvSpPr>
            <p:cNvPr id="225" name="Rectangle 252"/>
            <p:cNvSpPr>
              <a:spLocks noChangeArrowheads="1"/>
            </p:cNvSpPr>
            <p:nvPr/>
          </p:nvSpPr>
          <p:spPr bwMode="auto">
            <a:xfrm>
              <a:off x="3413" y="2668"/>
              <a:ext cx="1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6" name="Rectangle 253"/>
            <p:cNvSpPr>
              <a:spLocks noChangeArrowheads="1"/>
            </p:cNvSpPr>
            <p:nvPr/>
          </p:nvSpPr>
          <p:spPr bwMode="auto">
            <a:xfrm>
              <a:off x="3436" y="2691"/>
              <a:ext cx="182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7" name="Rectangle 254"/>
            <p:cNvSpPr>
              <a:spLocks noChangeArrowheads="1"/>
            </p:cNvSpPr>
            <p:nvPr/>
          </p:nvSpPr>
          <p:spPr bwMode="auto">
            <a:xfrm>
              <a:off x="3436" y="2679"/>
              <a:ext cx="19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 i="1">
                  <a:solidFill>
                    <a:srgbClr val="000000"/>
                  </a:solidFill>
                </a:rPr>
                <a:t>Nombre_i</a:t>
              </a:r>
              <a:endParaRPr lang="es-ES_tradnl" sz="2400"/>
            </a:p>
          </p:txBody>
        </p:sp>
        <p:sp>
          <p:nvSpPr>
            <p:cNvPr id="228" name="Line 255"/>
            <p:cNvSpPr>
              <a:spLocks noChangeShapeType="1"/>
            </p:cNvSpPr>
            <p:nvPr/>
          </p:nvSpPr>
          <p:spPr bwMode="auto">
            <a:xfrm>
              <a:off x="3470" y="2782"/>
              <a:ext cx="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9" name="Oval 256"/>
            <p:cNvSpPr>
              <a:spLocks noChangeArrowheads="1"/>
            </p:cNvSpPr>
            <p:nvPr/>
          </p:nvSpPr>
          <p:spPr bwMode="auto">
            <a:xfrm>
              <a:off x="3538" y="2771"/>
              <a:ext cx="23" cy="11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0" name="Rectangle 257"/>
            <p:cNvSpPr>
              <a:spLocks noChangeArrowheads="1"/>
            </p:cNvSpPr>
            <p:nvPr/>
          </p:nvSpPr>
          <p:spPr bwMode="auto">
            <a:xfrm>
              <a:off x="2011" y="3101"/>
              <a:ext cx="205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1" name="Rectangle 258"/>
            <p:cNvSpPr>
              <a:spLocks noChangeArrowheads="1"/>
            </p:cNvSpPr>
            <p:nvPr/>
          </p:nvSpPr>
          <p:spPr bwMode="auto">
            <a:xfrm>
              <a:off x="2023" y="3113"/>
              <a:ext cx="25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2" name="Rectangle 259"/>
            <p:cNvSpPr>
              <a:spLocks noChangeArrowheads="1"/>
            </p:cNvSpPr>
            <p:nvPr/>
          </p:nvSpPr>
          <p:spPr bwMode="auto">
            <a:xfrm>
              <a:off x="2023" y="3112"/>
              <a:ext cx="25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Identificativo</a:t>
              </a:r>
              <a:endParaRPr lang="es-ES_tradnl" sz="2400"/>
            </a:p>
          </p:txBody>
        </p:sp>
        <p:sp>
          <p:nvSpPr>
            <p:cNvPr id="233" name="Oval 260"/>
            <p:cNvSpPr>
              <a:spLocks noChangeArrowheads="1"/>
            </p:cNvSpPr>
            <p:nvPr/>
          </p:nvSpPr>
          <p:spPr bwMode="auto">
            <a:xfrm>
              <a:off x="1988" y="3124"/>
              <a:ext cx="12" cy="23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4" name="Rectangle 261"/>
            <p:cNvSpPr>
              <a:spLocks noChangeArrowheads="1"/>
            </p:cNvSpPr>
            <p:nvPr/>
          </p:nvSpPr>
          <p:spPr bwMode="auto">
            <a:xfrm>
              <a:off x="2797" y="3056"/>
              <a:ext cx="46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5" name="Rectangle 262"/>
            <p:cNvSpPr>
              <a:spLocks noChangeArrowheads="1"/>
            </p:cNvSpPr>
            <p:nvPr/>
          </p:nvSpPr>
          <p:spPr bwMode="auto">
            <a:xfrm>
              <a:off x="3458" y="2634"/>
              <a:ext cx="3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6" name="Rectangle 263"/>
            <p:cNvSpPr>
              <a:spLocks noChangeArrowheads="1"/>
            </p:cNvSpPr>
            <p:nvPr/>
          </p:nvSpPr>
          <p:spPr bwMode="auto">
            <a:xfrm>
              <a:off x="2023" y="3535"/>
              <a:ext cx="12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7" name="Rectangle 264"/>
            <p:cNvSpPr>
              <a:spLocks noChangeArrowheads="1"/>
            </p:cNvSpPr>
            <p:nvPr/>
          </p:nvSpPr>
          <p:spPr bwMode="auto">
            <a:xfrm>
              <a:off x="2023" y="3534"/>
              <a:ext cx="1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Presta</a:t>
              </a:r>
              <a:endParaRPr lang="es-ES_tradnl" sz="2400"/>
            </a:p>
          </p:txBody>
        </p:sp>
        <p:grpSp>
          <p:nvGrpSpPr>
            <p:cNvPr id="238" name="Group 265"/>
            <p:cNvGrpSpPr>
              <a:grpSpLocks/>
            </p:cNvGrpSpPr>
            <p:nvPr/>
          </p:nvGrpSpPr>
          <p:grpSpPr bwMode="auto">
            <a:xfrm>
              <a:off x="1954" y="3478"/>
              <a:ext cx="205" cy="136"/>
              <a:chOff x="1954" y="3478"/>
              <a:chExt cx="205" cy="136"/>
            </a:xfrm>
          </p:grpSpPr>
          <p:sp>
            <p:nvSpPr>
              <p:cNvPr id="355" name="Freeform 266"/>
              <p:cNvSpPr>
                <a:spLocks/>
              </p:cNvSpPr>
              <p:nvPr/>
            </p:nvSpPr>
            <p:spPr bwMode="auto">
              <a:xfrm>
                <a:off x="1966" y="3489"/>
                <a:ext cx="193" cy="125"/>
              </a:xfrm>
              <a:custGeom>
                <a:avLst/>
                <a:gdLst>
                  <a:gd name="T0" fmla="*/ 91 w 193"/>
                  <a:gd name="T1" fmla="*/ 0 h 125"/>
                  <a:gd name="T2" fmla="*/ 0 w 193"/>
                  <a:gd name="T3" fmla="*/ 68 h 125"/>
                  <a:gd name="T4" fmla="*/ 91 w 193"/>
                  <a:gd name="T5" fmla="*/ 125 h 125"/>
                  <a:gd name="T6" fmla="*/ 193 w 193"/>
                  <a:gd name="T7" fmla="*/ 68 h 125"/>
                  <a:gd name="T8" fmla="*/ 91 w 193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125"/>
                  <a:gd name="T17" fmla="*/ 193 w 193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125">
                    <a:moveTo>
                      <a:pt x="91" y="0"/>
                    </a:moveTo>
                    <a:lnTo>
                      <a:pt x="0" y="68"/>
                    </a:lnTo>
                    <a:lnTo>
                      <a:pt x="91" y="125"/>
                    </a:lnTo>
                    <a:lnTo>
                      <a:pt x="193" y="6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6" name="Freeform 267"/>
              <p:cNvSpPr>
                <a:spLocks/>
              </p:cNvSpPr>
              <p:nvPr/>
            </p:nvSpPr>
            <p:spPr bwMode="auto">
              <a:xfrm>
                <a:off x="1954" y="3478"/>
                <a:ext cx="194" cy="114"/>
              </a:xfrm>
              <a:custGeom>
                <a:avLst/>
                <a:gdLst>
                  <a:gd name="T0" fmla="*/ 91 w 194"/>
                  <a:gd name="T1" fmla="*/ 0 h 114"/>
                  <a:gd name="T2" fmla="*/ 0 w 194"/>
                  <a:gd name="T3" fmla="*/ 57 h 114"/>
                  <a:gd name="T4" fmla="*/ 91 w 194"/>
                  <a:gd name="T5" fmla="*/ 114 h 114"/>
                  <a:gd name="T6" fmla="*/ 194 w 194"/>
                  <a:gd name="T7" fmla="*/ 57 h 114"/>
                  <a:gd name="T8" fmla="*/ 91 w 194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4"/>
                  <a:gd name="T17" fmla="*/ 194 w 19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4">
                    <a:moveTo>
                      <a:pt x="91" y="0"/>
                    </a:moveTo>
                    <a:lnTo>
                      <a:pt x="0" y="57"/>
                    </a:lnTo>
                    <a:lnTo>
                      <a:pt x="91" y="114"/>
                    </a:lnTo>
                    <a:lnTo>
                      <a:pt x="194" y="57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39" name="Rectangle 268"/>
            <p:cNvSpPr>
              <a:spLocks noChangeArrowheads="1"/>
            </p:cNvSpPr>
            <p:nvPr/>
          </p:nvSpPr>
          <p:spPr bwMode="auto">
            <a:xfrm>
              <a:off x="2000" y="3512"/>
              <a:ext cx="12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0" name="Rectangle 269"/>
            <p:cNvSpPr>
              <a:spLocks noChangeArrowheads="1"/>
            </p:cNvSpPr>
            <p:nvPr/>
          </p:nvSpPr>
          <p:spPr bwMode="auto">
            <a:xfrm>
              <a:off x="2000" y="3511"/>
              <a:ext cx="1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Presta</a:t>
              </a:r>
              <a:endParaRPr lang="es-ES_tradnl" sz="2400"/>
            </a:p>
          </p:txBody>
        </p:sp>
        <p:sp>
          <p:nvSpPr>
            <p:cNvPr id="241" name="Rectangle 270"/>
            <p:cNvSpPr>
              <a:spLocks noChangeArrowheads="1"/>
            </p:cNvSpPr>
            <p:nvPr/>
          </p:nvSpPr>
          <p:spPr bwMode="auto">
            <a:xfrm>
              <a:off x="3436" y="3535"/>
              <a:ext cx="13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2" name="Rectangle 271"/>
            <p:cNvSpPr>
              <a:spLocks noChangeArrowheads="1"/>
            </p:cNvSpPr>
            <p:nvPr/>
          </p:nvSpPr>
          <p:spPr bwMode="auto">
            <a:xfrm>
              <a:off x="3436" y="3534"/>
              <a:ext cx="13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Consta</a:t>
              </a:r>
              <a:endParaRPr lang="es-ES_tradnl" sz="2400"/>
            </a:p>
          </p:txBody>
        </p:sp>
        <p:grpSp>
          <p:nvGrpSpPr>
            <p:cNvPr id="243" name="Group 272"/>
            <p:cNvGrpSpPr>
              <a:grpSpLocks/>
            </p:cNvGrpSpPr>
            <p:nvPr/>
          </p:nvGrpSpPr>
          <p:grpSpPr bwMode="auto">
            <a:xfrm>
              <a:off x="3379" y="3478"/>
              <a:ext cx="205" cy="136"/>
              <a:chOff x="3379" y="3478"/>
              <a:chExt cx="205" cy="136"/>
            </a:xfrm>
          </p:grpSpPr>
          <p:sp>
            <p:nvSpPr>
              <p:cNvPr id="353" name="Freeform 273"/>
              <p:cNvSpPr>
                <a:spLocks/>
              </p:cNvSpPr>
              <p:nvPr/>
            </p:nvSpPr>
            <p:spPr bwMode="auto">
              <a:xfrm>
                <a:off x="3390" y="3489"/>
                <a:ext cx="194" cy="125"/>
              </a:xfrm>
              <a:custGeom>
                <a:avLst/>
                <a:gdLst>
                  <a:gd name="T0" fmla="*/ 91 w 194"/>
                  <a:gd name="T1" fmla="*/ 0 h 125"/>
                  <a:gd name="T2" fmla="*/ 0 w 194"/>
                  <a:gd name="T3" fmla="*/ 68 h 125"/>
                  <a:gd name="T4" fmla="*/ 91 w 194"/>
                  <a:gd name="T5" fmla="*/ 125 h 125"/>
                  <a:gd name="T6" fmla="*/ 194 w 194"/>
                  <a:gd name="T7" fmla="*/ 68 h 125"/>
                  <a:gd name="T8" fmla="*/ 91 w 194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25"/>
                  <a:gd name="T17" fmla="*/ 194 w 194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25">
                    <a:moveTo>
                      <a:pt x="91" y="0"/>
                    </a:moveTo>
                    <a:lnTo>
                      <a:pt x="0" y="68"/>
                    </a:lnTo>
                    <a:lnTo>
                      <a:pt x="91" y="125"/>
                    </a:lnTo>
                    <a:lnTo>
                      <a:pt x="194" y="6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4" name="Freeform 274"/>
              <p:cNvSpPr>
                <a:spLocks/>
              </p:cNvSpPr>
              <p:nvPr/>
            </p:nvSpPr>
            <p:spPr bwMode="auto">
              <a:xfrm>
                <a:off x="3379" y="3478"/>
                <a:ext cx="193" cy="125"/>
              </a:xfrm>
              <a:custGeom>
                <a:avLst/>
                <a:gdLst>
                  <a:gd name="T0" fmla="*/ 91 w 193"/>
                  <a:gd name="T1" fmla="*/ 0 h 125"/>
                  <a:gd name="T2" fmla="*/ 0 w 193"/>
                  <a:gd name="T3" fmla="*/ 57 h 125"/>
                  <a:gd name="T4" fmla="*/ 91 w 193"/>
                  <a:gd name="T5" fmla="*/ 125 h 125"/>
                  <a:gd name="T6" fmla="*/ 193 w 193"/>
                  <a:gd name="T7" fmla="*/ 57 h 125"/>
                  <a:gd name="T8" fmla="*/ 91 w 193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125"/>
                  <a:gd name="T17" fmla="*/ 193 w 193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125">
                    <a:moveTo>
                      <a:pt x="91" y="0"/>
                    </a:moveTo>
                    <a:lnTo>
                      <a:pt x="0" y="57"/>
                    </a:lnTo>
                    <a:lnTo>
                      <a:pt x="91" y="125"/>
                    </a:lnTo>
                    <a:lnTo>
                      <a:pt x="193" y="57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44" name="Rectangle 275"/>
            <p:cNvSpPr>
              <a:spLocks noChangeArrowheads="1"/>
            </p:cNvSpPr>
            <p:nvPr/>
          </p:nvSpPr>
          <p:spPr bwMode="auto">
            <a:xfrm>
              <a:off x="3424" y="3512"/>
              <a:ext cx="13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5" name="Rectangle 276"/>
            <p:cNvSpPr>
              <a:spLocks noChangeArrowheads="1"/>
            </p:cNvSpPr>
            <p:nvPr/>
          </p:nvSpPr>
          <p:spPr bwMode="auto">
            <a:xfrm>
              <a:off x="3424" y="3511"/>
              <a:ext cx="13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Consta</a:t>
              </a:r>
              <a:endParaRPr lang="es-ES_tradnl" sz="2400"/>
            </a:p>
          </p:txBody>
        </p:sp>
        <p:sp>
          <p:nvSpPr>
            <p:cNvPr id="246" name="Rectangle 277"/>
            <p:cNvSpPr>
              <a:spLocks noChangeArrowheads="1"/>
            </p:cNvSpPr>
            <p:nvPr/>
          </p:nvSpPr>
          <p:spPr bwMode="auto">
            <a:xfrm>
              <a:off x="2832" y="2725"/>
              <a:ext cx="9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7" name="Rectangle 278"/>
            <p:cNvSpPr>
              <a:spLocks noChangeArrowheads="1"/>
            </p:cNvSpPr>
            <p:nvPr/>
          </p:nvSpPr>
          <p:spPr bwMode="auto">
            <a:xfrm>
              <a:off x="2843" y="2736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8" name="Rectangle 279"/>
            <p:cNvSpPr>
              <a:spLocks noChangeArrowheads="1"/>
            </p:cNvSpPr>
            <p:nvPr/>
          </p:nvSpPr>
          <p:spPr bwMode="auto">
            <a:xfrm>
              <a:off x="2843" y="2736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(1,n)</a:t>
              </a:r>
              <a:endParaRPr lang="es-ES_tradnl" sz="2400"/>
            </a:p>
          </p:txBody>
        </p:sp>
        <p:sp>
          <p:nvSpPr>
            <p:cNvPr id="249" name="Rectangle 280"/>
            <p:cNvSpPr>
              <a:spLocks noChangeArrowheads="1"/>
            </p:cNvSpPr>
            <p:nvPr/>
          </p:nvSpPr>
          <p:spPr bwMode="auto">
            <a:xfrm>
              <a:off x="3082" y="2725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0" name="Rectangle 281"/>
            <p:cNvSpPr>
              <a:spLocks noChangeArrowheads="1"/>
            </p:cNvSpPr>
            <p:nvPr/>
          </p:nvSpPr>
          <p:spPr bwMode="auto">
            <a:xfrm>
              <a:off x="3105" y="2736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1" name="Rectangle 282"/>
            <p:cNvSpPr>
              <a:spLocks noChangeArrowheads="1"/>
            </p:cNvSpPr>
            <p:nvPr/>
          </p:nvSpPr>
          <p:spPr bwMode="auto">
            <a:xfrm>
              <a:off x="3105" y="2736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52" name="Rectangle 283"/>
            <p:cNvSpPr>
              <a:spLocks noChangeArrowheads="1"/>
            </p:cNvSpPr>
            <p:nvPr/>
          </p:nvSpPr>
          <p:spPr bwMode="auto">
            <a:xfrm>
              <a:off x="2729" y="2907"/>
              <a:ext cx="91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3" name="Rectangle 284"/>
            <p:cNvSpPr>
              <a:spLocks noChangeArrowheads="1"/>
            </p:cNvSpPr>
            <p:nvPr/>
          </p:nvSpPr>
          <p:spPr bwMode="auto">
            <a:xfrm>
              <a:off x="2740" y="2919"/>
              <a:ext cx="9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4" name="Rectangle 285"/>
            <p:cNvSpPr>
              <a:spLocks noChangeArrowheads="1"/>
            </p:cNvSpPr>
            <p:nvPr/>
          </p:nvSpPr>
          <p:spPr bwMode="auto">
            <a:xfrm>
              <a:off x="2740" y="2918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55" name="Rectangle 286"/>
            <p:cNvSpPr>
              <a:spLocks noChangeArrowheads="1"/>
            </p:cNvSpPr>
            <p:nvPr/>
          </p:nvSpPr>
          <p:spPr bwMode="auto">
            <a:xfrm>
              <a:off x="2820" y="3181"/>
              <a:ext cx="9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" name="Rectangle 287"/>
            <p:cNvSpPr>
              <a:spLocks noChangeArrowheads="1"/>
            </p:cNvSpPr>
            <p:nvPr/>
          </p:nvSpPr>
          <p:spPr bwMode="auto">
            <a:xfrm>
              <a:off x="2832" y="3204"/>
              <a:ext cx="91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" name="Rectangle 288"/>
            <p:cNvSpPr>
              <a:spLocks noChangeArrowheads="1"/>
            </p:cNvSpPr>
            <p:nvPr/>
          </p:nvSpPr>
          <p:spPr bwMode="auto">
            <a:xfrm>
              <a:off x="2832" y="3192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58" name="Rectangle 289"/>
            <p:cNvSpPr>
              <a:spLocks noChangeArrowheads="1"/>
            </p:cNvSpPr>
            <p:nvPr/>
          </p:nvSpPr>
          <p:spPr bwMode="auto">
            <a:xfrm>
              <a:off x="3196" y="3432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9" name="Rectangle 290"/>
            <p:cNvSpPr>
              <a:spLocks noChangeArrowheads="1"/>
            </p:cNvSpPr>
            <p:nvPr/>
          </p:nvSpPr>
          <p:spPr bwMode="auto">
            <a:xfrm>
              <a:off x="3219" y="3443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0" name="Rectangle 291"/>
            <p:cNvSpPr>
              <a:spLocks noChangeArrowheads="1"/>
            </p:cNvSpPr>
            <p:nvPr/>
          </p:nvSpPr>
          <p:spPr bwMode="auto">
            <a:xfrm>
              <a:off x="3219" y="3443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61" name="Rectangle 292"/>
            <p:cNvSpPr>
              <a:spLocks noChangeArrowheads="1"/>
            </p:cNvSpPr>
            <p:nvPr/>
          </p:nvSpPr>
          <p:spPr bwMode="auto">
            <a:xfrm>
              <a:off x="3492" y="3341"/>
              <a:ext cx="9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2" name="Rectangle 293"/>
            <p:cNvSpPr>
              <a:spLocks noChangeArrowheads="1"/>
            </p:cNvSpPr>
            <p:nvPr/>
          </p:nvSpPr>
          <p:spPr bwMode="auto">
            <a:xfrm>
              <a:off x="3504" y="3352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3" name="Rectangle 294"/>
            <p:cNvSpPr>
              <a:spLocks noChangeArrowheads="1"/>
            </p:cNvSpPr>
            <p:nvPr/>
          </p:nvSpPr>
          <p:spPr bwMode="auto">
            <a:xfrm>
              <a:off x="3504" y="3352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64" name="Rectangle 295"/>
            <p:cNvSpPr>
              <a:spLocks noChangeArrowheads="1"/>
            </p:cNvSpPr>
            <p:nvPr/>
          </p:nvSpPr>
          <p:spPr bwMode="auto">
            <a:xfrm>
              <a:off x="2080" y="3626"/>
              <a:ext cx="10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5" name="Rectangle 296"/>
            <p:cNvSpPr>
              <a:spLocks noChangeArrowheads="1"/>
            </p:cNvSpPr>
            <p:nvPr/>
          </p:nvSpPr>
          <p:spPr bwMode="auto">
            <a:xfrm>
              <a:off x="2102" y="3637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" name="Rectangle 297"/>
            <p:cNvSpPr>
              <a:spLocks noChangeArrowheads="1"/>
            </p:cNvSpPr>
            <p:nvPr/>
          </p:nvSpPr>
          <p:spPr bwMode="auto">
            <a:xfrm>
              <a:off x="2102" y="3637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67" name="Rectangle 298"/>
            <p:cNvSpPr>
              <a:spLocks noChangeArrowheads="1"/>
            </p:cNvSpPr>
            <p:nvPr/>
          </p:nvSpPr>
          <p:spPr bwMode="auto">
            <a:xfrm>
              <a:off x="2068" y="3398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8" name="Rectangle 299"/>
            <p:cNvSpPr>
              <a:spLocks noChangeArrowheads="1"/>
            </p:cNvSpPr>
            <p:nvPr/>
          </p:nvSpPr>
          <p:spPr bwMode="auto">
            <a:xfrm>
              <a:off x="2091" y="3409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9" name="Rectangle 300"/>
            <p:cNvSpPr>
              <a:spLocks noChangeArrowheads="1"/>
            </p:cNvSpPr>
            <p:nvPr/>
          </p:nvSpPr>
          <p:spPr bwMode="auto">
            <a:xfrm>
              <a:off x="2091" y="3409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70" name="Rectangle 301"/>
            <p:cNvSpPr>
              <a:spLocks noChangeArrowheads="1"/>
            </p:cNvSpPr>
            <p:nvPr/>
          </p:nvSpPr>
          <p:spPr bwMode="auto">
            <a:xfrm>
              <a:off x="2718" y="3398"/>
              <a:ext cx="10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1" name="Rectangle 302"/>
            <p:cNvSpPr>
              <a:spLocks noChangeArrowheads="1"/>
            </p:cNvSpPr>
            <p:nvPr/>
          </p:nvSpPr>
          <p:spPr bwMode="auto">
            <a:xfrm>
              <a:off x="2740" y="3409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2" name="Rectangle 303"/>
            <p:cNvSpPr>
              <a:spLocks noChangeArrowheads="1"/>
            </p:cNvSpPr>
            <p:nvPr/>
          </p:nvSpPr>
          <p:spPr bwMode="auto">
            <a:xfrm>
              <a:off x="2740" y="3409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73" name="Rectangle 304"/>
            <p:cNvSpPr>
              <a:spLocks noChangeArrowheads="1"/>
            </p:cNvSpPr>
            <p:nvPr/>
          </p:nvSpPr>
          <p:spPr bwMode="auto">
            <a:xfrm>
              <a:off x="2706" y="3147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4" name="Rectangle 305"/>
            <p:cNvSpPr>
              <a:spLocks noChangeArrowheads="1"/>
            </p:cNvSpPr>
            <p:nvPr/>
          </p:nvSpPr>
          <p:spPr bwMode="auto">
            <a:xfrm>
              <a:off x="2729" y="3158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5" name="Rectangle 306"/>
            <p:cNvSpPr>
              <a:spLocks noChangeArrowheads="1"/>
            </p:cNvSpPr>
            <p:nvPr/>
          </p:nvSpPr>
          <p:spPr bwMode="auto">
            <a:xfrm>
              <a:off x="2729" y="3158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(1,n)</a:t>
              </a:r>
              <a:endParaRPr lang="es-ES_tradnl" sz="2400"/>
            </a:p>
          </p:txBody>
        </p:sp>
        <p:sp>
          <p:nvSpPr>
            <p:cNvPr id="276" name="Rectangle 307"/>
            <p:cNvSpPr>
              <a:spLocks noChangeArrowheads="1"/>
            </p:cNvSpPr>
            <p:nvPr/>
          </p:nvSpPr>
          <p:spPr bwMode="auto">
            <a:xfrm>
              <a:off x="3094" y="3192"/>
              <a:ext cx="91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7" name="Rectangle 308"/>
            <p:cNvSpPr>
              <a:spLocks noChangeArrowheads="1"/>
            </p:cNvSpPr>
            <p:nvPr/>
          </p:nvSpPr>
          <p:spPr bwMode="auto">
            <a:xfrm>
              <a:off x="3105" y="3204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8" name="Rectangle 309"/>
            <p:cNvSpPr>
              <a:spLocks noChangeArrowheads="1"/>
            </p:cNvSpPr>
            <p:nvPr/>
          </p:nvSpPr>
          <p:spPr bwMode="auto">
            <a:xfrm>
              <a:off x="3105" y="3204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(1,n)</a:t>
              </a:r>
              <a:endParaRPr lang="es-ES_tradnl" sz="2400"/>
            </a:p>
          </p:txBody>
        </p:sp>
        <p:sp>
          <p:nvSpPr>
            <p:cNvPr id="279" name="Rectangle 310"/>
            <p:cNvSpPr>
              <a:spLocks noChangeArrowheads="1"/>
            </p:cNvSpPr>
            <p:nvPr/>
          </p:nvSpPr>
          <p:spPr bwMode="auto">
            <a:xfrm>
              <a:off x="2182" y="3192"/>
              <a:ext cx="91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0" name="Rectangle 311"/>
            <p:cNvSpPr>
              <a:spLocks noChangeArrowheads="1"/>
            </p:cNvSpPr>
            <p:nvPr/>
          </p:nvSpPr>
          <p:spPr bwMode="auto">
            <a:xfrm>
              <a:off x="2193" y="3204"/>
              <a:ext cx="9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1" name="Rectangle 312"/>
            <p:cNvSpPr>
              <a:spLocks noChangeArrowheads="1"/>
            </p:cNvSpPr>
            <p:nvPr/>
          </p:nvSpPr>
          <p:spPr bwMode="auto">
            <a:xfrm>
              <a:off x="2193" y="3204"/>
              <a:ext cx="9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(1,n)</a:t>
              </a:r>
              <a:endParaRPr lang="es-ES_tradnl" sz="2400"/>
            </a:p>
          </p:txBody>
        </p:sp>
        <p:sp>
          <p:nvSpPr>
            <p:cNvPr id="282" name="Rectangle 313"/>
            <p:cNvSpPr>
              <a:spLocks noChangeArrowheads="1"/>
            </p:cNvSpPr>
            <p:nvPr/>
          </p:nvSpPr>
          <p:spPr bwMode="auto">
            <a:xfrm>
              <a:off x="2490" y="3204"/>
              <a:ext cx="10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3" name="Rectangle 314"/>
            <p:cNvSpPr>
              <a:spLocks noChangeArrowheads="1"/>
            </p:cNvSpPr>
            <p:nvPr/>
          </p:nvSpPr>
          <p:spPr bwMode="auto">
            <a:xfrm>
              <a:off x="2513" y="3215"/>
              <a:ext cx="79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4" name="Rectangle 315"/>
            <p:cNvSpPr>
              <a:spLocks noChangeArrowheads="1"/>
            </p:cNvSpPr>
            <p:nvPr/>
          </p:nvSpPr>
          <p:spPr bwMode="auto">
            <a:xfrm>
              <a:off x="2513" y="3215"/>
              <a:ext cx="9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(1,1)</a:t>
              </a:r>
              <a:endParaRPr lang="es-ES_tradnl" sz="2400"/>
            </a:p>
          </p:txBody>
        </p:sp>
        <p:sp>
          <p:nvSpPr>
            <p:cNvPr id="285" name="Rectangle 316"/>
            <p:cNvSpPr>
              <a:spLocks noChangeArrowheads="1"/>
            </p:cNvSpPr>
            <p:nvPr/>
          </p:nvSpPr>
          <p:spPr bwMode="auto">
            <a:xfrm>
              <a:off x="2706" y="3649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6" name="Rectangle 317"/>
            <p:cNvSpPr>
              <a:spLocks noChangeArrowheads="1"/>
            </p:cNvSpPr>
            <p:nvPr/>
          </p:nvSpPr>
          <p:spPr bwMode="auto">
            <a:xfrm>
              <a:off x="2729" y="3660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7" name="Rectangle 318"/>
            <p:cNvSpPr>
              <a:spLocks noChangeArrowheads="1"/>
            </p:cNvSpPr>
            <p:nvPr/>
          </p:nvSpPr>
          <p:spPr bwMode="auto">
            <a:xfrm>
              <a:off x="2729" y="3660"/>
              <a:ext cx="9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(1,1)</a:t>
              </a:r>
              <a:endParaRPr lang="es-ES_tradnl" sz="2400"/>
            </a:p>
          </p:txBody>
        </p:sp>
        <p:sp>
          <p:nvSpPr>
            <p:cNvPr id="288" name="Rectangle 319"/>
            <p:cNvSpPr>
              <a:spLocks noChangeArrowheads="1"/>
            </p:cNvSpPr>
            <p:nvPr/>
          </p:nvSpPr>
          <p:spPr bwMode="auto">
            <a:xfrm>
              <a:off x="2171" y="3512"/>
              <a:ext cx="9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9" name="Rectangle 320"/>
            <p:cNvSpPr>
              <a:spLocks noChangeArrowheads="1"/>
            </p:cNvSpPr>
            <p:nvPr/>
          </p:nvSpPr>
          <p:spPr bwMode="auto">
            <a:xfrm>
              <a:off x="2182" y="3523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0" name="Rectangle 321"/>
            <p:cNvSpPr>
              <a:spLocks noChangeArrowheads="1"/>
            </p:cNvSpPr>
            <p:nvPr/>
          </p:nvSpPr>
          <p:spPr bwMode="auto">
            <a:xfrm>
              <a:off x="2182" y="3523"/>
              <a:ext cx="8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291" name="Rectangle 322"/>
            <p:cNvSpPr>
              <a:spLocks noChangeArrowheads="1"/>
            </p:cNvSpPr>
            <p:nvPr/>
          </p:nvSpPr>
          <p:spPr bwMode="auto">
            <a:xfrm>
              <a:off x="2832" y="3033"/>
              <a:ext cx="9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2" name="Rectangle 323"/>
            <p:cNvSpPr>
              <a:spLocks noChangeArrowheads="1"/>
            </p:cNvSpPr>
            <p:nvPr/>
          </p:nvSpPr>
          <p:spPr bwMode="auto">
            <a:xfrm>
              <a:off x="2843" y="3044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3" name="Rectangle 324"/>
            <p:cNvSpPr>
              <a:spLocks noChangeArrowheads="1"/>
            </p:cNvSpPr>
            <p:nvPr/>
          </p:nvSpPr>
          <p:spPr bwMode="auto">
            <a:xfrm>
              <a:off x="2843" y="3044"/>
              <a:ext cx="8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294" name="Rectangle 325"/>
            <p:cNvSpPr>
              <a:spLocks noChangeArrowheads="1"/>
            </p:cNvSpPr>
            <p:nvPr/>
          </p:nvSpPr>
          <p:spPr bwMode="auto">
            <a:xfrm>
              <a:off x="2934" y="3124"/>
              <a:ext cx="103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5" name="Rectangle 326"/>
            <p:cNvSpPr>
              <a:spLocks noChangeArrowheads="1"/>
            </p:cNvSpPr>
            <p:nvPr/>
          </p:nvSpPr>
          <p:spPr bwMode="auto">
            <a:xfrm>
              <a:off x="2957" y="3147"/>
              <a:ext cx="80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6" name="Rectangle 327"/>
            <p:cNvSpPr>
              <a:spLocks noChangeArrowheads="1"/>
            </p:cNvSpPr>
            <p:nvPr/>
          </p:nvSpPr>
          <p:spPr bwMode="auto">
            <a:xfrm>
              <a:off x="2957" y="3135"/>
              <a:ext cx="8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297" name="Rectangle 328"/>
            <p:cNvSpPr>
              <a:spLocks noChangeArrowheads="1"/>
            </p:cNvSpPr>
            <p:nvPr/>
          </p:nvSpPr>
          <p:spPr bwMode="auto">
            <a:xfrm>
              <a:off x="2946" y="2668"/>
              <a:ext cx="10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8" name="Rectangle 329"/>
            <p:cNvSpPr>
              <a:spLocks noChangeArrowheads="1"/>
            </p:cNvSpPr>
            <p:nvPr/>
          </p:nvSpPr>
          <p:spPr bwMode="auto">
            <a:xfrm>
              <a:off x="2968" y="2679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9" name="Rectangle 330"/>
            <p:cNvSpPr>
              <a:spLocks noChangeArrowheads="1"/>
            </p:cNvSpPr>
            <p:nvPr/>
          </p:nvSpPr>
          <p:spPr bwMode="auto">
            <a:xfrm>
              <a:off x="2968" y="2679"/>
              <a:ext cx="8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300" name="Rectangle 331"/>
            <p:cNvSpPr>
              <a:spLocks noChangeArrowheads="1"/>
            </p:cNvSpPr>
            <p:nvPr/>
          </p:nvSpPr>
          <p:spPr bwMode="auto">
            <a:xfrm>
              <a:off x="3447" y="3649"/>
              <a:ext cx="9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1" name="Rectangle 332"/>
            <p:cNvSpPr>
              <a:spLocks noChangeArrowheads="1"/>
            </p:cNvSpPr>
            <p:nvPr/>
          </p:nvSpPr>
          <p:spPr bwMode="auto">
            <a:xfrm>
              <a:off x="3458" y="3660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2" name="Rectangle 333"/>
            <p:cNvSpPr>
              <a:spLocks noChangeArrowheads="1"/>
            </p:cNvSpPr>
            <p:nvPr/>
          </p:nvSpPr>
          <p:spPr bwMode="auto">
            <a:xfrm>
              <a:off x="3458" y="3660"/>
              <a:ext cx="8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303" name="Rectangle 334"/>
            <p:cNvSpPr>
              <a:spLocks noChangeArrowheads="1"/>
            </p:cNvSpPr>
            <p:nvPr/>
          </p:nvSpPr>
          <p:spPr bwMode="auto">
            <a:xfrm>
              <a:off x="2820" y="3535"/>
              <a:ext cx="9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4" name="Rectangle 335"/>
            <p:cNvSpPr>
              <a:spLocks noChangeArrowheads="1"/>
            </p:cNvSpPr>
            <p:nvPr/>
          </p:nvSpPr>
          <p:spPr bwMode="auto">
            <a:xfrm>
              <a:off x="2843" y="3546"/>
              <a:ext cx="68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5" name="Rectangle 336"/>
            <p:cNvSpPr>
              <a:spLocks noChangeArrowheads="1"/>
            </p:cNvSpPr>
            <p:nvPr/>
          </p:nvSpPr>
          <p:spPr bwMode="auto">
            <a:xfrm>
              <a:off x="2843" y="3546"/>
              <a:ext cx="6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1:N</a:t>
              </a:r>
              <a:endParaRPr lang="es-ES_tradnl" sz="2400"/>
            </a:p>
          </p:txBody>
        </p:sp>
        <p:sp>
          <p:nvSpPr>
            <p:cNvPr id="306" name="Rectangle 337"/>
            <p:cNvSpPr>
              <a:spLocks noChangeArrowheads="1"/>
            </p:cNvSpPr>
            <p:nvPr/>
          </p:nvSpPr>
          <p:spPr bwMode="auto">
            <a:xfrm>
              <a:off x="2342" y="3124"/>
              <a:ext cx="68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7" name="Rectangle 338"/>
            <p:cNvSpPr>
              <a:spLocks noChangeArrowheads="1"/>
            </p:cNvSpPr>
            <p:nvPr/>
          </p:nvSpPr>
          <p:spPr bwMode="auto">
            <a:xfrm>
              <a:off x="2353" y="3135"/>
              <a:ext cx="5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8" name="Rectangle 339"/>
            <p:cNvSpPr>
              <a:spLocks noChangeArrowheads="1"/>
            </p:cNvSpPr>
            <p:nvPr/>
          </p:nvSpPr>
          <p:spPr bwMode="auto">
            <a:xfrm>
              <a:off x="2353" y="3135"/>
              <a:ext cx="6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1:1</a:t>
              </a:r>
              <a:endParaRPr lang="es-ES_tradnl" sz="2400"/>
            </a:p>
          </p:txBody>
        </p:sp>
        <p:grpSp>
          <p:nvGrpSpPr>
            <p:cNvPr id="309" name="Group 340"/>
            <p:cNvGrpSpPr>
              <a:grpSpLocks/>
            </p:cNvGrpSpPr>
            <p:nvPr/>
          </p:nvGrpSpPr>
          <p:grpSpPr bwMode="auto">
            <a:xfrm>
              <a:off x="2911" y="2759"/>
              <a:ext cx="205" cy="137"/>
              <a:chOff x="2911" y="2759"/>
              <a:chExt cx="205" cy="137"/>
            </a:xfrm>
          </p:grpSpPr>
          <p:sp>
            <p:nvSpPr>
              <p:cNvPr id="351" name="Freeform 341"/>
              <p:cNvSpPr>
                <a:spLocks/>
              </p:cNvSpPr>
              <p:nvPr/>
            </p:nvSpPr>
            <p:spPr bwMode="auto">
              <a:xfrm>
                <a:off x="2923" y="2771"/>
                <a:ext cx="193" cy="125"/>
              </a:xfrm>
              <a:custGeom>
                <a:avLst/>
                <a:gdLst>
                  <a:gd name="T0" fmla="*/ 91 w 193"/>
                  <a:gd name="T1" fmla="*/ 0 h 125"/>
                  <a:gd name="T2" fmla="*/ 0 w 193"/>
                  <a:gd name="T3" fmla="*/ 68 h 125"/>
                  <a:gd name="T4" fmla="*/ 91 w 193"/>
                  <a:gd name="T5" fmla="*/ 125 h 125"/>
                  <a:gd name="T6" fmla="*/ 193 w 193"/>
                  <a:gd name="T7" fmla="*/ 68 h 125"/>
                  <a:gd name="T8" fmla="*/ 91 w 193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125"/>
                  <a:gd name="T17" fmla="*/ 193 w 193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125">
                    <a:moveTo>
                      <a:pt x="91" y="0"/>
                    </a:moveTo>
                    <a:lnTo>
                      <a:pt x="0" y="68"/>
                    </a:lnTo>
                    <a:lnTo>
                      <a:pt x="91" y="125"/>
                    </a:lnTo>
                    <a:lnTo>
                      <a:pt x="193" y="6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2" name="Freeform 342"/>
              <p:cNvSpPr>
                <a:spLocks/>
              </p:cNvSpPr>
              <p:nvPr/>
            </p:nvSpPr>
            <p:spPr bwMode="auto">
              <a:xfrm>
                <a:off x="2911" y="2759"/>
                <a:ext cx="183" cy="126"/>
              </a:xfrm>
              <a:custGeom>
                <a:avLst/>
                <a:gdLst>
                  <a:gd name="T0" fmla="*/ 92 w 183"/>
                  <a:gd name="T1" fmla="*/ 0 h 126"/>
                  <a:gd name="T2" fmla="*/ 0 w 183"/>
                  <a:gd name="T3" fmla="*/ 57 h 126"/>
                  <a:gd name="T4" fmla="*/ 92 w 183"/>
                  <a:gd name="T5" fmla="*/ 126 h 126"/>
                  <a:gd name="T6" fmla="*/ 183 w 183"/>
                  <a:gd name="T7" fmla="*/ 57 h 126"/>
                  <a:gd name="T8" fmla="*/ 92 w 183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3"/>
                  <a:gd name="T16" fmla="*/ 0 h 126"/>
                  <a:gd name="T17" fmla="*/ 183 w 183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3" h="126">
                    <a:moveTo>
                      <a:pt x="92" y="0"/>
                    </a:moveTo>
                    <a:lnTo>
                      <a:pt x="0" y="57"/>
                    </a:lnTo>
                    <a:lnTo>
                      <a:pt x="92" y="126"/>
                    </a:lnTo>
                    <a:lnTo>
                      <a:pt x="183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10" name="Group 343"/>
            <p:cNvGrpSpPr>
              <a:grpSpLocks/>
            </p:cNvGrpSpPr>
            <p:nvPr/>
          </p:nvGrpSpPr>
          <p:grpSpPr bwMode="auto">
            <a:xfrm>
              <a:off x="2604" y="2987"/>
              <a:ext cx="193" cy="148"/>
              <a:chOff x="2604" y="2987"/>
              <a:chExt cx="193" cy="148"/>
            </a:xfrm>
          </p:grpSpPr>
          <p:sp>
            <p:nvSpPr>
              <p:cNvPr id="349" name="Freeform 344"/>
              <p:cNvSpPr>
                <a:spLocks/>
              </p:cNvSpPr>
              <p:nvPr/>
            </p:nvSpPr>
            <p:spPr bwMode="auto">
              <a:xfrm>
                <a:off x="2615" y="2999"/>
                <a:ext cx="182" cy="136"/>
              </a:xfrm>
              <a:custGeom>
                <a:avLst/>
                <a:gdLst>
                  <a:gd name="T0" fmla="*/ 91 w 182"/>
                  <a:gd name="T1" fmla="*/ 0 h 136"/>
                  <a:gd name="T2" fmla="*/ 0 w 182"/>
                  <a:gd name="T3" fmla="*/ 68 h 136"/>
                  <a:gd name="T4" fmla="*/ 91 w 182"/>
                  <a:gd name="T5" fmla="*/ 136 h 136"/>
                  <a:gd name="T6" fmla="*/ 182 w 182"/>
                  <a:gd name="T7" fmla="*/ 68 h 136"/>
                  <a:gd name="T8" fmla="*/ 91 w 18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136"/>
                  <a:gd name="T17" fmla="*/ 182 w 18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136">
                    <a:moveTo>
                      <a:pt x="91" y="0"/>
                    </a:moveTo>
                    <a:lnTo>
                      <a:pt x="0" y="68"/>
                    </a:lnTo>
                    <a:lnTo>
                      <a:pt x="91" y="136"/>
                    </a:lnTo>
                    <a:lnTo>
                      <a:pt x="182" y="6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0" name="Freeform 345"/>
              <p:cNvSpPr>
                <a:spLocks/>
              </p:cNvSpPr>
              <p:nvPr/>
            </p:nvSpPr>
            <p:spPr bwMode="auto">
              <a:xfrm>
                <a:off x="2604" y="2987"/>
                <a:ext cx="182" cy="126"/>
              </a:xfrm>
              <a:custGeom>
                <a:avLst/>
                <a:gdLst>
                  <a:gd name="T0" fmla="*/ 91 w 182"/>
                  <a:gd name="T1" fmla="*/ 0 h 126"/>
                  <a:gd name="T2" fmla="*/ 0 w 182"/>
                  <a:gd name="T3" fmla="*/ 69 h 126"/>
                  <a:gd name="T4" fmla="*/ 91 w 182"/>
                  <a:gd name="T5" fmla="*/ 126 h 126"/>
                  <a:gd name="T6" fmla="*/ 182 w 182"/>
                  <a:gd name="T7" fmla="*/ 69 h 126"/>
                  <a:gd name="T8" fmla="*/ 91 w 182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126"/>
                  <a:gd name="T17" fmla="*/ 182 w 182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126">
                    <a:moveTo>
                      <a:pt x="91" y="0"/>
                    </a:moveTo>
                    <a:lnTo>
                      <a:pt x="0" y="69"/>
                    </a:lnTo>
                    <a:lnTo>
                      <a:pt x="91" y="126"/>
                    </a:lnTo>
                    <a:lnTo>
                      <a:pt x="182" y="6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11" name="Rectangle 346"/>
            <p:cNvSpPr>
              <a:spLocks noChangeArrowheads="1"/>
            </p:cNvSpPr>
            <p:nvPr/>
          </p:nvSpPr>
          <p:spPr bwMode="auto">
            <a:xfrm>
              <a:off x="2626" y="3021"/>
              <a:ext cx="149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2" name="Rectangle 347"/>
            <p:cNvSpPr>
              <a:spLocks noChangeArrowheads="1"/>
            </p:cNvSpPr>
            <p:nvPr/>
          </p:nvSpPr>
          <p:spPr bwMode="auto">
            <a:xfrm>
              <a:off x="2649" y="3033"/>
              <a:ext cx="148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3" name="Rectangle 348"/>
            <p:cNvSpPr>
              <a:spLocks noChangeArrowheads="1"/>
            </p:cNvSpPr>
            <p:nvPr/>
          </p:nvSpPr>
          <p:spPr bwMode="auto">
            <a:xfrm>
              <a:off x="2649" y="3032"/>
              <a:ext cx="14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Escribe</a:t>
              </a:r>
              <a:endParaRPr lang="es-ES_tradnl" sz="2400"/>
            </a:p>
          </p:txBody>
        </p:sp>
        <p:sp>
          <p:nvSpPr>
            <p:cNvPr id="314" name="Rectangle 349"/>
            <p:cNvSpPr>
              <a:spLocks noChangeArrowheads="1"/>
            </p:cNvSpPr>
            <p:nvPr/>
          </p:nvSpPr>
          <p:spPr bwMode="auto">
            <a:xfrm>
              <a:off x="2946" y="2782"/>
              <a:ext cx="148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5" name="Rectangle 350"/>
            <p:cNvSpPr>
              <a:spLocks noChangeArrowheads="1"/>
            </p:cNvSpPr>
            <p:nvPr/>
          </p:nvSpPr>
          <p:spPr bwMode="auto">
            <a:xfrm>
              <a:off x="2957" y="2805"/>
              <a:ext cx="159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6" name="Rectangle 351"/>
            <p:cNvSpPr>
              <a:spLocks noChangeArrowheads="1"/>
            </p:cNvSpPr>
            <p:nvPr/>
          </p:nvSpPr>
          <p:spPr bwMode="auto">
            <a:xfrm>
              <a:off x="2957" y="2793"/>
              <a:ext cx="15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Trabaja</a:t>
              </a:r>
              <a:endParaRPr lang="es-ES_tradnl" sz="2400"/>
            </a:p>
          </p:txBody>
        </p:sp>
        <p:sp>
          <p:nvSpPr>
            <p:cNvPr id="317" name="Line 352"/>
            <p:cNvSpPr>
              <a:spLocks noChangeShapeType="1"/>
            </p:cNvSpPr>
            <p:nvPr/>
          </p:nvSpPr>
          <p:spPr bwMode="auto">
            <a:xfrm flipV="1">
              <a:off x="3253" y="3135"/>
              <a:ext cx="1" cy="8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8" name="Oval 353"/>
            <p:cNvSpPr>
              <a:spLocks noChangeArrowheads="1"/>
            </p:cNvSpPr>
            <p:nvPr/>
          </p:nvSpPr>
          <p:spPr bwMode="auto">
            <a:xfrm>
              <a:off x="3253" y="3113"/>
              <a:ext cx="12" cy="22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9" name="Rectangle 354"/>
            <p:cNvSpPr>
              <a:spLocks noChangeArrowheads="1"/>
            </p:cNvSpPr>
            <p:nvPr/>
          </p:nvSpPr>
          <p:spPr bwMode="auto">
            <a:xfrm>
              <a:off x="3287" y="3078"/>
              <a:ext cx="160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0" name="Rectangle 355"/>
            <p:cNvSpPr>
              <a:spLocks noChangeArrowheads="1"/>
            </p:cNvSpPr>
            <p:nvPr/>
          </p:nvSpPr>
          <p:spPr bwMode="auto">
            <a:xfrm>
              <a:off x="3299" y="3090"/>
              <a:ext cx="18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1" name="Rectangle 356"/>
            <p:cNvSpPr>
              <a:spLocks noChangeArrowheads="1"/>
            </p:cNvSpPr>
            <p:nvPr/>
          </p:nvSpPr>
          <p:spPr bwMode="auto">
            <a:xfrm>
              <a:off x="3299" y="3089"/>
              <a:ext cx="2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Nombre_t</a:t>
              </a:r>
              <a:endParaRPr lang="es-ES_tradnl" sz="2400"/>
            </a:p>
          </p:txBody>
        </p:sp>
        <p:sp>
          <p:nvSpPr>
            <p:cNvPr id="322" name="Rectangle 357"/>
            <p:cNvSpPr>
              <a:spLocks noChangeArrowheads="1"/>
            </p:cNvSpPr>
            <p:nvPr/>
          </p:nvSpPr>
          <p:spPr bwMode="auto">
            <a:xfrm>
              <a:off x="2228" y="3432"/>
              <a:ext cx="148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3" name="Rectangle 358"/>
            <p:cNvSpPr>
              <a:spLocks noChangeArrowheads="1"/>
            </p:cNvSpPr>
            <p:nvPr/>
          </p:nvSpPr>
          <p:spPr bwMode="auto">
            <a:xfrm>
              <a:off x="2239" y="3443"/>
              <a:ext cx="16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4" name="Rectangle 359"/>
            <p:cNvSpPr>
              <a:spLocks noChangeArrowheads="1"/>
            </p:cNvSpPr>
            <p:nvPr/>
          </p:nvSpPr>
          <p:spPr bwMode="auto">
            <a:xfrm>
              <a:off x="2239" y="3443"/>
              <a:ext cx="16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Fecha_p</a:t>
              </a:r>
              <a:endParaRPr lang="es-ES_tradnl" sz="2400"/>
            </a:p>
          </p:txBody>
        </p:sp>
        <p:sp>
          <p:nvSpPr>
            <p:cNvPr id="325" name="Rectangle 360"/>
            <p:cNvSpPr>
              <a:spLocks noChangeArrowheads="1"/>
            </p:cNvSpPr>
            <p:nvPr/>
          </p:nvSpPr>
          <p:spPr bwMode="auto">
            <a:xfrm>
              <a:off x="2239" y="3626"/>
              <a:ext cx="148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6" name="Rectangle 361"/>
            <p:cNvSpPr>
              <a:spLocks noChangeArrowheads="1"/>
            </p:cNvSpPr>
            <p:nvPr/>
          </p:nvSpPr>
          <p:spPr bwMode="auto">
            <a:xfrm>
              <a:off x="2250" y="3637"/>
              <a:ext cx="16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7" name="Rectangle 362"/>
            <p:cNvSpPr>
              <a:spLocks noChangeArrowheads="1"/>
            </p:cNvSpPr>
            <p:nvPr/>
          </p:nvSpPr>
          <p:spPr bwMode="auto">
            <a:xfrm>
              <a:off x="2250" y="3637"/>
              <a:ext cx="16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Fecha_s</a:t>
              </a:r>
              <a:endParaRPr lang="es-ES_tradnl" sz="2400"/>
            </a:p>
          </p:txBody>
        </p:sp>
        <p:sp>
          <p:nvSpPr>
            <p:cNvPr id="328" name="Line 363"/>
            <p:cNvSpPr>
              <a:spLocks noChangeShapeType="1"/>
            </p:cNvSpPr>
            <p:nvPr/>
          </p:nvSpPr>
          <p:spPr bwMode="auto">
            <a:xfrm>
              <a:off x="2159" y="3785"/>
              <a:ext cx="6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9" name="Oval 364"/>
            <p:cNvSpPr>
              <a:spLocks noChangeArrowheads="1"/>
            </p:cNvSpPr>
            <p:nvPr/>
          </p:nvSpPr>
          <p:spPr bwMode="auto">
            <a:xfrm>
              <a:off x="2239" y="3785"/>
              <a:ext cx="11" cy="12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0" name="Rectangle 365"/>
            <p:cNvSpPr>
              <a:spLocks noChangeArrowheads="1"/>
            </p:cNvSpPr>
            <p:nvPr/>
          </p:nvSpPr>
          <p:spPr bwMode="auto">
            <a:xfrm>
              <a:off x="2273" y="3751"/>
              <a:ext cx="12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1" name="Rectangle 366"/>
            <p:cNvSpPr>
              <a:spLocks noChangeArrowheads="1"/>
            </p:cNvSpPr>
            <p:nvPr/>
          </p:nvSpPr>
          <p:spPr bwMode="auto">
            <a:xfrm>
              <a:off x="2285" y="3774"/>
              <a:ext cx="125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2" name="Rectangle 367"/>
            <p:cNvSpPr>
              <a:spLocks noChangeArrowheads="1"/>
            </p:cNvSpPr>
            <p:nvPr/>
          </p:nvSpPr>
          <p:spPr bwMode="auto">
            <a:xfrm>
              <a:off x="2285" y="3762"/>
              <a:ext cx="9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Num</a:t>
              </a:r>
              <a:endParaRPr lang="es-ES_tradnl" sz="2400"/>
            </a:p>
          </p:txBody>
        </p:sp>
        <p:sp>
          <p:nvSpPr>
            <p:cNvPr id="333" name="Rectangle 368"/>
            <p:cNvSpPr>
              <a:spLocks noChangeArrowheads="1"/>
            </p:cNvSpPr>
            <p:nvPr/>
          </p:nvSpPr>
          <p:spPr bwMode="auto">
            <a:xfrm>
              <a:off x="2376" y="3762"/>
              <a:ext cx="4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_s</a:t>
              </a:r>
              <a:endParaRPr lang="es-ES_tradnl" sz="2400"/>
            </a:p>
          </p:txBody>
        </p:sp>
        <p:sp>
          <p:nvSpPr>
            <p:cNvPr id="334" name="Line 369"/>
            <p:cNvSpPr>
              <a:spLocks noChangeShapeType="1"/>
            </p:cNvSpPr>
            <p:nvPr/>
          </p:nvSpPr>
          <p:spPr bwMode="auto">
            <a:xfrm flipV="1">
              <a:off x="2114" y="3466"/>
              <a:ext cx="79" cy="3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5" name="Oval 370"/>
            <p:cNvSpPr>
              <a:spLocks noChangeArrowheads="1"/>
            </p:cNvSpPr>
            <p:nvPr/>
          </p:nvSpPr>
          <p:spPr bwMode="auto">
            <a:xfrm>
              <a:off x="2193" y="3455"/>
              <a:ext cx="12" cy="11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6" name="Line 371"/>
            <p:cNvSpPr>
              <a:spLocks noChangeShapeType="1"/>
            </p:cNvSpPr>
            <p:nvPr/>
          </p:nvSpPr>
          <p:spPr bwMode="auto">
            <a:xfrm>
              <a:off x="2114" y="3580"/>
              <a:ext cx="91" cy="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7" name="Oval 372"/>
            <p:cNvSpPr>
              <a:spLocks noChangeArrowheads="1"/>
            </p:cNvSpPr>
            <p:nvPr/>
          </p:nvSpPr>
          <p:spPr bwMode="auto">
            <a:xfrm>
              <a:off x="2205" y="3626"/>
              <a:ext cx="11" cy="23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8" name="Line 373"/>
            <p:cNvSpPr>
              <a:spLocks noChangeShapeType="1"/>
            </p:cNvSpPr>
            <p:nvPr/>
          </p:nvSpPr>
          <p:spPr bwMode="auto">
            <a:xfrm>
              <a:off x="2797" y="3364"/>
              <a:ext cx="92" cy="4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9" name="Oval 374"/>
            <p:cNvSpPr>
              <a:spLocks noChangeArrowheads="1"/>
            </p:cNvSpPr>
            <p:nvPr/>
          </p:nvSpPr>
          <p:spPr bwMode="auto">
            <a:xfrm>
              <a:off x="2889" y="3409"/>
              <a:ext cx="11" cy="12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0" name="Rectangle 375"/>
            <p:cNvSpPr>
              <a:spLocks noChangeArrowheads="1"/>
            </p:cNvSpPr>
            <p:nvPr/>
          </p:nvSpPr>
          <p:spPr bwMode="auto">
            <a:xfrm>
              <a:off x="2900" y="3421"/>
              <a:ext cx="15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1" name="Rectangle 376"/>
            <p:cNvSpPr>
              <a:spLocks noChangeArrowheads="1"/>
            </p:cNvSpPr>
            <p:nvPr/>
          </p:nvSpPr>
          <p:spPr bwMode="auto">
            <a:xfrm>
              <a:off x="2911" y="3432"/>
              <a:ext cx="19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2" name="Rectangle 377"/>
            <p:cNvSpPr>
              <a:spLocks noChangeArrowheads="1"/>
            </p:cNvSpPr>
            <p:nvPr/>
          </p:nvSpPr>
          <p:spPr bwMode="auto">
            <a:xfrm>
              <a:off x="2911" y="3432"/>
              <a:ext cx="7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Cod</a:t>
              </a:r>
              <a:endParaRPr lang="es-ES_tradnl" sz="2400"/>
            </a:p>
          </p:txBody>
        </p:sp>
        <p:sp>
          <p:nvSpPr>
            <p:cNvPr id="343" name="Rectangle 378"/>
            <p:cNvSpPr>
              <a:spLocks noChangeArrowheads="1"/>
            </p:cNvSpPr>
            <p:nvPr/>
          </p:nvSpPr>
          <p:spPr bwMode="auto">
            <a:xfrm>
              <a:off x="2991" y="3432"/>
              <a:ext cx="1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_libro</a:t>
              </a:r>
              <a:endParaRPr lang="es-ES_tradnl" sz="2400"/>
            </a:p>
          </p:txBody>
        </p:sp>
        <p:sp>
          <p:nvSpPr>
            <p:cNvPr id="344" name="Line 379"/>
            <p:cNvSpPr>
              <a:spLocks noChangeShapeType="1"/>
            </p:cNvSpPr>
            <p:nvPr/>
          </p:nvSpPr>
          <p:spPr bwMode="auto">
            <a:xfrm>
              <a:off x="2820" y="3808"/>
              <a:ext cx="6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5" name="Oval 380"/>
            <p:cNvSpPr>
              <a:spLocks noChangeArrowheads="1"/>
            </p:cNvSpPr>
            <p:nvPr/>
          </p:nvSpPr>
          <p:spPr bwMode="auto">
            <a:xfrm>
              <a:off x="2889" y="3797"/>
              <a:ext cx="22" cy="23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6" name="Rectangle 381"/>
            <p:cNvSpPr>
              <a:spLocks noChangeArrowheads="1"/>
            </p:cNvSpPr>
            <p:nvPr/>
          </p:nvSpPr>
          <p:spPr bwMode="auto">
            <a:xfrm>
              <a:off x="2923" y="3774"/>
              <a:ext cx="17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7" name="Rectangle 382"/>
            <p:cNvSpPr>
              <a:spLocks noChangeArrowheads="1"/>
            </p:cNvSpPr>
            <p:nvPr/>
          </p:nvSpPr>
          <p:spPr bwMode="auto">
            <a:xfrm>
              <a:off x="2946" y="3785"/>
              <a:ext cx="19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8" name="Rectangle 383"/>
            <p:cNvSpPr>
              <a:spLocks noChangeArrowheads="1"/>
            </p:cNvSpPr>
            <p:nvPr/>
          </p:nvSpPr>
          <p:spPr bwMode="auto">
            <a:xfrm>
              <a:off x="2946" y="3785"/>
              <a:ext cx="20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Nombre_e</a:t>
              </a:r>
              <a:endParaRPr lang="es-ES_tradnl" sz="2400"/>
            </a:p>
          </p:txBody>
        </p:sp>
      </p:grpSp>
      <p:sp>
        <p:nvSpPr>
          <p:cNvPr id="387" name="Freeform 385"/>
          <p:cNvSpPr>
            <a:spLocks/>
          </p:cNvSpPr>
          <p:nvPr/>
        </p:nvSpPr>
        <p:spPr bwMode="auto">
          <a:xfrm>
            <a:off x="5584825" y="3095625"/>
            <a:ext cx="579438" cy="922338"/>
          </a:xfrm>
          <a:custGeom>
            <a:avLst/>
            <a:gdLst>
              <a:gd name="T0" fmla="*/ 0 w 365"/>
              <a:gd name="T1" fmla="*/ 2147483647 h 581"/>
              <a:gd name="T2" fmla="*/ 2147483647 w 365"/>
              <a:gd name="T3" fmla="*/ 2147483647 h 581"/>
              <a:gd name="T4" fmla="*/ 2147483647 w 365"/>
              <a:gd name="T5" fmla="*/ 0 h 581"/>
              <a:gd name="T6" fmla="*/ 2147483647 w 365"/>
              <a:gd name="T7" fmla="*/ 0 h 581"/>
              <a:gd name="T8" fmla="*/ 2147483647 w 365"/>
              <a:gd name="T9" fmla="*/ 2147483647 h 581"/>
              <a:gd name="T10" fmla="*/ 2147483647 w 365"/>
              <a:gd name="T11" fmla="*/ 2147483647 h 581"/>
              <a:gd name="T12" fmla="*/ 2147483647 w 365"/>
              <a:gd name="T13" fmla="*/ 2147483647 h 581"/>
              <a:gd name="T14" fmla="*/ 0 w 365"/>
              <a:gd name="T15" fmla="*/ 2147483647 h 5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"/>
              <a:gd name="T25" fmla="*/ 0 h 581"/>
              <a:gd name="T26" fmla="*/ 365 w 365"/>
              <a:gd name="T27" fmla="*/ 581 h 5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" h="581">
                <a:moveTo>
                  <a:pt x="0" y="433"/>
                </a:moveTo>
                <a:lnTo>
                  <a:pt x="91" y="433"/>
                </a:lnTo>
                <a:lnTo>
                  <a:pt x="91" y="0"/>
                </a:lnTo>
                <a:lnTo>
                  <a:pt x="274" y="0"/>
                </a:lnTo>
                <a:lnTo>
                  <a:pt x="274" y="433"/>
                </a:lnTo>
                <a:lnTo>
                  <a:pt x="365" y="433"/>
                </a:lnTo>
                <a:lnTo>
                  <a:pt x="182" y="581"/>
                </a:lnTo>
                <a:lnTo>
                  <a:pt x="0" y="433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8" name="Freeform 386"/>
          <p:cNvSpPr>
            <a:spLocks/>
          </p:cNvSpPr>
          <p:nvPr/>
        </p:nvSpPr>
        <p:spPr bwMode="auto">
          <a:xfrm>
            <a:off x="8515350" y="3095625"/>
            <a:ext cx="579438" cy="922338"/>
          </a:xfrm>
          <a:custGeom>
            <a:avLst/>
            <a:gdLst>
              <a:gd name="T0" fmla="*/ 0 w 365"/>
              <a:gd name="T1" fmla="*/ 2147483647 h 581"/>
              <a:gd name="T2" fmla="*/ 2147483647 w 365"/>
              <a:gd name="T3" fmla="*/ 2147483647 h 581"/>
              <a:gd name="T4" fmla="*/ 2147483647 w 365"/>
              <a:gd name="T5" fmla="*/ 0 h 581"/>
              <a:gd name="T6" fmla="*/ 2147483647 w 365"/>
              <a:gd name="T7" fmla="*/ 0 h 581"/>
              <a:gd name="T8" fmla="*/ 2147483647 w 365"/>
              <a:gd name="T9" fmla="*/ 2147483647 h 581"/>
              <a:gd name="T10" fmla="*/ 2147483647 w 365"/>
              <a:gd name="T11" fmla="*/ 2147483647 h 581"/>
              <a:gd name="T12" fmla="*/ 2147483647 w 365"/>
              <a:gd name="T13" fmla="*/ 2147483647 h 581"/>
              <a:gd name="T14" fmla="*/ 0 w 365"/>
              <a:gd name="T15" fmla="*/ 2147483647 h 5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"/>
              <a:gd name="T25" fmla="*/ 0 h 581"/>
              <a:gd name="T26" fmla="*/ 365 w 365"/>
              <a:gd name="T27" fmla="*/ 581 h 5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" h="581">
                <a:moveTo>
                  <a:pt x="0" y="433"/>
                </a:moveTo>
                <a:lnTo>
                  <a:pt x="91" y="433"/>
                </a:lnTo>
                <a:lnTo>
                  <a:pt x="91" y="0"/>
                </a:lnTo>
                <a:lnTo>
                  <a:pt x="274" y="0"/>
                </a:lnTo>
                <a:lnTo>
                  <a:pt x="274" y="433"/>
                </a:lnTo>
                <a:lnTo>
                  <a:pt x="365" y="433"/>
                </a:lnTo>
                <a:lnTo>
                  <a:pt x="182" y="581"/>
                </a:lnTo>
                <a:lnTo>
                  <a:pt x="0" y="433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389" name="Group 387"/>
          <p:cNvGrpSpPr>
            <a:grpSpLocks/>
          </p:cNvGrpSpPr>
          <p:nvPr/>
        </p:nvGrpSpPr>
        <p:grpSpPr bwMode="auto">
          <a:xfrm>
            <a:off x="7239001" y="1249364"/>
            <a:ext cx="2868613" cy="1722437"/>
            <a:chOff x="3755" y="787"/>
            <a:chExt cx="1652" cy="900"/>
          </a:xfrm>
        </p:grpSpPr>
        <p:sp>
          <p:nvSpPr>
            <p:cNvPr id="390" name="Freeform 388"/>
            <p:cNvSpPr>
              <a:spLocks/>
            </p:cNvSpPr>
            <p:nvPr/>
          </p:nvSpPr>
          <p:spPr bwMode="auto">
            <a:xfrm>
              <a:off x="4347" y="1083"/>
              <a:ext cx="1048" cy="422"/>
            </a:xfrm>
            <a:custGeom>
              <a:avLst/>
              <a:gdLst>
                <a:gd name="T0" fmla="*/ 0 w 1048"/>
                <a:gd name="T1" fmla="*/ 342 h 422"/>
                <a:gd name="T2" fmla="*/ 11 w 1048"/>
                <a:gd name="T3" fmla="*/ 319 h 422"/>
                <a:gd name="T4" fmla="*/ 262 w 1048"/>
                <a:gd name="T5" fmla="*/ 262 h 422"/>
                <a:gd name="T6" fmla="*/ 274 w 1048"/>
                <a:gd name="T7" fmla="*/ 262 h 422"/>
                <a:gd name="T8" fmla="*/ 353 w 1048"/>
                <a:gd name="T9" fmla="*/ 285 h 422"/>
                <a:gd name="T10" fmla="*/ 444 w 1048"/>
                <a:gd name="T11" fmla="*/ 12 h 422"/>
                <a:gd name="T12" fmla="*/ 456 w 1048"/>
                <a:gd name="T13" fmla="*/ 12 h 422"/>
                <a:gd name="T14" fmla="*/ 695 w 1048"/>
                <a:gd name="T15" fmla="*/ 0 h 422"/>
                <a:gd name="T16" fmla="*/ 1003 w 1048"/>
                <a:gd name="T17" fmla="*/ 23 h 422"/>
                <a:gd name="T18" fmla="*/ 1014 w 1048"/>
                <a:gd name="T19" fmla="*/ 34 h 422"/>
                <a:gd name="T20" fmla="*/ 1048 w 1048"/>
                <a:gd name="T21" fmla="*/ 331 h 422"/>
                <a:gd name="T22" fmla="*/ 1026 w 1048"/>
                <a:gd name="T23" fmla="*/ 354 h 422"/>
                <a:gd name="T24" fmla="*/ 615 w 1048"/>
                <a:gd name="T25" fmla="*/ 399 h 422"/>
                <a:gd name="T26" fmla="*/ 558 w 1048"/>
                <a:gd name="T27" fmla="*/ 388 h 422"/>
                <a:gd name="T28" fmla="*/ 262 w 1048"/>
                <a:gd name="T29" fmla="*/ 422 h 422"/>
                <a:gd name="T30" fmla="*/ 0 w 1048"/>
                <a:gd name="T31" fmla="*/ 342 h 4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422"/>
                <a:gd name="T50" fmla="*/ 1048 w 1048"/>
                <a:gd name="T51" fmla="*/ 422 h 42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422">
                  <a:moveTo>
                    <a:pt x="0" y="342"/>
                  </a:moveTo>
                  <a:lnTo>
                    <a:pt x="11" y="319"/>
                  </a:lnTo>
                  <a:lnTo>
                    <a:pt x="262" y="262"/>
                  </a:lnTo>
                  <a:lnTo>
                    <a:pt x="274" y="262"/>
                  </a:lnTo>
                  <a:lnTo>
                    <a:pt x="353" y="285"/>
                  </a:lnTo>
                  <a:lnTo>
                    <a:pt x="444" y="12"/>
                  </a:lnTo>
                  <a:lnTo>
                    <a:pt x="456" y="12"/>
                  </a:lnTo>
                  <a:lnTo>
                    <a:pt x="695" y="0"/>
                  </a:lnTo>
                  <a:lnTo>
                    <a:pt x="1003" y="23"/>
                  </a:lnTo>
                  <a:lnTo>
                    <a:pt x="1014" y="34"/>
                  </a:lnTo>
                  <a:lnTo>
                    <a:pt x="1048" y="331"/>
                  </a:lnTo>
                  <a:lnTo>
                    <a:pt x="1026" y="354"/>
                  </a:lnTo>
                  <a:lnTo>
                    <a:pt x="615" y="399"/>
                  </a:lnTo>
                  <a:lnTo>
                    <a:pt x="558" y="388"/>
                  </a:lnTo>
                  <a:lnTo>
                    <a:pt x="262" y="42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1" name="Freeform 389"/>
            <p:cNvSpPr>
              <a:spLocks/>
            </p:cNvSpPr>
            <p:nvPr/>
          </p:nvSpPr>
          <p:spPr bwMode="auto">
            <a:xfrm>
              <a:off x="4791" y="1140"/>
              <a:ext cx="183" cy="251"/>
            </a:xfrm>
            <a:custGeom>
              <a:avLst/>
              <a:gdLst>
                <a:gd name="T0" fmla="*/ 46 w 183"/>
                <a:gd name="T1" fmla="*/ 0 h 251"/>
                <a:gd name="T2" fmla="*/ 0 w 183"/>
                <a:gd name="T3" fmla="*/ 217 h 251"/>
                <a:gd name="T4" fmla="*/ 149 w 183"/>
                <a:gd name="T5" fmla="*/ 251 h 251"/>
                <a:gd name="T6" fmla="*/ 183 w 183"/>
                <a:gd name="T7" fmla="*/ 23 h 251"/>
                <a:gd name="T8" fmla="*/ 46 w 183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251"/>
                <a:gd name="T17" fmla="*/ 183 w 183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251">
                  <a:moveTo>
                    <a:pt x="46" y="0"/>
                  </a:moveTo>
                  <a:lnTo>
                    <a:pt x="0" y="217"/>
                  </a:lnTo>
                  <a:lnTo>
                    <a:pt x="149" y="251"/>
                  </a:lnTo>
                  <a:lnTo>
                    <a:pt x="183" y="2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989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2" name="Freeform 390"/>
            <p:cNvSpPr>
              <a:spLocks/>
            </p:cNvSpPr>
            <p:nvPr/>
          </p:nvSpPr>
          <p:spPr bwMode="auto">
            <a:xfrm>
              <a:off x="3755" y="1060"/>
              <a:ext cx="603" cy="627"/>
            </a:xfrm>
            <a:custGeom>
              <a:avLst/>
              <a:gdLst>
                <a:gd name="T0" fmla="*/ 159 w 603"/>
                <a:gd name="T1" fmla="*/ 0 h 627"/>
                <a:gd name="T2" fmla="*/ 170 w 603"/>
                <a:gd name="T3" fmla="*/ 23 h 627"/>
                <a:gd name="T4" fmla="*/ 159 w 603"/>
                <a:gd name="T5" fmla="*/ 46 h 627"/>
                <a:gd name="T6" fmla="*/ 136 w 603"/>
                <a:gd name="T7" fmla="*/ 46 h 627"/>
                <a:gd name="T8" fmla="*/ 136 w 603"/>
                <a:gd name="T9" fmla="*/ 46 h 627"/>
                <a:gd name="T10" fmla="*/ 136 w 603"/>
                <a:gd name="T11" fmla="*/ 57 h 627"/>
                <a:gd name="T12" fmla="*/ 68 w 603"/>
                <a:gd name="T13" fmla="*/ 92 h 627"/>
                <a:gd name="T14" fmla="*/ 0 w 603"/>
                <a:gd name="T15" fmla="*/ 149 h 627"/>
                <a:gd name="T16" fmla="*/ 0 w 603"/>
                <a:gd name="T17" fmla="*/ 582 h 627"/>
                <a:gd name="T18" fmla="*/ 0 w 603"/>
                <a:gd name="T19" fmla="*/ 605 h 627"/>
                <a:gd name="T20" fmla="*/ 22 w 603"/>
                <a:gd name="T21" fmla="*/ 627 h 627"/>
                <a:gd name="T22" fmla="*/ 34 w 603"/>
                <a:gd name="T23" fmla="*/ 627 h 627"/>
                <a:gd name="T24" fmla="*/ 68 w 603"/>
                <a:gd name="T25" fmla="*/ 627 h 627"/>
                <a:gd name="T26" fmla="*/ 569 w 603"/>
                <a:gd name="T27" fmla="*/ 627 h 627"/>
                <a:gd name="T28" fmla="*/ 603 w 603"/>
                <a:gd name="T29" fmla="*/ 559 h 627"/>
                <a:gd name="T30" fmla="*/ 603 w 603"/>
                <a:gd name="T31" fmla="*/ 513 h 627"/>
                <a:gd name="T32" fmla="*/ 592 w 603"/>
                <a:gd name="T33" fmla="*/ 491 h 627"/>
                <a:gd name="T34" fmla="*/ 547 w 603"/>
                <a:gd name="T35" fmla="*/ 456 h 627"/>
                <a:gd name="T36" fmla="*/ 444 w 603"/>
                <a:gd name="T37" fmla="*/ 502 h 627"/>
                <a:gd name="T38" fmla="*/ 421 w 603"/>
                <a:gd name="T39" fmla="*/ 445 h 627"/>
                <a:gd name="T40" fmla="*/ 398 w 603"/>
                <a:gd name="T41" fmla="*/ 422 h 627"/>
                <a:gd name="T42" fmla="*/ 421 w 603"/>
                <a:gd name="T43" fmla="*/ 399 h 627"/>
                <a:gd name="T44" fmla="*/ 421 w 603"/>
                <a:gd name="T45" fmla="*/ 365 h 627"/>
                <a:gd name="T46" fmla="*/ 387 w 603"/>
                <a:gd name="T47" fmla="*/ 320 h 627"/>
                <a:gd name="T48" fmla="*/ 376 w 603"/>
                <a:gd name="T49" fmla="*/ 320 h 627"/>
                <a:gd name="T50" fmla="*/ 353 w 603"/>
                <a:gd name="T51" fmla="*/ 297 h 627"/>
                <a:gd name="T52" fmla="*/ 353 w 603"/>
                <a:gd name="T53" fmla="*/ 228 h 627"/>
                <a:gd name="T54" fmla="*/ 364 w 603"/>
                <a:gd name="T55" fmla="*/ 171 h 627"/>
                <a:gd name="T56" fmla="*/ 330 w 603"/>
                <a:gd name="T57" fmla="*/ 149 h 627"/>
                <a:gd name="T58" fmla="*/ 239 w 603"/>
                <a:gd name="T59" fmla="*/ 35 h 627"/>
                <a:gd name="T60" fmla="*/ 159 w 603"/>
                <a:gd name="T61" fmla="*/ 0 h 62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03"/>
                <a:gd name="T94" fmla="*/ 0 h 627"/>
                <a:gd name="T95" fmla="*/ 603 w 603"/>
                <a:gd name="T96" fmla="*/ 627 h 62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03" h="627">
                  <a:moveTo>
                    <a:pt x="159" y="0"/>
                  </a:moveTo>
                  <a:lnTo>
                    <a:pt x="170" y="23"/>
                  </a:lnTo>
                  <a:lnTo>
                    <a:pt x="159" y="46"/>
                  </a:lnTo>
                  <a:lnTo>
                    <a:pt x="136" y="46"/>
                  </a:lnTo>
                  <a:lnTo>
                    <a:pt x="136" y="57"/>
                  </a:lnTo>
                  <a:lnTo>
                    <a:pt x="68" y="92"/>
                  </a:lnTo>
                  <a:lnTo>
                    <a:pt x="0" y="149"/>
                  </a:lnTo>
                  <a:lnTo>
                    <a:pt x="0" y="582"/>
                  </a:lnTo>
                  <a:lnTo>
                    <a:pt x="0" y="605"/>
                  </a:lnTo>
                  <a:lnTo>
                    <a:pt x="22" y="627"/>
                  </a:lnTo>
                  <a:lnTo>
                    <a:pt x="34" y="627"/>
                  </a:lnTo>
                  <a:lnTo>
                    <a:pt x="68" y="627"/>
                  </a:lnTo>
                  <a:lnTo>
                    <a:pt x="569" y="627"/>
                  </a:lnTo>
                  <a:lnTo>
                    <a:pt x="603" y="559"/>
                  </a:lnTo>
                  <a:lnTo>
                    <a:pt x="603" y="513"/>
                  </a:lnTo>
                  <a:lnTo>
                    <a:pt x="592" y="491"/>
                  </a:lnTo>
                  <a:lnTo>
                    <a:pt x="547" y="456"/>
                  </a:lnTo>
                  <a:lnTo>
                    <a:pt x="444" y="502"/>
                  </a:lnTo>
                  <a:lnTo>
                    <a:pt x="421" y="445"/>
                  </a:lnTo>
                  <a:lnTo>
                    <a:pt x="398" y="422"/>
                  </a:lnTo>
                  <a:lnTo>
                    <a:pt x="421" y="399"/>
                  </a:lnTo>
                  <a:lnTo>
                    <a:pt x="421" y="365"/>
                  </a:lnTo>
                  <a:lnTo>
                    <a:pt x="387" y="320"/>
                  </a:lnTo>
                  <a:lnTo>
                    <a:pt x="376" y="320"/>
                  </a:lnTo>
                  <a:lnTo>
                    <a:pt x="353" y="297"/>
                  </a:lnTo>
                  <a:lnTo>
                    <a:pt x="353" y="228"/>
                  </a:lnTo>
                  <a:lnTo>
                    <a:pt x="364" y="171"/>
                  </a:lnTo>
                  <a:lnTo>
                    <a:pt x="330" y="149"/>
                  </a:lnTo>
                  <a:lnTo>
                    <a:pt x="239" y="35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3" name="Freeform 391"/>
            <p:cNvSpPr>
              <a:spLocks/>
            </p:cNvSpPr>
            <p:nvPr/>
          </p:nvSpPr>
          <p:spPr bwMode="auto">
            <a:xfrm>
              <a:off x="4153" y="1277"/>
              <a:ext cx="502" cy="331"/>
            </a:xfrm>
            <a:custGeom>
              <a:avLst/>
              <a:gdLst>
                <a:gd name="T0" fmla="*/ 0 w 502"/>
                <a:gd name="T1" fmla="*/ 114 h 331"/>
                <a:gd name="T2" fmla="*/ 23 w 502"/>
                <a:gd name="T3" fmla="*/ 148 h 331"/>
                <a:gd name="T4" fmla="*/ 228 w 502"/>
                <a:gd name="T5" fmla="*/ 91 h 331"/>
                <a:gd name="T6" fmla="*/ 285 w 502"/>
                <a:gd name="T7" fmla="*/ 91 h 331"/>
                <a:gd name="T8" fmla="*/ 319 w 502"/>
                <a:gd name="T9" fmla="*/ 80 h 331"/>
                <a:gd name="T10" fmla="*/ 274 w 502"/>
                <a:gd name="T11" fmla="*/ 137 h 331"/>
                <a:gd name="T12" fmla="*/ 149 w 502"/>
                <a:gd name="T13" fmla="*/ 239 h 331"/>
                <a:gd name="T14" fmla="*/ 194 w 502"/>
                <a:gd name="T15" fmla="*/ 274 h 331"/>
                <a:gd name="T16" fmla="*/ 205 w 502"/>
                <a:gd name="T17" fmla="*/ 308 h 331"/>
                <a:gd name="T18" fmla="*/ 205 w 502"/>
                <a:gd name="T19" fmla="*/ 331 h 331"/>
                <a:gd name="T20" fmla="*/ 308 w 502"/>
                <a:gd name="T21" fmla="*/ 217 h 331"/>
                <a:gd name="T22" fmla="*/ 319 w 502"/>
                <a:gd name="T23" fmla="*/ 205 h 331"/>
                <a:gd name="T24" fmla="*/ 376 w 502"/>
                <a:gd name="T25" fmla="*/ 194 h 331"/>
                <a:gd name="T26" fmla="*/ 422 w 502"/>
                <a:gd name="T27" fmla="*/ 160 h 331"/>
                <a:gd name="T28" fmla="*/ 456 w 502"/>
                <a:gd name="T29" fmla="*/ 160 h 331"/>
                <a:gd name="T30" fmla="*/ 479 w 502"/>
                <a:gd name="T31" fmla="*/ 171 h 331"/>
                <a:gd name="T32" fmla="*/ 490 w 502"/>
                <a:gd name="T33" fmla="*/ 160 h 331"/>
                <a:gd name="T34" fmla="*/ 490 w 502"/>
                <a:gd name="T35" fmla="*/ 160 h 331"/>
                <a:gd name="T36" fmla="*/ 456 w 502"/>
                <a:gd name="T37" fmla="*/ 137 h 331"/>
                <a:gd name="T38" fmla="*/ 422 w 502"/>
                <a:gd name="T39" fmla="*/ 125 h 331"/>
                <a:gd name="T40" fmla="*/ 468 w 502"/>
                <a:gd name="T41" fmla="*/ 114 h 331"/>
                <a:gd name="T42" fmla="*/ 502 w 502"/>
                <a:gd name="T43" fmla="*/ 125 h 331"/>
                <a:gd name="T44" fmla="*/ 502 w 502"/>
                <a:gd name="T45" fmla="*/ 125 h 331"/>
                <a:gd name="T46" fmla="*/ 468 w 502"/>
                <a:gd name="T47" fmla="*/ 103 h 331"/>
                <a:gd name="T48" fmla="*/ 445 w 502"/>
                <a:gd name="T49" fmla="*/ 91 h 331"/>
                <a:gd name="T50" fmla="*/ 422 w 502"/>
                <a:gd name="T51" fmla="*/ 46 h 331"/>
                <a:gd name="T52" fmla="*/ 411 w 502"/>
                <a:gd name="T53" fmla="*/ 23 h 331"/>
                <a:gd name="T54" fmla="*/ 399 w 502"/>
                <a:gd name="T55" fmla="*/ 11 h 331"/>
                <a:gd name="T56" fmla="*/ 376 w 502"/>
                <a:gd name="T57" fmla="*/ 0 h 331"/>
                <a:gd name="T58" fmla="*/ 354 w 502"/>
                <a:gd name="T59" fmla="*/ 11 h 331"/>
                <a:gd name="T60" fmla="*/ 331 w 502"/>
                <a:gd name="T61" fmla="*/ 0 h 331"/>
                <a:gd name="T62" fmla="*/ 319 w 502"/>
                <a:gd name="T63" fmla="*/ 0 h 331"/>
                <a:gd name="T64" fmla="*/ 308 w 502"/>
                <a:gd name="T65" fmla="*/ 11 h 331"/>
                <a:gd name="T66" fmla="*/ 228 w 502"/>
                <a:gd name="T67" fmla="*/ 57 h 331"/>
                <a:gd name="T68" fmla="*/ 12 w 502"/>
                <a:gd name="T69" fmla="*/ 103 h 331"/>
                <a:gd name="T70" fmla="*/ 0 w 502"/>
                <a:gd name="T71" fmla="*/ 114 h 3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2"/>
                <a:gd name="T109" fmla="*/ 0 h 331"/>
                <a:gd name="T110" fmla="*/ 502 w 502"/>
                <a:gd name="T111" fmla="*/ 331 h 33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2" h="331">
                  <a:moveTo>
                    <a:pt x="0" y="114"/>
                  </a:moveTo>
                  <a:lnTo>
                    <a:pt x="23" y="148"/>
                  </a:lnTo>
                  <a:lnTo>
                    <a:pt x="228" y="91"/>
                  </a:lnTo>
                  <a:lnTo>
                    <a:pt x="285" y="91"/>
                  </a:lnTo>
                  <a:lnTo>
                    <a:pt x="319" y="80"/>
                  </a:lnTo>
                  <a:lnTo>
                    <a:pt x="274" y="137"/>
                  </a:lnTo>
                  <a:lnTo>
                    <a:pt x="149" y="239"/>
                  </a:lnTo>
                  <a:lnTo>
                    <a:pt x="194" y="274"/>
                  </a:lnTo>
                  <a:lnTo>
                    <a:pt x="205" y="308"/>
                  </a:lnTo>
                  <a:lnTo>
                    <a:pt x="205" y="331"/>
                  </a:lnTo>
                  <a:lnTo>
                    <a:pt x="308" y="217"/>
                  </a:lnTo>
                  <a:lnTo>
                    <a:pt x="319" y="205"/>
                  </a:lnTo>
                  <a:lnTo>
                    <a:pt x="376" y="194"/>
                  </a:lnTo>
                  <a:lnTo>
                    <a:pt x="422" y="160"/>
                  </a:lnTo>
                  <a:lnTo>
                    <a:pt x="456" y="160"/>
                  </a:lnTo>
                  <a:lnTo>
                    <a:pt x="479" y="171"/>
                  </a:lnTo>
                  <a:lnTo>
                    <a:pt x="490" y="160"/>
                  </a:lnTo>
                  <a:lnTo>
                    <a:pt x="456" y="137"/>
                  </a:lnTo>
                  <a:lnTo>
                    <a:pt x="422" y="125"/>
                  </a:lnTo>
                  <a:lnTo>
                    <a:pt x="468" y="114"/>
                  </a:lnTo>
                  <a:lnTo>
                    <a:pt x="502" y="125"/>
                  </a:lnTo>
                  <a:lnTo>
                    <a:pt x="468" y="103"/>
                  </a:lnTo>
                  <a:lnTo>
                    <a:pt x="445" y="91"/>
                  </a:lnTo>
                  <a:lnTo>
                    <a:pt x="422" y="46"/>
                  </a:lnTo>
                  <a:lnTo>
                    <a:pt x="411" y="23"/>
                  </a:lnTo>
                  <a:lnTo>
                    <a:pt x="399" y="11"/>
                  </a:lnTo>
                  <a:lnTo>
                    <a:pt x="376" y="0"/>
                  </a:lnTo>
                  <a:lnTo>
                    <a:pt x="354" y="11"/>
                  </a:lnTo>
                  <a:lnTo>
                    <a:pt x="331" y="0"/>
                  </a:lnTo>
                  <a:lnTo>
                    <a:pt x="319" y="0"/>
                  </a:lnTo>
                  <a:lnTo>
                    <a:pt x="308" y="11"/>
                  </a:lnTo>
                  <a:lnTo>
                    <a:pt x="228" y="57"/>
                  </a:lnTo>
                  <a:lnTo>
                    <a:pt x="12" y="10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9E57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4" name="Freeform 392"/>
            <p:cNvSpPr>
              <a:spLocks/>
            </p:cNvSpPr>
            <p:nvPr/>
          </p:nvSpPr>
          <p:spPr bwMode="auto">
            <a:xfrm>
              <a:off x="3925" y="787"/>
              <a:ext cx="377" cy="137"/>
            </a:xfrm>
            <a:custGeom>
              <a:avLst/>
              <a:gdLst>
                <a:gd name="T0" fmla="*/ 114 w 377"/>
                <a:gd name="T1" fmla="*/ 0 h 137"/>
                <a:gd name="T2" fmla="*/ 171 w 377"/>
                <a:gd name="T3" fmla="*/ 0 h 137"/>
                <a:gd name="T4" fmla="*/ 263 w 377"/>
                <a:gd name="T5" fmla="*/ 23 h 137"/>
                <a:gd name="T6" fmla="*/ 354 w 377"/>
                <a:gd name="T7" fmla="*/ 80 h 137"/>
                <a:gd name="T8" fmla="*/ 377 w 377"/>
                <a:gd name="T9" fmla="*/ 114 h 137"/>
                <a:gd name="T10" fmla="*/ 297 w 377"/>
                <a:gd name="T11" fmla="*/ 114 h 137"/>
                <a:gd name="T12" fmla="*/ 240 w 377"/>
                <a:gd name="T13" fmla="*/ 137 h 137"/>
                <a:gd name="T14" fmla="*/ 0 w 377"/>
                <a:gd name="T15" fmla="*/ 125 h 137"/>
                <a:gd name="T16" fmla="*/ 0 w 377"/>
                <a:gd name="T17" fmla="*/ 57 h 137"/>
                <a:gd name="T18" fmla="*/ 57 w 377"/>
                <a:gd name="T19" fmla="*/ 11 h 137"/>
                <a:gd name="T20" fmla="*/ 114 w 377"/>
                <a:gd name="T21" fmla="*/ 0 h 1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7"/>
                <a:gd name="T34" fmla="*/ 0 h 137"/>
                <a:gd name="T35" fmla="*/ 377 w 377"/>
                <a:gd name="T36" fmla="*/ 137 h 1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7" h="137">
                  <a:moveTo>
                    <a:pt x="114" y="0"/>
                  </a:moveTo>
                  <a:lnTo>
                    <a:pt x="171" y="0"/>
                  </a:lnTo>
                  <a:lnTo>
                    <a:pt x="263" y="23"/>
                  </a:lnTo>
                  <a:lnTo>
                    <a:pt x="354" y="80"/>
                  </a:lnTo>
                  <a:lnTo>
                    <a:pt x="377" y="114"/>
                  </a:lnTo>
                  <a:lnTo>
                    <a:pt x="297" y="114"/>
                  </a:lnTo>
                  <a:lnTo>
                    <a:pt x="240" y="137"/>
                  </a:lnTo>
                  <a:lnTo>
                    <a:pt x="0" y="125"/>
                  </a:lnTo>
                  <a:lnTo>
                    <a:pt x="0" y="57"/>
                  </a:lnTo>
                  <a:lnTo>
                    <a:pt x="57" y="1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33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5" name="Freeform 393"/>
            <p:cNvSpPr>
              <a:spLocks/>
            </p:cNvSpPr>
            <p:nvPr/>
          </p:nvSpPr>
          <p:spPr bwMode="auto">
            <a:xfrm>
              <a:off x="3925" y="901"/>
              <a:ext cx="377" cy="319"/>
            </a:xfrm>
            <a:custGeom>
              <a:avLst/>
              <a:gdLst>
                <a:gd name="T0" fmla="*/ 0 w 377"/>
                <a:gd name="T1" fmla="*/ 137 h 319"/>
                <a:gd name="T2" fmla="*/ 0 w 377"/>
                <a:gd name="T3" fmla="*/ 125 h 319"/>
                <a:gd name="T4" fmla="*/ 171 w 377"/>
                <a:gd name="T5" fmla="*/ 23 h 319"/>
                <a:gd name="T6" fmla="*/ 331 w 377"/>
                <a:gd name="T7" fmla="*/ 0 h 319"/>
                <a:gd name="T8" fmla="*/ 354 w 377"/>
                <a:gd name="T9" fmla="*/ 23 h 319"/>
                <a:gd name="T10" fmla="*/ 365 w 377"/>
                <a:gd name="T11" fmla="*/ 80 h 319"/>
                <a:gd name="T12" fmla="*/ 365 w 377"/>
                <a:gd name="T13" fmla="*/ 102 h 319"/>
                <a:gd name="T14" fmla="*/ 354 w 377"/>
                <a:gd name="T15" fmla="*/ 114 h 319"/>
                <a:gd name="T16" fmla="*/ 354 w 377"/>
                <a:gd name="T17" fmla="*/ 125 h 319"/>
                <a:gd name="T18" fmla="*/ 377 w 377"/>
                <a:gd name="T19" fmla="*/ 182 h 319"/>
                <a:gd name="T20" fmla="*/ 377 w 377"/>
                <a:gd name="T21" fmla="*/ 194 h 319"/>
                <a:gd name="T22" fmla="*/ 365 w 377"/>
                <a:gd name="T23" fmla="*/ 194 h 319"/>
                <a:gd name="T24" fmla="*/ 342 w 377"/>
                <a:gd name="T25" fmla="*/ 194 h 319"/>
                <a:gd name="T26" fmla="*/ 320 w 377"/>
                <a:gd name="T27" fmla="*/ 228 h 319"/>
                <a:gd name="T28" fmla="*/ 308 w 377"/>
                <a:gd name="T29" fmla="*/ 239 h 319"/>
                <a:gd name="T30" fmla="*/ 320 w 377"/>
                <a:gd name="T31" fmla="*/ 239 h 319"/>
                <a:gd name="T32" fmla="*/ 320 w 377"/>
                <a:gd name="T33" fmla="*/ 251 h 319"/>
                <a:gd name="T34" fmla="*/ 297 w 377"/>
                <a:gd name="T35" fmla="*/ 262 h 319"/>
                <a:gd name="T36" fmla="*/ 285 w 377"/>
                <a:gd name="T37" fmla="*/ 285 h 319"/>
                <a:gd name="T38" fmla="*/ 263 w 377"/>
                <a:gd name="T39" fmla="*/ 296 h 319"/>
                <a:gd name="T40" fmla="*/ 194 w 377"/>
                <a:gd name="T41" fmla="*/ 296 h 319"/>
                <a:gd name="T42" fmla="*/ 171 w 377"/>
                <a:gd name="T43" fmla="*/ 319 h 319"/>
                <a:gd name="T44" fmla="*/ 149 w 377"/>
                <a:gd name="T45" fmla="*/ 308 h 319"/>
                <a:gd name="T46" fmla="*/ 69 w 377"/>
                <a:gd name="T47" fmla="*/ 194 h 319"/>
                <a:gd name="T48" fmla="*/ 0 w 377"/>
                <a:gd name="T49" fmla="*/ 182 h 319"/>
                <a:gd name="T50" fmla="*/ 0 w 377"/>
                <a:gd name="T51" fmla="*/ 137 h 3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77"/>
                <a:gd name="T79" fmla="*/ 0 h 319"/>
                <a:gd name="T80" fmla="*/ 377 w 377"/>
                <a:gd name="T81" fmla="*/ 319 h 3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77" h="319">
                  <a:moveTo>
                    <a:pt x="0" y="137"/>
                  </a:moveTo>
                  <a:lnTo>
                    <a:pt x="0" y="125"/>
                  </a:lnTo>
                  <a:lnTo>
                    <a:pt x="171" y="23"/>
                  </a:lnTo>
                  <a:lnTo>
                    <a:pt x="331" y="0"/>
                  </a:lnTo>
                  <a:lnTo>
                    <a:pt x="354" y="23"/>
                  </a:lnTo>
                  <a:lnTo>
                    <a:pt x="365" y="80"/>
                  </a:lnTo>
                  <a:lnTo>
                    <a:pt x="365" y="102"/>
                  </a:lnTo>
                  <a:lnTo>
                    <a:pt x="354" y="114"/>
                  </a:lnTo>
                  <a:lnTo>
                    <a:pt x="354" y="125"/>
                  </a:lnTo>
                  <a:lnTo>
                    <a:pt x="377" y="182"/>
                  </a:lnTo>
                  <a:lnTo>
                    <a:pt x="377" y="194"/>
                  </a:lnTo>
                  <a:lnTo>
                    <a:pt x="365" y="194"/>
                  </a:lnTo>
                  <a:lnTo>
                    <a:pt x="342" y="194"/>
                  </a:lnTo>
                  <a:lnTo>
                    <a:pt x="320" y="228"/>
                  </a:lnTo>
                  <a:lnTo>
                    <a:pt x="308" y="239"/>
                  </a:lnTo>
                  <a:lnTo>
                    <a:pt x="320" y="239"/>
                  </a:lnTo>
                  <a:lnTo>
                    <a:pt x="320" y="251"/>
                  </a:lnTo>
                  <a:lnTo>
                    <a:pt x="297" y="262"/>
                  </a:lnTo>
                  <a:lnTo>
                    <a:pt x="285" y="285"/>
                  </a:lnTo>
                  <a:lnTo>
                    <a:pt x="263" y="296"/>
                  </a:lnTo>
                  <a:lnTo>
                    <a:pt x="194" y="296"/>
                  </a:lnTo>
                  <a:lnTo>
                    <a:pt x="171" y="319"/>
                  </a:lnTo>
                  <a:lnTo>
                    <a:pt x="149" y="308"/>
                  </a:lnTo>
                  <a:lnTo>
                    <a:pt x="69" y="194"/>
                  </a:lnTo>
                  <a:lnTo>
                    <a:pt x="0" y="182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E57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6" name="Freeform 394"/>
            <p:cNvSpPr>
              <a:spLocks/>
            </p:cNvSpPr>
            <p:nvPr/>
          </p:nvSpPr>
          <p:spPr bwMode="auto">
            <a:xfrm>
              <a:off x="4222" y="992"/>
              <a:ext cx="68" cy="34"/>
            </a:xfrm>
            <a:custGeom>
              <a:avLst/>
              <a:gdLst>
                <a:gd name="T0" fmla="*/ 57 w 68"/>
                <a:gd name="T1" fmla="*/ 23 h 34"/>
                <a:gd name="T2" fmla="*/ 68 w 68"/>
                <a:gd name="T3" fmla="*/ 11 h 34"/>
                <a:gd name="T4" fmla="*/ 68 w 68"/>
                <a:gd name="T5" fmla="*/ 0 h 34"/>
                <a:gd name="T6" fmla="*/ 45 w 68"/>
                <a:gd name="T7" fmla="*/ 0 h 34"/>
                <a:gd name="T8" fmla="*/ 23 w 68"/>
                <a:gd name="T9" fmla="*/ 11 h 34"/>
                <a:gd name="T10" fmla="*/ 0 w 68"/>
                <a:gd name="T11" fmla="*/ 11 h 34"/>
                <a:gd name="T12" fmla="*/ 0 w 68"/>
                <a:gd name="T13" fmla="*/ 23 h 34"/>
                <a:gd name="T14" fmla="*/ 11 w 68"/>
                <a:gd name="T15" fmla="*/ 34 h 34"/>
                <a:gd name="T16" fmla="*/ 23 w 68"/>
                <a:gd name="T17" fmla="*/ 23 h 34"/>
                <a:gd name="T18" fmla="*/ 45 w 68"/>
                <a:gd name="T19" fmla="*/ 23 h 34"/>
                <a:gd name="T20" fmla="*/ 45 w 68"/>
                <a:gd name="T21" fmla="*/ 11 h 34"/>
                <a:gd name="T22" fmla="*/ 57 w 68"/>
                <a:gd name="T23" fmla="*/ 11 h 34"/>
                <a:gd name="T24" fmla="*/ 57 w 68"/>
                <a:gd name="T25" fmla="*/ 2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8"/>
                <a:gd name="T40" fmla="*/ 0 h 34"/>
                <a:gd name="T41" fmla="*/ 68 w 68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8" h="34">
                  <a:moveTo>
                    <a:pt x="57" y="23"/>
                  </a:moveTo>
                  <a:lnTo>
                    <a:pt x="68" y="11"/>
                  </a:lnTo>
                  <a:lnTo>
                    <a:pt x="68" y="0"/>
                  </a:lnTo>
                  <a:lnTo>
                    <a:pt x="45" y="0"/>
                  </a:lnTo>
                  <a:lnTo>
                    <a:pt x="23" y="11"/>
                  </a:lnTo>
                  <a:lnTo>
                    <a:pt x="0" y="11"/>
                  </a:lnTo>
                  <a:lnTo>
                    <a:pt x="0" y="23"/>
                  </a:lnTo>
                  <a:lnTo>
                    <a:pt x="11" y="34"/>
                  </a:lnTo>
                  <a:lnTo>
                    <a:pt x="23" y="23"/>
                  </a:lnTo>
                  <a:lnTo>
                    <a:pt x="45" y="23"/>
                  </a:lnTo>
                  <a:lnTo>
                    <a:pt x="45" y="11"/>
                  </a:lnTo>
                  <a:lnTo>
                    <a:pt x="57" y="11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7" name="Freeform 395"/>
            <p:cNvSpPr>
              <a:spLocks/>
            </p:cNvSpPr>
            <p:nvPr/>
          </p:nvSpPr>
          <p:spPr bwMode="auto">
            <a:xfrm>
              <a:off x="4210" y="1026"/>
              <a:ext cx="80" cy="126"/>
            </a:xfrm>
            <a:custGeom>
              <a:avLst/>
              <a:gdLst>
                <a:gd name="T0" fmla="*/ 23 w 80"/>
                <a:gd name="T1" fmla="*/ 0 h 126"/>
                <a:gd name="T2" fmla="*/ 46 w 80"/>
                <a:gd name="T3" fmla="*/ 23 h 126"/>
                <a:gd name="T4" fmla="*/ 46 w 80"/>
                <a:gd name="T5" fmla="*/ 34 h 126"/>
                <a:gd name="T6" fmla="*/ 35 w 80"/>
                <a:gd name="T7" fmla="*/ 57 h 126"/>
                <a:gd name="T8" fmla="*/ 46 w 80"/>
                <a:gd name="T9" fmla="*/ 69 h 126"/>
                <a:gd name="T10" fmla="*/ 69 w 80"/>
                <a:gd name="T11" fmla="*/ 57 h 126"/>
                <a:gd name="T12" fmla="*/ 69 w 80"/>
                <a:gd name="T13" fmla="*/ 69 h 126"/>
                <a:gd name="T14" fmla="*/ 80 w 80"/>
                <a:gd name="T15" fmla="*/ 69 h 126"/>
                <a:gd name="T16" fmla="*/ 80 w 80"/>
                <a:gd name="T17" fmla="*/ 69 h 126"/>
                <a:gd name="T18" fmla="*/ 57 w 80"/>
                <a:gd name="T19" fmla="*/ 69 h 126"/>
                <a:gd name="T20" fmla="*/ 69 w 80"/>
                <a:gd name="T21" fmla="*/ 80 h 126"/>
                <a:gd name="T22" fmla="*/ 57 w 80"/>
                <a:gd name="T23" fmla="*/ 91 h 126"/>
                <a:gd name="T24" fmla="*/ 46 w 80"/>
                <a:gd name="T25" fmla="*/ 91 h 126"/>
                <a:gd name="T26" fmla="*/ 46 w 80"/>
                <a:gd name="T27" fmla="*/ 103 h 126"/>
                <a:gd name="T28" fmla="*/ 35 w 80"/>
                <a:gd name="T29" fmla="*/ 103 h 126"/>
                <a:gd name="T30" fmla="*/ 12 w 80"/>
                <a:gd name="T31" fmla="*/ 114 h 126"/>
                <a:gd name="T32" fmla="*/ 0 w 80"/>
                <a:gd name="T33" fmla="*/ 126 h 126"/>
                <a:gd name="T34" fmla="*/ 12 w 80"/>
                <a:gd name="T35" fmla="*/ 114 h 126"/>
                <a:gd name="T36" fmla="*/ 23 w 80"/>
                <a:gd name="T37" fmla="*/ 103 h 126"/>
                <a:gd name="T38" fmla="*/ 23 w 80"/>
                <a:gd name="T39" fmla="*/ 80 h 126"/>
                <a:gd name="T40" fmla="*/ 46 w 80"/>
                <a:gd name="T41" fmla="*/ 69 h 126"/>
                <a:gd name="T42" fmla="*/ 23 w 80"/>
                <a:gd name="T43" fmla="*/ 69 h 126"/>
                <a:gd name="T44" fmla="*/ 23 w 80"/>
                <a:gd name="T45" fmla="*/ 46 h 126"/>
                <a:gd name="T46" fmla="*/ 35 w 80"/>
                <a:gd name="T47" fmla="*/ 23 h 126"/>
                <a:gd name="T48" fmla="*/ 23 w 80"/>
                <a:gd name="T49" fmla="*/ 0 h 12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0"/>
                <a:gd name="T76" fmla="*/ 0 h 126"/>
                <a:gd name="T77" fmla="*/ 80 w 80"/>
                <a:gd name="T78" fmla="*/ 126 h 12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0" h="126">
                  <a:moveTo>
                    <a:pt x="23" y="0"/>
                  </a:moveTo>
                  <a:lnTo>
                    <a:pt x="46" y="23"/>
                  </a:lnTo>
                  <a:lnTo>
                    <a:pt x="46" y="34"/>
                  </a:lnTo>
                  <a:lnTo>
                    <a:pt x="35" y="57"/>
                  </a:lnTo>
                  <a:lnTo>
                    <a:pt x="46" y="69"/>
                  </a:lnTo>
                  <a:lnTo>
                    <a:pt x="69" y="57"/>
                  </a:lnTo>
                  <a:lnTo>
                    <a:pt x="69" y="69"/>
                  </a:lnTo>
                  <a:lnTo>
                    <a:pt x="80" y="69"/>
                  </a:lnTo>
                  <a:lnTo>
                    <a:pt x="57" y="69"/>
                  </a:lnTo>
                  <a:lnTo>
                    <a:pt x="69" y="80"/>
                  </a:lnTo>
                  <a:lnTo>
                    <a:pt x="57" y="91"/>
                  </a:lnTo>
                  <a:lnTo>
                    <a:pt x="46" y="91"/>
                  </a:lnTo>
                  <a:lnTo>
                    <a:pt x="46" y="103"/>
                  </a:lnTo>
                  <a:lnTo>
                    <a:pt x="35" y="103"/>
                  </a:lnTo>
                  <a:lnTo>
                    <a:pt x="12" y="114"/>
                  </a:lnTo>
                  <a:lnTo>
                    <a:pt x="0" y="126"/>
                  </a:lnTo>
                  <a:lnTo>
                    <a:pt x="12" y="114"/>
                  </a:lnTo>
                  <a:lnTo>
                    <a:pt x="23" y="103"/>
                  </a:lnTo>
                  <a:lnTo>
                    <a:pt x="23" y="80"/>
                  </a:lnTo>
                  <a:lnTo>
                    <a:pt x="46" y="69"/>
                  </a:lnTo>
                  <a:lnTo>
                    <a:pt x="23" y="69"/>
                  </a:lnTo>
                  <a:lnTo>
                    <a:pt x="23" y="46"/>
                  </a:lnTo>
                  <a:lnTo>
                    <a:pt x="35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8" name="Freeform 396"/>
            <p:cNvSpPr>
              <a:spLocks/>
            </p:cNvSpPr>
            <p:nvPr/>
          </p:nvSpPr>
          <p:spPr bwMode="auto">
            <a:xfrm>
              <a:off x="4222" y="1129"/>
              <a:ext cx="23" cy="11"/>
            </a:xfrm>
            <a:custGeom>
              <a:avLst/>
              <a:gdLst>
                <a:gd name="T0" fmla="*/ 0 w 23"/>
                <a:gd name="T1" fmla="*/ 11 h 11"/>
                <a:gd name="T2" fmla="*/ 23 w 23"/>
                <a:gd name="T3" fmla="*/ 11 h 11"/>
                <a:gd name="T4" fmla="*/ 11 w 23"/>
                <a:gd name="T5" fmla="*/ 0 h 11"/>
                <a:gd name="T6" fmla="*/ 0 w 23"/>
                <a:gd name="T7" fmla="*/ 1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11"/>
                <a:gd name="T14" fmla="*/ 23 w 23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11">
                  <a:moveTo>
                    <a:pt x="0" y="11"/>
                  </a:moveTo>
                  <a:lnTo>
                    <a:pt x="23" y="1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9" name="Freeform 397"/>
            <p:cNvSpPr>
              <a:spLocks/>
            </p:cNvSpPr>
            <p:nvPr/>
          </p:nvSpPr>
          <p:spPr bwMode="auto">
            <a:xfrm>
              <a:off x="4233" y="1026"/>
              <a:ext cx="46" cy="12"/>
            </a:xfrm>
            <a:custGeom>
              <a:avLst/>
              <a:gdLst>
                <a:gd name="T0" fmla="*/ 0 w 46"/>
                <a:gd name="T1" fmla="*/ 0 h 12"/>
                <a:gd name="T2" fmla="*/ 46 w 46"/>
                <a:gd name="T3" fmla="*/ 0 h 12"/>
                <a:gd name="T4" fmla="*/ 23 w 46"/>
                <a:gd name="T5" fmla="*/ 12 h 12"/>
                <a:gd name="T6" fmla="*/ 0 w 46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12"/>
                <a:gd name="T14" fmla="*/ 46 w 4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12">
                  <a:moveTo>
                    <a:pt x="0" y="0"/>
                  </a:moveTo>
                  <a:lnTo>
                    <a:pt x="46" y="0"/>
                  </a:lnTo>
                  <a:lnTo>
                    <a:pt x="2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0" name="Freeform 398"/>
            <p:cNvSpPr>
              <a:spLocks/>
            </p:cNvSpPr>
            <p:nvPr/>
          </p:nvSpPr>
          <p:spPr bwMode="auto">
            <a:xfrm>
              <a:off x="4074" y="1095"/>
              <a:ext cx="171" cy="125"/>
            </a:xfrm>
            <a:custGeom>
              <a:avLst/>
              <a:gdLst>
                <a:gd name="T0" fmla="*/ 0 w 171"/>
                <a:gd name="T1" fmla="*/ 0 h 125"/>
                <a:gd name="T2" fmla="*/ 11 w 171"/>
                <a:gd name="T3" fmla="*/ 34 h 125"/>
                <a:gd name="T4" fmla="*/ 22 w 171"/>
                <a:gd name="T5" fmla="*/ 125 h 125"/>
                <a:gd name="T6" fmla="*/ 45 w 171"/>
                <a:gd name="T7" fmla="*/ 102 h 125"/>
                <a:gd name="T8" fmla="*/ 91 w 171"/>
                <a:gd name="T9" fmla="*/ 102 h 125"/>
                <a:gd name="T10" fmla="*/ 114 w 171"/>
                <a:gd name="T11" fmla="*/ 102 h 125"/>
                <a:gd name="T12" fmla="*/ 136 w 171"/>
                <a:gd name="T13" fmla="*/ 91 h 125"/>
                <a:gd name="T14" fmla="*/ 148 w 171"/>
                <a:gd name="T15" fmla="*/ 79 h 125"/>
                <a:gd name="T16" fmla="*/ 171 w 171"/>
                <a:gd name="T17" fmla="*/ 68 h 125"/>
                <a:gd name="T18" fmla="*/ 171 w 171"/>
                <a:gd name="T19" fmla="*/ 68 h 125"/>
                <a:gd name="T20" fmla="*/ 148 w 171"/>
                <a:gd name="T21" fmla="*/ 68 h 125"/>
                <a:gd name="T22" fmla="*/ 136 w 171"/>
                <a:gd name="T23" fmla="*/ 91 h 125"/>
                <a:gd name="T24" fmla="*/ 114 w 171"/>
                <a:gd name="T25" fmla="*/ 102 h 125"/>
                <a:gd name="T26" fmla="*/ 102 w 171"/>
                <a:gd name="T27" fmla="*/ 102 h 125"/>
                <a:gd name="T28" fmla="*/ 57 w 171"/>
                <a:gd name="T29" fmla="*/ 79 h 125"/>
                <a:gd name="T30" fmla="*/ 22 w 171"/>
                <a:gd name="T31" fmla="*/ 22 h 125"/>
                <a:gd name="T32" fmla="*/ 0 w 171"/>
                <a:gd name="T33" fmla="*/ 0 h 1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1"/>
                <a:gd name="T52" fmla="*/ 0 h 125"/>
                <a:gd name="T53" fmla="*/ 171 w 171"/>
                <a:gd name="T54" fmla="*/ 125 h 12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1" h="125">
                  <a:moveTo>
                    <a:pt x="0" y="0"/>
                  </a:moveTo>
                  <a:lnTo>
                    <a:pt x="11" y="34"/>
                  </a:lnTo>
                  <a:lnTo>
                    <a:pt x="22" y="125"/>
                  </a:lnTo>
                  <a:lnTo>
                    <a:pt x="45" y="102"/>
                  </a:lnTo>
                  <a:lnTo>
                    <a:pt x="91" y="102"/>
                  </a:lnTo>
                  <a:lnTo>
                    <a:pt x="114" y="102"/>
                  </a:lnTo>
                  <a:lnTo>
                    <a:pt x="136" y="91"/>
                  </a:lnTo>
                  <a:lnTo>
                    <a:pt x="148" y="79"/>
                  </a:lnTo>
                  <a:lnTo>
                    <a:pt x="171" y="68"/>
                  </a:lnTo>
                  <a:lnTo>
                    <a:pt x="148" y="68"/>
                  </a:lnTo>
                  <a:lnTo>
                    <a:pt x="136" y="91"/>
                  </a:lnTo>
                  <a:lnTo>
                    <a:pt x="114" y="102"/>
                  </a:lnTo>
                  <a:lnTo>
                    <a:pt x="102" y="102"/>
                  </a:lnTo>
                  <a:lnTo>
                    <a:pt x="57" y="79"/>
                  </a:lnTo>
                  <a:lnTo>
                    <a:pt x="2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1" name="Freeform 399"/>
            <p:cNvSpPr>
              <a:spLocks/>
            </p:cNvSpPr>
            <p:nvPr/>
          </p:nvSpPr>
          <p:spPr bwMode="auto">
            <a:xfrm>
              <a:off x="3891" y="787"/>
              <a:ext cx="422" cy="308"/>
            </a:xfrm>
            <a:custGeom>
              <a:avLst/>
              <a:gdLst>
                <a:gd name="T0" fmla="*/ 399 w 422"/>
                <a:gd name="T1" fmla="*/ 194 h 308"/>
                <a:gd name="T2" fmla="*/ 376 w 422"/>
                <a:gd name="T3" fmla="*/ 137 h 308"/>
                <a:gd name="T4" fmla="*/ 354 w 422"/>
                <a:gd name="T5" fmla="*/ 125 h 308"/>
                <a:gd name="T6" fmla="*/ 308 w 422"/>
                <a:gd name="T7" fmla="*/ 137 h 308"/>
                <a:gd name="T8" fmla="*/ 285 w 422"/>
                <a:gd name="T9" fmla="*/ 182 h 308"/>
                <a:gd name="T10" fmla="*/ 262 w 422"/>
                <a:gd name="T11" fmla="*/ 216 h 308"/>
                <a:gd name="T12" fmla="*/ 217 w 422"/>
                <a:gd name="T13" fmla="*/ 205 h 308"/>
                <a:gd name="T14" fmla="*/ 217 w 422"/>
                <a:gd name="T15" fmla="*/ 171 h 308"/>
                <a:gd name="T16" fmla="*/ 183 w 422"/>
                <a:gd name="T17" fmla="*/ 159 h 308"/>
                <a:gd name="T18" fmla="*/ 160 w 422"/>
                <a:gd name="T19" fmla="*/ 205 h 308"/>
                <a:gd name="T20" fmla="*/ 205 w 422"/>
                <a:gd name="T21" fmla="*/ 262 h 308"/>
                <a:gd name="T22" fmla="*/ 160 w 422"/>
                <a:gd name="T23" fmla="*/ 273 h 308"/>
                <a:gd name="T24" fmla="*/ 160 w 422"/>
                <a:gd name="T25" fmla="*/ 216 h 308"/>
                <a:gd name="T26" fmla="*/ 126 w 422"/>
                <a:gd name="T27" fmla="*/ 262 h 308"/>
                <a:gd name="T28" fmla="*/ 114 w 422"/>
                <a:gd name="T29" fmla="*/ 285 h 308"/>
                <a:gd name="T30" fmla="*/ 114 w 422"/>
                <a:gd name="T31" fmla="*/ 296 h 308"/>
                <a:gd name="T32" fmla="*/ 103 w 422"/>
                <a:gd name="T33" fmla="*/ 285 h 308"/>
                <a:gd name="T34" fmla="*/ 91 w 422"/>
                <a:gd name="T35" fmla="*/ 273 h 308"/>
                <a:gd name="T36" fmla="*/ 69 w 422"/>
                <a:gd name="T37" fmla="*/ 251 h 308"/>
                <a:gd name="T38" fmla="*/ 23 w 422"/>
                <a:gd name="T39" fmla="*/ 251 h 308"/>
                <a:gd name="T40" fmla="*/ 0 w 422"/>
                <a:gd name="T41" fmla="*/ 137 h 308"/>
                <a:gd name="T42" fmla="*/ 80 w 422"/>
                <a:gd name="T43" fmla="*/ 11 h 308"/>
                <a:gd name="T44" fmla="*/ 80 w 422"/>
                <a:gd name="T45" fmla="*/ 23 h 308"/>
                <a:gd name="T46" fmla="*/ 91 w 422"/>
                <a:gd name="T47" fmla="*/ 45 h 308"/>
                <a:gd name="T48" fmla="*/ 57 w 422"/>
                <a:gd name="T49" fmla="*/ 68 h 308"/>
                <a:gd name="T50" fmla="*/ 46 w 422"/>
                <a:gd name="T51" fmla="*/ 102 h 308"/>
                <a:gd name="T52" fmla="*/ 69 w 422"/>
                <a:gd name="T53" fmla="*/ 114 h 308"/>
                <a:gd name="T54" fmla="*/ 160 w 422"/>
                <a:gd name="T55" fmla="*/ 68 h 308"/>
                <a:gd name="T56" fmla="*/ 228 w 422"/>
                <a:gd name="T57" fmla="*/ 68 h 308"/>
                <a:gd name="T58" fmla="*/ 262 w 422"/>
                <a:gd name="T59" fmla="*/ 102 h 308"/>
                <a:gd name="T60" fmla="*/ 285 w 422"/>
                <a:gd name="T61" fmla="*/ 125 h 308"/>
                <a:gd name="T62" fmla="*/ 319 w 422"/>
                <a:gd name="T63" fmla="*/ 102 h 308"/>
                <a:gd name="T64" fmla="*/ 365 w 422"/>
                <a:gd name="T65" fmla="*/ 102 h 308"/>
                <a:gd name="T66" fmla="*/ 388 w 422"/>
                <a:gd name="T67" fmla="*/ 80 h 308"/>
                <a:gd name="T68" fmla="*/ 365 w 422"/>
                <a:gd name="T69" fmla="*/ 57 h 308"/>
                <a:gd name="T70" fmla="*/ 422 w 422"/>
                <a:gd name="T71" fmla="*/ 125 h 308"/>
                <a:gd name="T72" fmla="*/ 388 w 422"/>
                <a:gd name="T73" fmla="*/ 148 h 308"/>
                <a:gd name="T74" fmla="*/ 399 w 422"/>
                <a:gd name="T75" fmla="*/ 205 h 30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2"/>
                <a:gd name="T115" fmla="*/ 0 h 308"/>
                <a:gd name="T116" fmla="*/ 422 w 422"/>
                <a:gd name="T117" fmla="*/ 308 h 30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2" h="308">
                  <a:moveTo>
                    <a:pt x="399" y="205"/>
                  </a:moveTo>
                  <a:lnTo>
                    <a:pt x="399" y="194"/>
                  </a:lnTo>
                  <a:lnTo>
                    <a:pt x="388" y="148"/>
                  </a:lnTo>
                  <a:lnTo>
                    <a:pt x="376" y="137"/>
                  </a:lnTo>
                  <a:lnTo>
                    <a:pt x="365" y="125"/>
                  </a:lnTo>
                  <a:lnTo>
                    <a:pt x="354" y="125"/>
                  </a:lnTo>
                  <a:lnTo>
                    <a:pt x="331" y="125"/>
                  </a:lnTo>
                  <a:lnTo>
                    <a:pt x="308" y="137"/>
                  </a:lnTo>
                  <a:lnTo>
                    <a:pt x="319" y="159"/>
                  </a:lnTo>
                  <a:lnTo>
                    <a:pt x="285" y="182"/>
                  </a:lnTo>
                  <a:lnTo>
                    <a:pt x="285" y="194"/>
                  </a:lnTo>
                  <a:lnTo>
                    <a:pt x="262" y="216"/>
                  </a:lnTo>
                  <a:lnTo>
                    <a:pt x="240" y="216"/>
                  </a:lnTo>
                  <a:lnTo>
                    <a:pt x="217" y="205"/>
                  </a:lnTo>
                  <a:lnTo>
                    <a:pt x="228" y="182"/>
                  </a:lnTo>
                  <a:lnTo>
                    <a:pt x="217" y="171"/>
                  </a:lnTo>
                  <a:lnTo>
                    <a:pt x="194" y="159"/>
                  </a:lnTo>
                  <a:lnTo>
                    <a:pt x="183" y="159"/>
                  </a:lnTo>
                  <a:lnTo>
                    <a:pt x="160" y="182"/>
                  </a:lnTo>
                  <a:lnTo>
                    <a:pt x="160" y="205"/>
                  </a:lnTo>
                  <a:lnTo>
                    <a:pt x="171" y="251"/>
                  </a:lnTo>
                  <a:lnTo>
                    <a:pt x="205" y="262"/>
                  </a:lnTo>
                  <a:lnTo>
                    <a:pt x="194" y="285"/>
                  </a:lnTo>
                  <a:lnTo>
                    <a:pt x="160" y="273"/>
                  </a:lnTo>
                  <a:lnTo>
                    <a:pt x="160" y="251"/>
                  </a:lnTo>
                  <a:lnTo>
                    <a:pt x="160" y="216"/>
                  </a:lnTo>
                  <a:lnTo>
                    <a:pt x="137" y="228"/>
                  </a:lnTo>
                  <a:lnTo>
                    <a:pt x="126" y="262"/>
                  </a:lnTo>
                  <a:lnTo>
                    <a:pt x="103" y="273"/>
                  </a:lnTo>
                  <a:lnTo>
                    <a:pt x="114" y="285"/>
                  </a:lnTo>
                  <a:lnTo>
                    <a:pt x="103" y="296"/>
                  </a:lnTo>
                  <a:lnTo>
                    <a:pt x="114" y="296"/>
                  </a:lnTo>
                  <a:lnTo>
                    <a:pt x="103" y="308"/>
                  </a:lnTo>
                  <a:lnTo>
                    <a:pt x="103" y="285"/>
                  </a:lnTo>
                  <a:lnTo>
                    <a:pt x="103" y="273"/>
                  </a:lnTo>
                  <a:lnTo>
                    <a:pt x="91" y="273"/>
                  </a:lnTo>
                  <a:lnTo>
                    <a:pt x="91" y="251"/>
                  </a:lnTo>
                  <a:lnTo>
                    <a:pt x="69" y="251"/>
                  </a:lnTo>
                  <a:lnTo>
                    <a:pt x="34" y="262"/>
                  </a:lnTo>
                  <a:lnTo>
                    <a:pt x="23" y="251"/>
                  </a:lnTo>
                  <a:lnTo>
                    <a:pt x="23" y="182"/>
                  </a:lnTo>
                  <a:lnTo>
                    <a:pt x="0" y="137"/>
                  </a:lnTo>
                  <a:lnTo>
                    <a:pt x="34" y="57"/>
                  </a:lnTo>
                  <a:lnTo>
                    <a:pt x="80" y="11"/>
                  </a:lnTo>
                  <a:lnTo>
                    <a:pt x="148" y="0"/>
                  </a:lnTo>
                  <a:lnTo>
                    <a:pt x="80" y="23"/>
                  </a:lnTo>
                  <a:lnTo>
                    <a:pt x="69" y="45"/>
                  </a:lnTo>
                  <a:lnTo>
                    <a:pt x="91" y="45"/>
                  </a:lnTo>
                  <a:lnTo>
                    <a:pt x="57" y="57"/>
                  </a:lnTo>
                  <a:lnTo>
                    <a:pt x="57" y="68"/>
                  </a:lnTo>
                  <a:lnTo>
                    <a:pt x="46" y="80"/>
                  </a:lnTo>
                  <a:lnTo>
                    <a:pt x="46" y="102"/>
                  </a:lnTo>
                  <a:lnTo>
                    <a:pt x="46" y="114"/>
                  </a:lnTo>
                  <a:lnTo>
                    <a:pt x="69" y="114"/>
                  </a:lnTo>
                  <a:lnTo>
                    <a:pt x="103" y="80"/>
                  </a:lnTo>
                  <a:lnTo>
                    <a:pt x="160" y="68"/>
                  </a:lnTo>
                  <a:lnTo>
                    <a:pt x="194" y="80"/>
                  </a:lnTo>
                  <a:lnTo>
                    <a:pt x="228" y="68"/>
                  </a:lnTo>
                  <a:lnTo>
                    <a:pt x="262" y="80"/>
                  </a:lnTo>
                  <a:lnTo>
                    <a:pt x="262" y="102"/>
                  </a:lnTo>
                  <a:lnTo>
                    <a:pt x="251" y="114"/>
                  </a:lnTo>
                  <a:lnTo>
                    <a:pt x="285" y="125"/>
                  </a:lnTo>
                  <a:lnTo>
                    <a:pt x="331" y="102"/>
                  </a:lnTo>
                  <a:lnTo>
                    <a:pt x="319" y="102"/>
                  </a:lnTo>
                  <a:lnTo>
                    <a:pt x="354" y="102"/>
                  </a:lnTo>
                  <a:lnTo>
                    <a:pt x="365" y="102"/>
                  </a:lnTo>
                  <a:lnTo>
                    <a:pt x="399" y="102"/>
                  </a:lnTo>
                  <a:lnTo>
                    <a:pt x="388" y="80"/>
                  </a:lnTo>
                  <a:lnTo>
                    <a:pt x="297" y="23"/>
                  </a:lnTo>
                  <a:lnTo>
                    <a:pt x="365" y="57"/>
                  </a:lnTo>
                  <a:lnTo>
                    <a:pt x="411" y="91"/>
                  </a:lnTo>
                  <a:lnTo>
                    <a:pt x="422" y="125"/>
                  </a:lnTo>
                  <a:lnTo>
                    <a:pt x="411" y="148"/>
                  </a:lnTo>
                  <a:lnTo>
                    <a:pt x="388" y="148"/>
                  </a:lnTo>
                  <a:lnTo>
                    <a:pt x="399" y="182"/>
                  </a:lnTo>
                  <a:lnTo>
                    <a:pt x="399" y="2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2" name="Freeform 400"/>
            <p:cNvSpPr>
              <a:spLocks/>
            </p:cNvSpPr>
            <p:nvPr/>
          </p:nvSpPr>
          <p:spPr bwMode="auto">
            <a:xfrm>
              <a:off x="4062" y="969"/>
              <a:ext cx="46" cy="57"/>
            </a:xfrm>
            <a:custGeom>
              <a:avLst/>
              <a:gdLst>
                <a:gd name="T0" fmla="*/ 46 w 46"/>
                <a:gd name="T1" fmla="*/ 12 h 57"/>
                <a:gd name="T2" fmla="*/ 34 w 46"/>
                <a:gd name="T3" fmla="*/ 12 h 57"/>
                <a:gd name="T4" fmla="*/ 23 w 46"/>
                <a:gd name="T5" fmla="*/ 0 h 57"/>
                <a:gd name="T6" fmla="*/ 12 w 46"/>
                <a:gd name="T7" fmla="*/ 12 h 57"/>
                <a:gd name="T8" fmla="*/ 0 w 46"/>
                <a:gd name="T9" fmla="*/ 23 h 57"/>
                <a:gd name="T10" fmla="*/ 12 w 46"/>
                <a:gd name="T11" fmla="*/ 12 h 57"/>
                <a:gd name="T12" fmla="*/ 23 w 46"/>
                <a:gd name="T13" fmla="*/ 12 h 57"/>
                <a:gd name="T14" fmla="*/ 23 w 46"/>
                <a:gd name="T15" fmla="*/ 23 h 57"/>
                <a:gd name="T16" fmla="*/ 34 w 46"/>
                <a:gd name="T17" fmla="*/ 23 h 57"/>
                <a:gd name="T18" fmla="*/ 12 w 46"/>
                <a:gd name="T19" fmla="*/ 34 h 57"/>
                <a:gd name="T20" fmla="*/ 12 w 46"/>
                <a:gd name="T21" fmla="*/ 46 h 57"/>
                <a:gd name="T22" fmla="*/ 46 w 46"/>
                <a:gd name="T23" fmla="*/ 57 h 57"/>
                <a:gd name="T24" fmla="*/ 46 w 46"/>
                <a:gd name="T25" fmla="*/ 46 h 57"/>
                <a:gd name="T26" fmla="*/ 23 w 46"/>
                <a:gd name="T27" fmla="*/ 34 h 57"/>
                <a:gd name="T28" fmla="*/ 46 w 46"/>
                <a:gd name="T29" fmla="*/ 34 h 57"/>
                <a:gd name="T30" fmla="*/ 46 w 46"/>
                <a:gd name="T31" fmla="*/ 23 h 57"/>
                <a:gd name="T32" fmla="*/ 46 w 46"/>
                <a:gd name="T33" fmla="*/ 12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46" y="12"/>
                  </a:moveTo>
                  <a:lnTo>
                    <a:pt x="34" y="12"/>
                  </a:lnTo>
                  <a:lnTo>
                    <a:pt x="23" y="0"/>
                  </a:lnTo>
                  <a:lnTo>
                    <a:pt x="12" y="12"/>
                  </a:lnTo>
                  <a:lnTo>
                    <a:pt x="0" y="23"/>
                  </a:lnTo>
                  <a:lnTo>
                    <a:pt x="12" y="12"/>
                  </a:lnTo>
                  <a:lnTo>
                    <a:pt x="23" y="12"/>
                  </a:lnTo>
                  <a:lnTo>
                    <a:pt x="23" y="23"/>
                  </a:lnTo>
                  <a:lnTo>
                    <a:pt x="34" y="23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46" y="57"/>
                  </a:lnTo>
                  <a:lnTo>
                    <a:pt x="46" y="46"/>
                  </a:lnTo>
                  <a:lnTo>
                    <a:pt x="23" y="34"/>
                  </a:lnTo>
                  <a:lnTo>
                    <a:pt x="46" y="34"/>
                  </a:lnTo>
                  <a:lnTo>
                    <a:pt x="46" y="23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3" name="Freeform 401"/>
            <p:cNvSpPr>
              <a:spLocks/>
            </p:cNvSpPr>
            <p:nvPr/>
          </p:nvSpPr>
          <p:spPr bwMode="auto">
            <a:xfrm>
              <a:off x="4074" y="1015"/>
              <a:ext cx="22" cy="23"/>
            </a:xfrm>
            <a:custGeom>
              <a:avLst/>
              <a:gdLst>
                <a:gd name="T0" fmla="*/ 0 w 22"/>
                <a:gd name="T1" fmla="*/ 0 h 23"/>
                <a:gd name="T2" fmla="*/ 22 w 22"/>
                <a:gd name="T3" fmla="*/ 23 h 23"/>
                <a:gd name="T4" fmla="*/ 11 w 22"/>
                <a:gd name="T5" fmla="*/ 23 h 23"/>
                <a:gd name="T6" fmla="*/ 0 w 22"/>
                <a:gd name="T7" fmla="*/ 11 h 23"/>
                <a:gd name="T8" fmla="*/ 0 w 22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23"/>
                <a:gd name="T17" fmla="*/ 22 w 22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23">
                  <a:moveTo>
                    <a:pt x="0" y="0"/>
                  </a:moveTo>
                  <a:lnTo>
                    <a:pt x="22" y="23"/>
                  </a:lnTo>
                  <a:lnTo>
                    <a:pt x="11" y="23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4" name="Freeform 402"/>
            <p:cNvSpPr>
              <a:spLocks/>
            </p:cNvSpPr>
            <p:nvPr/>
          </p:nvSpPr>
          <p:spPr bwMode="auto">
            <a:xfrm>
              <a:off x="3823" y="1106"/>
              <a:ext cx="68" cy="46"/>
            </a:xfrm>
            <a:custGeom>
              <a:avLst/>
              <a:gdLst>
                <a:gd name="T0" fmla="*/ 68 w 68"/>
                <a:gd name="T1" fmla="*/ 0 h 46"/>
                <a:gd name="T2" fmla="*/ 57 w 68"/>
                <a:gd name="T3" fmla="*/ 11 h 46"/>
                <a:gd name="T4" fmla="*/ 0 w 68"/>
                <a:gd name="T5" fmla="*/ 46 h 46"/>
                <a:gd name="T6" fmla="*/ 68 w 68"/>
                <a:gd name="T7" fmla="*/ 11 h 46"/>
                <a:gd name="T8" fmla="*/ 68 w 68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46"/>
                <a:gd name="T17" fmla="*/ 68 w 68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46">
                  <a:moveTo>
                    <a:pt x="68" y="0"/>
                  </a:moveTo>
                  <a:lnTo>
                    <a:pt x="57" y="11"/>
                  </a:lnTo>
                  <a:lnTo>
                    <a:pt x="0" y="46"/>
                  </a:lnTo>
                  <a:lnTo>
                    <a:pt x="68" y="1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5" name="Freeform 403"/>
            <p:cNvSpPr>
              <a:spLocks/>
            </p:cNvSpPr>
            <p:nvPr/>
          </p:nvSpPr>
          <p:spPr bwMode="auto">
            <a:xfrm>
              <a:off x="4005" y="1106"/>
              <a:ext cx="114" cy="125"/>
            </a:xfrm>
            <a:custGeom>
              <a:avLst/>
              <a:gdLst>
                <a:gd name="T0" fmla="*/ 0 w 114"/>
                <a:gd name="T1" fmla="*/ 0 h 125"/>
                <a:gd name="T2" fmla="*/ 80 w 114"/>
                <a:gd name="T3" fmla="*/ 125 h 125"/>
                <a:gd name="T4" fmla="*/ 114 w 114"/>
                <a:gd name="T5" fmla="*/ 125 h 125"/>
                <a:gd name="T6" fmla="*/ 91 w 114"/>
                <a:gd name="T7" fmla="*/ 114 h 125"/>
                <a:gd name="T8" fmla="*/ 80 w 114"/>
                <a:gd name="T9" fmla="*/ 103 h 125"/>
                <a:gd name="T10" fmla="*/ 0 w 114"/>
                <a:gd name="T11" fmla="*/ 0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125"/>
                <a:gd name="T20" fmla="*/ 114 w 114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125">
                  <a:moveTo>
                    <a:pt x="0" y="0"/>
                  </a:moveTo>
                  <a:lnTo>
                    <a:pt x="80" y="125"/>
                  </a:lnTo>
                  <a:lnTo>
                    <a:pt x="114" y="125"/>
                  </a:lnTo>
                  <a:lnTo>
                    <a:pt x="91" y="114"/>
                  </a:lnTo>
                  <a:lnTo>
                    <a:pt x="8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6" name="Freeform 404"/>
            <p:cNvSpPr>
              <a:spLocks/>
            </p:cNvSpPr>
            <p:nvPr/>
          </p:nvSpPr>
          <p:spPr bwMode="auto">
            <a:xfrm>
              <a:off x="3948" y="1186"/>
              <a:ext cx="103" cy="80"/>
            </a:xfrm>
            <a:custGeom>
              <a:avLst/>
              <a:gdLst>
                <a:gd name="T0" fmla="*/ 0 w 103"/>
                <a:gd name="T1" fmla="*/ 0 h 80"/>
                <a:gd name="T2" fmla="*/ 12 w 103"/>
                <a:gd name="T3" fmla="*/ 11 h 80"/>
                <a:gd name="T4" fmla="*/ 69 w 103"/>
                <a:gd name="T5" fmla="*/ 45 h 80"/>
                <a:gd name="T6" fmla="*/ 103 w 103"/>
                <a:gd name="T7" fmla="*/ 80 h 80"/>
                <a:gd name="T8" fmla="*/ 80 w 103"/>
                <a:gd name="T9" fmla="*/ 34 h 80"/>
                <a:gd name="T10" fmla="*/ 23 w 103"/>
                <a:gd name="T11" fmla="*/ 0 h 80"/>
                <a:gd name="T12" fmla="*/ 0 w 103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80"/>
                <a:gd name="T23" fmla="*/ 103 w 103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80">
                  <a:moveTo>
                    <a:pt x="0" y="0"/>
                  </a:moveTo>
                  <a:lnTo>
                    <a:pt x="12" y="11"/>
                  </a:lnTo>
                  <a:lnTo>
                    <a:pt x="69" y="45"/>
                  </a:lnTo>
                  <a:lnTo>
                    <a:pt x="103" y="80"/>
                  </a:lnTo>
                  <a:lnTo>
                    <a:pt x="80" y="34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7" name="Freeform 405"/>
            <p:cNvSpPr>
              <a:spLocks/>
            </p:cNvSpPr>
            <p:nvPr/>
          </p:nvSpPr>
          <p:spPr bwMode="auto">
            <a:xfrm>
              <a:off x="3755" y="1243"/>
              <a:ext cx="467" cy="444"/>
            </a:xfrm>
            <a:custGeom>
              <a:avLst/>
              <a:gdLst>
                <a:gd name="T0" fmla="*/ 68 w 467"/>
                <a:gd name="T1" fmla="*/ 23 h 444"/>
                <a:gd name="T2" fmla="*/ 22 w 467"/>
                <a:gd name="T3" fmla="*/ 34 h 444"/>
                <a:gd name="T4" fmla="*/ 0 w 467"/>
                <a:gd name="T5" fmla="*/ 0 h 444"/>
                <a:gd name="T6" fmla="*/ 0 w 467"/>
                <a:gd name="T7" fmla="*/ 444 h 444"/>
                <a:gd name="T8" fmla="*/ 68 w 467"/>
                <a:gd name="T9" fmla="*/ 444 h 444"/>
                <a:gd name="T10" fmla="*/ 125 w 467"/>
                <a:gd name="T11" fmla="*/ 422 h 444"/>
                <a:gd name="T12" fmla="*/ 114 w 467"/>
                <a:gd name="T13" fmla="*/ 410 h 444"/>
                <a:gd name="T14" fmla="*/ 182 w 467"/>
                <a:gd name="T15" fmla="*/ 376 h 444"/>
                <a:gd name="T16" fmla="*/ 193 w 467"/>
                <a:gd name="T17" fmla="*/ 387 h 444"/>
                <a:gd name="T18" fmla="*/ 159 w 467"/>
                <a:gd name="T19" fmla="*/ 410 h 444"/>
                <a:gd name="T20" fmla="*/ 148 w 467"/>
                <a:gd name="T21" fmla="*/ 444 h 444"/>
                <a:gd name="T22" fmla="*/ 284 w 467"/>
                <a:gd name="T23" fmla="*/ 444 h 444"/>
                <a:gd name="T24" fmla="*/ 216 w 467"/>
                <a:gd name="T25" fmla="*/ 399 h 444"/>
                <a:gd name="T26" fmla="*/ 114 w 467"/>
                <a:gd name="T27" fmla="*/ 285 h 444"/>
                <a:gd name="T28" fmla="*/ 102 w 467"/>
                <a:gd name="T29" fmla="*/ 239 h 444"/>
                <a:gd name="T30" fmla="*/ 125 w 467"/>
                <a:gd name="T31" fmla="*/ 273 h 444"/>
                <a:gd name="T32" fmla="*/ 205 w 467"/>
                <a:gd name="T33" fmla="*/ 365 h 444"/>
                <a:gd name="T34" fmla="*/ 319 w 467"/>
                <a:gd name="T35" fmla="*/ 444 h 444"/>
                <a:gd name="T36" fmla="*/ 376 w 467"/>
                <a:gd name="T37" fmla="*/ 444 h 444"/>
                <a:gd name="T38" fmla="*/ 433 w 467"/>
                <a:gd name="T39" fmla="*/ 422 h 444"/>
                <a:gd name="T40" fmla="*/ 467 w 467"/>
                <a:gd name="T41" fmla="*/ 365 h 444"/>
                <a:gd name="T42" fmla="*/ 410 w 467"/>
                <a:gd name="T43" fmla="*/ 410 h 444"/>
                <a:gd name="T44" fmla="*/ 387 w 467"/>
                <a:gd name="T45" fmla="*/ 399 h 444"/>
                <a:gd name="T46" fmla="*/ 398 w 467"/>
                <a:gd name="T47" fmla="*/ 387 h 444"/>
                <a:gd name="T48" fmla="*/ 387 w 467"/>
                <a:gd name="T49" fmla="*/ 376 h 444"/>
                <a:gd name="T50" fmla="*/ 433 w 467"/>
                <a:gd name="T51" fmla="*/ 353 h 444"/>
                <a:gd name="T52" fmla="*/ 387 w 467"/>
                <a:gd name="T53" fmla="*/ 342 h 444"/>
                <a:gd name="T54" fmla="*/ 273 w 467"/>
                <a:gd name="T55" fmla="*/ 273 h 444"/>
                <a:gd name="T56" fmla="*/ 227 w 467"/>
                <a:gd name="T57" fmla="*/ 182 h 444"/>
                <a:gd name="T58" fmla="*/ 193 w 467"/>
                <a:gd name="T59" fmla="*/ 159 h 444"/>
                <a:gd name="T60" fmla="*/ 148 w 467"/>
                <a:gd name="T61" fmla="*/ 45 h 444"/>
                <a:gd name="T62" fmla="*/ 114 w 467"/>
                <a:gd name="T63" fmla="*/ 102 h 444"/>
                <a:gd name="T64" fmla="*/ 91 w 467"/>
                <a:gd name="T65" fmla="*/ 45 h 444"/>
                <a:gd name="T66" fmla="*/ 68 w 467"/>
                <a:gd name="T67" fmla="*/ 23 h 4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7"/>
                <a:gd name="T103" fmla="*/ 0 h 444"/>
                <a:gd name="T104" fmla="*/ 467 w 467"/>
                <a:gd name="T105" fmla="*/ 444 h 4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7" h="444">
                  <a:moveTo>
                    <a:pt x="68" y="23"/>
                  </a:moveTo>
                  <a:lnTo>
                    <a:pt x="22" y="34"/>
                  </a:lnTo>
                  <a:lnTo>
                    <a:pt x="0" y="0"/>
                  </a:lnTo>
                  <a:lnTo>
                    <a:pt x="0" y="444"/>
                  </a:lnTo>
                  <a:lnTo>
                    <a:pt x="68" y="444"/>
                  </a:lnTo>
                  <a:lnTo>
                    <a:pt x="125" y="422"/>
                  </a:lnTo>
                  <a:lnTo>
                    <a:pt x="114" y="410"/>
                  </a:lnTo>
                  <a:lnTo>
                    <a:pt x="182" y="376"/>
                  </a:lnTo>
                  <a:lnTo>
                    <a:pt x="193" y="387"/>
                  </a:lnTo>
                  <a:lnTo>
                    <a:pt x="159" y="410"/>
                  </a:lnTo>
                  <a:lnTo>
                    <a:pt x="148" y="444"/>
                  </a:lnTo>
                  <a:lnTo>
                    <a:pt x="284" y="444"/>
                  </a:lnTo>
                  <a:lnTo>
                    <a:pt x="216" y="399"/>
                  </a:lnTo>
                  <a:lnTo>
                    <a:pt x="114" y="285"/>
                  </a:lnTo>
                  <a:lnTo>
                    <a:pt x="102" y="239"/>
                  </a:lnTo>
                  <a:lnTo>
                    <a:pt x="125" y="273"/>
                  </a:lnTo>
                  <a:lnTo>
                    <a:pt x="205" y="365"/>
                  </a:lnTo>
                  <a:lnTo>
                    <a:pt x="319" y="444"/>
                  </a:lnTo>
                  <a:lnTo>
                    <a:pt x="376" y="444"/>
                  </a:lnTo>
                  <a:lnTo>
                    <a:pt x="433" y="422"/>
                  </a:lnTo>
                  <a:lnTo>
                    <a:pt x="467" y="365"/>
                  </a:lnTo>
                  <a:lnTo>
                    <a:pt x="410" y="410"/>
                  </a:lnTo>
                  <a:lnTo>
                    <a:pt x="387" y="399"/>
                  </a:lnTo>
                  <a:lnTo>
                    <a:pt x="398" y="387"/>
                  </a:lnTo>
                  <a:lnTo>
                    <a:pt x="387" y="376"/>
                  </a:lnTo>
                  <a:lnTo>
                    <a:pt x="433" y="353"/>
                  </a:lnTo>
                  <a:lnTo>
                    <a:pt x="387" y="342"/>
                  </a:lnTo>
                  <a:lnTo>
                    <a:pt x="273" y="273"/>
                  </a:lnTo>
                  <a:lnTo>
                    <a:pt x="227" y="182"/>
                  </a:lnTo>
                  <a:lnTo>
                    <a:pt x="193" y="159"/>
                  </a:lnTo>
                  <a:lnTo>
                    <a:pt x="148" y="45"/>
                  </a:lnTo>
                  <a:lnTo>
                    <a:pt x="114" y="102"/>
                  </a:lnTo>
                  <a:lnTo>
                    <a:pt x="91" y="45"/>
                  </a:lnTo>
                  <a:lnTo>
                    <a:pt x="68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8" name="Freeform 406"/>
            <p:cNvSpPr>
              <a:spLocks/>
            </p:cNvSpPr>
            <p:nvPr/>
          </p:nvSpPr>
          <p:spPr bwMode="auto">
            <a:xfrm>
              <a:off x="3960" y="1254"/>
              <a:ext cx="171" cy="217"/>
            </a:xfrm>
            <a:custGeom>
              <a:avLst/>
              <a:gdLst>
                <a:gd name="T0" fmla="*/ 0 w 171"/>
                <a:gd name="T1" fmla="*/ 0 h 217"/>
                <a:gd name="T2" fmla="*/ 34 w 171"/>
                <a:gd name="T3" fmla="*/ 23 h 217"/>
                <a:gd name="T4" fmla="*/ 11 w 171"/>
                <a:gd name="T5" fmla="*/ 23 h 217"/>
                <a:gd name="T6" fmla="*/ 114 w 171"/>
                <a:gd name="T7" fmla="*/ 137 h 217"/>
                <a:gd name="T8" fmla="*/ 91 w 171"/>
                <a:gd name="T9" fmla="*/ 91 h 217"/>
                <a:gd name="T10" fmla="*/ 125 w 171"/>
                <a:gd name="T11" fmla="*/ 114 h 217"/>
                <a:gd name="T12" fmla="*/ 159 w 171"/>
                <a:gd name="T13" fmla="*/ 183 h 217"/>
                <a:gd name="T14" fmla="*/ 136 w 171"/>
                <a:gd name="T15" fmla="*/ 183 h 217"/>
                <a:gd name="T16" fmla="*/ 171 w 171"/>
                <a:gd name="T17" fmla="*/ 217 h 217"/>
                <a:gd name="T18" fmla="*/ 159 w 171"/>
                <a:gd name="T19" fmla="*/ 114 h 217"/>
                <a:gd name="T20" fmla="*/ 57 w 171"/>
                <a:gd name="T21" fmla="*/ 23 h 217"/>
                <a:gd name="T22" fmla="*/ 0 w 171"/>
                <a:gd name="T23" fmla="*/ 0 h 2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1"/>
                <a:gd name="T37" fmla="*/ 0 h 217"/>
                <a:gd name="T38" fmla="*/ 171 w 171"/>
                <a:gd name="T39" fmla="*/ 217 h 21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1" h="217">
                  <a:moveTo>
                    <a:pt x="0" y="0"/>
                  </a:moveTo>
                  <a:lnTo>
                    <a:pt x="34" y="23"/>
                  </a:lnTo>
                  <a:lnTo>
                    <a:pt x="11" y="23"/>
                  </a:lnTo>
                  <a:lnTo>
                    <a:pt x="114" y="137"/>
                  </a:lnTo>
                  <a:lnTo>
                    <a:pt x="91" y="91"/>
                  </a:lnTo>
                  <a:lnTo>
                    <a:pt x="125" y="114"/>
                  </a:lnTo>
                  <a:lnTo>
                    <a:pt x="159" y="183"/>
                  </a:lnTo>
                  <a:lnTo>
                    <a:pt x="136" y="183"/>
                  </a:lnTo>
                  <a:lnTo>
                    <a:pt x="171" y="217"/>
                  </a:lnTo>
                  <a:lnTo>
                    <a:pt x="159" y="114"/>
                  </a:lnTo>
                  <a:lnTo>
                    <a:pt x="5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" name="Freeform 407"/>
            <p:cNvSpPr>
              <a:spLocks/>
            </p:cNvSpPr>
            <p:nvPr/>
          </p:nvSpPr>
          <p:spPr bwMode="auto">
            <a:xfrm>
              <a:off x="3937" y="1311"/>
              <a:ext cx="228" cy="240"/>
            </a:xfrm>
            <a:custGeom>
              <a:avLst/>
              <a:gdLst>
                <a:gd name="T0" fmla="*/ 0 w 228"/>
                <a:gd name="T1" fmla="*/ 0 h 240"/>
                <a:gd name="T2" fmla="*/ 57 w 228"/>
                <a:gd name="T3" fmla="*/ 69 h 240"/>
                <a:gd name="T4" fmla="*/ 68 w 228"/>
                <a:gd name="T5" fmla="*/ 126 h 240"/>
                <a:gd name="T6" fmla="*/ 205 w 228"/>
                <a:gd name="T7" fmla="*/ 217 h 240"/>
                <a:gd name="T8" fmla="*/ 228 w 228"/>
                <a:gd name="T9" fmla="*/ 240 h 240"/>
                <a:gd name="T10" fmla="*/ 216 w 228"/>
                <a:gd name="T11" fmla="*/ 205 h 240"/>
                <a:gd name="T12" fmla="*/ 0 w 228"/>
                <a:gd name="T13" fmla="*/ 0 h 2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8"/>
                <a:gd name="T22" fmla="*/ 0 h 240"/>
                <a:gd name="T23" fmla="*/ 228 w 228"/>
                <a:gd name="T24" fmla="*/ 240 h 2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8" h="240">
                  <a:moveTo>
                    <a:pt x="0" y="0"/>
                  </a:moveTo>
                  <a:lnTo>
                    <a:pt x="57" y="69"/>
                  </a:lnTo>
                  <a:lnTo>
                    <a:pt x="68" y="126"/>
                  </a:lnTo>
                  <a:lnTo>
                    <a:pt x="205" y="217"/>
                  </a:lnTo>
                  <a:lnTo>
                    <a:pt x="228" y="240"/>
                  </a:lnTo>
                  <a:lnTo>
                    <a:pt x="216" y="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" name="Freeform 408"/>
            <p:cNvSpPr>
              <a:spLocks/>
            </p:cNvSpPr>
            <p:nvPr/>
          </p:nvSpPr>
          <p:spPr bwMode="auto">
            <a:xfrm>
              <a:off x="4051" y="1494"/>
              <a:ext cx="114" cy="68"/>
            </a:xfrm>
            <a:custGeom>
              <a:avLst/>
              <a:gdLst>
                <a:gd name="T0" fmla="*/ 0 w 114"/>
                <a:gd name="T1" fmla="*/ 0 h 68"/>
                <a:gd name="T2" fmla="*/ 68 w 114"/>
                <a:gd name="T3" fmla="*/ 57 h 68"/>
                <a:gd name="T4" fmla="*/ 114 w 114"/>
                <a:gd name="T5" fmla="*/ 68 h 68"/>
                <a:gd name="T6" fmla="*/ 68 w 114"/>
                <a:gd name="T7" fmla="*/ 34 h 68"/>
                <a:gd name="T8" fmla="*/ 45 w 114"/>
                <a:gd name="T9" fmla="*/ 34 h 68"/>
                <a:gd name="T10" fmla="*/ 0 w 114"/>
                <a:gd name="T11" fmla="*/ 0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68"/>
                <a:gd name="T20" fmla="*/ 114 w 114"/>
                <a:gd name="T21" fmla="*/ 68 h 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68">
                  <a:moveTo>
                    <a:pt x="0" y="0"/>
                  </a:moveTo>
                  <a:lnTo>
                    <a:pt x="68" y="57"/>
                  </a:lnTo>
                  <a:lnTo>
                    <a:pt x="114" y="68"/>
                  </a:lnTo>
                  <a:lnTo>
                    <a:pt x="68" y="34"/>
                  </a:lnTo>
                  <a:lnTo>
                    <a:pt x="45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1" name="Freeform 409"/>
            <p:cNvSpPr>
              <a:spLocks/>
            </p:cNvSpPr>
            <p:nvPr/>
          </p:nvSpPr>
          <p:spPr bwMode="auto">
            <a:xfrm>
              <a:off x="4062" y="1243"/>
              <a:ext cx="46" cy="102"/>
            </a:xfrm>
            <a:custGeom>
              <a:avLst/>
              <a:gdLst>
                <a:gd name="T0" fmla="*/ 46 w 46"/>
                <a:gd name="T1" fmla="*/ 102 h 102"/>
                <a:gd name="T2" fmla="*/ 0 w 46"/>
                <a:gd name="T3" fmla="*/ 34 h 102"/>
                <a:gd name="T4" fmla="*/ 34 w 46"/>
                <a:gd name="T5" fmla="*/ 0 h 102"/>
                <a:gd name="T6" fmla="*/ 46 w 46"/>
                <a:gd name="T7" fmla="*/ 0 h 102"/>
                <a:gd name="T8" fmla="*/ 46 w 46"/>
                <a:gd name="T9" fmla="*/ 102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102"/>
                <a:gd name="T17" fmla="*/ 46 w 46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102">
                  <a:moveTo>
                    <a:pt x="46" y="102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46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2" name="Freeform 410"/>
            <p:cNvSpPr>
              <a:spLocks/>
            </p:cNvSpPr>
            <p:nvPr/>
          </p:nvSpPr>
          <p:spPr bwMode="auto">
            <a:xfrm>
              <a:off x="4153" y="1277"/>
              <a:ext cx="308" cy="103"/>
            </a:xfrm>
            <a:custGeom>
              <a:avLst/>
              <a:gdLst>
                <a:gd name="T0" fmla="*/ 0 w 308"/>
                <a:gd name="T1" fmla="*/ 103 h 103"/>
                <a:gd name="T2" fmla="*/ 217 w 308"/>
                <a:gd name="T3" fmla="*/ 46 h 103"/>
                <a:gd name="T4" fmla="*/ 308 w 308"/>
                <a:gd name="T5" fmla="*/ 0 h 103"/>
                <a:gd name="T6" fmla="*/ 228 w 308"/>
                <a:gd name="T7" fmla="*/ 57 h 103"/>
                <a:gd name="T8" fmla="*/ 35 w 308"/>
                <a:gd name="T9" fmla="*/ 103 h 103"/>
                <a:gd name="T10" fmla="*/ 0 w 308"/>
                <a:gd name="T11" fmla="*/ 103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103"/>
                <a:gd name="T20" fmla="*/ 308 w 308"/>
                <a:gd name="T21" fmla="*/ 103 h 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103">
                  <a:moveTo>
                    <a:pt x="0" y="103"/>
                  </a:moveTo>
                  <a:lnTo>
                    <a:pt x="217" y="46"/>
                  </a:lnTo>
                  <a:lnTo>
                    <a:pt x="308" y="0"/>
                  </a:lnTo>
                  <a:lnTo>
                    <a:pt x="228" y="57"/>
                  </a:lnTo>
                  <a:lnTo>
                    <a:pt x="35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3" name="Freeform 411"/>
            <p:cNvSpPr>
              <a:spLocks/>
            </p:cNvSpPr>
            <p:nvPr/>
          </p:nvSpPr>
          <p:spPr bwMode="auto">
            <a:xfrm>
              <a:off x="4153" y="1334"/>
              <a:ext cx="399" cy="148"/>
            </a:xfrm>
            <a:custGeom>
              <a:avLst/>
              <a:gdLst>
                <a:gd name="T0" fmla="*/ 0 w 399"/>
                <a:gd name="T1" fmla="*/ 148 h 148"/>
                <a:gd name="T2" fmla="*/ 12 w 399"/>
                <a:gd name="T3" fmla="*/ 137 h 148"/>
                <a:gd name="T4" fmla="*/ 23 w 399"/>
                <a:gd name="T5" fmla="*/ 114 h 148"/>
                <a:gd name="T6" fmla="*/ 23 w 399"/>
                <a:gd name="T7" fmla="*/ 91 h 148"/>
                <a:gd name="T8" fmla="*/ 12 w 399"/>
                <a:gd name="T9" fmla="*/ 80 h 148"/>
                <a:gd name="T10" fmla="*/ 46 w 399"/>
                <a:gd name="T11" fmla="*/ 68 h 148"/>
                <a:gd name="T12" fmla="*/ 137 w 399"/>
                <a:gd name="T13" fmla="*/ 57 h 148"/>
                <a:gd name="T14" fmla="*/ 69 w 399"/>
                <a:gd name="T15" fmla="*/ 46 h 148"/>
                <a:gd name="T16" fmla="*/ 149 w 399"/>
                <a:gd name="T17" fmla="*/ 34 h 148"/>
                <a:gd name="T18" fmla="*/ 183 w 399"/>
                <a:gd name="T19" fmla="*/ 23 h 148"/>
                <a:gd name="T20" fmla="*/ 205 w 399"/>
                <a:gd name="T21" fmla="*/ 34 h 148"/>
                <a:gd name="T22" fmla="*/ 262 w 399"/>
                <a:gd name="T23" fmla="*/ 11 h 148"/>
                <a:gd name="T24" fmla="*/ 240 w 399"/>
                <a:gd name="T25" fmla="*/ 23 h 148"/>
                <a:gd name="T26" fmla="*/ 274 w 399"/>
                <a:gd name="T27" fmla="*/ 23 h 148"/>
                <a:gd name="T28" fmla="*/ 319 w 399"/>
                <a:gd name="T29" fmla="*/ 0 h 148"/>
                <a:gd name="T30" fmla="*/ 388 w 399"/>
                <a:gd name="T31" fmla="*/ 0 h 148"/>
                <a:gd name="T32" fmla="*/ 399 w 399"/>
                <a:gd name="T33" fmla="*/ 0 h 148"/>
                <a:gd name="T34" fmla="*/ 399 w 399"/>
                <a:gd name="T35" fmla="*/ 11 h 148"/>
                <a:gd name="T36" fmla="*/ 354 w 399"/>
                <a:gd name="T37" fmla="*/ 23 h 148"/>
                <a:gd name="T38" fmla="*/ 319 w 399"/>
                <a:gd name="T39" fmla="*/ 23 h 148"/>
                <a:gd name="T40" fmla="*/ 285 w 399"/>
                <a:gd name="T41" fmla="*/ 34 h 148"/>
                <a:gd name="T42" fmla="*/ 262 w 399"/>
                <a:gd name="T43" fmla="*/ 46 h 148"/>
                <a:gd name="T44" fmla="*/ 217 w 399"/>
                <a:gd name="T45" fmla="*/ 46 h 148"/>
                <a:gd name="T46" fmla="*/ 183 w 399"/>
                <a:gd name="T47" fmla="*/ 57 h 148"/>
                <a:gd name="T48" fmla="*/ 23 w 399"/>
                <a:gd name="T49" fmla="*/ 148 h 148"/>
                <a:gd name="T50" fmla="*/ 0 w 399"/>
                <a:gd name="T51" fmla="*/ 148 h 1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99"/>
                <a:gd name="T79" fmla="*/ 0 h 148"/>
                <a:gd name="T80" fmla="*/ 399 w 399"/>
                <a:gd name="T81" fmla="*/ 148 h 1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99" h="148">
                  <a:moveTo>
                    <a:pt x="0" y="148"/>
                  </a:moveTo>
                  <a:lnTo>
                    <a:pt x="12" y="137"/>
                  </a:lnTo>
                  <a:lnTo>
                    <a:pt x="23" y="114"/>
                  </a:lnTo>
                  <a:lnTo>
                    <a:pt x="23" y="91"/>
                  </a:lnTo>
                  <a:lnTo>
                    <a:pt x="12" y="80"/>
                  </a:lnTo>
                  <a:lnTo>
                    <a:pt x="46" y="68"/>
                  </a:lnTo>
                  <a:lnTo>
                    <a:pt x="137" y="57"/>
                  </a:lnTo>
                  <a:lnTo>
                    <a:pt x="69" y="46"/>
                  </a:lnTo>
                  <a:lnTo>
                    <a:pt x="149" y="34"/>
                  </a:lnTo>
                  <a:lnTo>
                    <a:pt x="183" y="23"/>
                  </a:lnTo>
                  <a:lnTo>
                    <a:pt x="205" y="34"/>
                  </a:lnTo>
                  <a:lnTo>
                    <a:pt x="262" y="11"/>
                  </a:lnTo>
                  <a:lnTo>
                    <a:pt x="240" y="23"/>
                  </a:lnTo>
                  <a:lnTo>
                    <a:pt x="274" y="23"/>
                  </a:lnTo>
                  <a:lnTo>
                    <a:pt x="319" y="0"/>
                  </a:lnTo>
                  <a:lnTo>
                    <a:pt x="388" y="0"/>
                  </a:lnTo>
                  <a:lnTo>
                    <a:pt x="399" y="0"/>
                  </a:lnTo>
                  <a:lnTo>
                    <a:pt x="399" y="11"/>
                  </a:lnTo>
                  <a:lnTo>
                    <a:pt x="354" y="23"/>
                  </a:lnTo>
                  <a:lnTo>
                    <a:pt x="319" y="23"/>
                  </a:lnTo>
                  <a:lnTo>
                    <a:pt x="285" y="34"/>
                  </a:lnTo>
                  <a:lnTo>
                    <a:pt x="262" y="46"/>
                  </a:lnTo>
                  <a:lnTo>
                    <a:pt x="217" y="46"/>
                  </a:lnTo>
                  <a:lnTo>
                    <a:pt x="183" y="57"/>
                  </a:lnTo>
                  <a:lnTo>
                    <a:pt x="23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4" name="Freeform 412"/>
            <p:cNvSpPr>
              <a:spLocks/>
            </p:cNvSpPr>
            <p:nvPr/>
          </p:nvSpPr>
          <p:spPr bwMode="auto">
            <a:xfrm>
              <a:off x="4438" y="1311"/>
              <a:ext cx="114" cy="12"/>
            </a:xfrm>
            <a:custGeom>
              <a:avLst/>
              <a:gdLst>
                <a:gd name="T0" fmla="*/ 0 w 114"/>
                <a:gd name="T1" fmla="*/ 0 h 12"/>
                <a:gd name="T2" fmla="*/ 34 w 114"/>
                <a:gd name="T3" fmla="*/ 0 h 12"/>
                <a:gd name="T4" fmla="*/ 80 w 114"/>
                <a:gd name="T5" fmla="*/ 12 h 12"/>
                <a:gd name="T6" fmla="*/ 114 w 114"/>
                <a:gd name="T7" fmla="*/ 12 h 12"/>
                <a:gd name="T8" fmla="*/ 69 w 114"/>
                <a:gd name="T9" fmla="*/ 12 h 12"/>
                <a:gd name="T10" fmla="*/ 34 w 114"/>
                <a:gd name="T11" fmla="*/ 0 h 12"/>
                <a:gd name="T12" fmla="*/ 0 w 114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"/>
                <a:gd name="T22" fmla="*/ 0 h 12"/>
                <a:gd name="T23" fmla="*/ 114 w 114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" h="12">
                  <a:moveTo>
                    <a:pt x="0" y="0"/>
                  </a:moveTo>
                  <a:lnTo>
                    <a:pt x="34" y="0"/>
                  </a:lnTo>
                  <a:lnTo>
                    <a:pt x="80" y="12"/>
                  </a:lnTo>
                  <a:lnTo>
                    <a:pt x="114" y="12"/>
                  </a:lnTo>
                  <a:lnTo>
                    <a:pt x="69" y="12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5" name="Freeform 413"/>
            <p:cNvSpPr>
              <a:spLocks/>
            </p:cNvSpPr>
            <p:nvPr/>
          </p:nvSpPr>
          <p:spPr bwMode="auto">
            <a:xfrm>
              <a:off x="4564" y="1311"/>
              <a:ext cx="34" cy="57"/>
            </a:xfrm>
            <a:custGeom>
              <a:avLst/>
              <a:gdLst>
                <a:gd name="T0" fmla="*/ 11 w 34"/>
                <a:gd name="T1" fmla="*/ 12 h 57"/>
                <a:gd name="T2" fmla="*/ 34 w 34"/>
                <a:gd name="T3" fmla="*/ 57 h 57"/>
                <a:gd name="T4" fmla="*/ 22 w 34"/>
                <a:gd name="T5" fmla="*/ 57 h 57"/>
                <a:gd name="T6" fmla="*/ 0 w 34"/>
                <a:gd name="T7" fmla="*/ 0 h 57"/>
                <a:gd name="T8" fmla="*/ 11 w 34"/>
                <a:gd name="T9" fmla="*/ 12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7"/>
                <a:gd name="T17" fmla="*/ 34 w 34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7">
                  <a:moveTo>
                    <a:pt x="11" y="12"/>
                  </a:moveTo>
                  <a:lnTo>
                    <a:pt x="34" y="57"/>
                  </a:lnTo>
                  <a:lnTo>
                    <a:pt x="22" y="57"/>
                  </a:lnTo>
                  <a:lnTo>
                    <a:pt x="0" y="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6" name="Freeform 414"/>
            <p:cNvSpPr>
              <a:spLocks/>
            </p:cNvSpPr>
            <p:nvPr/>
          </p:nvSpPr>
          <p:spPr bwMode="auto">
            <a:xfrm>
              <a:off x="4552" y="1288"/>
              <a:ext cx="23" cy="35"/>
            </a:xfrm>
            <a:custGeom>
              <a:avLst/>
              <a:gdLst>
                <a:gd name="T0" fmla="*/ 0 w 23"/>
                <a:gd name="T1" fmla="*/ 0 h 35"/>
                <a:gd name="T2" fmla="*/ 12 w 23"/>
                <a:gd name="T3" fmla="*/ 12 h 35"/>
                <a:gd name="T4" fmla="*/ 23 w 23"/>
                <a:gd name="T5" fmla="*/ 35 h 35"/>
                <a:gd name="T6" fmla="*/ 0 w 23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5"/>
                <a:gd name="T14" fmla="*/ 23 w 23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5">
                  <a:moveTo>
                    <a:pt x="0" y="0"/>
                  </a:moveTo>
                  <a:lnTo>
                    <a:pt x="12" y="12"/>
                  </a:lnTo>
                  <a:lnTo>
                    <a:pt x="23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7" name="Freeform 415"/>
            <p:cNvSpPr>
              <a:spLocks/>
            </p:cNvSpPr>
            <p:nvPr/>
          </p:nvSpPr>
          <p:spPr bwMode="auto">
            <a:xfrm>
              <a:off x="4450" y="1345"/>
              <a:ext cx="125" cy="46"/>
            </a:xfrm>
            <a:custGeom>
              <a:avLst/>
              <a:gdLst>
                <a:gd name="T0" fmla="*/ 91 w 125"/>
                <a:gd name="T1" fmla="*/ 0 h 46"/>
                <a:gd name="T2" fmla="*/ 125 w 125"/>
                <a:gd name="T3" fmla="*/ 12 h 46"/>
                <a:gd name="T4" fmla="*/ 68 w 125"/>
                <a:gd name="T5" fmla="*/ 12 h 46"/>
                <a:gd name="T6" fmla="*/ 0 w 125"/>
                <a:gd name="T7" fmla="*/ 46 h 46"/>
                <a:gd name="T8" fmla="*/ 45 w 125"/>
                <a:gd name="T9" fmla="*/ 23 h 46"/>
                <a:gd name="T10" fmla="*/ 45 w 125"/>
                <a:gd name="T11" fmla="*/ 0 h 46"/>
                <a:gd name="T12" fmla="*/ 91 w 125"/>
                <a:gd name="T13" fmla="*/ 0 h 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46"/>
                <a:gd name="T23" fmla="*/ 125 w 125"/>
                <a:gd name="T24" fmla="*/ 46 h 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46">
                  <a:moveTo>
                    <a:pt x="91" y="0"/>
                  </a:moveTo>
                  <a:lnTo>
                    <a:pt x="125" y="12"/>
                  </a:lnTo>
                  <a:lnTo>
                    <a:pt x="68" y="12"/>
                  </a:lnTo>
                  <a:lnTo>
                    <a:pt x="0" y="46"/>
                  </a:lnTo>
                  <a:lnTo>
                    <a:pt x="45" y="23"/>
                  </a:lnTo>
                  <a:lnTo>
                    <a:pt x="45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8" name="Freeform 416"/>
            <p:cNvSpPr>
              <a:spLocks/>
            </p:cNvSpPr>
            <p:nvPr/>
          </p:nvSpPr>
          <p:spPr bwMode="auto">
            <a:xfrm>
              <a:off x="4564" y="1380"/>
              <a:ext cx="91" cy="34"/>
            </a:xfrm>
            <a:custGeom>
              <a:avLst/>
              <a:gdLst>
                <a:gd name="T0" fmla="*/ 0 w 91"/>
                <a:gd name="T1" fmla="*/ 11 h 34"/>
                <a:gd name="T2" fmla="*/ 57 w 91"/>
                <a:gd name="T3" fmla="*/ 0 h 34"/>
                <a:gd name="T4" fmla="*/ 91 w 91"/>
                <a:gd name="T5" fmla="*/ 22 h 34"/>
                <a:gd name="T6" fmla="*/ 79 w 91"/>
                <a:gd name="T7" fmla="*/ 34 h 34"/>
                <a:gd name="T8" fmla="*/ 68 w 91"/>
                <a:gd name="T9" fmla="*/ 22 h 34"/>
                <a:gd name="T10" fmla="*/ 57 w 91"/>
                <a:gd name="T11" fmla="*/ 11 h 34"/>
                <a:gd name="T12" fmla="*/ 34 w 91"/>
                <a:gd name="T13" fmla="*/ 22 h 34"/>
                <a:gd name="T14" fmla="*/ 45 w 91"/>
                <a:gd name="T15" fmla="*/ 34 h 34"/>
                <a:gd name="T16" fmla="*/ 0 w 91"/>
                <a:gd name="T17" fmla="*/ 11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"/>
                <a:gd name="T28" fmla="*/ 0 h 34"/>
                <a:gd name="T29" fmla="*/ 91 w 91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" h="34">
                  <a:moveTo>
                    <a:pt x="0" y="11"/>
                  </a:moveTo>
                  <a:lnTo>
                    <a:pt x="57" y="0"/>
                  </a:lnTo>
                  <a:lnTo>
                    <a:pt x="91" y="22"/>
                  </a:lnTo>
                  <a:lnTo>
                    <a:pt x="79" y="34"/>
                  </a:lnTo>
                  <a:lnTo>
                    <a:pt x="68" y="22"/>
                  </a:lnTo>
                  <a:lnTo>
                    <a:pt x="57" y="11"/>
                  </a:lnTo>
                  <a:lnTo>
                    <a:pt x="34" y="22"/>
                  </a:lnTo>
                  <a:lnTo>
                    <a:pt x="45" y="3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9" name="Freeform 417"/>
            <p:cNvSpPr>
              <a:spLocks/>
            </p:cNvSpPr>
            <p:nvPr/>
          </p:nvSpPr>
          <p:spPr bwMode="auto">
            <a:xfrm>
              <a:off x="4199" y="1357"/>
              <a:ext cx="273" cy="205"/>
            </a:xfrm>
            <a:custGeom>
              <a:avLst/>
              <a:gdLst>
                <a:gd name="T0" fmla="*/ 273 w 273"/>
                <a:gd name="T1" fmla="*/ 0 h 205"/>
                <a:gd name="T2" fmla="*/ 228 w 273"/>
                <a:gd name="T3" fmla="*/ 68 h 205"/>
                <a:gd name="T4" fmla="*/ 103 w 273"/>
                <a:gd name="T5" fmla="*/ 171 h 205"/>
                <a:gd name="T6" fmla="*/ 0 w 273"/>
                <a:gd name="T7" fmla="*/ 205 h 205"/>
                <a:gd name="T8" fmla="*/ 91 w 273"/>
                <a:gd name="T9" fmla="*/ 159 h 205"/>
                <a:gd name="T10" fmla="*/ 228 w 273"/>
                <a:gd name="T11" fmla="*/ 57 h 205"/>
                <a:gd name="T12" fmla="*/ 273 w 273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3"/>
                <a:gd name="T22" fmla="*/ 0 h 205"/>
                <a:gd name="T23" fmla="*/ 273 w 273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3" h="205">
                  <a:moveTo>
                    <a:pt x="273" y="0"/>
                  </a:moveTo>
                  <a:lnTo>
                    <a:pt x="228" y="68"/>
                  </a:lnTo>
                  <a:lnTo>
                    <a:pt x="103" y="171"/>
                  </a:lnTo>
                  <a:lnTo>
                    <a:pt x="0" y="205"/>
                  </a:lnTo>
                  <a:lnTo>
                    <a:pt x="91" y="159"/>
                  </a:lnTo>
                  <a:lnTo>
                    <a:pt x="228" y="57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" name="Freeform 418"/>
            <p:cNvSpPr>
              <a:spLocks/>
            </p:cNvSpPr>
            <p:nvPr/>
          </p:nvSpPr>
          <p:spPr bwMode="auto">
            <a:xfrm>
              <a:off x="4188" y="1596"/>
              <a:ext cx="170" cy="91"/>
            </a:xfrm>
            <a:custGeom>
              <a:avLst/>
              <a:gdLst>
                <a:gd name="T0" fmla="*/ 0 w 170"/>
                <a:gd name="T1" fmla="*/ 91 h 91"/>
                <a:gd name="T2" fmla="*/ 22 w 170"/>
                <a:gd name="T3" fmla="*/ 69 h 91"/>
                <a:gd name="T4" fmla="*/ 34 w 170"/>
                <a:gd name="T5" fmla="*/ 80 h 91"/>
                <a:gd name="T6" fmla="*/ 45 w 170"/>
                <a:gd name="T7" fmla="*/ 57 h 91"/>
                <a:gd name="T8" fmla="*/ 45 w 170"/>
                <a:gd name="T9" fmla="*/ 23 h 91"/>
                <a:gd name="T10" fmla="*/ 68 w 170"/>
                <a:gd name="T11" fmla="*/ 80 h 91"/>
                <a:gd name="T12" fmla="*/ 68 w 170"/>
                <a:gd name="T13" fmla="*/ 46 h 91"/>
                <a:gd name="T14" fmla="*/ 102 w 170"/>
                <a:gd name="T15" fmla="*/ 46 h 91"/>
                <a:gd name="T16" fmla="*/ 45 w 170"/>
                <a:gd name="T17" fmla="*/ 0 h 91"/>
                <a:gd name="T18" fmla="*/ 91 w 170"/>
                <a:gd name="T19" fmla="*/ 23 h 91"/>
                <a:gd name="T20" fmla="*/ 136 w 170"/>
                <a:gd name="T21" fmla="*/ 23 h 91"/>
                <a:gd name="T22" fmla="*/ 148 w 170"/>
                <a:gd name="T23" fmla="*/ 46 h 91"/>
                <a:gd name="T24" fmla="*/ 170 w 170"/>
                <a:gd name="T25" fmla="*/ 23 h 91"/>
                <a:gd name="T26" fmla="*/ 159 w 170"/>
                <a:gd name="T27" fmla="*/ 80 h 91"/>
                <a:gd name="T28" fmla="*/ 136 w 170"/>
                <a:gd name="T29" fmla="*/ 91 h 91"/>
                <a:gd name="T30" fmla="*/ 0 w 170"/>
                <a:gd name="T31" fmla="*/ 91 h 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0"/>
                <a:gd name="T49" fmla="*/ 0 h 91"/>
                <a:gd name="T50" fmla="*/ 170 w 170"/>
                <a:gd name="T51" fmla="*/ 91 h 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0" h="91">
                  <a:moveTo>
                    <a:pt x="0" y="91"/>
                  </a:moveTo>
                  <a:lnTo>
                    <a:pt x="22" y="69"/>
                  </a:lnTo>
                  <a:lnTo>
                    <a:pt x="34" y="80"/>
                  </a:lnTo>
                  <a:lnTo>
                    <a:pt x="45" y="57"/>
                  </a:lnTo>
                  <a:lnTo>
                    <a:pt x="45" y="23"/>
                  </a:lnTo>
                  <a:lnTo>
                    <a:pt x="68" y="80"/>
                  </a:lnTo>
                  <a:lnTo>
                    <a:pt x="68" y="46"/>
                  </a:lnTo>
                  <a:lnTo>
                    <a:pt x="102" y="46"/>
                  </a:lnTo>
                  <a:lnTo>
                    <a:pt x="45" y="0"/>
                  </a:lnTo>
                  <a:lnTo>
                    <a:pt x="91" y="23"/>
                  </a:lnTo>
                  <a:lnTo>
                    <a:pt x="136" y="23"/>
                  </a:lnTo>
                  <a:lnTo>
                    <a:pt x="148" y="46"/>
                  </a:lnTo>
                  <a:lnTo>
                    <a:pt x="170" y="23"/>
                  </a:lnTo>
                  <a:lnTo>
                    <a:pt x="159" y="8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" name="Freeform 419"/>
            <p:cNvSpPr>
              <a:spLocks/>
            </p:cNvSpPr>
            <p:nvPr/>
          </p:nvSpPr>
          <p:spPr bwMode="auto">
            <a:xfrm>
              <a:off x="4302" y="1471"/>
              <a:ext cx="170" cy="148"/>
            </a:xfrm>
            <a:custGeom>
              <a:avLst/>
              <a:gdLst>
                <a:gd name="T0" fmla="*/ 0 w 170"/>
                <a:gd name="T1" fmla="*/ 57 h 148"/>
                <a:gd name="T2" fmla="*/ 45 w 170"/>
                <a:gd name="T3" fmla="*/ 80 h 148"/>
                <a:gd name="T4" fmla="*/ 56 w 170"/>
                <a:gd name="T5" fmla="*/ 114 h 148"/>
                <a:gd name="T6" fmla="*/ 56 w 170"/>
                <a:gd name="T7" fmla="*/ 148 h 148"/>
                <a:gd name="T8" fmla="*/ 170 w 170"/>
                <a:gd name="T9" fmla="*/ 11 h 148"/>
                <a:gd name="T10" fmla="*/ 170 w 170"/>
                <a:gd name="T11" fmla="*/ 0 h 148"/>
                <a:gd name="T12" fmla="*/ 148 w 170"/>
                <a:gd name="T13" fmla="*/ 23 h 148"/>
                <a:gd name="T14" fmla="*/ 56 w 170"/>
                <a:gd name="T15" fmla="*/ 125 h 148"/>
                <a:gd name="T16" fmla="*/ 68 w 170"/>
                <a:gd name="T17" fmla="*/ 91 h 148"/>
                <a:gd name="T18" fmla="*/ 0 w 170"/>
                <a:gd name="T19" fmla="*/ 57 h 1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0"/>
                <a:gd name="T31" fmla="*/ 0 h 148"/>
                <a:gd name="T32" fmla="*/ 170 w 170"/>
                <a:gd name="T33" fmla="*/ 148 h 1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0" h="148">
                  <a:moveTo>
                    <a:pt x="0" y="57"/>
                  </a:moveTo>
                  <a:lnTo>
                    <a:pt x="45" y="80"/>
                  </a:lnTo>
                  <a:lnTo>
                    <a:pt x="56" y="114"/>
                  </a:lnTo>
                  <a:lnTo>
                    <a:pt x="56" y="148"/>
                  </a:lnTo>
                  <a:lnTo>
                    <a:pt x="170" y="11"/>
                  </a:lnTo>
                  <a:lnTo>
                    <a:pt x="170" y="0"/>
                  </a:lnTo>
                  <a:lnTo>
                    <a:pt x="148" y="23"/>
                  </a:lnTo>
                  <a:lnTo>
                    <a:pt x="56" y="125"/>
                  </a:lnTo>
                  <a:lnTo>
                    <a:pt x="68" y="91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2" name="Freeform 420"/>
            <p:cNvSpPr>
              <a:spLocks/>
            </p:cNvSpPr>
            <p:nvPr/>
          </p:nvSpPr>
          <p:spPr bwMode="auto">
            <a:xfrm>
              <a:off x="4347" y="1425"/>
              <a:ext cx="285" cy="160"/>
            </a:xfrm>
            <a:custGeom>
              <a:avLst/>
              <a:gdLst>
                <a:gd name="T0" fmla="*/ 11 w 285"/>
                <a:gd name="T1" fmla="*/ 160 h 160"/>
                <a:gd name="T2" fmla="*/ 114 w 285"/>
                <a:gd name="T3" fmla="*/ 57 h 160"/>
                <a:gd name="T4" fmla="*/ 182 w 285"/>
                <a:gd name="T5" fmla="*/ 46 h 160"/>
                <a:gd name="T6" fmla="*/ 217 w 285"/>
                <a:gd name="T7" fmla="*/ 34 h 160"/>
                <a:gd name="T8" fmla="*/ 228 w 285"/>
                <a:gd name="T9" fmla="*/ 12 h 160"/>
                <a:gd name="T10" fmla="*/ 251 w 285"/>
                <a:gd name="T11" fmla="*/ 12 h 160"/>
                <a:gd name="T12" fmla="*/ 285 w 285"/>
                <a:gd name="T13" fmla="*/ 23 h 160"/>
                <a:gd name="T14" fmla="*/ 285 w 285"/>
                <a:gd name="T15" fmla="*/ 23 h 160"/>
                <a:gd name="T16" fmla="*/ 251 w 285"/>
                <a:gd name="T17" fmla="*/ 0 h 160"/>
                <a:gd name="T18" fmla="*/ 217 w 285"/>
                <a:gd name="T19" fmla="*/ 12 h 160"/>
                <a:gd name="T20" fmla="*/ 194 w 285"/>
                <a:gd name="T21" fmla="*/ 34 h 160"/>
                <a:gd name="T22" fmla="*/ 148 w 285"/>
                <a:gd name="T23" fmla="*/ 46 h 160"/>
                <a:gd name="T24" fmla="*/ 114 w 285"/>
                <a:gd name="T25" fmla="*/ 46 h 160"/>
                <a:gd name="T26" fmla="*/ 68 w 285"/>
                <a:gd name="T27" fmla="*/ 80 h 160"/>
                <a:gd name="T28" fmla="*/ 57 w 285"/>
                <a:gd name="T29" fmla="*/ 80 h 160"/>
                <a:gd name="T30" fmla="*/ 0 w 285"/>
                <a:gd name="T31" fmla="*/ 126 h 160"/>
                <a:gd name="T32" fmla="*/ 11 w 285"/>
                <a:gd name="T33" fmla="*/ 160 h 1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5"/>
                <a:gd name="T52" fmla="*/ 0 h 160"/>
                <a:gd name="T53" fmla="*/ 285 w 285"/>
                <a:gd name="T54" fmla="*/ 160 h 1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5" h="160">
                  <a:moveTo>
                    <a:pt x="11" y="160"/>
                  </a:moveTo>
                  <a:lnTo>
                    <a:pt x="114" y="57"/>
                  </a:lnTo>
                  <a:lnTo>
                    <a:pt x="182" y="46"/>
                  </a:lnTo>
                  <a:lnTo>
                    <a:pt x="217" y="34"/>
                  </a:lnTo>
                  <a:lnTo>
                    <a:pt x="228" y="12"/>
                  </a:lnTo>
                  <a:lnTo>
                    <a:pt x="251" y="12"/>
                  </a:lnTo>
                  <a:lnTo>
                    <a:pt x="285" y="23"/>
                  </a:lnTo>
                  <a:lnTo>
                    <a:pt x="251" y="0"/>
                  </a:lnTo>
                  <a:lnTo>
                    <a:pt x="217" y="12"/>
                  </a:lnTo>
                  <a:lnTo>
                    <a:pt x="194" y="34"/>
                  </a:lnTo>
                  <a:lnTo>
                    <a:pt x="148" y="46"/>
                  </a:lnTo>
                  <a:lnTo>
                    <a:pt x="114" y="46"/>
                  </a:lnTo>
                  <a:lnTo>
                    <a:pt x="68" y="80"/>
                  </a:lnTo>
                  <a:lnTo>
                    <a:pt x="57" y="80"/>
                  </a:lnTo>
                  <a:lnTo>
                    <a:pt x="0" y="126"/>
                  </a:lnTo>
                  <a:lnTo>
                    <a:pt x="11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3" name="Freeform 421"/>
            <p:cNvSpPr>
              <a:spLocks/>
            </p:cNvSpPr>
            <p:nvPr/>
          </p:nvSpPr>
          <p:spPr bwMode="auto">
            <a:xfrm>
              <a:off x="4723" y="1106"/>
              <a:ext cx="274" cy="319"/>
            </a:xfrm>
            <a:custGeom>
              <a:avLst/>
              <a:gdLst>
                <a:gd name="T0" fmla="*/ 68 w 274"/>
                <a:gd name="T1" fmla="*/ 251 h 319"/>
                <a:gd name="T2" fmla="*/ 114 w 274"/>
                <a:gd name="T3" fmla="*/ 34 h 319"/>
                <a:gd name="T4" fmla="*/ 251 w 274"/>
                <a:gd name="T5" fmla="*/ 57 h 319"/>
                <a:gd name="T6" fmla="*/ 205 w 274"/>
                <a:gd name="T7" fmla="*/ 285 h 319"/>
                <a:gd name="T8" fmla="*/ 114 w 274"/>
                <a:gd name="T9" fmla="*/ 262 h 319"/>
                <a:gd name="T10" fmla="*/ 194 w 274"/>
                <a:gd name="T11" fmla="*/ 285 h 319"/>
                <a:gd name="T12" fmla="*/ 205 w 274"/>
                <a:gd name="T13" fmla="*/ 319 h 319"/>
                <a:gd name="T14" fmla="*/ 217 w 274"/>
                <a:gd name="T15" fmla="*/ 285 h 319"/>
                <a:gd name="T16" fmla="*/ 274 w 274"/>
                <a:gd name="T17" fmla="*/ 34 h 319"/>
                <a:gd name="T18" fmla="*/ 262 w 274"/>
                <a:gd name="T19" fmla="*/ 11 h 319"/>
                <a:gd name="T20" fmla="*/ 103 w 274"/>
                <a:gd name="T21" fmla="*/ 0 h 319"/>
                <a:gd name="T22" fmla="*/ 103 w 274"/>
                <a:gd name="T23" fmla="*/ 0 h 319"/>
                <a:gd name="T24" fmla="*/ 91 w 274"/>
                <a:gd name="T25" fmla="*/ 0 h 319"/>
                <a:gd name="T26" fmla="*/ 68 w 274"/>
                <a:gd name="T27" fmla="*/ 11 h 319"/>
                <a:gd name="T28" fmla="*/ 0 w 274"/>
                <a:gd name="T29" fmla="*/ 262 h 319"/>
                <a:gd name="T30" fmla="*/ 68 w 274"/>
                <a:gd name="T31" fmla="*/ 251 h 3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4"/>
                <a:gd name="T49" fmla="*/ 0 h 319"/>
                <a:gd name="T50" fmla="*/ 274 w 274"/>
                <a:gd name="T51" fmla="*/ 319 h 3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4" h="319">
                  <a:moveTo>
                    <a:pt x="68" y="251"/>
                  </a:moveTo>
                  <a:lnTo>
                    <a:pt x="114" y="34"/>
                  </a:lnTo>
                  <a:lnTo>
                    <a:pt x="251" y="57"/>
                  </a:lnTo>
                  <a:lnTo>
                    <a:pt x="205" y="285"/>
                  </a:lnTo>
                  <a:lnTo>
                    <a:pt x="114" y="262"/>
                  </a:lnTo>
                  <a:lnTo>
                    <a:pt x="194" y="285"/>
                  </a:lnTo>
                  <a:lnTo>
                    <a:pt x="205" y="319"/>
                  </a:lnTo>
                  <a:lnTo>
                    <a:pt x="217" y="285"/>
                  </a:lnTo>
                  <a:lnTo>
                    <a:pt x="274" y="34"/>
                  </a:lnTo>
                  <a:lnTo>
                    <a:pt x="262" y="11"/>
                  </a:lnTo>
                  <a:lnTo>
                    <a:pt x="103" y="0"/>
                  </a:lnTo>
                  <a:lnTo>
                    <a:pt x="91" y="0"/>
                  </a:lnTo>
                  <a:lnTo>
                    <a:pt x="68" y="11"/>
                  </a:lnTo>
                  <a:lnTo>
                    <a:pt x="0" y="262"/>
                  </a:lnTo>
                  <a:lnTo>
                    <a:pt x="68" y="2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4" name="Freeform 422"/>
            <p:cNvSpPr>
              <a:spLocks/>
            </p:cNvSpPr>
            <p:nvPr/>
          </p:nvSpPr>
          <p:spPr bwMode="auto">
            <a:xfrm>
              <a:off x="4609" y="1437"/>
              <a:ext cx="319" cy="79"/>
            </a:xfrm>
            <a:custGeom>
              <a:avLst/>
              <a:gdLst>
                <a:gd name="T0" fmla="*/ 0 w 319"/>
                <a:gd name="T1" fmla="*/ 79 h 79"/>
                <a:gd name="T2" fmla="*/ 12 w 319"/>
                <a:gd name="T3" fmla="*/ 57 h 79"/>
                <a:gd name="T4" fmla="*/ 296 w 319"/>
                <a:gd name="T5" fmla="*/ 0 h 79"/>
                <a:gd name="T6" fmla="*/ 319 w 319"/>
                <a:gd name="T7" fmla="*/ 11 h 79"/>
                <a:gd name="T8" fmla="*/ 319 w 319"/>
                <a:gd name="T9" fmla="*/ 34 h 79"/>
                <a:gd name="T10" fmla="*/ 0 w 319"/>
                <a:gd name="T11" fmla="*/ 79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9"/>
                <a:gd name="T19" fmla="*/ 0 h 79"/>
                <a:gd name="T20" fmla="*/ 319 w 319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9" h="79">
                  <a:moveTo>
                    <a:pt x="0" y="79"/>
                  </a:moveTo>
                  <a:lnTo>
                    <a:pt x="12" y="57"/>
                  </a:lnTo>
                  <a:lnTo>
                    <a:pt x="296" y="0"/>
                  </a:lnTo>
                  <a:lnTo>
                    <a:pt x="319" y="11"/>
                  </a:lnTo>
                  <a:lnTo>
                    <a:pt x="319" y="34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5" name="Freeform 423"/>
            <p:cNvSpPr>
              <a:spLocks/>
            </p:cNvSpPr>
            <p:nvPr/>
          </p:nvSpPr>
          <p:spPr bwMode="auto">
            <a:xfrm>
              <a:off x="4199" y="1414"/>
              <a:ext cx="182" cy="91"/>
            </a:xfrm>
            <a:custGeom>
              <a:avLst/>
              <a:gdLst>
                <a:gd name="T0" fmla="*/ 0 w 182"/>
                <a:gd name="T1" fmla="*/ 45 h 91"/>
                <a:gd name="T2" fmla="*/ 114 w 182"/>
                <a:gd name="T3" fmla="*/ 91 h 91"/>
                <a:gd name="T4" fmla="*/ 182 w 182"/>
                <a:gd name="T5" fmla="*/ 45 h 91"/>
                <a:gd name="T6" fmla="*/ 80 w 182"/>
                <a:gd name="T7" fmla="*/ 0 h 91"/>
                <a:gd name="T8" fmla="*/ 0 w 182"/>
                <a:gd name="T9" fmla="*/ 45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91"/>
                <a:gd name="T17" fmla="*/ 182 w 182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91">
                  <a:moveTo>
                    <a:pt x="0" y="45"/>
                  </a:moveTo>
                  <a:lnTo>
                    <a:pt x="114" y="91"/>
                  </a:lnTo>
                  <a:lnTo>
                    <a:pt x="182" y="45"/>
                  </a:lnTo>
                  <a:lnTo>
                    <a:pt x="8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6" name="Freeform 424"/>
            <p:cNvSpPr>
              <a:spLocks/>
            </p:cNvSpPr>
            <p:nvPr/>
          </p:nvSpPr>
          <p:spPr bwMode="auto">
            <a:xfrm>
              <a:off x="4415" y="1482"/>
              <a:ext cx="604" cy="205"/>
            </a:xfrm>
            <a:custGeom>
              <a:avLst/>
              <a:gdLst>
                <a:gd name="T0" fmla="*/ 331 w 604"/>
                <a:gd name="T1" fmla="*/ 205 h 205"/>
                <a:gd name="T2" fmla="*/ 0 w 604"/>
                <a:gd name="T3" fmla="*/ 69 h 205"/>
                <a:gd name="T4" fmla="*/ 46 w 604"/>
                <a:gd name="T5" fmla="*/ 0 h 205"/>
                <a:gd name="T6" fmla="*/ 604 w 604"/>
                <a:gd name="T7" fmla="*/ 205 h 205"/>
                <a:gd name="T8" fmla="*/ 388 w 604"/>
                <a:gd name="T9" fmla="*/ 160 h 205"/>
                <a:gd name="T10" fmla="*/ 411 w 604"/>
                <a:gd name="T11" fmla="*/ 183 h 205"/>
                <a:gd name="T12" fmla="*/ 388 w 604"/>
                <a:gd name="T13" fmla="*/ 205 h 205"/>
                <a:gd name="T14" fmla="*/ 342 w 604"/>
                <a:gd name="T15" fmla="*/ 194 h 205"/>
                <a:gd name="T16" fmla="*/ 342 w 604"/>
                <a:gd name="T17" fmla="*/ 205 h 205"/>
                <a:gd name="T18" fmla="*/ 331 w 604"/>
                <a:gd name="T19" fmla="*/ 205 h 2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4"/>
                <a:gd name="T31" fmla="*/ 0 h 205"/>
                <a:gd name="T32" fmla="*/ 604 w 604"/>
                <a:gd name="T33" fmla="*/ 205 h 2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4" h="205">
                  <a:moveTo>
                    <a:pt x="331" y="205"/>
                  </a:moveTo>
                  <a:lnTo>
                    <a:pt x="0" y="69"/>
                  </a:lnTo>
                  <a:lnTo>
                    <a:pt x="46" y="0"/>
                  </a:lnTo>
                  <a:lnTo>
                    <a:pt x="604" y="205"/>
                  </a:lnTo>
                  <a:lnTo>
                    <a:pt x="388" y="160"/>
                  </a:lnTo>
                  <a:lnTo>
                    <a:pt x="411" y="183"/>
                  </a:lnTo>
                  <a:lnTo>
                    <a:pt x="388" y="205"/>
                  </a:lnTo>
                  <a:lnTo>
                    <a:pt x="342" y="194"/>
                  </a:lnTo>
                  <a:lnTo>
                    <a:pt x="342" y="205"/>
                  </a:lnTo>
                  <a:lnTo>
                    <a:pt x="331" y="2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7" name="Freeform 425"/>
            <p:cNvSpPr>
              <a:spLocks/>
            </p:cNvSpPr>
            <p:nvPr/>
          </p:nvSpPr>
          <p:spPr bwMode="auto">
            <a:xfrm>
              <a:off x="4267" y="969"/>
              <a:ext cx="35" cy="126"/>
            </a:xfrm>
            <a:custGeom>
              <a:avLst/>
              <a:gdLst>
                <a:gd name="T0" fmla="*/ 23 w 35"/>
                <a:gd name="T1" fmla="*/ 126 h 126"/>
                <a:gd name="T2" fmla="*/ 23 w 35"/>
                <a:gd name="T3" fmla="*/ 114 h 126"/>
                <a:gd name="T4" fmla="*/ 35 w 35"/>
                <a:gd name="T5" fmla="*/ 114 h 126"/>
                <a:gd name="T6" fmla="*/ 0 w 35"/>
                <a:gd name="T7" fmla="*/ 69 h 126"/>
                <a:gd name="T8" fmla="*/ 12 w 35"/>
                <a:gd name="T9" fmla="*/ 46 h 126"/>
                <a:gd name="T10" fmla="*/ 23 w 35"/>
                <a:gd name="T11" fmla="*/ 34 h 126"/>
                <a:gd name="T12" fmla="*/ 23 w 35"/>
                <a:gd name="T13" fmla="*/ 0 h 126"/>
                <a:gd name="T14" fmla="*/ 23 w 35"/>
                <a:gd name="T15" fmla="*/ 46 h 126"/>
                <a:gd name="T16" fmla="*/ 23 w 35"/>
                <a:gd name="T17" fmla="*/ 46 h 126"/>
                <a:gd name="T18" fmla="*/ 12 w 35"/>
                <a:gd name="T19" fmla="*/ 57 h 126"/>
                <a:gd name="T20" fmla="*/ 23 w 35"/>
                <a:gd name="T21" fmla="*/ 91 h 126"/>
                <a:gd name="T22" fmla="*/ 35 w 35"/>
                <a:gd name="T23" fmla="*/ 114 h 126"/>
                <a:gd name="T24" fmla="*/ 35 w 35"/>
                <a:gd name="T25" fmla="*/ 126 h 126"/>
                <a:gd name="T26" fmla="*/ 23 w 35"/>
                <a:gd name="T27" fmla="*/ 126 h 126"/>
                <a:gd name="T28" fmla="*/ 23 w 35"/>
                <a:gd name="T29" fmla="*/ 126 h 1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26"/>
                <a:gd name="T47" fmla="*/ 35 w 35"/>
                <a:gd name="T48" fmla="*/ 126 h 1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26">
                  <a:moveTo>
                    <a:pt x="23" y="126"/>
                  </a:moveTo>
                  <a:lnTo>
                    <a:pt x="23" y="114"/>
                  </a:lnTo>
                  <a:lnTo>
                    <a:pt x="35" y="114"/>
                  </a:lnTo>
                  <a:lnTo>
                    <a:pt x="0" y="69"/>
                  </a:lnTo>
                  <a:lnTo>
                    <a:pt x="12" y="46"/>
                  </a:lnTo>
                  <a:lnTo>
                    <a:pt x="23" y="34"/>
                  </a:lnTo>
                  <a:lnTo>
                    <a:pt x="23" y="0"/>
                  </a:lnTo>
                  <a:lnTo>
                    <a:pt x="23" y="46"/>
                  </a:lnTo>
                  <a:lnTo>
                    <a:pt x="12" y="57"/>
                  </a:lnTo>
                  <a:lnTo>
                    <a:pt x="23" y="91"/>
                  </a:lnTo>
                  <a:lnTo>
                    <a:pt x="35" y="114"/>
                  </a:lnTo>
                  <a:lnTo>
                    <a:pt x="35" y="126"/>
                  </a:lnTo>
                  <a:lnTo>
                    <a:pt x="23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8" name="Freeform 426"/>
            <p:cNvSpPr>
              <a:spLocks/>
            </p:cNvSpPr>
            <p:nvPr/>
          </p:nvSpPr>
          <p:spPr bwMode="auto">
            <a:xfrm>
              <a:off x="4472" y="1277"/>
              <a:ext cx="80" cy="34"/>
            </a:xfrm>
            <a:custGeom>
              <a:avLst/>
              <a:gdLst>
                <a:gd name="T0" fmla="*/ 0 w 80"/>
                <a:gd name="T1" fmla="*/ 0 h 34"/>
                <a:gd name="T2" fmla="*/ 12 w 80"/>
                <a:gd name="T3" fmla="*/ 0 h 34"/>
                <a:gd name="T4" fmla="*/ 35 w 80"/>
                <a:gd name="T5" fmla="*/ 11 h 34"/>
                <a:gd name="T6" fmla="*/ 57 w 80"/>
                <a:gd name="T7" fmla="*/ 0 h 34"/>
                <a:gd name="T8" fmla="*/ 80 w 80"/>
                <a:gd name="T9" fmla="*/ 0 h 34"/>
                <a:gd name="T10" fmla="*/ 80 w 80"/>
                <a:gd name="T11" fmla="*/ 34 h 34"/>
                <a:gd name="T12" fmla="*/ 57 w 80"/>
                <a:gd name="T13" fmla="*/ 0 h 34"/>
                <a:gd name="T14" fmla="*/ 57 w 80"/>
                <a:gd name="T15" fmla="*/ 0 h 34"/>
                <a:gd name="T16" fmla="*/ 35 w 80"/>
                <a:gd name="T17" fmla="*/ 11 h 34"/>
                <a:gd name="T18" fmla="*/ 80 w 80"/>
                <a:gd name="T19" fmla="*/ 34 h 34"/>
                <a:gd name="T20" fmla="*/ 12 w 80"/>
                <a:gd name="T21" fmla="*/ 11 h 34"/>
                <a:gd name="T22" fmla="*/ 12 w 80"/>
                <a:gd name="T23" fmla="*/ 0 h 34"/>
                <a:gd name="T24" fmla="*/ 0 w 80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"/>
                <a:gd name="T40" fmla="*/ 0 h 34"/>
                <a:gd name="T41" fmla="*/ 80 w 80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" h="34">
                  <a:moveTo>
                    <a:pt x="0" y="0"/>
                  </a:moveTo>
                  <a:lnTo>
                    <a:pt x="12" y="0"/>
                  </a:lnTo>
                  <a:lnTo>
                    <a:pt x="35" y="11"/>
                  </a:lnTo>
                  <a:lnTo>
                    <a:pt x="57" y="0"/>
                  </a:lnTo>
                  <a:lnTo>
                    <a:pt x="80" y="0"/>
                  </a:lnTo>
                  <a:lnTo>
                    <a:pt x="80" y="34"/>
                  </a:lnTo>
                  <a:lnTo>
                    <a:pt x="57" y="0"/>
                  </a:lnTo>
                  <a:lnTo>
                    <a:pt x="35" y="11"/>
                  </a:lnTo>
                  <a:lnTo>
                    <a:pt x="80" y="34"/>
                  </a:lnTo>
                  <a:lnTo>
                    <a:pt x="12" y="11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9" name="Freeform 427"/>
            <p:cNvSpPr>
              <a:spLocks/>
            </p:cNvSpPr>
            <p:nvPr/>
          </p:nvSpPr>
          <p:spPr bwMode="auto">
            <a:xfrm>
              <a:off x="4347" y="1380"/>
              <a:ext cx="103" cy="57"/>
            </a:xfrm>
            <a:custGeom>
              <a:avLst/>
              <a:gdLst>
                <a:gd name="T0" fmla="*/ 103 w 103"/>
                <a:gd name="T1" fmla="*/ 0 h 57"/>
                <a:gd name="T2" fmla="*/ 11 w 103"/>
                <a:gd name="T3" fmla="*/ 22 h 57"/>
                <a:gd name="T4" fmla="*/ 0 w 103"/>
                <a:gd name="T5" fmla="*/ 45 h 57"/>
                <a:gd name="T6" fmla="*/ 46 w 103"/>
                <a:gd name="T7" fmla="*/ 57 h 57"/>
                <a:gd name="T8" fmla="*/ 68 w 103"/>
                <a:gd name="T9" fmla="*/ 45 h 57"/>
                <a:gd name="T10" fmla="*/ 23 w 103"/>
                <a:gd name="T11" fmla="*/ 34 h 57"/>
                <a:gd name="T12" fmla="*/ 103 w 103"/>
                <a:gd name="T13" fmla="*/ 11 h 57"/>
                <a:gd name="T14" fmla="*/ 103 w 103"/>
                <a:gd name="T15" fmla="*/ 0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"/>
                <a:gd name="T25" fmla="*/ 0 h 57"/>
                <a:gd name="T26" fmla="*/ 103 w 103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" h="57">
                  <a:moveTo>
                    <a:pt x="103" y="0"/>
                  </a:moveTo>
                  <a:lnTo>
                    <a:pt x="11" y="22"/>
                  </a:lnTo>
                  <a:lnTo>
                    <a:pt x="0" y="45"/>
                  </a:lnTo>
                  <a:lnTo>
                    <a:pt x="46" y="57"/>
                  </a:lnTo>
                  <a:lnTo>
                    <a:pt x="68" y="45"/>
                  </a:lnTo>
                  <a:lnTo>
                    <a:pt x="23" y="34"/>
                  </a:lnTo>
                  <a:lnTo>
                    <a:pt x="103" y="1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0" name="Freeform 428"/>
            <p:cNvSpPr>
              <a:spLocks/>
            </p:cNvSpPr>
            <p:nvPr/>
          </p:nvSpPr>
          <p:spPr bwMode="auto">
            <a:xfrm>
              <a:off x="4586" y="1345"/>
              <a:ext cx="308" cy="80"/>
            </a:xfrm>
            <a:custGeom>
              <a:avLst/>
              <a:gdLst>
                <a:gd name="T0" fmla="*/ 0 w 308"/>
                <a:gd name="T1" fmla="*/ 12 h 80"/>
                <a:gd name="T2" fmla="*/ 23 w 308"/>
                <a:gd name="T3" fmla="*/ 0 h 80"/>
                <a:gd name="T4" fmla="*/ 35 w 308"/>
                <a:gd name="T5" fmla="*/ 0 h 80"/>
                <a:gd name="T6" fmla="*/ 308 w 308"/>
                <a:gd name="T7" fmla="*/ 80 h 80"/>
                <a:gd name="T8" fmla="*/ 35 w 308"/>
                <a:gd name="T9" fmla="*/ 12 h 80"/>
                <a:gd name="T10" fmla="*/ 0 w 308"/>
                <a:gd name="T11" fmla="*/ 12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80"/>
                <a:gd name="T20" fmla="*/ 308 w 308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80">
                  <a:moveTo>
                    <a:pt x="0" y="12"/>
                  </a:moveTo>
                  <a:lnTo>
                    <a:pt x="23" y="0"/>
                  </a:lnTo>
                  <a:lnTo>
                    <a:pt x="35" y="0"/>
                  </a:lnTo>
                  <a:lnTo>
                    <a:pt x="308" y="80"/>
                  </a:lnTo>
                  <a:lnTo>
                    <a:pt x="35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1" name="Freeform 429"/>
            <p:cNvSpPr>
              <a:spLocks/>
            </p:cNvSpPr>
            <p:nvPr/>
          </p:nvSpPr>
          <p:spPr bwMode="auto">
            <a:xfrm>
              <a:off x="4484" y="1459"/>
              <a:ext cx="148" cy="57"/>
            </a:xfrm>
            <a:custGeom>
              <a:avLst/>
              <a:gdLst>
                <a:gd name="T0" fmla="*/ 45 w 148"/>
                <a:gd name="T1" fmla="*/ 0 h 57"/>
                <a:gd name="T2" fmla="*/ 137 w 148"/>
                <a:gd name="T3" fmla="*/ 35 h 57"/>
                <a:gd name="T4" fmla="*/ 148 w 148"/>
                <a:gd name="T5" fmla="*/ 35 h 57"/>
                <a:gd name="T6" fmla="*/ 125 w 148"/>
                <a:gd name="T7" fmla="*/ 57 h 57"/>
                <a:gd name="T8" fmla="*/ 0 w 148"/>
                <a:gd name="T9" fmla="*/ 12 h 57"/>
                <a:gd name="T10" fmla="*/ 45 w 148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8"/>
                <a:gd name="T19" fmla="*/ 0 h 57"/>
                <a:gd name="T20" fmla="*/ 148 w 148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8" h="57">
                  <a:moveTo>
                    <a:pt x="45" y="0"/>
                  </a:moveTo>
                  <a:lnTo>
                    <a:pt x="137" y="35"/>
                  </a:lnTo>
                  <a:lnTo>
                    <a:pt x="148" y="35"/>
                  </a:lnTo>
                  <a:lnTo>
                    <a:pt x="125" y="57"/>
                  </a:lnTo>
                  <a:lnTo>
                    <a:pt x="0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2" name="Freeform 430"/>
            <p:cNvSpPr>
              <a:spLocks/>
            </p:cNvSpPr>
            <p:nvPr/>
          </p:nvSpPr>
          <p:spPr bwMode="auto">
            <a:xfrm>
              <a:off x="4700" y="1072"/>
              <a:ext cx="707" cy="422"/>
            </a:xfrm>
            <a:custGeom>
              <a:avLst/>
              <a:gdLst>
                <a:gd name="T0" fmla="*/ 0 w 707"/>
                <a:gd name="T1" fmla="*/ 308 h 422"/>
                <a:gd name="T2" fmla="*/ 91 w 707"/>
                <a:gd name="T3" fmla="*/ 23 h 422"/>
                <a:gd name="T4" fmla="*/ 103 w 707"/>
                <a:gd name="T5" fmla="*/ 23 h 422"/>
                <a:gd name="T6" fmla="*/ 331 w 707"/>
                <a:gd name="T7" fmla="*/ 11 h 422"/>
                <a:gd name="T8" fmla="*/ 638 w 707"/>
                <a:gd name="T9" fmla="*/ 34 h 422"/>
                <a:gd name="T10" fmla="*/ 650 w 707"/>
                <a:gd name="T11" fmla="*/ 45 h 422"/>
                <a:gd name="T12" fmla="*/ 650 w 707"/>
                <a:gd name="T13" fmla="*/ 57 h 422"/>
                <a:gd name="T14" fmla="*/ 433 w 707"/>
                <a:gd name="T15" fmla="*/ 68 h 422"/>
                <a:gd name="T16" fmla="*/ 581 w 707"/>
                <a:gd name="T17" fmla="*/ 68 h 422"/>
                <a:gd name="T18" fmla="*/ 627 w 707"/>
                <a:gd name="T19" fmla="*/ 80 h 422"/>
                <a:gd name="T20" fmla="*/ 661 w 707"/>
                <a:gd name="T21" fmla="*/ 148 h 422"/>
                <a:gd name="T22" fmla="*/ 684 w 707"/>
                <a:gd name="T23" fmla="*/ 285 h 422"/>
                <a:gd name="T24" fmla="*/ 673 w 707"/>
                <a:gd name="T25" fmla="*/ 342 h 422"/>
                <a:gd name="T26" fmla="*/ 661 w 707"/>
                <a:gd name="T27" fmla="*/ 353 h 422"/>
                <a:gd name="T28" fmla="*/ 285 w 707"/>
                <a:gd name="T29" fmla="*/ 399 h 422"/>
                <a:gd name="T30" fmla="*/ 274 w 707"/>
                <a:gd name="T31" fmla="*/ 399 h 422"/>
                <a:gd name="T32" fmla="*/ 274 w 707"/>
                <a:gd name="T33" fmla="*/ 387 h 422"/>
                <a:gd name="T34" fmla="*/ 285 w 707"/>
                <a:gd name="T35" fmla="*/ 365 h 422"/>
                <a:gd name="T36" fmla="*/ 297 w 707"/>
                <a:gd name="T37" fmla="*/ 342 h 422"/>
                <a:gd name="T38" fmla="*/ 331 w 707"/>
                <a:gd name="T39" fmla="*/ 102 h 422"/>
                <a:gd name="T40" fmla="*/ 297 w 707"/>
                <a:gd name="T41" fmla="*/ 342 h 422"/>
                <a:gd name="T42" fmla="*/ 251 w 707"/>
                <a:gd name="T43" fmla="*/ 387 h 422"/>
                <a:gd name="T44" fmla="*/ 240 w 707"/>
                <a:gd name="T45" fmla="*/ 399 h 422"/>
                <a:gd name="T46" fmla="*/ 205 w 707"/>
                <a:gd name="T47" fmla="*/ 387 h 422"/>
                <a:gd name="T48" fmla="*/ 171 w 707"/>
                <a:gd name="T49" fmla="*/ 399 h 422"/>
                <a:gd name="T50" fmla="*/ 251 w 707"/>
                <a:gd name="T51" fmla="*/ 422 h 422"/>
                <a:gd name="T52" fmla="*/ 707 w 707"/>
                <a:gd name="T53" fmla="*/ 376 h 422"/>
                <a:gd name="T54" fmla="*/ 684 w 707"/>
                <a:gd name="T55" fmla="*/ 365 h 422"/>
                <a:gd name="T56" fmla="*/ 707 w 707"/>
                <a:gd name="T57" fmla="*/ 353 h 422"/>
                <a:gd name="T58" fmla="*/ 707 w 707"/>
                <a:gd name="T59" fmla="*/ 342 h 422"/>
                <a:gd name="T60" fmla="*/ 673 w 707"/>
                <a:gd name="T61" fmla="*/ 45 h 422"/>
                <a:gd name="T62" fmla="*/ 661 w 707"/>
                <a:gd name="T63" fmla="*/ 34 h 422"/>
                <a:gd name="T64" fmla="*/ 638 w 707"/>
                <a:gd name="T65" fmla="*/ 23 h 422"/>
                <a:gd name="T66" fmla="*/ 331 w 707"/>
                <a:gd name="T67" fmla="*/ 0 h 422"/>
                <a:gd name="T68" fmla="*/ 91 w 707"/>
                <a:gd name="T69" fmla="*/ 11 h 422"/>
                <a:gd name="T70" fmla="*/ 80 w 707"/>
                <a:gd name="T71" fmla="*/ 23 h 422"/>
                <a:gd name="T72" fmla="*/ 0 w 707"/>
                <a:gd name="T73" fmla="*/ 308 h 422"/>
                <a:gd name="T74" fmla="*/ 0 w 707"/>
                <a:gd name="T75" fmla="*/ 308 h 4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7"/>
                <a:gd name="T115" fmla="*/ 0 h 422"/>
                <a:gd name="T116" fmla="*/ 707 w 707"/>
                <a:gd name="T117" fmla="*/ 422 h 4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7" h="422">
                  <a:moveTo>
                    <a:pt x="0" y="308"/>
                  </a:moveTo>
                  <a:lnTo>
                    <a:pt x="91" y="23"/>
                  </a:lnTo>
                  <a:lnTo>
                    <a:pt x="103" y="23"/>
                  </a:lnTo>
                  <a:lnTo>
                    <a:pt x="331" y="11"/>
                  </a:lnTo>
                  <a:lnTo>
                    <a:pt x="638" y="34"/>
                  </a:lnTo>
                  <a:lnTo>
                    <a:pt x="650" y="45"/>
                  </a:lnTo>
                  <a:lnTo>
                    <a:pt x="650" y="57"/>
                  </a:lnTo>
                  <a:lnTo>
                    <a:pt x="433" y="68"/>
                  </a:lnTo>
                  <a:lnTo>
                    <a:pt x="581" y="68"/>
                  </a:lnTo>
                  <a:lnTo>
                    <a:pt x="627" y="80"/>
                  </a:lnTo>
                  <a:lnTo>
                    <a:pt x="661" y="148"/>
                  </a:lnTo>
                  <a:lnTo>
                    <a:pt x="684" y="285"/>
                  </a:lnTo>
                  <a:lnTo>
                    <a:pt x="673" y="342"/>
                  </a:lnTo>
                  <a:lnTo>
                    <a:pt x="661" y="353"/>
                  </a:lnTo>
                  <a:lnTo>
                    <a:pt x="285" y="399"/>
                  </a:lnTo>
                  <a:lnTo>
                    <a:pt x="274" y="399"/>
                  </a:lnTo>
                  <a:lnTo>
                    <a:pt x="274" y="387"/>
                  </a:lnTo>
                  <a:lnTo>
                    <a:pt x="285" y="365"/>
                  </a:lnTo>
                  <a:lnTo>
                    <a:pt x="297" y="342"/>
                  </a:lnTo>
                  <a:lnTo>
                    <a:pt x="331" y="102"/>
                  </a:lnTo>
                  <a:lnTo>
                    <a:pt x="297" y="342"/>
                  </a:lnTo>
                  <a:lnTo>
                    <a:pt x="251" y="387"/>
                  </a:lnTo>
                  <a:lnTo>
                    <a:pt x="240" y="399"/>
                  </a:lnTo>
                  <a:lnTo>
                    <a:pt x="205" y="387"/>
                  </a:lnTo>
                  <a:lnTo>
                    <a:pt x="171" y="399"/>
                  </a:lnTo>
                  <a:lnTo>
                    <a:pt x="251" y="422"/>
                  </a:lnTo>
                  <a:lnTo>
                    <a:pt x="707" y="376"/>
                  </a:lnTo>
                  <a:lnTo>
                    <a:pt x="684" y="365"/>
                  </a:lnTo>
                  <a:lnTo>
                    <a:pt x="707" y="353"/>
                  </a:lnTo>
                  <a:lnTo>
                    <a:pt x="707" y="342"/>
                  </a:lnTo>
                  <a:lnTo>
                    <a:pt x="673" y="45"/>
                  </a:lnTo>
                  <a:lnTo>
                    <a:pt x="661" y="34"/>
                  </a:lnTo>
                  <a:lnTo>
                    <a:pt x="638" y="23"/>
                  </a:lnTo>
                  <a:lnTo>
                    <a:pt x="331" y="0"/>
                  </a:lnTo>
                  <a:lnTo>
                    <a:pt x="91" y="11"/>
                  </a:lnTo>
                  <a:lnTo>
                    <a:pt x="80" y="23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3" name="Freeform 431"/>
            <p:cNvSpPr>
              <a:spLocks/>
            </p:cNvSpPr>
            <p:nvPr/>
          </p:nvSpPr>
          <p:spPr bwMode="auto">
            <a:xfrm>
              <a:off x="4142" y="1471"/>
              <a:ext cx="57" cy="91"/>
            </a:xfrm>
            <a:custGeom>
              <a:avLst/>
              <a:gdLst>
                <a:gd name="T0" fmla="*/ 0 w 57"/>
                <a:gd name="T1" fmla="*/ 0 h 91"/>
                <a:gd name="T2" fmla="*/ 34 w 57"/>
                <a:gd name="T3" fmla="*/ 34 h 91"/>
                <a:gd name="T4" fmla="*/ 46 w 57"/>
                <a:gd name="T5" fmla="*/ 57 h 91"/>
                <a:gd name="T6" fmla="*/ 46 w 57"/>
                <a:gd name="T7" fmla="*/ 91 h 91"/>
                <a:gd name="T8" fmla="*/ 57 w 57"/>
                <a:gd name="T9" fmla="*/ 91 h 91"/>
                <a:gd name="T10" fmla="*/ 46 w 57"/>
                <a:gd name="T11" fmla="*/ 68 h 91"/>
                <a:gd name="T12" fmla="*/ 34 w 57"/>
                <a:gd name="T13" fmla="*/ 34 h 91"/>
                <a:gd name="T14" fmla="*/ 0 w 57"/>
                <a:gd name="T15" fmla="*/ 0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91"/>
                <a:gd name="T26" fmla="*/ 57 w 57"/>
                <a:gd name="T27" fmla="*/ 91 h 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91">
                  <a:moveTo>
                    <a:pt x="0" y="0"/>
                  </a:moveTo>
                  <a:lnTo>
                    <a:pt x="34" y="34"/>
                  </a:lnTo>
                  <a:lnTo>
                    <a:pt x="46" y="57"/>
                  </a:lnTo>
                  <a:lnTo>
                    <a:pt x="46" y="91"/>
                  </a:lnTo>
                  <a:lnTo>
                    <a:pt x="57" y="91"/>
                  </a:lnTo>
                  <a:lnTo>
                    <a:pt x="46" y="68"/>
                  </a:lnTo>
                  <a:lnTo>
                    <a:pt x="3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4" name="Freeform 432"/>
            <p:cNvSpPr>
              <a:spLocks/>
            </p:cNvSpPr>
            <p:nvPr/>
          </p:nvSpPr>
          <p:spPr bwMode="auto">
            <a:xfrm>
              <a:off x="4119" y="1380"/>
              <a:ext cx="34" cy="45"/>
            </a:xfrm>
            <a:custGeom>
              <a:avLst/>
              <a:gdLst>
                <a:gd name="T0" fmla="*/ 0 w 34"/>
                <a:gd name="T1" fmla="*/ 0 h 45"/>
                <a:gd name="T2" fmla="*/ 12 w 34"/>
                <a:gd name="T3" fmla="*/ 45 h 45"/>
                <a:gd name="T4" fmla="*/ 23 w 34"/>
                <a:gd name="T5" fmla="*/ 34 h 45"/>
                <a:gd name="T6" fmla="*/ 12 w 34"/>
                <a:gd name="T7" fmla="*/ 11 h 45"/>
                <a:gd name="T8" fmla="*/ 23 w 34"/>
                <a:gd name="T9" fmla="*/ 11 h 45"/>
                <a:gd name="T10" fmla="*/ 34 w 34"/>
                <a:gd name="T11" fmla="*/ 22 h 45"/>
                <a:gd name="T12" fmla="*/ 23 w 34"/>
                <a:gd name="T13" fmla="*/ 0 h 45"/>
                <a:gd name="T14" fmla="*/ 0 w 34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45"/>
                <a:gd name="T26" fmla="*/ 34 w 34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45">
                  <a:moveTo>
                    <a:pt x="0" y="0"/>
                  </a:moveTo>
                  <a:lnTo>
                    <a:pt x="12" y="45"/>
                  </a:lnTo>
                  <a:lnTo>
                    <a:pt x="23" y="34"/>
                  </a:lnTo>
                  <a:lnTo>
                    <a:pt x="12" y="11"/>
                  </a:lnTo>
                  <a:lnTo>
                    <a:pt x="23" y="11"/>
                  </a:lnTo>
                  <a:lnTo>
                    <a:pt x="34" y="22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5" name="Freeform 433"/>
            <p:cNvSpPr>
              <a:spLocks/>
            </p:cNvSpPr>
            <p:nvPr/>
          </p:nvSpPr>
          <p:spPr bwMode="auto">
            <a:xfrm>
              <a:off x="3891" y="1038"/>
              <a:ext cx="148" cy="125"/>
            </a:xfrm>
            <a:custGeom>
              <a:avLst/>
              <a:gdLst>
                <a:gd name="T0" fmla="*/ 0 w 148"/>
                <a:gd name="T1" fmla="*/ 68 h 125"/>
                <a:gd name="T2" fmla="*/ 23 w 148"/>
                <a:gd name="T3" fmla="*/ 57 h 125"/>
                <a:gd name="T4" fmla="*/ 34 w 148"/>
                <a:gd name="T5" fmla="*/ 0 h 125"/>
                <a:gd name="T6" fmla="*/ 46 w 148"/>
                <a:gd name="T7" fmla="*/ 34 h 125"/>
                <a:gd name="T8" fmla="*/ 69 w 148"/>
                <a:gd name="T9" fmla="*/ 45 h 125"/>
                <a:gd name="T10" fmla="*/ 103 w 148"/>
                <a:gd name="T11" fmla="*/ 57 h 125"/>
                <a:gd name="T12" fmla="*/ 148 w 148"/>
                <a:gd name="T13" fmla="*/ 114 h 125"/>
                <a:gd name="T14" fmla="*/ 114 w 148"/>
                <a:gd name="T15" fmla="*/ 91 h 125"/>
                <a:gd name="T16" fmla="*/ 57 w 148"/>
                <a:gd name="T17" fmla="*/ 91 h 125"/>
                <a:gd name="T18" fmla="*/ 57 w 148"/>
                <a:gd name="T19" fmla="*/ 125 h 125"/>
                <a:gd name="T20" fmla="*/ 23 w 148"/>
                <a:gd name="T21" fmla="*/ 91 h 125"/>
                <a:gd name="T22" fmla="*/ 23 w 148"/>
                <a:gd name="T23" fmla="*/ 68 h 125"/>
                <a:gd name="T24" fmla="*/ 0 w 148"/>
                <a:gd name="T25" fmla="*/ 68 h 1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8"/>
                <a:gd name="T40" fmla="*/ 0 h 125"/>
                <a:gd name="T41" fmla="*/ 148 w 148"/>
                <a:gd name="T42" fmla="*/ 125 h 1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8" h="125">
                  <a:moveTo>
                    <a:pt x="0" y="68"/>
                  </a:moveTo>
                  <a:lnTo>
                    <a:pt x="23" y="57"/>
                  </a:lnTo>
                  <a:lnTo>
                    <a:pt x="34" y="0"/>
                  </a:lnTo>
                  <a:lnTo>
                    <a:pt x="46" y="34"/>
                  </a:lnTo>
                  <a:lnTo>
                    <a:pt x="69" y="45"/>
                  </a:lnTo>
                  <a:lnTo>
                    <a:pt x="103" y="57"/>
                  </a:lnTo>
                  <a:lnTo>
                    <a:pt x="148" y="114"/>
                  </a:lnTo>
                  <a:lnTo>
                    <a:pt x="114" y="91"/>
                  </a:lnTo>
                  <a:lnTo>
                    <a:pt x="57" y="91"/>
                  </a:lnTo>
                  <a:lnTo>
                    <a:pt x="57" y="125"/>
                  </a:lnTo>
                  <a:lnTo>
                    <a:pt x="23" y="91"/>
                  </a:lnTo>
                  <a:lnTo>
                    <a:pt x="23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36" name="AutoShape 434"/>
          <p:cNvSpPr>
            <a:spLocks noChangeArrowheads="1"/>
          </p:cNvSpPr>
          <p:nvPr/>
        </p:nvSpPr>
        <p:spPr bwMode="auto">
          <a:xfrm>
            <a:off x="7848600" y="4343400"/>
            <a:ext cx="1828800" cy="1600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7" name="Text Box 435"/>
          <p:cNvSpPr txBox="1">
            <a:spLocks noChangeArrowheads="1"/>
          </p:cNvSpPr>
          <p:nvPr/>
        </p:nvSpPr>
        <p:spPr bwMode="auto">
          <a:xfrm>
            <a:off x="8382000" y="50292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3200"/>
              <a:t>BD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0238" y="981075"/>
            <a:ext cx="6477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2469" y="3323534"/>
            <a:ext cx="6477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527" y="5332419"/>
            <a:ext cx="6477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upo 9"/>
          <p:cNvGrpSpPr/>
          <p:nvPr/>
        </p:nvGrpSpPr>
        <p:grpSpPr>
          <a:xfrm>
            <a:off x="1992314" y="720037"/>
            <a:ext cx="7991475" cy="4176712"/>
            <a:chOff x="468313" y="720037"/>
            <a:chExt cx="7991475" cy="4176712"/>
          </a:xfrm>
        </p:grpSpPr>
        <p:pic>
          <p:nvPicPr>
            <p:cNvPr id="51215" name="Picture 4" descr="http://www.ecofusion.com.mx/wp-content/uploads/2012/09/servicio-300x30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8238" y="1025940"/>
              <a:ext cx="720725" cy="719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16" name="Picture 4" descr="http://www.ecofusion.com.mx/wp-content/uploads/2012/09/servicio-300x30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1593" y="1113402"/>
              <a:ext cx="720725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upo 7"/>
            <p:cNvGrpSpPr/>
            <p:nvPr/>
          </p:nvGrpSpPr>
          <p:grpSpPr>
            <a:xfrm>
              <a:off x="468313" y="720037"/>
              <a:ext cx="7991475" cy="4176712"/>
              <a:chOff x="468313" y="720037"/>
              <a:chExt cx="7991475" cy="4176712"/>
            </a:xfrm>
          </p:grpSpPr>
          <p:sp>
            <p:nvSpPr>
              <p:cNvPr id="9" name="8 Llamada de flecha hacia abajo"/>
              <p:cNvSpPr/>
              <p:nvPr/>
            </p:nvSpPr>
            <p:spPr>
              <a:xfrm>
                <a:off x="539750" y="720508"/>
                <a:ext cx="2160588" cy="649287"/>
              </a:xfrm>
              <a:prstGeom prst="downArrow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s-ES_tradnl" dirty="0">
                    <a:solidFill>
                      <a:schemeClr val="tx1"/>
                    </a:solidFill>
                  </a:rPr>
                  <a:t>Producto Software</a:t>
                </a:r>
              </a:p>
            </p:txBody>
          </p:sp>
          <p:grpSp>
            <p:nvGrpSpPr>
              <p:cNvPr id="3" name="29 Grupo"/>
              <p:cNvGrpSpPr>
                <a:grpSpLocks/>
              </p:cNvGrpSpPr>
              <p:nvPr/>
            </p:nvGrpSpPr>
            <p:grpSpPr bwMode="auto">
              <a:xfrm>
                <a:off x="584200" y="1440762"/>
                <a:ext cx="3629025" cy="1843087"/>
                <a:chOff x="656136" y="1412776"/>
                <a:chExt cx="3627832" cy="1843405"/>
              </a:xfrm>
            </p:grpSpPr>
            <p:pic>
              <p:nvPicPr>
                <p:cNvPr id="50199" name="Picture 2" descr="http://thumbs.dreamstime.com/x/producto-de-software-en-rect%C3%A1ngulo-15984867.jp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267744" y="1772816"/>
                  <a:ext cx="1224136" cy="12853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0200" name="Picture 2" descr="http://thumbs.dreamstime.com/x/producto-de-software-en-rect%C3%A1ngulo-15984867.jp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56136" y="1412776"/>
                  <a:ext cx="1755624" cy="1843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0201" name="Picture 2" descr="http://thumbs.dreamstime.com/x/producto-de-software-en-rect%C3%A1ngulo-15984867.jp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419872" y="1988840"/>
                  <a:ext cx="864096" cy="9073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0" name="19 Llamada de flecha hacia abajo"/>
              <p:cNvSpPr/>
              <p:nvPr/>
            </p:nvSpPr>
            <p:spPr>
              <a:xfrm>
                <a:off x="4356100" y="720037"/>
                <a:ext cx="2160588" cy="649287"/>
              </a:xfrm>
              <a:prstGeom prst="downArrow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s-ES_tradnl" dirty="0">
                    <a:solidFill>
                      <a:schemeClr val="tx1"/>
                    </a:solidFill>
                  </a:rPr>
                  <a:t>Producto Software</a:t>
                </a:r>
              </a:p>
            </p:txBody>
          </p:sp>
          <p:grpSp>
            <p:nvGrpSpPr>
              <p:cNvPr id="4" name="28 Grupo"/>
              <p:cNvGrpSpPr>
                <a:grpSpLocks/>
              </p:cNvGrpSpPr>
              <p:nvPr/>
            </p:nvGrpSpPr>
            <p:grpSpPr bwMode="auto">
              <a:xfrm>
                <a:off x="4511675" y="1585224"/>
                <a:ext cx="3228975" cy="1698625"/>
                <a:chOff x="4583646" y="2492896"/>
                <a:chExt cx="3528392" cy="1843405"/>
              </a:xfrm>
            </p:grpSpPr>
            <p:grpSp>
              <p:nvGrpSpPr>
                <p:cNvPr id="50195" name="26 Grupo"/>
                <p:cNvGrpSpPr>
                  <a:grpSpLocks/>
                </p:cNvGrpSpPr>
                <p:nvPr/>
              </p:nvGrpSpPr>
              <p:grpSpPr bwMode="auto">
                <a:xfrm>
                  <a:off x="4583646" y="2492896"/>
                  <a:ext cx="2736304" cy="1843405"/>
                  <a:chOff x="4583646" y="2492896"/>
                  <a:chExt cx="2736304" cy="1843405"/>
                </a:xfrm>
              </p:grpSpPr>
              <p:pic>
                <p:nvPicPr>
                  <p:cNvPr id="50197" name="Picture 2" descr="http://thumbs.dreamstime.com/x/producto-de-software-en-rect%C3%A1ngulo-15984867.jp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83646" y="2492896"/>
                    <a:ext cx="1755624" cy="18434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0198" name="Picture 2" descr="http://thumbs.dreamstime.com/x/producto-de-software-en-rect%C3%A1ngulo-15984867.jp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6095814" y="2852936"/>
                    <a:ext cx="1224136" cy="1285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50196" name="Picture 2" descr="http://thumbs.dreamstime.com/x/producto-de-software-en-rect%C3%A1ngulo-15984867.jp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7247942" y="3068960"/>
                  <a:ext cx="864096" cy="9073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5" name="24 Cheurón"/>
              <p:cNvSpPr/>
              <p:nvPr/>
            </p:nvSpPr>
            <p:spPr>
              <a:xfrm>
                <a:off x="468313" y="4393512"/>
                <a:ext cx="7991475" cy="503237"/>
              </a:xfrm>
              <a:prstGeom prst="chevr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s-ES_tradnl" dirty="0">
                    <a:solidFill>
                      <a:schemeClr val="tx1"/>
                    </a:solidFill>
                  </a:rPr>
                  <a:t>Organización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upo 4"/>
              <p:cNvGrpSpPr/>
              <p:nvPr/>
            </p:nvGrpSpPr>
            <p:grpSpPr>
              <a:xfrm>
                <a:off x="765175" y="3032776"/>
                <a:ext cx="3570288" cy="609848"/>
                <a:chOff x="765175" y="3032776"/>
                <a:chExt cx="3570288" cy="609848"/>
              </a:xfrm>
            </p:grpSpPr>
            <p:sp>
              <p:nvSpPr>
                <p:cNvPr id="14" name="13 Cheurón"/>
                <p:cNvSpPr/>
                <p:nvPr/>
              </p:nvSpPr>
              <p:spPr>
                <a:xfrm rot="20953153">
                  <a:off x="765175" y="3210824"/>
                  <a:ext cx="3570288" cy="431800"/>
                </a:xfrm>
                <a:prstGeom prst="chevr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s-ES_tradnl" dirty="0">
                      <a:solidFill>
                        <a:schemeClr val="tx1"/>
                      </a:solidFill>
                    </a:rPr>
                    <a:t>Proceso de Desarrollo  </a:t>
                  </a:r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386" name="Picture 2" descr="https://ci6.googleusercontent.com/proxy/VUZhKJoKoEJfLCgoWqglJbo-K1iJVJeYL6FE-hJAeRe4T8IwCUq1KvZNknFHT5YDXb-AWbpSgpv3ro8sAuDoiPl1bBdA-Hk99_Yl3lSWE79lqVdI_zsREBj88x3J6_yZQg-vPxD0LiRBZWb6vklmvaM_9c2eCS-kXT1lGVeI=s0-d-e1-ft#https://encrypted-tbn3.gstatic.com/images?q=tbn:ANd9GcRysnyLEpV87cGnKUWg3dfLRpKy1UawAn95QKD7nl16PHyE5yFe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3677288" y="3032776"/>
                  <a:ext cx="375900" cy="281924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7" name="Grupo 6"/>
              <p:cNvGrpSpPr/>
              <p:nvPr/>
            </p:nvGrpSpPr>
            <p:grpSpPr>
              <a:xfrm>
                <a:off x="4701236" y="2983569"/>
                <a:ext cx="3570288" cy="636617"/>
                <a:chOff x="4701236" y="2983569"/>
                <a:chExt cx="3570288" cy="636617"/>
              </a:xfrm>
            </p:grpSpPr>
            <p:sp>
              <p:nvSpPr>
                <p:cNvPr id="33" name="13 Cheurón"/>
                <p:cNvSpPr/>
                <p:nvPr/>
              </p:nvSpPr>
              <p:spPr>
                <a:xfrm rot="20953153">
                  <a:off x="4701236" y="3188386"/>
                  <a:ext cx="3570288" cy="431800"/>
                </a:xfrm>
                <a:prstGeom prst="chevr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s-ES_tradnl" dirty="0">
                      <a:solidFill>
                        <a:schemeClr val="tx1"/>
                      </a:solidFill>
                    </a:rPr>
                    <a:t>Proceso de Desarrollo  </a:t>
                  </a:r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4" name="Picture 2" descr="https://ci6.googleusercontent.com/proxy/VUZhKJoKoEJfLCgoWqglJbo-K1iJVJeYL6FE-hJAeRe4T8IwCUq1KvZNknFHT5YDXb-AWbpSgpv3ro8sAuDoiPl1bBdA-Hk99_Yl3lSWE79lqVdI_zsREBj88x3J6_yZQg-vPxD0LiRBZWb6vklmvaM_9c2eCS-kXT1lGVeI=s0-d-e1-ft#https://encrypted-tbn3.gstatic.com/images?q=tbn:ANd9GcRysnyLEpV87cGnKUWg3dfLRpKy1UawAn95QKD7nl16PHyE5yFe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609657" y="2983569"/>
                  <a:ext cx="375900" cy="28192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6" name="Llamada de flecha hacia arriba 5"/>
          <p:cNvSpPr/>
          <p:nvPr/>
        </p:nvSpPr>
        <p:spPr>
          <a:xfrm>
            <a:off x="2423344" y="5039869"/>
            <a:ext cx="6913512" cy="1007945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Calidad total – </a:t>
            </a:r>
            <a:r>
              <a:rPr lang="es-ES_tradnl" kern="0" cap="small" dirty="0" err="1">
                <a:solidFill>
                  <a:schemeClr val="tx1"/>
                </a:solidFill>
              </a:rPr>
              <a:t>Tqm</a:t>
            </a:r>
            <a:r>
              <a:rPr lang="es-ES_tradnl" kern="0" cap="small" dirty="0">
                <a:solidFill>
                  <a:schemeClr val="tx1"/>
                </a:solidFill>
              </a:rPr>
              <a:t> – ISO/IEC 9001 </a:t>
            </a:r>
          </a:p>
          <a:p>
            <a:pPr algn="ctr"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Seguridad de la información – ISO/IEC 27001</a:t>
            </a:r>
            <a:endParaRPr lang="es-ES" kern="0" cap="small" dirty="0">
              <a:solidFill>
                <a:schemeClr val="tx1"/>
              </a:solidFill>
            </a:endParaRP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Marcador de número de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31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3925" y="3933826"/>
            <a:ext cx="1512888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251" name="29 Grupo"/>
          <p:cNvGrpSpPr>
            <a:grpSpLocks/>
          </p:cNvGrpSpPr>
          <p:nvPr/>
        </p:nvGrpSpPr>
        <p:grpSpPr bwMode="auto">
          <a:xfrm>
            <a:off x="2135188" y="1916114"/>
            <a:ext cx="4608512" cy="2276475"/>
            <a:chOff x="656136" y="1412776"/>
            <a:chExt cx="3627832" cy="1843405"/>
          </a:xfrm>
        </p:grpSpPr>
        <p:pic>
          <p:nvPicPr>
            <p:cNvPr id="53262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1772816"/>
              <a:ext cx="1224136" cy="1285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63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6136" y="1412776"/>
              <a:ext cx="1755624" cy="1843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64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19872" y="1988840"/>
              <a:ext cx="864096" cy="907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3252" name="Picture 4" descr="http://www.ecofusion.com.mx/wp-content/uploads/2012/09/servicio-300x3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32851" y="836614"/>
            <a:ext cx="1298575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2 Marcador de texto"/>
          <p:cNvSpPr>
            <a:spLocks noGrp="1"/>
          </p:cNvSpPr>
          <p:nvPr>
            <p:ph type="body" sz="quarter" idx="13"/>
          </p:nvPr>
        </p:nvSpPr>
        <p:spPr>
          <a:xfrm>
            <a:off x="1919289" y="260350"/>
            <a:ext cx="7921625" cy="5976938"/>
          </a:xfrm>
        </p:spPr>
        <p:txBody>
          <a:bodyPr/>
          <a:lstStyle/>
          <a:p>
            <a:endParaRPr dirty="0" smtClean="0"/>
          </a:p>
        </p:txBody>
      </p:sp>
      <p:sp>
        <p:nvSpPr>
          <p:cNvPr id="9" name="8 Llamada de flecha hacia abajo"/>
          <p:cNvSpPr/>
          <p:nvPr/>
        </p:nvSpPr>
        <p:spPr>
          <a:xfrm>
            <a:off x="1992313" y="836614"/>
            <a:ext cx="3816350" cy="1296987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sz="1400" kern="0" cap="small" dirty="0">
                <a:solidFill>
                  <a:schemeClr val="tx1"/>
                </a:solidFill>
              </a:rPr>
              <a:t>CALIDAD DE PRODUCTO DE SOFTWARE</a:t>
            </a:r>
          </a:p>
          <a:p>
            <a:pPr algn="ctr">
              <a:defRPr/>
            </a:pPr>
            <a:r>
              <a:rPr lang="es-ES_tradnl" sz="1400" kern="0" cap="small" dirty="0">
                <a:solidFill>
                  <a:schemeClr val="tx1"/>
                </a:solidFill>
              </a:rPr>
              <a:t>CALIDAD DE USO – CALIDAD DE DATOS </a:t>
            </a:r>
            <a:endParaRPr lang="es-ES" sz="1400" kern="0" cap="small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s-ES_tradnl" sz="1400" kern="0" cap="small" dirty="0">
                <a:solidFill>
                  <a:schemeClr val="tx1"/>
                </a:solidFill>
              </a:rPr>
              <a:t>ISO/IEC 9126 /14598  - ISO/IEC 25000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4" name="13 Cheurón"/>
          <p:cNvSpPr/>
          <p:nvPr/>
        </p:nvSpPr>
        <p:spPr>
          <a:xfrm rot="20953153">
            <a:off x="2225675" y="3914776"/>
            <a:ext cx="7245350" cy="881063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sz="1600" kern="0" cap="small" dirty="0">
                <a:solidFill>
                  <a:schemeClr val="tx1"/>
                </a:solidFill>
              </a:rPr>
              <a:t>PMBOOK  - </a:t>
            </a:r>
            <a:r>
              <a:rPr lang="es-ES_tradnl" sz="1400" kern="0" cap="small" dirty="0">
                <a:solidFill>
                  <a:schemeClr val="tx1"/>
                </a:solidFill>
              </a:rPr>
              <a:t>SWEBOOK-</a:t>
            </a:r>
            <a:r>
              <a:rPr lang="es-ES_tradnl" sz="1600" kern="0" cap="small" dirty="0">
                <a:solidFill>
                  <a:schemeClr val="tx1"/>
                </a:solidFill>
              </a:rPr>
              <a:t> SIX SIGMA - ISO/IEC 12207 - ISO/IEC 15504 – ISO/IEC 90003 -CMMI – SCAMPI – IDEAL -MPS-BR - MOPROSOFT  -COMPETISOFT METRICA V3 - ISO/IEC 29110</a:t>
            </a:r>
            <a:endParaRPr lang="es-ES" sz="1600" kern="0" cap="small" dirty="0">
              <a:solidFill>
                <a:schemeClr val="tx1"/>
              </a:solidFill>
            </a:endParaRPr>
          </a:p>
        </p:txBody>
      </p:sp>
      <p:sp>
        <p:nvSpPr>
          <p:cNvPr id="25" name="24 Cheurón"/>
          <p:cNvSpPr/>
          <p:nvPr/>
        </p:nvSpPr>
        <p:spPr>
          <a:xfrm>
            <a:off x="1847851" y="5516564"/>
            <a:ext cx="7991475" cy="719137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Calidad total – </a:t>
            </a:r>
            <a:r>
              <a:rPr lang="es-ES_tradnl" kern="0" cap="small" dirty="0" err="1">
                <a:solidFill>
                  <a:schemeClr val="tx1"/>
                </a:solidFill>
              </a:rPr>
              <a:t>Tqm</a:t>
            </a:r>
            <a:r>
              <a:rPr lang="es-ES_tradnl" kern="0" cap="small" dirty="0">
                <a:solidFill>
                  <a:schemeClr val="tx1"/>
                </a:solidFill>
              </a:rPr>
              <a:t> – ISO/IEC 9001 </a:t>
            </a:r>
          </a:p>
          <a:p>
            <a:pPr algn="ctr"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Seguridad de la información – ISO/IEC 27001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Llamada de flecha a la derecha"/>
          <p:cNvSpPr/>
          <p:nvPr/>
        </p:nvSpPr>
        <p:spPr>
          <a:xfrm>
            <a:off x="6383338" y="981075"/>
            <a:ext cx="2520950" cy="6477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76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_tradnl" sz="1400" kern="0" cap="small" dirty="0">
                <a:solidFill>
                  <a:schemeClr val="tx1"/>
                </a:solidFill>
              </a:rPr>
              <a:t>Calidad de Servicios</a:t>
            </a:r>
          </a:p>
          <a:p>
            <a:pPr algn="ctr"/>
            <a:r>
              <a:rPr lang="es-ES_tradnl" sz="1400" kern="0" cap="small" dirty="0">
                <a:solidFill>
                  <a:schemeClr val="tx1"/>
                </a:solidFill>
              </a:rPr>
              <a:t>ISO/IEC 20000  - ITIL</a:t>
            </a:r>
            <a:endParaRPr lang="es-ES" sz="1400" kern="0" cap="small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19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838140"/>
          </a:xfrm>
        </p:spPr>
        <p:txBody>
          <a:bodyPr>
            <a:normAutofit/>
          </a:bodyPr>
          <a:lstStyle/>
          <a:p>
            <a:r>
              <a:rPr lang="es-ES" sz="4400" dirty="0"/>
              <a:t>Causas que deterioran la calidad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94195" y="1452879"/>
            <a:ext cx="345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Standish</a:t>
            </a:r>
            <a:r>
              <a:rPr lang="es-AR" dirty="0"/>
              <a:t> </a:t>
            </a:r>
            <a:r>
              <a:rPr lang="es-AR" dirty="0" err="1"/>
              <a:t>Group</a:t>
            </a:r>
            <a:r>
              <a:rPr lang="es-AR" dirty="0"/>
              <a:t> Caos </a:t>
            </a:r>
            <a:r>
              <a:rPr lang="es-AR" dirty="0" err="1"/>
              <a:t>Report</a:t>
            </a:r>
            <a:r>
              <a:rPr lang="es-AR" dirty="0"/>
              <a:t>- </a:t>
            </a:r>
            <a:r>
              <a:rPr lang="es-AR" dirty="0" smtClean="0"/>
              <a:t>2014 </a:t>
            </a:r>
            <a:endParaRPr lang="es-AR" dirty="0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/>
          <a:srcRect b="7324"/>
          <a:stretch/>
        </p:blipFill>
        <p:spPr>
          <a:xfrm>
            <a:off x="4310782" y="2636912"/>
            <a:ext cx="3171825" cy="2348086"/>
          </a:xfrm>
          <a:prstGeom prst="rect">
            <a:avLst/>
          </a:prstGeom>
        </p:spPr>
      </p:pic>
      <p:sp>
        <p:nvSpPr>
          <p:cNvPr id="446" name="CuadroTexto 445"/>
          <p:cNvSpPr txBox="1"/>
          <p:nvPr/>
        </p:nvSpPr>
        <p:spPr>
          <a:xfrm>
            <a:off x="7968208" y="362628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53% </a:t>
            </a:r>
            <a:r>
              <a:rPr lang="es-AR" dirty="0"/>
              <a:t>Son </a:t>
            </a:r>
            <a:r>
              <a:rPr lang="es-AR" dirty="0" smtClean="0"/>
              <a:t>cambiados</a:t>
            </a:r>
            <a:endParaRPr lang="es-AR" dirty="0"/>
          </a:p>
        </p:txBody>
      </p:sp>
      <p:cxnSp>
        <p:nvCxnSpPr>
          <p:cNvPr id="448" name="Conector recto de flecha 447"/>
          <p:cNvCxnSpPr>
            <a:stCxn id="446" idx="1"/>
          </p:cNvCxnSpPr>
          <p:nvPr/>
        </p:nvCxnSpPr>
        <p:spPr>
          <a:xfrm flipH="1">
            <a:off x="7104114" y="3810955"/>
            <a:ext cx="864094" cy="1221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CuadroTexto 450"/>
          <p:cNvSpPr txBox="1"/>
          <p:nvPr/>
        </p:nvSpPr>
        <p:spPr>
          <a:xfrm>
            <a:off x="2191372" y="246089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31% </a:t>
            </a:r>
            <a:r>
              <a:rPr lang="es-AR" dirty="0" smtClean="0"/>
              <a:t>Fueron cancelados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52" name="CuadroTexto 451"/>
          <p:cNvSpPr txBox="1"/>
          <p:nvPr/>
        </p:nvSpPr>
        <p:spPr>
          <a:xfrm>
            <a:off x="2879050" y="504007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16% </a:t>
            </a:r>
            <a:r>
              <a:rPr lang="es-AR" dirty="0"/>
              <a:t>Fueron </a:t>
            </a:r>
            <a:r>
              <a:rPr lang="es-AR" dirty="0" smtClean="0"/>
              <a:t>terminados</a:t>
            </a:r>
            <a:endParaRPr lang="es-AR" dirty="0"/>
          </a:p>
        </p:txBody>
      </p:sp>
      <p:cxnSp>
        <p:nvCxnSpPr>
          <p:cNvPr id="453" name="Conector recto de flecha 452"/>
          <p:cNvCxnSpPr/>
          <p:nvPr/>
        </p:nvCxnSpPr>
        <p:spPr>
          <a:xfrm>
            <a:off x="3575720" y="3145946"/>
            <a:ext cx="1224136" cy="55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ctor recto de flecha 453"/>
          <p:cNvCxnSpPr/>
          <p:nvPr/>
        </p:nvCxnSpPr>
        <p:spPr>
          <a:xfrm flipV="1">
            <a:off x="4151784" y="4813790"/>
            <a:ext cx="1090122" cy="415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2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71464" y="764704"/>
            <a:ext cx="7543800" cy="838140"/>
          </a:xfrm>
        </p:spPr>
        <p:txBody>
          <a:bodyPr>
            <a:normAutofit/>
          </a:bodyPr>
          <a:lstStyle/>
          <a:p>
            <a:r>
              <a:rPr lang="es-ES" dirty="0" smtClean="0"/>
              <a:t>Pero.. ¿Qué es la Calidad ?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299758" y="1899318"/>
            <a:ext cx="460851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AR" sz="2400" dirty="0"/>
              <a:t>¿Qué tiene más calidad?</a:t>
            </a:r>
          </a:p>
        </p:txBody>
      </p:sp>
      <p:pic>
        <p:nvPicPr>
          <p:cNvPr id="8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462254"/>
            <a:ext cx="47625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4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Modelos de Calidad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tx1"/>
                </a:solidFill>
              </a:rPr>
              <a:t>La calidad de un producto de software debe evaluarse usando un modelo de calidad que tiene en cuenta criterios para satisfacer las necesidades de los desarrolladores, mantenedores, adquisidores y usuarios finales.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tx1"/>
                </a:solidFill>
              </a:rPr>
              <a:t>Los modelos de calidad pueden ser utilizados para construir mejores productos y asegurar su calidad.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tx1"/>
                </a:solidFill>
              </a:rPr>
              <a:t>Se han desarrollado varios modelos de calidad para diferentes productos y procesos software. 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AR" dirty="0" smtClean="0"/>
              <a:t>Calidad del Producto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solidFill>
                  <a:schemeClr val="tx1"/>
                </a:solidFill>
              </a:rPr>
              <a:t>ISO/IEC 9126: Tecnologías de la Información – Calidad de los productos software es un estándar internacional el cual clasifica la calidad del software en un conjunto estructurado de características de la siguiente manera 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028" name="Picture 4" descr="C:\Users\Ariel\Pictures\Imagen1.png"/>
          <p:cNvPicPr>
            <a:picLocks noChangeAspect="1" noChangeArrowheads="1"/>
          </p:cNvPicPr>
          <p:nvPr/>
        </p:nvPicPr>
        <p:blipFill>
          <a:blip r:embed="rId2" cstate="print"/>
          <a:srcRect t="14114" r="3112" b="31340"/>
          <a:stretch>
            <a:fillRect/>
          </a:stretch>
        </p:blipFill>
        <p:spPr bwMode="auto">
          <a:xfrm>
            <a:off x="2704201" y="3501008"/>
            <a:ext cx="6844555" cy="2736304"/>
          </a:xfrm>
          <a:prstGeom prst="rect">
            <a:avLst/>
          </a:prstGeom>
          <a:noFill/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058400" cy="1450757"/>
          </a:xfrm>
        </p:spPr>
        <p:txBody>
          <a:bodyPr anchor="ctr"/>
          <a:lstStyle/>
          <a:p>
            <a:r>
              <a:rPr lang="es-AR" dirty="0" smtClean="0"/>
              <a:t>Calidad del Producto</a:t>
            </a:r>
            <a:endParaRPr lang="es-ES" dirty="0"/>
          </a:p>
        </p:txBody>
      </p:sp>
      <p:pic>
        <p:nvPicPr>
          <p:cNvPr id="6" name="Picture 2" descr="http://iso25000.com/images/stories/25000-r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9776" y="188640"/>
            <a:ext cx="8553142" cy="6129310"/>
          </a:xfrm>
          <a:prstGeom prst="rect">
            <a:avLst/>
          </a:prstGeom>
          <a:noFill/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AR" dirty="0" smtClean="0"/>
              <a:t>Calidad del Producto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_tradnl" sz="2400" dirty="0">
                <a:solidFill>
                  <a:schemeClr val="tx1"/>
                </a:solidFill>
              </a:rPr>
              <a:t>Más recientemente ha aparecido la norma </a:t>
            </a:r>
            <a:r>
              <a:rPr lang="es-ES_tradnl" sz="2400" b="1" dirty="0">
                <a:solidFill>
                  <a:schemeClr val="tx1"/>
                </a:solidFill>
              </a:rPr>
              <a:t>ISO 25000 Software </a:t>
            </a:r>
            <a:r>
              <a:rPr lang="es-ES_tradnl" sz="2400" b="1" dirty="0" err="1">
                <a:solidFill>
                  <a:schemeClr val="tx1"/>
                </a:solidFill>
              </a:rPr>
              <a:t>Engineering</a:t>
            </a:r>
            <a:r>
              <a:rPr lang="es-ES_tradnl" sz="2400" b="1" dirty="0">
                <a:solidFill>
                  <a:schemeClr val="tx1"/>
                </a:solidFill>
              </a:rPr>
              <a:t> -- Software </a:t>
            </a:r>
            <a:r>
              <a:rPr lang="es-ES_tradnl" sz="2400" b="1" dirty="0" err="1">
                <a:solidFill>
                  <a:schemeClr val="tx1"/>
                </a:solidFill>
              </a:rPr>
              <a:t>product</a:t>
            </a:r>
            <a:r>
              <a:rPr lang="es-ES_tradnl" sz="2400" b="1" dirty="0">
                <a:solidFill>
                  <a:schemeClr val="tx1"/>
                </a:solidFill>
              </a:rPr>
              <a:t> </a:t>
            </a:r>
            <a:r>
              <a:rPr lang="es-ES_tradnl" sz="2400" b="1" dirty="0" err="1">
                <a:solidFill>
                  <a:schemeClr val="tx1"/>
                </a:solidFill>
              </a:rPr>
              <a:t>Quality</a:t>
            </a:r>
            <a:r>
              <a:rPr lang="es-ES_tradnl" sz="2400" b="1" dirty="0">
                <a:solidFill>
                  <a:schemeClr val="tx1"/>
                </a:solidFill>
              </a:rPr>
              <a:t> </a:t>
            </a:r>
            <a:r>
              <a:rPr lang="es-ES_tradnl" sz="2400" b="1" dirty="0" err="1">
                <a:solidFill>
                  <a:schemeClr val="tx1"/>
                </a:solidFill>
              </a:rPr>
              <a:t>Requirements</a:t>
            </a:r>
            <a:r>
              <a:rPr lang="es-ES_tradnl" sz="2400" b="1" dirty="0">
                <a:solidFill>
                  <a:schemeClr val="tx1"/>
                </a:solidFill>
              </a:rPr>
              <a:t> and </a:t>
            </a:r>
            <a:r>
              <a:rPr lang="es-ES_tradnl" sz="2400" b="1" dirty="0" err="1">
                <a:solidFill>
                  <a:schemeClr val="tx1"/>
                </a:solidFill>
              </a:rPr>
              <a:t>Evaluation</a:t>
            </a:r>
            <a:r>
              <a:rPr lang="es-ES_tradnl" sz="2400" b="1" dirty="0">
                <a:solidFill>
                  <a:schemeClr val="tx1"/>
                </a:solidFill>
              </a:rPr>
              <a:t> (</a:t>
            </a:r>
            <a:r>
              <a:rPr lang="es-ES_tradnl" sz="2400" b="1" dirty="0" err="1">
                <a:solidFill>
                  <a:schemeClr val="tx1"/>
                </a:solidFill>
              </a:rPr>
              <a:t>SQuaRE</a:t>
            </a:r>
            <a:r>
              <a:rPr lang="es-ES_tradnl" sz="2400" b="1" dirty="0">
                <a:solidFill>
                  <a:schemeClr val="tx1"/>
                </a:solidFill>
              </a:rPr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b="1" dirty="0" err="1">
                <a:solidFill>
                  <a:schemeClr val="tx1"/>
                </a:solidFill>
              </a:rPr>
              <a:t>SQuaRE</a:t>
            </a:r>
            <a:r>
              <a:rPr lang="es-ES" sz="2400" dirty="0">
                <a:solidFill>
                  <a:schemeClr val="tx1"/>
                </a:solidFill>
              </a:rPr>
              <a:t> cubre tres procesos de calidad complementarios: especificación de requisitos, medidas y evaluación.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b="1" dirty="0" err="1">
                <a:solidFill>
                  <a:schemeClr val="tx1"/>
                </a:solidFill>
              </a:rPr>
              <a:t>SQuaRE</a:t>
            </a:r>
            <a:r>
              <a:rPr lang="es-ES" sz="2400" b="1" dirty="0">
                <a:solidFill>
                  <a:schemeClr val="tx1"/>
                </a:solidFill>
              </a:rPr>
              <a:t> </a:t>
            </a:r>
            <a:r>
              <a:rPr lang="es-ES" sz="2400" dirty="0">
                <a:solidFill>
                  <a:schemeClr val="tx1"/>
                </a:solidFill>
              </a:rPr>
              <a:t>se creó para satisfacer necesidades que existían con la ISO 9126 y la ISO/IEC 14598, (primera generación de estándares de calidad de un producto de software). Por consiguiente, </a:t>
            </a:r>
            <a:r>
              <a:rPr lang="es-ES" sz="2400" dirty="0" err="1">
                <a:solidFill>
                  <a:schemeClr val="tx1"/>
                </a:solidFill>
              </a:rPr>
              <a:t>SQuaRE</a:t>
            </a:r>
            <a:r>
              <a:rPr lang="es-ES" sz="2400" dirty="0">
                <a:solidFill>
                  <a:schemeClr val="tx1"/>
                </a:solidFill>
              </a:rPr>
              <a:t> pertenece a la segunda generación de normas de calidad de un producto software.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AR" dirty="0" smtClean="0"/>
              <a:t>Calidad del Producto (25000)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4109" t="16360" r="31101" b="11782"/>
          <a:stretch>
            <a:fillRect/>
          </a:stretch>
        </p:blipFill>
        <p:spPr bwMode="auto">
          <a:xfrm>
            <a:off x="2423592" y="1268760"/>
            <a:ext cx="770485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 smtClean="0"/>
              <a:t>Calidad de Proceso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dirty="0">
                <a:solidFill>
                  <a:schemeClr val="tx1"/>
                </a:solidFill>
              </a:rPr>
              <a:t>Se han desarrollado diferentes Modelos : 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 CMM (</a:t>
            </a:r>
            <a:r>
              <a:rPr lang="es-ES" sz="2400" dirty="0" err="1">
                <a:solidFill>
                  <a:schemeClr val="tx1"/>
                </a:solidFill>
              </a:rPr>
              <a:t>Capability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Maturity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Model</a:t>
            </a:r>
            <a:r>
              <a:rPr lang="es-ES" sz="2400" dirty="0">
                <a:solidFill>
                  <a:schemeClr val="tx1"/>
                </a:solidFill>
              </a:rPr>
              <a:t>)/ CMMI</a:t>
            </a:r>
          </a:p>
          <a:p>
            <a:pPr lvl="2"/>
            <a:r>
              <a:rPr lang="es-ES" sz="1800" dirty="0">
                <a:solidFill>
                  <a:schemeClr val="tx1"/>
                </a:solidFill>
              </a:rPr>
              <a:t>Desarrollado por SEI (Software </a:t>
            </a:r>
            <a:r>
              <a:rPr lang="es-ES" sz="1800" dirty="0" err="1">
                <a:solidFill>
                  <a:schemeClr val="tx1"/>
                </a:solidFill>
              </a:rPr>
              <a:t>Engineering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Institute</a:t>
            </a:r>
            <a:r>
              <a:rPr lang="es-ES" sz="1800" dirty="0">
                <a:solidFill>
                  <a:schemeClr val="tx1"/>
                </a:solidFill>
              </a:rPr>
              <a:t>), organismo creado por el </a:t>
            </a:r>
            <a:r>
              <a:rPr lang="es-ES" sz="1800" dirty="0" err="1">
                <a:solidFill>
                  <a:schemeClr val="tx1"/>
                </a:solidFill>
              </a:rPr>
              <a:t>DoD</a:t>
            </a:r>
            <a:r>
              <a:rPr lang="es-ES" sz="1800" dirty="0">
                <a:solidFill>
                  <a:schemeClr val="tx1"/>
                </a:solidFill>
              </a:rPr>
              <a:t> de USA</a:t>
            </a:r>
          </a:p>
          <a:p>
            <a:pPr lvl="2"/>
            <a:r>
              <a:rPr lang="es-ES" sz="1800" dirty="0">
                <a:solidFill>
                  <a:schemeClr val="tx1"/>
                </a:solidFill>
              </a:rPr>
              <a:t>Fuerte impacto en mejora del proceso</a:t>
            </a:r>
          </a:p>
          <a:p>
            <a:pPr lvl="2"/>
            <a:r>
              <a:rPr lang="es-ES" sz="1800" dirty="0">
                <a:solidFill>
                  <a:schemeClr val="tx1"/>
                </a:solidFill>
              </a:rPr>
              <a:t>Estipula un camino para la mejora</a:t>
            </a:r>
          </a:p>
          <a:p>
            <a:pPr lvl="2"/>
            <a:r>
              <a:rPr lang="es-ES" sz="1800" dirty="0">
                <a:solidFill>
                  <a:schemeClr val="tx1"/>
                </a:solidFill>
              </a:rPr>
              <a:t>Establece Áreas Clave que se deben atacar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 ISO 12207 – Modelos de Ciclos de Vida del Software</a:t>
            </a:r>
          </a:p>
          <a:p>
            <a:pPr lvl="2"/>
            <a:r>
              <a:rPr lang="es-ES" sz="1800" dirty="0">
                <a:solidFill>
                  <a:schemeClr val="tx1"/>
                </a:solidFill>
              </a:rPr>
              <a:t>Actividades que debe incluir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 ISO 15504 – Modelo de Evaluación 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 ISO 90003 Guía para la aplicación de la Norma ISO 9001 al Desarrollo, Suministro y Mantenimiento de Software.</a:t>
            </a:r>
          </a:p>
          <a:p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AR" dirty="0"/>
              <a:t>Historia </a:t>
            </a:r>
            <a:r>
              <a:rPr lang="es-ES_tradnl" dirty="0"/>
              <a:t>CMM - CMMI</a:t>
            </a:r>
            <a:endParaRPr lang="es-A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AR" sz="2800" b="1" dirty="0">
                <a:solidFill>
                  <a:schemeClr val="tx1"/>
                </a:solidFill>
              </a:rPr>
              <a:t>1985 </a:t>
            </a:r>
            <a:r>
              <a:rPr lang="es-AR" sz="2800" dirty="0">
                <a:solidFill>
                  <a:schemeClr val="tx1"/>
                </a:solidFill>
              </a:rPr>
              <a:t>SEI empieza a trabajar en un marco de madurez de procesos que permita evaluar a las empresas productoras de software. La investigación evoluciona hacia el </a:t>
            </a:r>
          </a:p>
          <a:p>
            <a:pPr marL="109537" indent="0" algn="just">
              <a:buNone/>
            </a:pPr>
            <a:r>
              <a:rPr lang="es-AR" sz="2800" dirty="0">
                <a:solidFill>
                  <a:schemeClr val="tx1"/>
                </a:solidFill>
              </a:rPr>
              <a:t>  “Modelo de Madurez de las Capacidades (CMM)”. </a:t>
            </a:r>
          </a:p>
          <a:p>
            <a:pPr algn="just"/>
            <a:r>
              <a:rPr lang="es-AR" sz="2800" b="1" dirty="0">
                <a:solidFill>
                  <a:schemeClr val="tx1"/>
                </a:solidFill>
              </a:rPr>
              <a:t>1991 </a:t>
            </a:r>
            <a:r>
              <a:rPr lang="es-AR" sz="2800" dirty="0">
                <a:solidFill>
                  <a:schemeClr val="tx1"/>
                </a:solidFill>
              </a:rPr>
              <a:t>En agosto SEI publica la versión 1.0 del Modelo de Madurez de las Capacidades para el Software (SW-CMM, </a:t>
            </a:r>
            <a:r>
              <a:rPr lang="es-AR" sz="2800" dirty="0" err="1">
                <a:solidFill>
                  <a:schemeClr val="tx1"/>
                </a:solidFill>
              </a:rPr>
              <a:t>Capability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Maturity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Model</a:t>
            </a:r>
            <a:r>
              <a:rPr lang="es-AR" sz="2800" dirty="0">
                <a:solidFill>
                  <a:schemeClr val="tx1"/>
                </a:solidFill>
              </a:rPr>
              <a:t> </a:t>
            </a:r>
            <a:r>
              <a:rPr lang="es-AR" sz="2800" dirty="0" err="1">
                <a:solidFill>
                  <a:schemeClr val="tx1"/>
                </a:solidFill>
              </a:rPr>
              <a:t>for</a:t>
            </a:r>
            <a:r>
              <a:rPr lang="es-AR" sz="2800" dirty="0">
                <a:solidFill>
                  <a:schemeClr val="tx1"/>
                </a:solidFill>
              </a:rPr>
              <a:t> Software). </a:t>
            </a:r>
          </a:p>
          <a:p>
            <a:pPr algn="just"/>
            <a:r>
              <a:rPr lang="es-AR" sz="2800" b="1" dirty="0">
                <a:solidFill>
                  <a:schemeClr val="tx1"/>
                </a:solidFill>
              </a:rPr>
              <a:t>1993 </a:t>
            </a:r>
            <a:r>
              <a:rPr lang="es-AR" sz="2800" dirty="0">
                <a:solidFill>
                  <a:schemeClr val="tx1"/>
                </a:solidFill>
              </a:rPr>
              <a:t>SEI publica la versión 1.1 de SW-CMM </a:t>
            </a:r>
          </a:p>
          <a:p>
            <a:pPr algn="just"/>
            <a:r>
              <a:rPr lang="es-AR" sz="2800" b="1" dirty="0">
                <a:solidFill>
                  <a:schemeClr val="tx1"/>
                </a:solidFill>
              </a:rPr>
              <a:t>1997 </a:t>
            </a:r>
            <a:r>
              <a:rPr lang="es-AR" sz="2800" dirty="0">
                <a:solidFill>
                  <a:schemeClr val="tx1"/>
                </a:solidFill>
              </a:rPr>
              <a:t>Publicación de la versión 1.2 </a:t>
            </a:r>
            <a:endParaRPr lang="es-AR" sz="2400" dirty="0">
              <a:solidFill>
                <a:schemeClr val="tx1"/>
              </a:solidFill>
            </a:endParaRPr>
          </a:p>
          <a:p>
            <a:pPr marL="109537" indent="0">
              <a:buNone/>
            </a:pPr>
            <a:endParaRPr lang="es-AR" sz="2400" dirty="0">
              <a:solidFill>
                <a:schemeClr val="tx2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2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CMM - CMMI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200" dirty="0">
                <a:solidFill>
                  <a:schemeClr val="tx1"/>
                </a:solidFill>
              </a:rPr>
              <a:t>En diciembre de 2000, el SEI publicó un nuevo modelo, el CMMI o "Modelo de Capacidad y Madurez - Integración", con el objetivo de realizar algunas mejoras respecto al SW-CMM (e integrarlo con el SE-CMM y el IPD-CMM, que pasaron a ser considerados como “obsoletos”).</a:t>
            </a:r>
          </a:p>
          <a:p>
            <a:r>
              <a:rPr lang="es-ES" sz="2200" dirty="0">
                <a:solidFill>
                  <a:schemeClr val="tx1"/>
                </a:solidFill>
              </a:rPr>
              <a:t>Incluye cuatro disciplinas, Software, Ingeniería de sistemas , Desarrollo integrado de procesos y productos y Gestión de proveedores . </a:t>
            </a:r>
          </a:p>
          <a:p>
            <a:r>
              <a:rPr lang="es-ES" sz="2200" dirty="0">
                <a:solidFill>
                  <a:schemeClr val="tx1"/>
                </a:solidFill>
              </a:rPr>
              <a:t>A su vez incorpora una nueva representación</a:t>
            </a:r>
            <a:r>
              <a:rPr lang="es-ES" sz="2200" b="1" dirty="0">
                <a:solidFill>
                  <a:schemeClr val="tx1"/>
                </a:solidFill>
              </a:rPr>
              <a:t>, "Continua", </a:t>
            </a:r>
            <a:r>
              <a:rPr lang="es-ES" sz="2200" dirty="0">
                <a:solidFill>
                  <a:schemeClr val="tx1"/>
                </a:solidFill>
              </a:rPr>
              <a:t>la que permite evaluar el nivel en cada área independientemente.</a:t>
            </a:r>
          </a:p>
          <a:p>
            <a:r>
              <a:rPr lang="es-ES" sz="2200" dirty="0">
                <a:solidFill>
                  <a:schemeClr val="tx1"/>
                </a:solidFill>
              </a:rPr>
              <a:t>El SEI ha desarrollado también un nuevo método de evaluación de las organizaciones según CMMI denominado SCAMPI.</a:t>
            </a:r>
          </a:p>
          <a:p>
            <a:endParaRPr lang="es-ES" sz="2200" dirty="0">
              <a:solidFill>
                <a:schemeClr val="tx2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dirty="0" smtClean="0"/>
              <a:t>CMM</a:t>
            </a:r>
            <a:endParaRPr lang="es-E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AR" sz="3200" dirty="0">
                <a:solidFill>
                  <a:schemeClr val="tx1"/>
                </a:solidFill>
              </a:rPr>
              <a:t>Posee una sola forma de aplicación (Escalonada)  que permite un enfoque dirigido por niveles de </a:t>
            </a:r>
            <a:r>
              <a:rPr lang="es-AR" sz="3200" b="1" dirty="0">
                <a:solidFill>
                  <a:schemeClr val="tx1"/>
                </a:solidFill>
              </a:rPr>
              <a:t>madurez </a:t>
            </a:r>
            <a:r>
              <a:rPr lang="es-AR" sz="3200" dirty="0">
                <a:solidFill>
                  <a:schemeClr val="tx1"/>
                </a:solidFill>
              </a:rPr>
              <a:t>que indican cómo se desempeña una organización en base a la madurez en las áreas de proceso.</a:t>
            </a:r>
          </a:p>
          <a:p>
            <a:pPr marL="0" indent="0">
              <a:buNone/>
            </a:pPr>
            <a:r>
              <a:rPr lang="es-AR" sz="3200" dirty="0">
                <a:solidFill>
                  <a:schemeClr val="tx1"/>
                </a:solidFill>
              </a:rPr>
              <a:t>Presenta 5 (cinco) niveles de madurez.</a:t>
            </a:r>
          </a:p>
          <a:p>
            <a:pPr marL="0" indent="0">
              <a:buNone/>
            </a:pPr>
            <a:endParaRPr lang="es-AR" sz="3200" dirty="0">
              <a:solidFill>
                <a:schemeClr val="tx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2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dirty="0"/>
              <a:t>CMMI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dirty="0">
                <a:solidFill>
                  <a:schemeClr val="tx1"/>
                </a:solidFill>
              </a:rPr>
              <a:t>Posee dos vistas que permiten un enfoque diferente según las necesidades de quien vaya a implementarlo.</a:t>
            </a:r>
          </a:p>
          <a:p>
            <a:r>
              <a:rPr lang="es-AR" sz="2800" dirty="0">
                <a:solidFill>
                  <a:schemeClr val="tx1"/>
                </a:solidFill>
              </a:rPr>
              <a:t>Escalonado</a:t>
            </a:r>
          </a:p>
          <a:p>
            <a:pPr lvl="1"/>
            <a:r>
              <a:rPr lang="es-AR" sz="2400" dirty="0">
                <a:solidFill>
                  <a:schemeClr val="tx1"/>
                </a:solidFill>
              </a:rPr>
              <a:t>Centra su foco en la </a:t>
            </a:r>
            <a:r>
              <a:rPr lang="es-AR" sz="2400" b="1" dirty="0">
                <a:solidFill>
                  <a:schemeClr val="tx1"/>
                </a:solidFill>
              </a:rPr>
              <a:t>madurez </a:t>
            </a:r>
            <a:r>
              <a:rPr lang="es-AR" sz="2400" dirty="0">
                <a:solidFill>
                  <a:schemeClr val="tx1"/>
                </a:solidFill>
              </a:rPr>
              <a:t>de la organización. Igual que CMM.</a:t>
            </a:r>
          </a:p>
          <a:p>
            <a:r>
              <a:rPr lang="es-AR" sz="2800" dirty="0">
                <a:solidFill>
                  <a:schemeClr val="tx1"/>
                </a:solidFill>
              </a:rPr>
              <a:t>Continuo</a:t>
            </a:r>
          </a:p>
          <a:p>
            <a:pPr lvl="1" algn="just"/>
            <a:r>
              <a:rPr lang="es-AR" sz="2400" dirty="0">
                <a:solidFill>
                  <a:schemeClr val="tx1"/>
                </a:solidFill>
              </a:rPr>
              <a:t>Enfoca las actividades de mejora y evaluación en la </a:t>
            </a:r>
            <a:r>
              <a:rPr lang="es-AR" sz="2400" b="1" dirty="0">
                <a:solidFill>
                  <a:schemeClr val="tx1"/>
                </a:solidFill>
              </a:rPr>
              <a:t>capacidad</a:t>
            </a:r>
            <a:r>
              <a:rPr lang="es-AR" sz="2400" dirty="0">
                <a:solidFill>
                  <a:schemeClr val="tx1"/>
                </a:solidFill>
              </a:rPr>
              <a:t> de los diferentes procesos. Presenta 6 (seis) niveles de capacidad. Los niveles de </a:t>
            </a:r>
            <a:r>
              <a:rPr lang="es-AR" sz="2400" b="1" dirty="0">
                <a:solidFill>
                  <a:schemeClr val="tx1"/>
                </a:solidFill>
              </a:rPr>
              <a:t>capacidad</a:t>
            </a:r>
            <a:r>
              <a:rPr lang="es-AR" sz="2400" dirty="0">
                <a:solidFill>
                  <a:schemeClr val="tx1"/>
                </a:solidFill>
              </a:rPr>
              <a:t> indican qué tan bien se desempeña la organización en un área de proceso individual.</a:t>
            </a:r>
          </a:p>
          <a:p>
            <a:pPr lvl="1"/>
            <a:endParaRPr lang="es-AR" dirty="0">
              <a:solidFill>
                <a:schemeClr val="tx2"/>
              </a:solidFill>
            </a:endParaRPr>
          </a:p>
          <a:p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132549" y="692696"/>
            <a:ext cx="7543800" cy="910148"/>
          </a:xfrm>
        </p:spPr>
        <p:txBody>
          <a:bodyPr/>
          <a:lstStyle/>
          <a:p>
            <a:r>
              <a:rPr lang="es-ES" dirty="0" smtClean="0"/>
              <a:t>¿Qué es la Calidad ?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>
                <a:solidFill>
                  <a:schemeClr val="tx1"/>
                </a:solidFill>
              </a:rPr>
              <a:t>Calidad es un concepto manejado con bastante frecuencia en la actualidad, pero a su vez, su significado es percibido de distintas maneras. </a:t>
            </a:r>
          </a:p>
          <a:p>
            <a:pPr algn="just"/>
            <a:r>
              <a:rPr lang="es-ES" sz="2800" dirty="0">
                <a:solidFill>
                  <a:schemeClr val="tx1"/>
                </a:solidFill>
              </a:rPr>
              <a:t>Al hablar de bienes y/o servicios de calidad, la gente se refiere normalmente a bienes de </a:t>
            </a:r>
            <a:r>
              <a:rPr lang="es-ES" sz="2800" u="sng" dirty="0">
                <a:solidFill>
                  <a:schemeClr val="tx1"/>
                </a:solidFill>
              </a:rPr>
              <a:t>lujo o excelentes</a:t>
            </a:r>
            <a:r>
              <a:rPr lang="es-ES" sz="2800" dirty="0">
                <a:solidFill>
                  <a:schemeClr val="tx1"/>
                </a:solidFill>
              </a:rPr>
              <a:t> con precios elevados. </a:t>
            </a:r>
          </a:p>
          <a:p>
            <a:pPr algn="just"/>
            <a:r>
              <a:rPr lang="es-ES" sz="2800" dirty="0">
                <a:solidFill>
                  <a:schemeClr val="tx1"/>
                </a:solidFill>
              </a:rPr>
              <a:t>Su significado sigue siendo ambiguo y muchas veces su uso depende de lo que </a:t>
            </a:r>
            <a:r>
              <a:rPr lang="es-ES" sz="2800" u="sng" dirty="0">
                <a:solidFill>
                  <a:schemeClr val="tx1"/>
                </a:solidFill>
              </a:rPr>
              <a:t>cada uno</a:t>
            </a:r>
            <a:r>
              <a:rPr lang="es-ES" sz="2800" dirty="0">
                <a:solidFill>
                  <a:schemeClr val="tx1"/>
                </a:solidFill>
              </a:rPr>
              <a:t> entiende por calidad, por lo cual es importante comenzar a unificar su definición.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CMM – CMMI</a:t>
            </a:r>
            <a:r>
              <a:rPr lang="es-ES_tradnl" sz="4400" dirty="0"/>
              <a:t> Escalonado</a:t>
            </a:r>
            <a:endParaRPr lang="es-ES" dirty="0"/>
          </a:p>
        </p:txBody>
      </p:sp>
      <p:sp>
        <p:nvSpPr>
          <p:cNvPr id="6" name="Rectangle 5" descr="Lienzo"/>
          <p:cNvSpPr>
            <a:spLocks noChangeArrowheads="1"/>
          </p:cNvSpPr>
          <p:nvPr/>
        </p:nvSpPr>
        <p:spPr bwMode="auto">
          <a:xfrm>
            <a:off x="3132584" y="5414392"/>
            <a:ext cx="1600200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/>
              <a:t>Nivel 1:</a:t>
            </a:r>
          </a:p>
          <a:p>
            <a:pPr algn="ctr" eaLnBrk="0" hangingPunct="0"/>
            <a:r>
              <a:rPr lang="es-ES" sz="2400"/>
              <a:t>Inicial</a:t>
            </a:r>
          </a:p>
        </p:txBody>
      </p:sp>
      <p:sp>
        <p:nvSpPr>
          <p:cNvPr id="7" name="Rectangle 6" descr="Lienzo"/>
          <p:cNvSpPr>
            <a:spLocks noChangeArrowheads="1"/>
          </p:cNvSpPr>
          <p:nvPr/>
        </p:nvSpPr>
        <p:spPr bwMode="auto">
          <a:xfrm>
            <a:off x="4656584" y="4423792"/>
            <a:ext cx="1371600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/>
              <a:t>Nivel 2:</a:t>
            </a:r>
          </a:p>
          <a:p>
            <a:pPr algn="ctr" eaLnBrk="0" hangingPunct="0"/>
            <a:r>
              <a:rPr lang="es-ES" sz="2400"/>
              <a:t>Repetible</a:t>
            </a:r>
          </a:p>
        </p:txBody>
      </p:sp>
      <p:sp>
        <p:nvSpPr>
          <p:cNvPr id="8" name="Rectangle 7" descr="Lienzo"/>
          <p:cNvSpPr>
            <a:spLocks noChangeArrowheads="1"/>
          </p:cNvSpPr>
          <p:nvPr/>
        </p:nvSpPr>
        <p:spPr bwMode="auto">
          <a:xfrm>
            <a:off x="5951984" y="3356992"/>
            <a:ext cx="1371600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/>
              <a:t>Nivel 3:</a:t>
            </a:r>
          </a:p>
          <a:p>
            <a:pPr algn="ctr" eaLnBrk="0" hangingPunct="0"/>
            <a:r>
              <a:rPr lang="es-ES" sz="2400"/>
              <a:t>Definido</a:t>
            </a:r>
          </a:p>
        </p:txBody>
      </p:sp>
      <p:sp>
        <p:nvSpPr>
          <p:cNvPr id="9" name="Rectangle 8" descr="Lienzo"/>
          <p:cNvSpPr>
            <a:spLocks noChangeArrowheads="1"/>
          </p:cNvSpPr>
          <p:nvPr/>
        </p:nvSpPr>
        <p:spPr bwMode="auto">
          <a:xfrm>
            <a:off x="7171184" y="2366392"/>
            <a:ext cx="1752600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/>
              <a:t>Nivel 4:</a:t>
            </a:r>
          </a:p>
          <a:p>
            <a:pPr algn="ctr" eaLnBrk="0" hangingPunct="0"/>
            <a:r>
              <a:rPr lang="es-ES" sz="2400"/>
              <a:t>Gestionado</a:t>
            </a:r>
          </a:p>
        </p:txBody>
      </p:sp>
      <p:sp>
        <p:nvSpPr>
          <p:cNvPr id="10" name="Rectangle 9" descr="Lienzo"/>
          <p:cNvSpPr>
            <a:spLocks noChangeArrowheads="1"/>
          </p:cNvSpPr>
          <p:nvPr/>
        </p:nvSpPr>
        <p:spPr bwMode="auto">
          <a:xfrm>
            <a:off x="8618984" y="1451992"/>
            <a:ext cx="1890712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 dirty="0"/>
              <a:t>Nivel 5:</a:t>
            </a:r>
          </a:p>
          <a:p>
            <a:pPr algn="ctr" eaLnBrk="0" hangingPunct="0"/>
            <a:r>
              <a:rPr lang="es-ES" sz="2400" dirty="0"/>
              <a:t>Optimizado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742184" y="4652392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4961384" y="3585592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332984" y="2518792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780784" y="1528192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2265809" y="4403155"/>
            <a:ext cx="1655762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2400" dirty="0"/>
              <a:t>Disciplina del Proceso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056384" y="3204593"/>
            <a:ext cx="1600200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2400"/>
              <a:t>Definición del Proceso</a:t>
            </a:r>
            <a:endParaRPr lang="es-ES" sz="2400">
              <a:solidFill>
                <a:srgbClr val="CC3399"/>
              </a:solidFill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580384" y="2366393"/>
            <a:ext cx="16002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2400"/>
              <a:t>Control del proceso</a:t>
            </a:r>
            <a:endParaRPr lang="es-ES" sz="2400">
              <a:solidFill>
                <a:srgbClr val="CC3399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469384" y="1358330"/>
            <a:ext cx="24384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2400" dirty="0"/>
              <a:t>Mejora continua del proceso</a:t>
            </a:r>
            <a:endParaRPr lang="es-ES" sz="2400" dirty="0">
              <a:solidFill>
                <a:srgbClr val="CC3399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7552184" y="3814192"/>
            <a:ext cx="2819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9076184" y="4957193"/>
            <a:ext cx="1294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Madurez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 smtClean="0"/>
              <a:t>Nivel 1 - Inicial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solidFill>
                  <a:schemeClr val="tx1"/>
                </a:solidFill>
              </a:rPr>
              <a:t>Desempeño basado en la competencia del personal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Frecuentemente la organización vive “apagando incendios”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Aparecen héroes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Dificultad para encarar mejoras a largo plazo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La organización actúa esencialmente por reacción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91544" y="4725144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Entradas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472264" y="4653136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Salidas</a:t>
            </a: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871864" y="4437113"/>
            <a:ext cx="2027238" cy="1169987"/>
          </a:xfrm>
          <a:custGeom>
            <a:avLst/>
            <a:gdLst>
              <a:gd name="T0" fmla="*/ 2147483647 w 1628"/>
              <a:gd name="T1" fmla="*/ 2147483647 h 737"/>
              <a:gd name="T2" fmla="*/ 2147483647 w 1628"/>
              <a:gd name="T3" fmla="*/ 2147483647 h 737"/>
              <a:gd name="T4" fmla="*/ 0 w 1628"/>
              <a:gd name="T5" fmla="*/ 2147483647 h 737"/>
              <a:gd name="T6" fmla="*/ 2147483647 w 1628"/>
              <a:gd name="T7" fmla="*/ 2147483647 h 737"/>
              <a:gd name="T8" fmla="*/ 2147483647 w 1628"/>
              <a:gd name="T9" fmla="*/ 2147483647 h 737"/>
              <a:gd name="T10" fmla="*/ 2147483647 w 1628"/>
              <a:gd name="T11" fmla="*/ 2147483647 h 737"/>
              <a:gd name="T12" fmla="*/ 2147483647 w 1628"/>
              <a:gd name="T13" fmla="*/ 2147483647 h 737"/>
              <a:gd name="T14" fmla="*/ 2147483647 w 1628"/>
              <a:gd name="T15" fmla="*/ 2147483647 h 737"/>
              <a:gd name="T16" fmla="*/ 2147483647 w 1628"/>
              <a:gd name="T17" fmla="*/ 2147483647 h 737"/>
              <a:gd name="T18" fmla="*/ 2147483647 w 1628"/>
              <a:gd name="T19" fmla="*/ 2147483647 h 737"/>
              <a:gd name="T20" fmla="*/ 2147483647 w 1628"/>
              <a:gd name="T21" fmla="*/ 2147483647 h 737"/>
              <a:gd name="T22" fmla="*/ 2147483647 w 1628"/>
              <a:gd name="T23" fmla="*/ 2147483647 h 737"/>
              <a:gd name="T24" fmla="*/ 2147483647 w 1628"/>
              <a:gd name="T25" fmla="*/ 2147483647 h 737"/>
              <a:gd name="T26" fmla="*/ 2147483647 w 1628"/>
              <a:gd name="T27" fmla="*/ 2147483647 h 737"/>
              <a:gd name="T28" fmla="*/ 2147483647 w 1628"/>
              <a:gd name="T29" fmla="*/ 2147483647 h 737"/>
              <a:gd name="T30" fmla="*/ 2147483647 w 1628"/>
              <a:gd name="T31" fmla="*/ 2147483647 h 737"/>
              <a:gd name="T32" fmla="*/ 2147483647 w 1628"/>
              <a:gd name="T33" fmla="*/ 2147483647 h 737"/>
              <a:gd name="T34" fmla="*/ 2147483647 w 1628"/>
              <a:gd name="T35" fmla="*/ 2147483647 h 737"/>
              <a:gd name="T36" fmla="*/ 2147483647 w 1628"/>
              <a:gd name="T37" fmla="*/ 2147483647 h 737"/>
              <a:gd name="T38" fmla="*/ 2147483647 w 1628"/>
              <a:gd name="T39" fmla="*/ 2147483647 h 737"/>
              <a:gd name="T40" fmla="*/ 2147483647 w 1628"/>
              <a:gd name="T41" fmla="*/ 2147483647 h 737"/>
              <a:gd name="T42" fmla="*/ 2147483647 w 1628"/>
              <a:gd name="T43" fmla="*/ 2147483647 h 737"/>
              <a:gd name="T44" fmla="*/ 2147483647 w 1628"/>
              <a:gd name="T45" fmla="*/ 2147483647 h 737"/>
              <a:gd name="T46" fmla="*/ 2147483647 w 1628"/>
              <a:gd name="T47" fmla="*/ 2147483647 h 737"/>
              <a:gd name="T48" fmla="*/ 2147483647 w 1628"/>
              <a:gd name="T49" fmla="*/ 2147483647 h 737"/>
              <a:gd name="T50" fmla="*/ 2147483647 w 1628"/>
              <a:gd name="T51" fmla="*/ 2147483647 h 737"/>
              <a:gd name="T52" fmla="*/ 2147483647 w 1628"/>
              <a:gd name="T53" fmla="*/ 2147483647 h 737"/>
              <a:gd name="T54" fmla="*/ 2147483647 w 1628"/>
              <a:gd name="T55" fmla="*/ 0 h 737"/>
              <a:gd name="T56" fmla="*/ 2147483647 w 1628"/>
              <a:gd name="T57" fmla="*/ 2147483647 h 737"/>
              <a:gd name="T58" fmla="*/ 2147483647 w 1628"/>
              <a:gd name="T59" fmla="*/ 2147483647 h 737"/>
              <a:gd name="T60" fmla="*/ 2147483647 w 1628"/>
              <a:gd name="T61" fmla="*/ 2147483647 h 737"/>
              <a:gd name="T62" fmla="*/ 2147483647 w 1628"/>
              <a:gd name="T63" fmla="*/ 2147483647 h 737"/>
              <a:gd name="T64" fmla="*/ 2147483647 w 1628"/>
              <a:gd name="T65" fmla="*/ 2147483647 h 737"/>
              <a:gd name="T66" fmla="*/ 2147483647 w 1628"/>
              <a:gd name="T67" fmla="*/ 2147483647 h 73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628"/>
              <a:gd name="T103" fmla="*/ 0 h 737"/>
              <a:gd name="T104" fmla="*/ 1628 w 1628"/>
              <a:gd name="T105" fmla="*/ 737 h 73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628" h="737">
                <a:moveTo>
                  <a:pt x="449" y="63"/>
                </a:moveTo>
                <a:cubicBezTo>
                  <a:pt x="314" y="102"/>
                  <a:pt x="430" y="64"/>
                  <a:pt x="251" y="146"/>
                </a:cubicBezTo>
                <a:cubicBezTo>
                  <a:pt x="154" y="191"/>
                  <a:pt x="62" y="211"/>
                  <a:pt x="0" y="303"/>
                </a:cubicBezTo>
                <a:cubicBezTo>
                  <a:pt x="4" y="317"/>
                  <a:pt x="0" y="336"/>
                  <a:pt x="11" y="345"/>
                </a:cubicBezTo>
                <a:cubicBezTo>
                  <a:pt x="25" y="356"/>
                  <a:pt x="45" y="354"/>
                  <a:pt x="63" y="355"/>
                </a:cubicBezTo>
                <a:cubicBezTo>
                  <a:pt x="150" y="361"/>
                  <a:pt x="237" y="362"/>
                  <a:pt x="324" y="366"/>
                </a:cubicBezTo>
                <a:cubicBezTo>
                  <a:pt x="338" y="369"/>
                  <a:pt x="361" y="362"/>
                  <a:pt x="365" y="376"/>
                </a:cubicBezTo>
                <a:cubicBezTo>
                  <a:pt x="381" y="433"/>
                  <a:pt x="325" y="523"/>
                  <a:pt x="376" y="553"/>
                </a:cubicBezTo>
                <a:cubicBezTo>
                  <a:pt x="469" y="608"/>
                  <a:pt x="591" y="567"/>
                  <a:pt x="699" y="574"/>
                </a:cubicBezTo>
                <a:cubicBezTo>
                  <a:pt x="728" y="737"/>
                  <a:pt x="819" y="665"/>
                  <a:pt x="1002" y="658"/>
                </a:cubicBezTo>
                <a:cubicBezTo>
                  <a:pt x="1085" y="629"/>
                  <a:pt x="981" y="658"/>
                  <a:pt x="1064" y="658"/>
                </a:cubicBezTo>
                <a:cubicBezTo>
                  <a:pt x="1092" y="658"/>
                  <a:pt x="1120" y="651"/>
                  <a:pt x="1148" y="647"/>
                </a:cubicBezTo>
                <a:cubicBezTo>
                  <a:pt x="1268" y="446"/>
                  <a:pt x="1189" y="504"/>
                  <a:pt x="1492" y="491"/>
                </a:cubicBezTo>
                <a:cubicBezTo>
                  <a:pt x="1552" y="461"/>
                  <a:pt x="1587" y="430"/>
                  <a:pt x="1628" y="376"/>
                </a:cubicBezTo>
                <a:cubicBezTo>
                  <a:pt x="1612" y="314"/>
                  <a:pt x="1601" y="320"/>
                  <a:pt x="1544" y="293"/>
                </a:cubicBezTo>
                <a:cubicBezTo>
                  <a:pt x="1502" y="296"/>
                  <a:pt x="1459" y="315"/>
                  <a:pt x="1419" y="303"/>
                </a:cubicBezTo>
                <a:cubicBezTo>
                  <a:pt x="1328" y="276"/>
                  <a:pt x="1356" y="40"/>
                  <a:pt x="1356" y="32"/>
                </a:cubicBezTo>
                <a:cubicBezTo>
                  <a:pt x="1297" y="35"/>
                  <a:pt x="1237" y="31"/>
                  <a:pt x="1179" y="42"/>
                </a:cubicBezTo>
                <a:cubicBezTo>
                  <a:pt x="1127" y="52"/>
                  <a:pt x="1149" y="142"/>
                  <a:pt x="1137" y="199"/>
                </a:cubicBezTo>
                <a:cubicBezTo>
                  <a:pt x="1129" y="236"/>
                  <a:pt x="1104" y="233"/>
                  <a:pt x="1075" y="240"/>
                </a:cubicBezTo>
                <a:cubicBezTo>
                  <a:pt x="1052" y="94"/>
                  <a:pt x="1069" y="148"/>
                  <a:pt x="1043" y="73"/>
                </a:cubicBezTo>
                <a:cubicBezTo>
                  <a:pt x="1022" y="77"/>
                  <a:pt x="998" y="72"/>
                  <a:pt x="981" y="84"/>
                </a:cubicBezTo>
                <a:cubicBezTo>
                  <a:pt x="961" y="98"/>
                  <a:pt x="939" y="146"/>
                  <a:pt x="939" y="146"/>
                </a:cubicBezTo>
                <a:cubicBezTo>
                  <a:pt x="933" y="166"/>
                  <a:pt x="930" y="199"/>
                  <a:pt x="897" y="199"/>
                </a:cubicBezTo>
                <a:cubicBezTo>
                  <a:pt x="862" y="199"/>
                  <a:pt x="785" y="107"/>
                  <a:pt x="783" y="105"/>
                </a:cubicBezTo>
                <a:cubicBezTo>
                  <a:pt x="774" y="96"/>
                  <a:pt x="761" y="93"/>
                  <a:pt x="751" y="84"/>
                </a:cubicBezTo>
                <a:cubicBezTo>
                  <a:pt x="729" y="64"/>
                  <a:pt x="718" y="26"/>
                  <a:pt x="689" y="21"/>
                </a:cubicBezTo>
                <a:cubicBezTo>
                  <a:pt x="605" y="8"/>
                  <a:pt x="647" y="15"/>
                  <a:pt x="564" y="0"/>
                </a:cubicBezTo>
                <a:cubicBezTo>
                  <a:pt x="573" y="86"/>
                  <a:pt x="602" y="186"/>
                  <a:pt x="584" y="272"/>
                </a:cubicBezTo>
                <a:cubicBezTo>
                  <a:pt x="535" y="265"/>
                  <a:pt x="484" y="269"/>
                  <a:pt x="438" y="251"/>
                </a:cubicBezTo>
                <a:cubicBezTo>
                  <a:pt x="425" y="246"/>
                  <a:pt x="428" y="223"/>
                  <a:pt x="428" y="209"/>
                </a:cubicBezTo>
                <a:cubicBezTo>
                  <a:pt x="428" y="167"/>
                  <a:pt x="426" y="124"/>
                  <a:pt x="438" y="84"/>
                </a:cubicBezTo>
                <a:cubicBezTo>
                  <a:pt x="442" y="72"/>
                  <a:pt x="464" y="74"/>
                  <a:pt x="470" y="63"/>
                </a:cubicBezTo>
                <a:cubicBezTo>
                  <a:pt x="473" y="57"/>
                  <a:pt x="456" y="63"/>
                  <a:pt x="449" y="63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575720" y="4797152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176120" y="4725144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991544" y="5877273"/>
            <a:ext cx="8460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Entran los requerimientos y otras entradas y salen los productos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 smtClean="0"/>
              <a:t>Nivel 2 - Repetible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solidFill>
                  <a:schemeClr val="tx1"/>
                </a:solidFill>
              </a:rPr>
              <a:t>La organización.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Estableció la gestión de los proyectos de software, y está documentado.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Usa políticas organizacionales.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Repite prácticas exitosas desarrolladas en proyectos previos.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Información (recursos, tiempo, esfuerzo) compartida por medios informales.</a:t>
            </a:r>
          </a:p>
          <a:p>
            <a:pPr lvl="1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19536" y="5157192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Entradas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677672" y="5449416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/>
              <a:t>Salidas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267472" y="53095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648472" y="5157192"/>
            <a:ext cx="838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/>
              <a:t>Reqs.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943872" y="5157192"/>
            <a:ext cx="838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/>
              <a:t>Diseño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163072" y="5157192"/>
            <a:ext cx="838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/>
              <a:t>Codif.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392144" y="5157192"/>
            <a:ext cx="838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/>
              <a:t>Prueba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562872" y="53095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5782072" y="52333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7001272" y="53095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8220472" y="53095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567609" y="5877273"/>
            <a:ext cx="75870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s-AR" sz="2400" dirty="0"/>
              <a:t>Existen riesgos al presentarse nuevos desafíos.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 smtClean="0"/>
              <a:t>Nivel 3 - Definido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solidFill>
                  <a:schemeClr val="tx1"/>
                </a:solidFill>
              </a:rPr>
              <a:t>El proceso para la gestión y las actividades de ingeniería está documentado e integrado en un proceso estándar para la organización.</a:t>
            </a:r>
          </a:p>
          <a:p>
            <a:r>
              <a:rPr lang="es-ES" sz="2800" dirty="0">
                <a:solidFill>
                  <a:schemeClr val="tx1"/>
                </a:solidFill>
              </a:rPr>
              <a:t>Todos los proyectos usan una versión documentada y aprobada del proceso estándar de la organización.</a:t>
            </a:r>
          </a:p>
          <a:p>
            <a:r>
              <a:rPr lang="es-ES" sz="2800" dirty="0">
                <a:solidFill>
                  <a:schemeClr val="tx1"/>
                </a:solidFill>
              </a:rPr>
              <a:t>La información del proceso se halla estandarizada y es compartida a través de la BDD de procesos de software.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09800" y="5715001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/>
              <a:t>Entradas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686800" y="5638801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/>
              <a:t>Salidas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3528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20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7912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70104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82296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733800" y="5562600"/>
            <a:ext cx="838200" cy="609600"/>
            <a:chOff x="1200" y="2400"/>
            <a:chExt cx="528" cy="384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5562600"/>
            <a:ext cx="838200" cy="609600"/>
            <a:chOff x="1200" y="2400"/>
            <a:chExt cx="528" cy="384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6172200" y="5562600"/>
            <a:ext cx="838200" cy="609600"/>
            <a:chOff x="1200" y="2400"/>
            <a:chExt cx="528" cy="384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7391400" y="5562600"/>
            <a:ext cx="838200" cy="609600"/>
            <a:chOff x="1200" y="2400"/>
            <a:chExt cx="528" cy="384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 smtClean="0"/>
              <a:t>Nivel 4 - Gestionado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La organización aplica los principios de la gestión estadística de procesos para controlar el proceso del software</a:t>
            </a:r>
          </a:p>
          <a:p>
            <a:r>
              <a:rPr lang="es-ES" sz="2400" dirty="0">
                <a:solidFill>
                  <a:schemeClr val="tx1"/>
                </a:solidFill>
              </a:rPr>
              <a:t>La dirección tiene bases objetivas para tomar decisiones</a:t>
            </a:r>
          </a:p>
          <a:p>
            <a:r>
              <a:rPr lang="es-ES" sz="2400" dirty="0">
                <a:solidFill>
                  <a:schemeClr val="tx1"/>
                </a:solidFill>
              </a:rPr>
              <a:t>Puede predecir el desempeño en un entorno cuantificado realista</a:t>
            </a:r>
          </a:p>
          <a:p>
            <a:r>
              <a:rPr lang="es-ES" sz="2400" dirty="0">
                <a:solidFill>
                  <a:schemeClr val="tx1"/>
                </a:solidFill>
              </a:rPr>
              <a:t>Usa los datos como base para decisiones, objetivos y mejoras</a:t>
            </a:r>
          </a:p>
          <a:p>
            <a:endParaRPr lang="es-ES" sz="2200" dirty="0">
              <a:solidFill>
                <a:schemeClr val="tx2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67608" y="4941169"/>
            <a:ext cx="1160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000" dirty="0"/>
              <a:t>Entradas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1600" y="4941169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000" dirty="0"/>
              <a:t>Salidas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375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143672" y="5949280"/>
            <a:ext cx="64807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000" dirty="0"/>
              <a:t>Productos y Procesos Gestionados cuantitativamente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8567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0759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72951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85143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018595" y="4788768"/>
            <a:ext cx="838200" cy="609600"/>
            <a:chOff x="1200" y="2400"/>
            <a:chExt cx="528" cy="384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5253670" y="4798293"/>
            <a:ext cx="838200" cy="609600"/>
            <a:chOff x="1200" y="2400"/>
            <a:chExt cx="528" cy="384"/>
          </a:xfrm>
        </p:grpSpPr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6456995" y="4788768"/>
            <a:ext cx="838200" cy="609600"/>
            <a:chOff x="1200" y="2400"/>
            <a:chExt cx="528" cy="384"/>
          </a:xfrm>
        </p:grpSpPr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7676195" y="4788768"/>
            <a:ext cx="838200" cy="609600"/>
            <a:chOff x="1200" y="2400"/>
            <a:chExt cx="528" cy="384"/>
          </a:xfrm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4247195" y="5474568"/>
            <a:ext cx="381000" cy="457200"/>
            <a:chOff x="1824" y="3648"/>
            <a:chExt cx="240" cy="288"/>
          </a:xfrm>
        </p:grpSpPr>
        <p:grpSp>
          <p:nvGrpSpPr>
            <p:cNvPr id="36" name="Group 34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40" name="Oval 35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7" name="Group 37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38" name="Line 38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5466395" y="5474568"/>
            <a:ext cx="381000" cy="457200"/>
            <a:chOff x="1824" y="3648"/>
            <a:chExt cx="240" cy="288"/>
          </a:xfrm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47" name="Oval 42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6685595" y="5474568"/>
            <a:ext cx="381000" cy="457200"/>
            <a:chOff x="1824" y="3648"/>
            <a:chExt cx="240" cy="288"/>
          </a:xfrm>
        </p:grpSpPr>
        <p:grpSp>
          <p:nvGrpSpPr>
            <p:cNvPr id="50" name="Group 48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54" name="Oval 49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5" name="Line 50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1" name="Group 51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56" name="Group 54"/>
          <p:cNvGrpSpPr>
            <a:grpSpLocks/>
          </p:cNvGrpSpPr>
          <p:nvPr/>
        </p:nvGrpSpPr>
        <p:grpSpPr bwMode="auto">
          <a:xfrm>
            <a:off x="7676195" y="5474568"/>
            <a:ext cx="381000" cy="457200"/>
            <a:chOff x="1824" y="3648"/>
            <a:chExt cx="240" cy="288"/>
          </a:xfrm>
        </p:grpSpPr>
        <p:grpSp>
          <p:nvGrpSpPr>
            <p:cNvPr id="57" name="Group 55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61" name="Oval 56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" name="Line 57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8" name="Group 58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63" name="Group 61"/>
          <p:cNvGrpSpPr>
            <a:grpSpLocks/>
          </p:cNvGrpSpPr>
          <p:nvPr/>
        </p:nvGrpSpPr>
        <p:grpSpPr bwMode="auto">
          <a:xfrm>
            <a:off x="8209595" y="5474568"/>
            <a:ext cx="381000" cy="457200"/>
            <a:chOff x="1824" y="3648"/>
            <a:chExt cx="240" cy="288"/>
          </a:xfrm>
        </p:grpSpPr>
        <p:grpSp>
          <p:nvGrpSpPr>
            <p:cNvPr id="64" name="Group 62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68" name="Oval 63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9" name="Line 64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5" name="Group 65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" name="Line 67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 smtClean="0"/>
              <a:t>Nivel 5 - Optimizado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solidFill>
                  <a:schemeClr val="tx1"/>
                </a:solidFill>
              </a:rPr>
              <a:t>La organización 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identifica y elimina causas de desempeño pobre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mejora continua del proceso en base a gestión del cambio del proceso y de la tecnología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75520" y="4365105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Entradas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400256" y="4437112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Salidas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2407806">
            <a:off x="2702100" y="5340891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915472" y="5517853"/>
            <a:ext cx="4752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Cambio controlado se institucionaliza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227984" y="458638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5447184" y="458638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666384" y="458638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7934672" y="4569614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3389784" y="4357782"/>
            <a:ext cx="838200" cy="609600"/>
            <a:chOff x="1200" y="2400"/>
            <a:chExt cx="528" cy="384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4608984" y="4357782"/>
            <a:ext cx="838200" cy="609600"/>
            <a:chOff x="1200" y="2400"/>
            <a:chExt cx="528" cy="384"/>
          </a:xfrm>
        </p:grpSpPr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5828184" y="4357782"/>
            <a:ext cx="838200" cy="609600"/>
            <a:chOff x="1200" y="2400"/>
            <a:chExt cx="528" cy="384"/>
          </a:xfrm>
        </p:grpSpPr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7047384" y="4357782"/>
            <a:ext cx="838200" cy="609600"/>
            <a:chOff x="1200" y="2400"/>
            <a:chExt cx="528" cy="384"/>
          </a:xfrm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326160" y="3705519"/>
            <a:ext cx="548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000" dirty="0"/>
              <a:t>Foco en la mejora del proceso y tecnología</a:t>
            </a: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465984" y="4281582"/>
            <a:ext cx="2057400" cy="76200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V="1">
            <a:off x="3542184" y="4281582"/>
            <a:ext cx="1981200" cy="83820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3970512" y="5664741"/>
            <a:ext cx="838200" cy="609600"/>
            <a:chOff x="1200" y="2400"/>
            <a:chExt cx="528" cy="384"/>
          </a:xfrm>
        </p:grpSpPr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3" name="AutoShape 40"/>
          <p:cNvSpPr>
            <a:spLocks noChangeArrowheads="1"/>
          </p:cNvSpPr>
          <p:nvPr/>
        </p:nvSpPr>
        <p:spPr bwMode="auto">
          <a:xfrm rot="18869892">
            <a:off x="4715050" y="5344066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6056784" y="5348382"/>
            <a:ext cx="228600" cy="228600"/>
            <a:chOff x="2880" y="3024"/>
            <a:chExt cx="144" cy="144"/>
          </a:xfrm>
        </p:grpSpPr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2880" y="30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2880" y="307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7" name="Group 44"/>
          <p:cNvGrpSpPr>
            <a:grpSpLocks/>
          </p:cNvGrpSpPr>
          <p:nvPr/>
        </p:nvGrpSpPr>
        <p:grpSpPr bwMode="auto">
          <a:xfrm>
            <a:off x="7504584" y="5348382"/>
            <a:ext cx="228600" cy="228600"/>
            <a:chOff x="2880" y="3024"/>
            <a:chExt cx="144" cy="144"/>
          </a:xfrm>
        </p:grpSpPr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2880" y="30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2880" y="307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0" name="Group 54"/>
          <p:cNvGrpSpPr>
            <a:grpSpLocks/>
          </p:cNvGrpSpPr>
          <p:nvPr/>
        </p:nvGrpSpPr>
        <p:grpSpPr bwMode="auto">
          <a:xfrm>
            <a:off x="6056784" y="5043582"/>
            <a:ext cx="381000" cy="304800"/>
            <a:chOff x="1824" y="3648"/>
            <a:chExt cx="240" cy="192"/>
          </a:xfrm>
        </p:grpSpPr>
        <p:sp>
          <p:nvSpPr>
            <p:cNvPr id="51" name="Line 55"/>
            <p:cNvSpPr>
              <a:spLocks noChangeShapeType="1"/>
            </p:cNvSpPr>
            <p:nvPr/>
          </p:nvSpPr>
          <p:spPr bwMode="auto">
            <a:xfrm>
              <a:off x="182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>
              <a:off x="206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3" name="Group 57"/>
          <p:cNvGrpSpPr>
            <a:grpSpLocks/>
          </p:cNvGrpSpPr>
          <p:nvPr/>
        </p:nvGrpSpPr>
        <p:grpSpPr bwMode="auto">
          <a:xfrm>
            <a:off x="7352184" y="5043582"/>
            <a:ext cx="381000" cy="304800"/>
            <a:chOff x="1824" y="3648"/>
            <a:chExt cx="240" cy="192"/>
          </a:xfrm>
        </p:grpSpPr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182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206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3383434" y="4126007"/>
            <a:ext cx="4572000" cy="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 descr="Lienzo"/>
          <p:cNvSpPr>
            <a:spLocks noChangeArrowheads="1"/>
          </p:cNvSpPr>
          <p:nvPr/>
        </p:nvSpPr>
        <p:spPr bwMode="auto">
          <a:xfrm>
            <a:off x="3126873" y="5169479"/>
            <a:ext cx="4652128" cy="807704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0: Incompleto 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no se ejecuta o se hace  parcialmente</a:t>
            </a:r>
          </a:p>
        </p:txBody>
      </p:sp>
      <p:sp>
        <p:nvSpPr>
          <p:cNvPr id="94211" name="Rectangle 6" descr="Lienzo"/>
          <p:cNvSpPr>
            <a:spLocks noChangeArrowheads="1"/>
          </p:cNvSpPr>
          <p:nvPr/>
        </p:nvSpPr>
        <p:spPr bwMode="auto">
          <a:xfrm>
            <a:off x="3888874" y="4158188"/>
            <a:ext cx="4375299" cy="85640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1: Ejecutado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se ejecuta y se producen productos 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basados en productos de entrada identificados</a:t>
            </a:r>
          </a:p>
        </p:txBody>
      </p:sp>
      <p:sp>
        <p:nvSpPr>
          <p:cNvPr id="94212" name="Rectangle 7" descr="Lienzo"/>
          <p:cNvSpPr>
            <a:spLocks noChangeArrowheads="1"/>
          </p:cNvSpPr>
          <p:nvPr/>
        </p:nvSpPr>
        <p:spPr bwMode="auto">
          <a:xfrm>
            <a:off x="4685095" y="3270278"/>
            <a:ext cx="3462896" cy="75049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2: Administrado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es reactivo</a:t>
            </a:r>
          </a:p>
        </p:txBody>
      </p:sp>
      <p:sp>
        <p:nvSpPr>
          <p:cNvPr id="94213" name="Rectangle 8" descr="Lienzo"/>
          <p:cNvSpPr>
            <a:spLocks noChangeArrowheads="1"/>
          </p:cNvSpPr>
          <p:nvPr/>
        </p:nvSpPr>
        <p:spPr bwMode="auto">
          <a:xfrm>
            <a:off x="5430967" y="2420888"/>
            <a:ext cx="2619396" cy="681069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3: Definido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es proactivo</a:t>
            </a:r>
          </a:p>
        </p:txBody>
      </p:sp>
      <p:sp>
        <p:nvSpPr>
          <p:cNvPr id="94214" name="Rectangle 9" descr="Lienzo"/>
          <p:cNvSpPr>
            <a:spLocks noChangeArrowheads="1"/>
          </p:cNvSpPr>
          <p:nvPr/>
        </p:nvSpPr>
        <p:spPr bwMode="auto">
          <a:xfrm>
            <a:off x="7013660" y="740067"/>
            <a:ext cx="4270730" cy="68701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sz="2000" b="1" dirty="0">
                <a:solidFill>
                  <a:schemeClr val="tx2"/>
                </a:solidFill>
                <a:latin typeface="Times New Roman" pitchFamily="18" charset="0"/>
              </a:rPr>
              <a:t>5: Optimizado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objetivo principal es la mejora del proceso</a:t>
            </a:r>
          </a:p>
        </p:txBody>
      </p:sp>
      <p:sp>
        <p:nvSpPr>
          <p:cNvPr id="94215" name="AutoShape 10"/>
          <p:cNvSpPr>
            <a:spLocks noChangeArrowheads="1"/>
          </p:cNvSpPr>
          <p:nvPr/>
        </p:nvSpPr>
        <p:spPr bwMode="auto">
          <a:xfrm>
            <a:off x="3126873" y="4483679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4216" name="AutoShape 11"/>
          <p:cNvSpPr>
            <a:spLocks noChangeArrowheads="1"/>
          </p:cNvSpPr>
          <p:nvPr/>
        </p:nvSpPr>
        <p:spPr bwMode="auto">
          <a:xfrm>
            <a:off x="3888873" y="3454979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4217" name="AutoShape 12"/>
          <p:cNvSpPr>
            <a:spLocks noChangeArrowheads="1"/>
          </p:cNvSpPr>
          <p:nvPr/>
        </p:nvSpPr>
        <p:spPr bwMode="auto">
          <a:xfrm>
            <a:off x="4668967" y="2575774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4218" name="AutoShape 13"/>
          <p:cNvSpPr>
            <a:spLocks noChangeArrowheads="1"/>
          </p:cNvSpPr>
          <p:nvPr/>
        </p:nvSpPr>
        <p:spPr bwMode="auto">
          <a:xfrm>
            <a:off x="5430967" y="1695774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4225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555776" y="343646"/>
            <a:ext cx="7494587" cy="915988"/>
          </a:xfrm>
          <a:noFill/>
        </p:spPr>
        <p:txBody>
          <a:bodyPr anchor="b">
            <a:noAutofit/>
          </a:bodyPr>
          <a:lstStyle/>
          <a:p>
            <a:r>
              <a:rPr lang="es-ES" sz="3200" dirty="0"/>
              <a:t>CMMI </a:t>
            </a:r>
            <a:br>
              <a:rPr lang="es-ES" sz="3200" dirty="0"/>
            </a:br>
            <a:r>
              <a:rPr lang="es-ES" sz="3200" dirty="0"/>
              <a:t>Representación continua</a:t>
            </a:r>
            <a:endParaRPr kumimoji="1"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8" descr="Lienzo"/>
          <p:cNvSpPr>
            <a:spLocks noChangeArrowheads="1"/>
          </p:cNvSpPr>
          <p:nvPr/>
        </p:nvSpPr>
        <p:spPr bwMode="auto">
          <a:xfrm>
            <a:off x="6251660" y="1595432"/>
            <a:ext cx="3792662" cy="65710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4: Administrado Cuantitativamente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es medido y controlado</a:t>
            </a:r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6251660" y="909632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3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s-ES_tradnl" sz="3200" dirty="0"/>
              <a:t>ISO </a:t>
            </a:r>
            <a:br>
              <a:rPr lang="es-ES_tradnl" sz="3200" dirty="0"/>
            </a:br>
            <a:r>
              <a:rPr lang="es-ES_tradnl" sz="3200" dirty="0" err="1"/>
              <a:t>lnternational</a:t>
            </a:r>
            <a:r>
              <a:rPr lang="es-ES_tradnl" sz="3200" dirty="0"/>
              <a:t> </a:t>
            </a:r>
            <a:r>
              <a:rPr lang="es-ES_tradnl" sz="3200" dirty="0" err="1"/>
              <a:t>Organization</a:t>
            </a:r>
            <a:r>
              <a:rPr lang="es-ES_tradnl" sz="3200" dirty="0"/>
              <a:t> </a:t>
            </a:r>
            <a:r>
              <a:rPr lang="es-ES_tradnl" sz="3200" dirty="0" err="1"/>
              <a:t>for</a:t>
            </a:r>
            <a:r>
              <a:rPr lang="es-ES_tradnl" sz="3200" dirty="0"/>
              <a:t> </a:t>
            </a:r>
            <a:r>
              <a:rPr lang="es-ES_tradnl" sz="3200" dirty="0" err="1"/>
              <a:t>Standardization</a:t>
            </a:r>
            <a:r>
              <a:rPr lang="es-ES_tradnl" sz="3200" dirty="0"/>
              <a:t> </a:t>
            </a:r>
            <a:endParaRPr lang="es-ES" sz="32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La familia </a:t>
            </a:r>
            <a:r>
              <a:rPr lang="es-AR" sz="2800" b="1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ISO 9000</a:t>
            </a:r>
            <a:r>
              <a:rPr lang="es-AR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es un conjunto de normas de “gestión de la calidad”  aplicables a cualquier tipo de organización (empresa de producción, empresa de servicios, administración pública...) con el objetivo de obtener mejoras en la organización y, eventualmente arribar a una certificación, punto importante a la hora de competir en los mercados globales.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s-ES_tradnl" sz="3200" dirty="0"/>
              <a:t>ISO </a:t>
            </a:r>
            <a:br>
              <a:rPr lang="es-ES_tradnl" sz="3200" dirty="0"/>
            </a:br>
            <a:r>
              <a:rPr lang="es-ES_tradnl" sz="3200" dirty="0" err="1"/>
              <a:t>lnternational</a:t>
            </a:r>
            <a:r>
              <a:rPr lang="es-ES_tradnl" sz="3200" dirty="0"/>
              <a:t> </a:t>
            </a:r>
            <a:r>
              <a:rPr lang="es-ES_tradnl" sz="3200" dirty="0" err="1"/>
              <a:t>Organization</a:t>
            </a:r>
            <a:r>
              <a:rPr lang="es-ES_tradnl" sz="3200" dirty="0"/>
              <a:t> </a:t>
            </a:r>
            <a:r>
              <a:rPr lang="es-ES_tradnl" sz="3200" dirty="0" err="1"/>
              <a:t>for</a:t>
            </a:r>
            <a:r>
              <a:rPr lang="es-ES_tradnl" sz="3200" dirty="0"/>
              <a:t> </a:t>
            </a:r>
            <a:r>
              <a:rPr lang="es-ES_tradnl" sz="3200" dirty="0" err="1"/>
              <a:t>Standardization</a:t>
            </a:r>
            <a:r>
              <a:rPr lang="es-ES_tradnl" sz="3200" dirty="0"/>
              <a:t> </a:t>
            </a:r>
            <a:endParaRPr lang="es-ES" sz="32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s-AR" sz="2200" dirty="0">
                <a:solidFill>
                  <a:schemeClr val="tx1"/>
                </a:solidFill>
              </a:rPr>
              <a:t>La familia de normas apareció por primera vez en 1987 teniendo como base una norma estándar británica (BS), y se extendió principalmente a partir de su versión de 1994, estando actualmente en su versión 2008.</a:t>
            </a:r>
          </a:p>
          <a:p>
            <a:pPr eaLnBrk="0" hangingPunct="0">
              <a:spcAft>
                <a:spcPts val="600"/>
              </a:spcAft>
              <a:defRPr/>
            </a:pPr>
            <a:r>
              <a:rPr lang="es-AR" sz="2200" dirty="0">
                <a:solidFill>
                  <a:schemeClr val="tx1"/>
                </a:solidFill>
              </a:rPr>
              <a:t>Las normas ISO 9000 de 1994 estaban principalmente pensadas para organizaciones que realizaban proceso productivo, y por tanto su implantación en empresas de </a:t>
            </a:r>
            <a:r>
              <a:rPr lang="es-AR" sz="2200" u="sng" dirty="0">
                <a:solidFill>
                  <a:schemeClr val="tx1"/>
                </a:solidFill>
              </a:rPr>
              <a:t>servicios</a:t>
            </a:r>
            <a:r>
              <a:rPr lang="es-AR" sz="2200" dirty="0">
                <a:solidFill>
                  <a:schemeClr val="tx1"/>
                </a:solidFill>
              </a:rPr>
              <a:t> era muy dura y por eso se sigue en la creencia de que es un sistema bastante burocrático.</a:t>
            </a:r>
          </a:p>
          <a:p>
            <a:pPr eaLnBrk="0" hangingPunct="0">
              <a:spcAft>
                <a:spcPts val="600"/>
              </a:spcAft>
              <a:defRPr/>
            </a:pPr>
            <a:r>
              <a:rPr lang="es-AR" sz="2200" dirty="0">
                <a:solidFill>
                  <a:schemeClr val="tx1"/>
                </a:solidFill>
              </a:rPr>
              <a:t>Con la ultima revisión se ha conseguido una norma bastante menos burocrática para organizaciones de todo tipo, y además se puede aplicar sin problemas en empresas de servicios e incluso en la Administración Pública.</a:t>
            </a:r>
          </a:p>
          <a:p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908720"/>
            <a:ext cx="68580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49</a:t>
            </a:fld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8616280" y="1196752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rgbClr val="003E6C"/>
                </a:solidFill>
              </a:rPr>
              <a:t>/2015</a:t>
            </a:r>
            <a:endParaRPr lang="es-AR" b="1" dirty="0">
              <a:solidFill>
                <a:srgbClr val="003E6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39617" y="2060848"/>
            <a:ext cx="725487" cy="630238"/>
            <a:chOff x="551" y="1440"/>
            <a:chExt cx="457" cy="397"/>
          </a:xfrm>
        </p:grpSpPr>
        <p:sp>
          <p:nvSpPr>
            <p:cNvPr id="55551" name="Line 3"/>
            <p:cNvSpPr>
              <a:spLocks noChangeShapeType="1"/>
            </p:cNvSpPr>
            <p:nvPr/>
          </p:nvSpPr>
          <p:spPr bwMode="auto">
            <a:xfrm>
              <a:off x="564" y="1444"/>
              <a:ext cx="0" cy="3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52" name="Line 4"/>
            <p:cNvSpPr>
              <a:spLocks noChangeShapeType="1"/>
            </p:cNvSpPr>
            <p:nvPr/>
          </p:nvSpPr>
          <p:spPr bwMode="auto">
            <a:xfrm>
              <a:off x="568" y="1440"/>
              <a:ext cx="4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53" name="Arc 5"/>
            <p:cNvSpPr>
              <a:spLocks/>
            </p:cNvSpPr>
            <p:nvPr/>
          </p:nvSpPr>
          <p:spPr bwMode="auto">
            <a:xfrm>
              <a:off x="551" y="1452"/>
              <a:ext cx="315" cy="26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54" name="Freeform 6"/>
            <p:cNvSpPr>
              <a:spLocks/>
            </p:cNvSpPr>
            <p:nvPr/>
          </p:nvSpPr>
          <p:spPr bwMode="auto">
            <a:xfrm>
              <a:off x="695" y="1556"/>
              <a:ext cx="141" cy="123"/>
            </a:xfrm>
            <a:custGeom>
              <a:avLst/>
              <a:gdLst>
                <a:gd name="T0" fmla="*/ 140 w 141"/>
                <a:gd name="T1" fmla="*/ 0 h 123"/>
                <a:gd name="T2" fmla="*/ 113 w 141"/>
                <a:gd name="T3" fmla="*/ 8 h 123"/>
                <a:gd name="T4" fmla="*/ 87 w 141"/>
                <a:gd name="T5" fmla="*/ 17 h 123"/>
                <a:gd name="T6" fmla="*/ 63 w 141"/>
                <a:gd name="T7" fmla="*/ 28 h 123"/>
                <a:gd name="T8" fmla="*/ 42 w 141"/>
                <a:gd name="T9" fmla="*/ 42 h 123"/>
                <a:gd name="T10" fmla="*/ 25 w 141"/>
                <a:gd name="T11" fmla="*/ 57 h 123"/>
                <a:gd name="T12" fmla="*/ 11 w 141"/>
                <a:gd name="T13" fmla="*/ 73 h 123"/>
                <a:gd name="T14" fmla="*/ 4 w 141"/>
                <a:gd name="T15" fmla="*/ 90 h 123"/>
                <a:gd name="T16" fmla="*/ 0 w 141"/>
                <a:gd name="T17" fmla="*/ 105 h 123"/>
                <a:gd name="T18" fmla="*/ 1 w 141"/>
                <a:gd name="T19" fmla="*/ 122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1"/>
                <a:gd name="T31" fmla="*/ 0 h 123"/>
                <a:gd name="T32" fmla="*/ 141 w 14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1" h="123">
                  <a:moveTo>
                    <a:pt x="140" y="0"/>
                  </a:moveTo>
                  <a:lnTo>
                    <a:pt x="113" y="8"/>
                  </a:lnTo>
                  <a:lnTo>
                    <a:pt x="87" y="17"/>
                  </a:lnTo>
                  <a:lnTo>
                    <a:pt x="63" y="28"/>
                  </a:lnTo>
                  <a:lnTo>
                    <a:pt x="42" y="42"/>
                  </a:lnTo>
                  <a:lnTo>
                    <a:pt x="25" y="57"/>
                  </a:lnTo>
                  <a:lnTo>
                    <a:pt x="11" y="73"/>
                  </a:lnTo>
                  <a:lnTo>
                    <a:pt x="4" y="90"/>
                  </a:lnTo>
                  <a:lnTo>
                    <a:pt x="0" y="105"/>
                  </a:lnTo>
                  <a:lnTo>
                    <a:pt x="1" y="12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045179" y="5581923"/>
            <a:ext cx="646113" cy="723900"/>
            <a:chOff x="4759" y="3676"/>
            <a:chExt cx="407" cy="456"/>
          </a:xfrm>
        </p:grpSpPr>
        <p:sp>
          <p:nvSpPr>
            <p:cNvPr id="55547" name="Line 8"/>
            <p:cNvSpPr>
              <a:spLocks noChangeShapeType="1"/>
            </p:cNvSpPr>
            <p:nvPr/>
          </p:nvSpPr>
          <p:spPr bwMode="auto">
            <a:xfrm flipH="1">
              <a:off x="4759" y="4122"/>
              <a:ext cx="4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48" name="Line 9"/>
            <p:cNvSpPr>
              <a:spLocks noChangeShapeType="1"/>
            </p:cNvSpPr>
            <p:nvPr/>
          </p:nvSpPr>
          <p:spPr bwMode="auto">
            <a:xfrm flipV="1">
              <a:off x="5155" y="3676"/>
              <a:ext cx="0" cy="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49" name="Arc 10"/>
            <p:cNvSpPr>
              <a:spLocks/>
            </p:cNvSpPr>
            <p:nvPr/>
          </p:nvSpPr>
          <p:spPr bwMode="auto">
            <a:xfrm>
              <a:off x="4866" y="3832"/>
              <a:ext cx="291" cy="2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9"/>
                    <a:pt x="9625" y="40"/>
                    <a:pt x="21526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9"/>
                    <a:pt x="9625" y="40"/>
                    <a:pt x="21526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50" name="Freeform 11"/>
            <p:cNvSpPr>
              <a:spLocks/>
            </p:cNvSpPr>
            <p:nvPr/>
          </p:nvSpPr>
          <p:spPr bwMode="auto">
            <a:xfrm>
              <a:off x="4920" y="3862"/>
              <a:ext cx="132" cy="130"/>
            </a:xfrm>
            <a:custGeom>
              <a:avLst/>
              <a:gdLst>
                <a:gd name="T0" fmla="*/ 0 w 132"/>
                <a:gd name="T1" fmla="*/ 128 h 130"/>
                <a:gd name="T2" fmla="*/ 18 w 132"/>
                <a:gd name="T3" fmla="*/ 129 h 130"/>
                <a:gd name="T4" fmla="*/ 35 w 132"/>
                <a:gd name="T5" fmla="*/ 126 h 130"/>
                <a:gd name="T6" fmla="*/ 53 w 132"/>
                <a:gd name="T7" fmla="*/ 119 h 130"/>
                <a:gd name="T8" fmla="*/ 70 w 132"/>
                <a:gd name="T9" fmla="*/ 106 h 130"/>
                <a:gd name="T10" fmla="*/ 86 w 132"/>
                <a:gd name="T11" fmla="*/ 90 h 130"/>
                <a:gd name="T12" fmla="*/ 101 w 132"/>
                <a:gd name="T13" fmla="*/ 71 h 130"/>
                <a:gd name="T14" fmla="*/ 113 w 132"/>
                <a:gd name="T15" fmla="*/ 49 h 130"/>
                <a:gd name="T16" fmla="*/ 122 w 132"/>
                <a:gd name="T17" fmla="*/ 25 h 130"/>
                <a:gd name="T18" fmla="*/ 131 w 132"/>
                <a:gd name="T19" fmla="*/ 0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2"/>
                <a:gd name="T31" fmla="*/ 0 h 130"/>
                <a:gd name="T32" fmla="*/ 132 w 132"/>
                <a:gd name="T33" fmla="*/ 130 h 1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2" h="130">
                  <a:moveTo>
                    <a:pt x="0" y="128"/>
                  </a:moveTo>
                  <a:lnTo>
                    <a:pt x="18" y="129"/>
                  </a:lnTo>
                  <a:lnTo>
                    <a:pt x="35" y="126"/>
                  </a:lnTo>
                  <a:lnTo>
                    <a:pt x="53" y="119"/>
                  </a:lnTo>
                  <a:lnTo>
                    <a:pt x="70" y="106"/>
                  </a:lnTo>
                  <a:lnTo>
                    <a:pt x="86" y="90"/>
                  </a:lnTo>
                  <a:lnTo>
                    <a:pt x="101" y="71"/>
                  </a:lnTo>
                  <a:lnTo>
                    <a:pt x="113" y="49"/>
                  </a:lnTo>
                  <a:lnTo>
                    <a:pt x="122" y="25"/>
                  </a:lnTo>
                  <a:lnTo>
                    <a:pt x="13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566591" y="5589861"/>
            <a:ext cx="728662" cy="647700"/>
            <a:chOff x="501" y="3650"/>
            <a:chExt cx="459" cy="408"/>
          </a:xfrm>
        </p:grpSpPr>
        <p:sp>
          <p:nvSpPr>
            <p:cNvPr id="55543" name="Line 13"/>
            <p:cNvSpPr>
              <a:spLocks noChangeShapeType="1"/>
            </p:cNvSpPr>
            <p:nvPr/>
          </p:nvSpPr>
          <p:spPr bwMode="auto">
            <a:xfrm flipV="1">
              <a:off x="514" y="3650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44" name="Line 14"/>
            <p:cNvSpPr>
              <a:spLocks noChangeShapeType="1"/>
            </p:cNvSpPr>
            <p:nvPr/>
          </p:nvSpPr>
          <p:spPr bwMode="auto">
            <a:xfrm>
              <a:off x="518" y="4048"/>
              <a:ext cx="4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45" name="Arc 15"/>
            <p:cNvSpPr>
              <a:spLocks/>
            </p:cNvSpPr>
            <p:nvPr/>
          </p:nvSpPr>
          <p:spPr bwMode="auto">
            <a:xfrm>
              <a:off x="501" y="3770"/>
              <a:ext cx="316" cy="269"/>
            </a:xfrm>
            <a:custGeom>
              <a:avLst/>
              <a:gdLst>
                <a:gd name="T0" fmla="*/ 0 w 21669"/>
                <a:gd name="T1" fmla="*/ 0 h 21600"/>
                <a:gd name="T2" fmla="*/ 0 w 21669"/>
                <a:gd name="T3" fmla="*/ 0 h 21600"/>
                <a:gd name="T4" fmla="*/ 0 w 2166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9"/>
                <a:gd name="T10" fmla="*/ 0 h 21600"/>
                <a:gd name="T11" fmla="*/ 21669 w 2166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9" h="21600" fill="none" extrusionOk="0">
                  <a:moveTo>
                    <a:pt x="0" y="0"/>
                  </a:moveTo>
                  <a:cubicBezTo>
                    <a:pt x="23" y="0"/>
                    <a:pt x="46" y="-1"/>
                    <a:pt x="69" y="0"/>
                  </a:cubicBezTo>
                  <a:cubicBezTo>
                    <a:pt x="11966" y="0"/>
                    <a:pt x="21624" y="9621"/>
                    <a:pt x="21668" y="21519"/>
                  </a:cubicBezTo>
                </a:path>
                <a:path w="21669" h="21600" stroke="0" extrusionOk="0">
                  <a:moveTo>
                    <a:pt x="0" y="0"/>
                  </a:moveTo>
                  <a:cubicBezTo>
                    <a:pt x="23" y="0"/>
                    <a:pt x="46" y="-1"/>
                    <a:pt x="69" y="0"/>
                  </a:cubicBezTo>
                  <a:cubicBezTo>
                    <a:pt x="11966" y="0"/>
                    <a:pt x="21624" y="9621"/>
                    <a:pt x="21668" y="21519"/>
                  </a:cubicBezTo>
                  <a:lnTo>
                    <a:pt x="69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46" name="Freeform 16"/>
            <p:cNvSpPr>
              <a:spLocks/>
            </p:cNvSpPr>
            <p:nvPr/>
          </p:nvSpPr>
          <p:spPr bwMode="auto">
            <a:xfrm>
              <a:off x="646" y="3816"/>
              <a:ext cx="141" cy="124"/>
            </a:xfrm>
            <a:custGeom>
              <a:avLst/>
              <a:gdLst>
                <a:gd name="T0" fmla="*/ 1 w 141"/>
                <a:gd name="T1" fmla="*/ 0 h 124"/>
                <a:gd name="T2" fmla="*/ 0 w 141"/>
                <a:gd name="T3" fmla="*/ 17 h 124"/>
                <a:gd name="T4" fmla="*/ 4 w 141"/>
                <a:gd name="T5" fmla="*/ 33 h 124"/>
                <a:gd name="T6" fmla="*/ 11 w 141"/>
                <a:gd name="T7" fmla="*/ 50 h 124"/>
                <a:gd name="T8" fmla="*/ 25 w 141"/>
                <a:gd name="T9" fmla="*/ 66 h 124"/>
                <a:gd name="T10" fmla="*/ 42 w 141"/>
                <a:gd name="T11" fmla="*/ 81 h 124"/>
                <a:gd name="T12" fmla="*/ 63 w 141"/>
                <a:gd name="T13" fmla="*/ 94 h 124"/>
                <a:gd name="T14" fmla="*/ 87 w 141"/>
                <a:gd name="T15" fmla="*/ 106 h 124"/>
                <a:gd name="T16" fmla="*/ 113 w 141"/>
                <a:gd name="T17" fmla="*/ 115 h 124"/>
                <a:gd name="T18" fmla="*/ 140 w 141"/>
                <a:gd name="T19" fmla="*/ 123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1"/>
                <a:gd name="T31" fmla="*/ 0 h 124"/>
                <a:gd name="T32" fmla="*/ 141 w 141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1" h="124">
                  <a:moveTo>
                    <a:pt x="1" y="0"/>
                  </a:moveTo>
                  <a:lnTo>
                    <a:pt x="0" y="17"/>
                  </a:lnTo>
                  <a:lnTo>
                    <a:pt x="4" y="33"/>
                  </a:lnTo>
                  <a:lnTo>
                    <a:pt x="11" y="50"/>
                  </a:lnTo>
                  <a:lnTo>
                    <a:pt x="25" y="66"/>
                  </a:lnTo>
                  <a:lnTo>
                    <a:pt x="42" y="81"/>
                  </a:lnTo>
                  <a:lnTo>
                    <a:pt x="63" y="94"/>
                  </a:lnTo>
                  <a:lnTo>
                    <a:pt x="87" y="106"/>
                  </a:lnTo>
                  <a:lnTo>
                    <a:pt x="113" y="115"/>
                  </a:lnTo>
                  <a:lnTo>
                    <a:pt x="140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122966" y="2071961"/>
            <a:ext cx="647700" cy="709612"/>
            <a:chOff x="4808" y="1465"/>
            <a:chExt cx="408" cy="447"/>
          </a:xfrm>
        </p:grpSpPr>
        <p:sp>
          <p:nvSpPr>
            <p:cNvPr id="55539" name="Line 18"/>
            <p:cNvSpPr>
              <a:spLocks noChangeShapeType="1"/>
            </p:cNvSpPr>
            <p:nvPr/>
          </p:nvSpPr>
          <p:spPr bwMode="auto">
            <a:xfrm flipH="1">
              <a:off x="4808" y="1465"/>
              <a:ext cx="4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40" name="Line 19"/>
            <p:cNvSpPr>
              <a:spLocks noChangeShapeType="1"/>
            </p:cNvSpPr>
            <p:nvPr/>
          </p:nvSpPr>
          <p:spPr bwMode="auto">
            <a:xfrm>
              <a:off x="5205" y="1469"/>
              <a:ext cx="0" cy="4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41" name="Arc 20"/>
            <p:cNvSpPr>
              <a:spLocks/>
            </p:cNvSpPr>
            <p:nvPr/>
          </p:nvSpPr>
          <p:spPr bwMode="auto">
            <a:xfrm>
              <a:off x="4915" y="1465"/>
              <a:ext cx="291" cy="2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526" y="21599"/>
                  </a:moveTo>
                  <a:cubicBezTo>
                    <a:pt x="9625" y="21559"/>
                    <a:pt x="0" y="11900"/>
                    <a:pt x="0" y="0"/>
                  </a:cubicBezTo>
                </a:path>
                <a:path w="21600" h="21600" stroke="0" extrusionOk="0">
                  <a:moveTo>
                    <a:pt x="21526" y="21599"/>
                  </a:moveTo>
                  <a:cubicBezTo>
                    <a:pt x="9625" y="21559"/>
                    <a:pt x="0" y="1190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42" name="Freeform 21"/>
            <p:cNvSpPr>
              <a:spLocks/>
            </p:cNvSpPr>
            <p:nvPr/>
          </p:nvSpPr>
          <p:spPr bwMode="auto">
            <a:xfrm>
              <a:off x="4969" y="1601"/>
              <a:ext cx="133" cy="131"/>
            </a:xfrm>
            <a:custGeom>
              <a:avLst/>
              <a:gdLst>
                <a:gd name="T0" fmla="*/ 132 w 133"/>
                <a:gd name="T1" fmla="*/ 130 h 131"/>
                <a:gd name="T2" fmla="*/ 123 w 133"/>
                <a:gd name="T3" fmla="*/ 105 h 131"/>
                <a:gd name="T4" fmla="*/ 114 w 133"/>
                <a:gd name="T5" fmla="*/ 80 h 131"/>
                <a:gd name="T6" fmla="*/ 101 w 133"/>
                <a:gd name="T7" fmla="*/ 59 h 131"/>
                <a:gd name="T8" fmla="*/ 87 w 133"/>
                <a:gd name="T9" fmla="*/ 39 h 131"/>
                <a:gd name="T10" fmla="*/ 71 w 133"/>
                <a:gd name="T11" fmla="*/ 23 h 131"/>
                <a:gd name="T12" fmla="*/ 53 w 133"/>
                <a:gd name="T13" fmla="*/ 11 h 131"/>
                <a:gd name="T14" fmla="*/ 35 w 133"/>
                <a:gd name="T15" fmla="*/ 3 h 131"/>
                <a:gd name="T16" fmla="*/ 18 w 133"/>
                <a:gd name="T17" fmla="*/ 0 h 131"/>
                <a:gd name="T18" fmla="*/ 0 w 133"/>
                <a:gd name="T19" fmla="*/ 1 h 1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3"/>
                <a:gd name="T31" fmla="*/ 0 h 131"/>
                <a:gd name="T32" fmla="*/ 133 w 133"/>
                <a:gd name="T33" fmla="*/ 131 h 1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3" h="131">
                  <a:moveTo>
                    <a:pt x="132" y="130"/>
                  </a:moveTo>
                  <a:lnTo>
                    <a:pt x="123" y="105"/>
                  </a:lnTo>
                  <a:lnTo>
                    <a:pt x="114" y="80"/>
                  </a:lnTo>
                  <a:lnTo>
                    <a:pt x="101" y="59"/>
                  </a:lnTo>
                  <a:lnTo>
                    <a:pt x="87" y="39"/>
                  </a:lnTo>
                  <a:lnTo>
                    <a:pt x="71" y="23"/>
                  </a:lnTo>
                  <a:lnTo>
                    <a:pt x="53" y="11"/>
                  </a:lnTo>
                  <a:lnTo>
                    <a:pt x="35" y="3"/>
                  </a:lnTo>
                  <a:lnTo>
                    <a:pt x="18" y="0"/>
                  </a:lnTo>
                  <a:lnTo>
                    <a:pt x="0" y="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800203" y="3126062"/>
            <a:ext cx="2114550" cy="1958975"/>
            <a:chOff x="2085" y="2129"/>
            <a:chExt cx="1332" cy="1234"/>
          </a:xfrm>
        </p:grpSpPr>
        <p:sp>
          <p:nvSpPr>
            <p:cNvPr id="55535" name="Freeform 23"/>
            <p:cNvSpPr>
              <a:spLocks/>
            </p:cNvSpPr>
            <p:nvPr/>
          </p:nvSpPr>
          <p:spPr bwMode="auto">
            <a:xfrm>
              <a:off x="2089" y="2133"/>
              <a:ext cx="1328" cy="1230"/>
            </a:xfrm>
            <a:custGeom>
              <a:avLst/>
              <a:gdLst>
                <a:gd name="T0" fmla="*/ 332 w 1328"/>
                <a:gd name="T1" fmla="*/ 0 h 1230"/>
                <a:gd name="T2" fmla="*/ 0 w 1328"/>
                <a:gd name="T3" fmla="*/ 307 h 1230"/>
                <a:gd name="T4" fmla="*/ 0 w 1328"/>
                <a:gd name="T5" fmla="*/ 1229 h 1230"/>
                <a:gd name="T6" fmla="*/ 996 w 1328"/>
                <a:gd name="T7" fmla="*/ 1229 h 1230"/>
                <a:gd name="T8" fmla="*/ 1327 w 1328"/>
                <a:gd name="T9" fmla="*/ 922 h 1230"/>
                <a:gd name="T10" fmla="*/ 1327 w 1328"/>
                <a:gd name="T11" fmla="*/ 0 h 1230"/>
                <a:gd name="T12" fmla="*/ 332 w 1328"/>
                <a:gd name="T13" fmla="*/ 0 h 12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8"/>
                <a:gd name="T22" fmla="*/ 0 h 1230"/>
                <a:gd name="T23" fmla="*/ 1328 w 1328"/>
                <a:gd name="T24" fmla="*/ 1230 h 12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8" h="1230">
                  <a:moveTo>
                    <a:pt x="332" y="0"/>
                  </a:moveTo>
                  <a:lnTo>
                    <a:pt x="0" y="307"/>
                  </a:lnTo>
                  <a:lnTo>
                    <a:pt x="0" y="1229"/>
                  </a:lnTo>
                  <a:lnTo>
                    <a:pt x="996" y="1229"/>
                  </a:lnTo>
                  <a:lnTo>
                    <a:pt x="1327" y="922"/>
                  </a:lnTo>
                  <a:lnTo>
                    <a:pt x="1327" y="0"/>
                  </a:lnTo>
                  <a:lnTo>
                    <a:pt x="332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536" name="Line 24"/>
            <p:cNvSpPr>
              <a:spLocks noChangeShapeType="1"/>
            </p:cNvSpPr>
            <p:nvPr/>
          </p:nvSpPr>
          <p:spPr bwMode="auto">
            <a:xfrm flipH="1">
              <a:off x="2085" y="2440"/>
              <a:ext cx="10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37" name="Line 25"/>
            <p:cNvSpPr>
              <a:spLocks noChangeShapeType="1"/>
            </p:cNvSpPr>
            <p:nvPr/>
          </p:nvSpPr>
          <p:spPr bwMode="auto">
            <a:xfrm flipV="1">
              <a:off x="3089" y="2129"/>
              <a:ext cx="323" cy="3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38" name="Line 26"/>
            <p:cNvSpPr>
              <a:spLocks noChangeShapeType="1"/>
            </p:cNvSpPr>
            <p:nvPr/>
          </p:nvSpPr>
          <p:spPr bwMode="auto">
            <a:xfrm>
              <a:off x="3085" y="2444"/>
              <a:ext cx="0" cy="9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014267" y="2587899"/>
            <a:ext cx="1785937" cy="1704975"/>
            <a:chOff x="960" y="1790"/>
            <a:chExt cx="808" cy="1002"/>
          </a:xfrm>
        </p:grpSpPr>
        <p:sp>
          <p:nvSpPr>
            <p:cNvPr id="55515" name="Line 28"/>
            <p:cNvSpPr>
              <a:spLocks noChangeShapeType="1"/>
            </p:cNvSpPr>
            <p:nvPr/>
          </p:nvSpPr>
          <p:spPr bwMode="auto">
            <a:xfrm>
              <a:off x="960" y="1790"/>
              <a:ext cx="12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16" name="Line 29"/>
            <p:cNvSpPr>
              <a:spLocks noChangeShapeType="1"/>
            </p:cNvSpPr>
            <p:nvPr/>
          </p:nvSpPr>
          <p:spPr bwMode="auto">
            <a:xfrm>
              <a:off x="1002" y="1842"/>
              <a:ext cx="12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17" name="Line 30"/>
            <p:cNvSpPr>
              <a:spLocks noChangeShapeType="1"/>
            </p:cNvSpPr>
            <p:nvPr/>
          </p:nvSpPr>
          <p:spPr bwMode="auto">
            <a:xfrm>
              <a:off x="1044" y="1894"/>
              <a:ext cx="12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18" name="Line 31"/>
            <p:cNvSpPr>
              <a:spLocks noChangeShapeType="1"/>
            </p:cNvSpPr>
            <p:nvPr/>
          </p:nvSpPr>
          <p:spPr bwMode="auto">
            <a:xfrm>
              <a:off x="1086" y="1945"/>
              <a:ext cx="12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19" name="Line 32"/>
            <p:cNvSpPr>
              <a:spLocks noChangeShapeType="1"/>
            </p:cNvSpPr>
            <p:nvPr/>
          </p:nvSpPr>
          <p:spPr bwMode="auto">
            <a:xfrm>
              <a:off x="1127" y="1997"/>
              <a:ext cx="13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20" name="Line 33"/>
            <p:cNvSpPr>
              <a:spLocks noChangeShapeType="1"/>
            </p:cNvSpPr>
            <p:nvPr/>
          </p:nvSpPr>
          <p:spPr bwMode="auto">
            <a:xfrm>
              <a:off x="1169" y="2049"/>
              <a:ext cx="13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21" name="Line 34"/>
            <p:cNvSpPr>
              <a:spLocks noChangeShapeType="1"/>
            </p:cNvSpPr>
            <p:nvPr/>
          </p:nvSpPr>
          <p:spPr bwMode="auto">
            <a:xfrm>
              <a:off x="1211" y="2101"/>
              <a:ext cx="12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22" name="Line 35"/>
            <p:cNvSpPr>
              <a:spLocks noChangeShapeType="1"/>
            </p:cNvSpPr>
            <p:nvPr/>
          </p:nvSpPr>
          <p:spPr bwMode="auto">
            <a:xfrm>
              <a:off x="1253" y="2153"/>
              <a:ext cx="12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23" name="Line 36"/>
            <p:cNvSpPr>
              <a:spLocks noChangeShapeType="1"/>
            </p:cNvSpPr>
            <p:nvPr/>
          </p:nvSpPr>
          <p:spPr bwMode="auto">
            <a:xfrm>
              <a:off x="1295" y="2205"/>
              <a:ext cx="12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24" name="Line 37"/>
            <p:cNvSpPr>
              <a:spLocks noChangeShapeType="1"/>
            </p:cNvSpPr>
            <p:nvPr/>
          </p:nvSpPr>
          <p:spPr bwMode="auto">
            <a:xfrm>
              <a:off x="1337" y="2256"/>
              <a:ext cx="12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25" name="Line 38"/>
            <p:cNvSpPr>
              <a:spLocks noChangeShapeType="1"/>
            </p:cNvSpPr>
            <p:nvPr/>
          </p:nvSpPr>
          <p:spPr bwMode="auto">
            <a:xfrm>
              <a:off x="1378" y="2308"/>
              <a:ext cx="13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26" name="Line 39"/>
            <p:cNvSpPr>
              <a:spLocks noChangeShapeType="1"/>
            </p:cNvSpPr>
            <p:nvPr/>
          </p:nvSpPr>
          <p:spPr bwMode="auto">
            <a:xfrm>
              <a:off x="1420" y="2360"/>
              <a:ext cx="13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27" name="Line 40"/>
            <p:cNvSpPr>
              <a:spLocks noChangeShapeType="1"/>
            </p:cNvSpPr>
            <p:nvPr/>
          </p:nvSpPr>
          <p:spPr bwMode="auto">
            <a:xfrm>
              <a:off x="1462" y="2412"/>
              <a:ext cx="13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28" name="Line 41"/>
            <p:cNvSpPr>
              <a:spLocks noChangeShapeType="1"/>
            </p:cNvSpPr>
            <p:nvPr/>
          </p:nvSpPr>
          <p:spPr bwMode="auto">
            <a:xfrm>
              <a:off x="1504" y="2464"/>
              <a:ext cx="13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29" name="Line 42"/>
            <p:cNvSpPr>
              <a:spLocks noChangeShapeType="1"/>
            </p:cNvSpPr>
            <p:nvPr/>
          </p:nvSpPr>
          <p:spPr bwMode="auto">
            <a:xfrm>
              <a:off x="1546" y="2515"/>
              <a:ext cx="13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30" name="Line 43"/>
            <p:cNvSpPr>
              <a:spLocks noChangeShapeType="1"/>
            </p:cNvSpPr>
            <p:nvPr/>
          </p:nvSpPr>
          <p:spPr bwMode="auto">
            <a:xfrm>
              <a:off x="1588" y="2567"/>
              <a:ext cx="12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31" name="Line 44"/>
            <p:cNvSpPr>
              <a:spLocks noChangeShapeType="1"/>
            </p:cNvSpPr>
            <p:nvPr/>
          </p:nvSpPr>
          <p:spPr bwMode="auto">
            <a:xfrm>
              <a:off x="1630" y="2619"/>
              <a:ext cx="12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32" name="Line 45"/>
            <p:cNvSpPr>
              <a:spLocks noChangeShapeType="1"/>
            </p:cNvSpPr>
            <p:nvPr/>
          </p:nvSpPr>
          <p:spPr bwMode="auto">
            <a:xfrm>
              <a:off x="1672" y="2671"/>
              <a:ext cx="12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33" name="Line 46"/>
            <p:cNvSpPr>
              <a:spLocks noChangeShapeType="1"/>
            </p:cNvSpPr>
            <p:nvPr/>
          </p:nvSpPr>
          <p:spPr bwMode="auto">
            <a:xfrm>
              <a:off x="1714" y="2723"/>
              <a:ext cx="12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34" name="Line 47"/>
            <p:cNvSpPr>
              <a:spLocks noChangeShapeType="1"/>
            </p:cNvSpPr>
            <p:nvPr/>
          </p:nvSpPr>
          <p:spPr bwMode="auto">
            <a:xfrm>
              <a:off x="1756" y="2774"/>
              <a:ext cx="12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3015853" y="2500586"/>
            <a:ext cx="2160588" cy="544512"/>
            <a:chOff x="961" y="1735"/>
            <a:chExt cx="1361" cy="343"/>
          </a:xfrm>
        </p:grpSpPr>
        <p:sp>
          <p:nvSpPr>
            <p:cNvPr id="55490" name="Line 49"/>
            <p:cNvSpPr>
              <a:spLocks noChangeShapeType="1"/>
            </p:cNvSpPr>
            <p:nvPr/>
          </p:nvSpPr>
          <p:spPr bwMode="auto">
            <a:xfrm>
              <a:off x="961" y="1735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91" name="Line 50"/>
            <p:cNvSpPr>
              <a:spLocks noChangeShapeType="1"/>
            </p:cNvSpPr>
            <p:nvPr/>
          </p:nvSpPr>
          <p:spPr bwMode="auto">
            <a:xfrm>
              <a:off x="1016" y="1749"/>
              <a:ext cx="20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92" name="Line 51"/>
            <p:cNvSpPr>
              <a:spLocks noChangeShapeType="1"/>
            </p:cNvSpPr>
            <p:nvPr/>
          </p:nvSpPr>
          <p:spPr bwMode="auto">
            <a:xfrm>
              <a:off x="1072" y="1763"/>
              <a:ext cx="20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93" name="Line 52"/>
            <p:cNvSpPr>
              <a:spLocks noChangeShapeType="1"/>
            </p:cNvSpPr>
            <p:nvPr/>
          </p:nvSpPr>
          <p:spPr bwMode="auto">
            <a:xfrm>
              <a:off x="1128" y="1777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94" name="Line 53"/>
            <p:cNvSpPr>
              <a:spLocks noChangeShapeType="1"/>
            </p:cNvSpPr>
            <p:nvPr/>
          </p:nvSpPr>
          <p:spPr bwMode="auto">
            <a:xfrm>
              <a:off x="1184" y="1791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95" name="Line 54"/>
            <p:cNvSpPr>
              <a:spLocks noChangeShapeType="1"/>
            </p:cNvSpPr>
            <p:nvPr/>
          </p:nvSpPr>
          <p:spPr bwMode="auto">
            <a:xfrm>
              <a:off x="1240" y="1805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96" name="Line 55"/>
            <p:cNvSpPr>
              <a:spLocks noChangeShapeType="1"/>
            </p:cNvSpPr>
            <p:nvPr/>
          </p:nvSpPr>
          <p:spPr bwMode="auto">
            <a:xfrm>
              <a:off x="1296" y="1819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97" name="Line 56"/>
            <p:cNvSpPr>
              <a:spLocks noChangeShapeType="1"/>
            </p:cNvSpPr>
            <p:nvPr/>
          </p:nvSpPr>
          <p:spPr bwMode="auto">
            <a:xfrm>
              <a:off x="1352" y="1833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98" name="Line 57"/>
            <p:cNvSpPr>
              <a:spLocks noChangeShapeType="1"/>
            </p:cNvSpPr>
            <p:nvPr/>
          </p:nvSpPr>
          <p:spPr bwMode="auto">
            <a:xfrm>
              <a:off x="1408" y="1848"/>
              <a:ext cx="19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99" name="Line 58"/>
            <p:cNvSpPr>
              <a:spLocks noChangeShapeType="1"/>
            </p:cNvSpPr>
            <p:nvPr/>
          </p:nvSpPr>
          <p:spPr bwMode="auto">
            <a:xfrm>
              <a:off x="1464" y="1861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00" name="Line 59"/>
            <p:cNvSpPr>
              <a:spLocks noChangeShapeType="1"/>
            </p:cNvSpPr>
            <p:nvPr/>
          </p:nvSpPr>
          <p:spPr bwMode="auto">
            <a:xfrm>
              <a:off x="1520" y="1875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01" name="Line 60"/>
            <p:cNvSpPr>
              <a:spLocks noChangeShapeType="1"/>
            </p:cNvSpPr>
            <p:nvPr/>
          </p:nvSpPr>
          <p:spPr bwMode="auto">
            <a:xfrm>
              <a:off x="1576" y="1890"/>
              <a:ext cx="19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02" name="Line 61"/>
            <p:cNvSpPr>
              <a:spLocks noChangeShapeType="1"/>
            </p:cNvSpPr>
            <p:nvPr/>
          </p:nvSpPr>
          <p:spPr bwMode="auto">
            <a:xfrm>
              <a:off x="1632" y="1903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03" name="Line 62"/>
            <p:cNvSpPr>
              <a:spLocks noChangeShapeType="1"/>
            </p:cNvSpPr>
            <p:nvPr/>
          </p:nvSpPr>
          <p:spPr bwMode="auto">
            <a:xfrm>
              <a:off x="1688" y="1917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04" name="Line 63"/>
            <p:cNvSpPr>
              <a:spLocks noChangeShapeType="1"/>
            </p:cNvSpPr>
            <p:nvPr/>
          </p:nvSpPr>
          <p:spPr bwMode="auto">
            <a:xfrm>
              <a:off x="1744" y="1931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05" name="Line 64"/>
            <p:cNvSpPr>
              <a:spLocks noChangeShapeType="1"/>
            </p:cNvSpPr>
            <p:nvPr/>
          </p:nvSpPr>
          <p:spPr bwMode="auto">
            <a:xfrm>
              <a:off x="1800" y="1946"/>
              <a:ext cx="19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06" name="Line 65"/>
            <p:cNvSpPr>
              <a:spLocks noChangeShapeType="1"/>
            </p:cNvSpPr>
            <p:nvPr/>
          </p:nvSpPr>
          <p:spPr bwMode="auto">
            <a:xfrm>
              <a:off x="1856" y="1963"/>
              <a:ext cx="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07" name="Line 66"/>
            <p:cNvSpPr>
              <a:spLocks noChangeShapeType="1"/>
            </p:cNvSpPr>
            <p:nvPr/>
          </p:nvSpPr>
          <p:spPr bwMode="auto">
            <a:xfrm>
              <a:off x="1912" y="1973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08" name="Line 67"/>
            <p:cNvSpPr>
              <a:spLocks noChangeShapeType="1"/>
            </p:cNvSpPr>
            <p:nvPr/>
          </p:nvSpPr>
          <p:spPr bwMode="auto">
            <a:xfrm>
              <a:off x="1967" y="1988"/>
              <a:ext cx="20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09" name="Line 68"/>
            <p:cNvSpPr>
              <a:spLocks noChangeShapeType="1"/>
            </p:cNvSpPr>
            <p:nvPr/>
          </p:nvSpPr>
          <p:spPr bwMode="auto">
            <a:xfrm>
              <a:off x="2023" y="2001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10" name="Line 69"/>
            <p:cNvSpPr>
              <a:spLocks noChangeShapeType="1"/>
            </p:cNvSpPr>
            <p:nvPr/>
          </p:nvSpPr>
          <p:spPr bwMode="auto">
            <a:xfrm>
              <a:off x="2079" y="2015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11" name="Line 70"/>
            <p:cNvSpPr>
              <a:spLocks noChangeShapeType="1"/>
            </p:cNvSpPr>
            <p:nvPr/>
          </p:nvSpPr>
          <p:spPr bwMode="auto">
            <a:xfrm>
              <a:off x="2135" y="2030"/>
              <a:ext cx="19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12" name="Line 71"/>
            <p:cNvSpPr>
              <a:spLocks noChangeShapeType="1"/>
            </p:cNvSpPr>
            <p:nvPr/>
          </p:nvSpPr>
          <p:spPr bwMode="auto">
            <a:xfrm>
              <a:off x="2191" y="2043"/>
              <a:ext cx="19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13" name="Line 72"/>
            <p:cNvSpPr>
              <a:spLocks noChangeShapeType="1"/>
            </p:cNvSpPr>
            <p:nvPr/>
          </p:nvSpPr>
          <p:spPr bwMode="auto">
            <a:xfrm>
              <a:off x="2247" y="2061"/>
              <a:ext cx="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514" name="Line 73"/>
            <p:cNvSpPr>
              <a:spLocks noChangeShapeType="1"/>
            </p:cNvSpPr>
            <p:nvPr/>
          </p:nvSpPr>
          <p:spPr bwMode="auto">
            <a:xfrm>
              <a:off x="2303" y="2072"/>
              <a:ext cx="19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2999978" y="4437336"/>
            <a:ext cx="1727200" cy="1439862"/>
            <a:chOff x="813" y="2961"/>
            <a:chExt cx="1023" cy="845"/>
          </a:xfrm>
        </p:grpSpPr>
        <p:sp>
          <p:nvSpPr>
            <p:cNvPr id="55471" name="Line 75"/>
            <p:cNvSpPr>
              <a:spLocks noChangeShapeType="1"/>
            </p:cNvSpPr>
            <p:nvPr/>
          </p:nvSpPr>
          <p:spPr bwMode="auto">
            <a:xfrm flipV="1">
              <a:off x="813" y="3776"/>
              <a:ext cx="19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72" name="Line 76"/>
            <p:cNvSpPr>
              <a:spLocks noChangeShapeType="1"/>
            </p:cNvSpPr>
            <p:nvPr/>
          </p:nvSpPr>
          <p:spPr bwMode="auto">
            <a:xfrm flipV="1">
              <a:off x="869" y="3731"/>
              <a:ext cx="19" cy="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73" name="Line 77"/>
            <p:cNvSpPr>
              <a:spLocks noChangeShapeType="1"/>
            </p:cNvSpPr>
            <p:nvPr/>
          </p:nvSpPr>
          <p:spPr bwMode="auto">
            <a:xfrm flipV="1">
              <a:off x="925" y="3685"/>
              <a:ext cx="19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74" name="Line 78"/>
            <p:cNvSpPr>
              <a:spLocks noChangeShapeType="1"/>
            </p:cNvSpPr>
            <p:nvPr/>
          </p:nvSpPr>
          <p:spPr bwMode="auto">
            <a:xfrm flipV="1">
              <a:off x="981" y="3640"/>
              <a:ext cx="19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75" name="Line 79"/>
            <p:cNvSpPr>
              <a:spLocks noChangeShapeType="1"/>
            </p:cNvSpPr>
            <p:nvPr/>
          </p:nvSpPr>
          <p:spPr bwMode="auto">
            <a:xfrm flipV="1">
              <a:off x="1037" y="3595"/>
              <a:ext cx="19" cy="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76" name="Line 80"/>
            <p:cNvSpPr>
              <a:spLocks noChangeShapeType="1"/>
            </p:cNvSpPr>
            <p:nvPr/>
          </p:nvSpPr>
          <p:spPr bwMode="auto">
            <a:xfrm flipV="1">
              <a:off x="1093" y="3548"/>
              <a:ext cx="19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77" name="Line 81"/>
            <p:cNvSpPr>
              <a:spLocks noChangeShapeType="1"/>
            </p:cNvSpPr>
            <p:nvPr/>
          </p:nvSpPr>
          <p:spPr bwMode="auto">
            <a:xfrm flipV="1">
              <a:off x="1148" y="3503"/>
              <a:ext cx="20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78" name="Line 82"/>
            <p:cNvSpPr>
              <a:spLocks noChangeShapeType="1"/>
            </p:cNvSpPr>
            <p:nvPr/>
          </p:nvSpPr>
          <p:spPr bwMode="auto">
            <a:xfrm flipV="1">
              <a:off x="1204" y="3458"/>
              <a:ext cx="19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79" name="Line 83"/>
            <p:cNvSpPr>
              <a:spLocks noChangeShapeType="1"/>
            </p:cNvSpPr>
            <p:nvPr/>
          </p:nvSpPr>
          <p:spPr bwMode="auto">
            <a:xfrm flipV="1">
              <a:off x="1260" y="3412"/>
              <a:ext cx="19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80" name="Line 84"/>
            <p:cNvSpPr>
              <a:spLocks noChangeShapeType="1"/>
            </p:cNvSpPr>
            <p:nvPr/>
          </p:nvSpPr>
          <p:spPr bwMode="auto">
            <a:xfrm flipV="1">
              <a:off x="1316" y="3367"/>
              <a:ext cx="19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81" name="Line 85"/>
            <p:cNvSpPr>
              <a:spLocks noChangeShapeType="1"/>
            </p:cNvSpPr>
            <p:nvPr/>
          </p:nvSpPr>
          <p:spPr bwMode="auto">
            <a:xfrm flipV="1">
              <a:off x="1372" y="3322"/>
              <a:ext cx="19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82" name="Line 86"/>
            <p:cNvSpPr>
              <a:spLocks noChangeShapeType="1"/>
            </p:cNvSpPr>
            <p:nvPr/>
          </p:nvSpPr>
          <p:spPr bwMode="auto">
            <a:xfrm flipV="1">
              <a:off x="1428" y="3276"/>
              <a:ext cx="19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83" name="Line 87"/>
            <p:cNvSpPr>
              <a:spLocks noChangeShapeType="1"/>
            </p:cNvSpPr>
            <p:nvPr/>
          </p:nvSpPr>
          <p:spPr bwMode="auto">
            <a:xfrm flipV="1">
              <a:off x="1484" y="3231"/>
              <a:ext cx="19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84" name="Line 88"/>
            <p:cNvSpPr>
              <a:spLocks noChangeShapeType="1"/>
            </p:cNvSpPr>
            <p:nvPr/>
          </p:nvSpPr>
          <p:spPr bwMode="auto">
            <a:xfrm flipV="1">
              <a:off x="1540" y="3186"/>
              <a:ext cx="19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85" name="Line 89"/>
            <p:cNvSpPr>
              <a:spLocks noChangeShapeType="1"/>
            </p:cNvSpPr>
            <p:nvPr/>
          </p:nvSpPr>
          <p:spPr bwMode="auto">
            <a:xfrm flipV="1">
              <a:off x="1596" y="3140"/>
              <a:ext cx="19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86" name="Line 90"/>
            <p:cNvSpPr>
              <a:spLocks noChangeShapeType="1"/>
            </p:cNvSpPr>
            <p:nvPr/>
          </p:nvSpPr>
          <p:spPr bwMode="auto">
            <a:xfrm flipV="1">
              <a:off x="1652" y="3095"/>
              <a:ext cx="19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87" name="Line 91"/>
            <p:cNvSpPr>
              <a:spLocks noChangeShapeType="1"/>
            </p:cNvSpPr>
            <p:nvPr/>
          </p:nvSpPr>
          <p:spPr bwMode="auto">
            <a:xfrm flipV="1">
              <a:off x="1708" y="3050"/>
              <a:ext cx="19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88" name="Line 92"/>
            <p:cNvSpPr>
              <a:spLocks noChangeShapeType="1"/>
            </p:cNvSpPr>
            <p:nvPr/>
          </p:nvSpPr>
          <p:spPr bwMode="auto">
            <a:xfrm flipV="1">
              <a:off x="1764" y="3004"/>
              <a:ext cx="19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89" name="Line 93"/>
            <p:cNvSpPr>
              <a:spLocks noChangeShapeType="1"/>
            </p:cNvSpPr>
            <p:nvPr/>
          </p:nvSpPr>
          <p:spPr bwMode="auto">
            <a:xfrm flipV="1">
              <a:off x="1820" y="2961"/>
              <a:ext cx="16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" name="Group 94"/>
          <p:cNvGrpSpPr>
            <a:grpSpLocks/>
          </p:cNvGrpSpPr>
          <p:nvPr/>
        </p:nvGrpSpPr>
        <p:grpSpPr bwMode="auto">
          <a:xfrm>
            <a:off x="2926953" y="5085037"/>
            <a:ext cx="2808288" cy="936625"/>
            <a:chOff x="814" y="3453"/>
            <a:chExt cx="1908" cy="401"/>
          </a:xfrm>
        </p:grpSpPr>
        <p:sp>
          <p:nvSpPr>
            <p:cNvPr id="55436" name="Line 95"/>
            <p:cNvSpPr>
              <a:spLocks noChangeShapeType="1"/>
            </p:cNvSpPr>
            <p:nvPr/>
          </p:nvSpPr>
          <p:spPr bwMode="auto">
            <a:xfrm flipV="1">
              <a:off x="814" y="3841"/>
              <a:ext cx="1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37" name="Line 96"/>
            <p:cNvSpPr>
              <a:spLocks noChangeShapeType="1"/>
            </p:cNvSpPr>
            <p:nvPr/>
          </p:nvSpPr>
          <p:spPr bwMode="auto">
            <a:xfrm flipV="1">
              <a:off x="870" y="3829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38" name="Line 97"/>
            <p:cNvSpPr>
              <a:spLocks noChangeShapeType="1"/>
            </p:cNvSpPr>
            <p:nvPr/>
          </p:nvSpPr>
          <p:spPr bwMode="auto">
            <a:xfrm flipV="1">
              <a:off x="926" y="3818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39" name="Line 98"/>
            <p:cNvSpPr>
              <a:spLocks noChangeShapeType="1"/>
            </p:cNvSpPr>
            <p:nvPr/>
          </p:nvSpPr>
          <p:spPr bwMode="auto">
            <a:xfrm flipV="1">
              <a:off x="982" y="3807"/>
              <a:ext cx="1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40" name="Line 99"/>
            <p:cNvSpPr>
              <a:spLocks noChangeShapeType="1"/>
            </p:cNvSpPr>
            <p:nvPr/>
          </p:nvSpPr>
          <p:spPr bwMode="auto">
            <a:xfrm flipV="1">
              <a:off x="1037" y="3795"/>
              <a:ext cx="20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41" name="Line 100"/>
            <p:cNvSpPr>
              <a:spLocks noChangeShapeType="1"/>
            </p:cNvSpPr>
            <p:nvPr/>
          </p:nvSpPr>
          <p:spPr bwMode="auto">
            <a:xfrm flipV="1">
              <a:off x="1093" y="3783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42" name="Line 101"/>
            <p:cNvSpPr>
              <a:spLocks noChangeShapeType="1"/>
            </p:cNvSpPr>
            <p:nvPr/>
          </p:nvSpPr>
          <p:spPr bwMode="auto">
            <a:xfrm flipV="1">
              <a:off x="1149" y="3772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43" name="Line 102"/>
            <p:cNvSpPr>
              <a:spLocks noChangeShapeType="1"/>
            </p:cNvSpPr>
            <p:nvPr/>
          </p:nvSpPr>
          <p:spPr bwMode="auto">
            <a:xfrm flipV="1">
              <a:off x="1205" y="3761"/>
              <a:ext cx="1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44" name="Line 103"/>
            <p:cNvSpPr>
              <a:spLocks noChangeShapeType="1"/>
            </p:cNvSpPr>
            <p:nvPr/>
          </p:nvSpPr>
          <p:spPr bwMode="auto">
            <a:xfrm flipV="1">
              <a:off x="1261" y="3749"/>
              <a:ext cx="1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45" name="Line 104"/>
            <p:cNvSpPr>
              <a:spLocks noChangeShapeType="1"/>
            </p:cNvSpPr>
            <p:nvPr/>
          </p:nvSpPr>
          <p:spPr bwMode="auto">
            <a:xfrm flipV="1">
              <a:off x="1317" y="3737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46" name="Line 105"/>
            <p:cNvSpPr>
              <a:spLocks noChangeShapeType="1"/>
            </p:cNvSpPr>
            <p:nvPr/>
          </p:nvSpPr>
          <p:spPr bwMode="auto">
            <a:xfrm flipV="1">
              <a:off x="1373" y="3726"/>
              <a:ext cx="1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47" name="Line 106"/>
            <p:cNvSpPr>
              <a:spLocks noChangeShapeType="1"/>
            </p:cNvSpPr>
            <p:nvPr/>
          </p:nvSpPr>
          <p:spPr bwMode="auto">
            <a:xfrm flipV="1">
              <a:off x="1429" y="3714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48" name="Line 107"/>
            <p:cNvSpPr>
              <a:spLocks noChangeShapeType="1"/>
            </p:cNvSpPr>
            <p:nvPr/>
          </p:nvSpPr>
          <p:spPr bwMode="auto">
            <a:xfrm flipV="1">
              <a:off x="1485" y="3703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49" name="Line 108"/>
            <p:cNvSpPr>
              <a:spLocks noChangeShapeType="1"/>
            </p:cNvSpPr>
            <p:nvPr/>
          </p:nvSpPr>
          <p:spPr bwMode="auto">
            <a:xfrm flipV="1">
              <a:off x="1541" y="3692"/>
              <a:ext cx="1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50" name="Line 109"/>
            <p:cNvSpPr>
              <a:spLocks noChangeShapeType="1"/>
            </p:cNvSpPr>
            <p:nvPr/>
          </p:nvSpPr>
          <p:spPr bwMode="auto">
            <a:xfrm flipV="1">
              <a:off x="1597" y="3680"/>
              <a:ext cx="1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51" name="Line 110"/>
            <p:cNvSpPr>
              <a:spLocks noChangeShapeType="1"/>
            </p:cNvSpPr>
            <p:nvPr/>
          </p:nvSpPr>
          <p:spPr bwMode="auto">
            <a:xfrm flipV="1">
              <a:off x="1653" y="3668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52" name="Line 111"/>
            <p:cNvSpPr>
              <a:spLocks noChangeShapeType="1"/>
            </p:cNvSpPr>
            <p:nvPr/>
          </p:nvSpPr>
          <p:spPr bwMode="auto">
            <a:xfrm flipV="1">
              <a:off x="1709" y="3657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53" name="Line 112"/>
            <p:cNvSpPr>
              <a:spLocks noChangeShapeType="1"/>
            </p:cNvSpPr>
            <p:nvPr/>
          </p:nvSpPr>
          <p:spPr bwMode="auto">
            <a:xfrm flipV="1">
              <a:off x="1765" y="3646"/>
              <a:ext cx="1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54" name="Line 113"/>
            <p:cNvSpPr>
              <a:spLocks noChangeShapeType="1"/>
            </p:cNvSpPr>
            <p:nvPr/>
          </p:nvSpPr>
          <p:spPr bwMode="auto">
            <a:xfrm flipV="1">
              <a:off x="1821" y="3634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55" name="Line 114"/>
            <p:cNvSpPr>
              <a:spLocks noChangeShapeType="1"/>
            </p:cNvSpPr>
            <p:nvPr/>
          </p:nvSpPr>
          <p:spPr bwMode="auto">
            <a:xfrm flipV="1">
              <a:off x="1877" y="3623"/>
              <a:ext cx="1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56" name="Line 115"/>
            <p:cNvSpPr>
              <a:spLocks noChangeShapeType="1"/>
            </p:cNvSpPr>
            <p:nvPr/>
          </p:nvSpPr>
          <p:spPr bwMode="auto">
            <a:xfrm flipV="1">
              <a:off x="1932" y="3611"/>
              <a:ext cx="20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57" name="Line 116"/>
            <p:cNvSpPr>
              <a:spLocks noChangeShapeType="1"/>
            </p:cNvSpPr>
            <p:nvPr/>
          </p:nvSpPr>
          <p:spPr bwMode="auto">
            <a:xfrm flipV="1">
              <a:off x="1988" y="3599"/>
              <a:ext cx="20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58" name="Line 117"/>
            <p:cNvSpPr>
              <a:spLocks noChangeShapeType="1"/>
            </p:cNvSpPr>
            <p:nvPr/>
          </p:nvSpPr>
          <p:spPr bwMode="auto">
            <a:xfrm flipV="1">
              <a:off x="2044" y="3588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59" name="Line 118"/>
            <p:cNvSpPr>
              <a:spLocks noChangeShapeType="1"/>
            </p:cNvSpPr>
            <p:nvPr/>
          </p:nvSpPr>
          <p:spPr bwMode="auto">
            <a:xfrm flipV="1">
              <a:off x="2100" y="3577"/>
              <a:ext cx="1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60" name="Line 119"/>
            <p:cNvSpPr>
              <a:spLocks noChangeShapeType="1"/>
            </p:cNvSpPr>
            <p:nvPr/>
          </p:nvSpPr>
          <p:spPr bwMode="auto">
            <a:xfrm flipV="1">
              <a:off x="2156" y="3565"/>
              <a:ext cx="1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61" name="Line 120"/>
            <p:cNvSpPr>
              <a:spLocks noChangeShapeType="1"/>
            </p:cNvSpPr>
            <p:nvPr/>
          </p:nvSpPr>
          <p:spPr bwMode="auto">
            <a:xfrm flipV="1">
              <a:off x="2212" y="3553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62" name="Line 121"/>
            <p:cNvSpPr>
              <a:spLocks noChangeShapeType="1"/>
            </p:cNvSpPr>
            <p:nvPr/>
          </p:nvSpPr>
          <p:spPr bwMode="auto">
            <a:xfrm flipV="1">
              <a:off x="2268" y="3542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63" name="Line 122"/>
            <p:cNvSpPr>
              <a:spLocks noChangeShapeType="1"/>
            </p:cNvSpPr>
            <p:nvPr/>
          </p:nvSpPr>
          <p:spPr bwMode="auto">
            <a:xfrm flipV="1">
              <a:off x="2324" y="3531"/>
              <a:ext cx="1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64" name="Line 123"/>
            <p:cNvSpPr>
              <a:spLocks noChangeShapeType="1"/>
            </p:cNvSpPr>
            <p:nvPr/>
          </p:nvSpPr>
          <p:spPr bwMode="auto">
            <a:xfrm flipV="1">
              <a:off x="2380" y="3519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65" name="Line 124"/>
            <p:cNvSpPr>
              <a:spLocks noChangeShapeType="1"/>
            </p:cNvSpPr>
            <p:nvPr/>
          </p:nvSpPr>
          <p:spPr bwMode="auto">
            <a:xfrm flipV="1">
              <a:off x="2436" y="3508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66" name="Line 125"/>
            <p:cNvSpPr>
              <a:spLocks noChangeShapeType="1"/>
            </p:cNvSpPr>
            <p:nvPr/>
          </p:nvSpPr>
          <p:spPr bwMode="auto">
            <a:xfrm flipV="1">
              <a:off x="2492" y="3496"/>
              <a:ext cx="1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67" name="Line 126"/>
            <p:cNvSpPr>
              <a:spLocks noChangeShapeType="1"/>
            </p:cNvSpPr>
            <p:nvPr/>
          </p:nvSpPr>
          <p:spPr bwMode="auto">
            <a:xfrm flipV="1">
              <a:off x="2548" y="3484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68" name="Line 127"/>
            <p:cNvSpPr>
              <a:spLocks noChangeShapeType="1"/>
            </p:cNvSpPr>
            <p:nvPr/>
          </p:nvSpPr>
          <p:spPr bwMode="auto">
            <a:xfrm flipV="1">
              <a:off x="2604" y="3473"/>
              <a:ext cx="19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69" name="Line 128"/>
            <p:cNvSpPr>
              <a:spLocks noChangeShapeType="1"/>
            </p:cNvSpPr>
            <p:nvPr/>
          </p:nvSpPr>
          <p:spPr bwMode="auto">
            <a:xfrm flipV="1">
              <a:off x="2660" y="3462"/>
              <a:ext cx="19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70" name="Line 129"/>
            <p:cNvSpPr>
              <a:spLocks noChangeShapeType="1"/>
            </p:cNvSpPr>
            <p:nvPr/>
          </p:nvSpPr>
          <p:spPr bwMode="auto">
            <a:xfrm flipV="1">
              <a:off x="2716" y="3453"/>
              <a:ext cx="6" cy="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1" name="Group 130"/>
          <p:cNvGrpSpPr>
            <a:grpSpLocks/>
          </p:cNvGrpSpPr>
          <p:nvPr/>
        </p:nvGrpSpPr>
        <p:grpSpPr bwMode="auto">
          <a:xfrm>
            <a:off x="6121004" y="5150124"/>
            <a:ext cx="2974975" cy="792163"/>
            <a:chOff x="2917" y="3404"/>
            <a:chExt cx="1874" cy="499"/>
          </a:xfrm>
        </p:grpSpPr>
        <p:sp>
          <p:nvSpPr>
            <p:cNvPr id="55402" name="Line 131"/>
            <p:cNvSpPr>
              <a:spLocks noChangeShapeType="1"/>
            </p:cNvSpPr>
            <p:nvPr/>
          </p:nvSpPr>
          <p:spPr bwMode="auto">
            <a:xfrm flipH="1" flipV="1">
              <a:off x="4756" y="3888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03" name="Line 132"/>
            <p:cNvSpPr>
              <a:spLocks noChangeShapeType="1"/>
            </p:cNvSpPr>
            <p:nvPr/>
          </p:nvSpPr>
          <p:spPr bwMode="auto">
            <a:xfrm flipH="1" flipV="1">
              <a:off x="4700" y="3873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04" name="Line 133"/>
            <p:cNvSpPr>
              <a:spLocks noChangeShapeType="1"/>
            </p:cNvSpPr>
            <p:nvPr/>
          </p:nvSpPr>
          <p:spPr bwMode="auto">
            <a:xfrm flipH="1" flipV="1">
              <a:off x="4644" y="3858"/>
              <a:ext cx="35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05" name="Line 134"/>
            <p:cNvSpPr>
              <a:spLocks noChangeShapeType="1"/>
            </p:cNvSpPr>
            <p:nvPr/>
          </p:nvSpPr>
          <p:spPr bwMode="auto">
            <a:xfrm flipH="1" flipV="1">
              <a:off x="4588" y="3844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06" name="Line 135"/>
            <p:cNvSpPr>
              <a:spLocks noChangeShapeType="1"/>
            </p:cNvSpPr>
            <p:nvPr/>
          </p:nvSpPr>
          <p:spPr bwMode="auto">
            <a:xfrm flipH="1" flipV="1">
              <a:off x="4532" y="3829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07" name="Line 136"/>
            <p:cNvSpPr>
              <a:spLocks noChangeShapeType="1"/>
            </p:cNvSpPr>
            <p:nvPr/>
          </p:nvSpPr>
          <p:spPr bwMode="auto">
            <a:xfrm flipH="1" flipV="1">
              <a:off x="4476" y="3814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08" name="Line 137"/>
            <p:cNvSpPr>
              <a:spLocks noChangeShapeType="1"/>
            </p:cNvSpPr>
            <p:nvPr/>
          </p:nvSpPr>
          <p:spPr bwMode="auto">
            <a:xfrm flipH="1" flipV="1">
              <a:off x="4420" y="3799"/>
              <a:ext cx="35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09" name="Line 138"/>
            <p:cNvSpPr>
              <a:spLocks noChangeShapeType="1"/>
            </p:cNvSpPr>
            <p:nvPr/>
          </p:nvSpPr>
          <p:spPr bwMode="auto">
            <a:xfrm flipH="1" flipV="1">
              <a:off x="4364" y="3785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10" name="Line 139"/>
            <p:cNvSpPr>
              <a:spLocks noChangeShapeType="1"/>
            </p:cNvSpPr>
            <p:nvPr/>
          </p:nvSpPr>
          <p:spPr bwMode="auto">
            <a:xfrm flipH="1" flipV="1">
              <a:off x="4308" y="3770"/>
              <a:ext cx="35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11" name="Line 140"/>
            <p:cNvSpPr>
              <a:spLocks noChangeShapeType="1"/>
            </p:cNvSpPr>
            <p:nvPr/>
          </p:nvSpPr>
          <p:spPr bwMode="auto">
            <a:xfrm flipH="1" flipV="1">
              <a:off x="4252" y="3756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12" name="Line 141"/>
            <p:cNvSpPr>
              <a:spLocks noChangeShapeType="1"/>
            </p:cNvSpPr>
            <p:nvPr/>
          </p:nvSpPr>
          <p:spPr bwMode="auto">
            <a:xfrm flipH="1" flipV="1">
              <a:off x="4196" y="3740"/>
              <a:ext cx="35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13" name="Line 142"/>
            <p:cNvSpPr>
              <a:spLocks noChangeShapeType="1"/>
            </p:cNvSpPr>
            <p:nvPr/>
          </p:nvSpPr>
          <p:spPr bwMode="auto">
            <a:xfrm flipH="1" flipV="1">
              <a:off x="4140" y="3726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14" name="Line 143"/>
            <p:cNvSpPr>
              <a:spLocks noChangeShapeType="1"/>
            </p:cNvSpPr>
            <p:nvPr/>
          </p:nvSpPr>
          <p:spPr bwMode="auto">
            <a:xfrm flipH="1" flipV="1">
              <a:off x="4084" y="3711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15" name="Line 144"/>
            <p:cNvSpPr>
              <a:spLocks noChangeShapeType="1"/>
            </p:cNvSpPr>
            <p:nvPr/>
          </p:nvSpPr>
          <p:spPr bwMode="auto">
            <a:xfrm flipH="1" flipV="1">
              <a:off x="4028" y="3697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16" name="Line 145"/>
            <p:cNvSpPr>
              <a:spLocks noChangeShapeType="1"/>
            </p:cNvSpPr>
            <p:nvPr/>
          </p:nvSpPr>
          <p:spPr bwMode="auto">
            <a:xfrm flipH="1" flipV="1">
              <a:off x="3972" y="3682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17" name="Line 146"/>
            <p:cNvSpPr>
              <a:spLocks noChangeShapeType="1"/>
            </p:cNvSpPr>
            <p:nvPr/>
          </p:nvSpPr>
          <p:spPr bwMode="auto">
            <a:xfrm flipH="1" flipV="1">
              <a:off x="3916" y="3667"/>
              <a:ext cx="36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18" name="Line 147"/>
            <p:cNvSpPr>
              <a:spLocks noChangeShapeType="1"/>
            </p:cNvSpPr>
            <p:nvPr/>
          </p:nvSpPr>
          <p:spPr bwMode="auto">
            <a:xfrm flipH="1" flipV="1">
              <a:off x="3861" y="3652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19" name="Line 148"/>
            <p:cNvSpPr>
              <a:spLocks noChangeShapeType="1"/>
            </p:cNvSpPr>
            <p:nvPr/>
          </p:nvSpPr>
          <p:spPr bwMode="auto">
            <a:xfrm flipH="1" flipV="1">
              <a:off x="3805" y="3637"/>
              <a:ext cx="35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20" name="Line 149"/>
            <p:cNvSpPr>
              <a:spLocks noChangeShapeType="1"/>
            </p:cNvSpPr>
            <p:nvPr/>
          </p:nvSpPr>
          <p:spPr bwMode="auto">
            <a:xfrm flipH="1" flipV="1">
              <a:off x="3749" y="3623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21" name="Line 150"/>
            <p:cNvSpPr>
              <a:spLocks noChangeShapeType="1"/>
            </p:cNvSpPr>
            <p:nvPr/>
          </p:nvSpPr>
          <p:spPr bwMode="auto">
            <a:xfrm flipH="1" flipV="1">
              <a:off x="3693" y="3608"/>
              <a:ext cx="35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22" name="Line 151"/>
            <p:cNvSpPr>
              <a:spLocks noChangeShapeType="1"/>
            </p:cNvSpPr>
            <p:nvPr/>
          </p:nvSpPr>
          <p:spPr bwMode="auto">
            <a:xfrm flipH="1" flipV="1">
              <a:off x="3637" y="3594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23" name="Line 152"/>
            <p:cNvSpPr>
              <a:spLocks noChangeShapeType="1"/>
            </p:cNvSpPr>
            <p:nvPr/>
          </p:nvSpPr>
          <p:spPr bwMode="auto">
            <a:xfrm flipH="1" flipV="1">
              <a:off x="3581" y="3579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24" name="Line 153"/>
            <p:cNvSpPr>
              <a:spLocks noChangeShapeType="1"/>
            </p:cNvSpPr>
            <p:nvPr/>
          </p:nvSpPr>
          <p:spPr bwMode="auto">
            <a:xfrm flipH="1" flipV="1">
              <a:off x="3525" y="3564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25" name="Line 154"/>
            <p:cNvSpPr>
              <a:spLocks noChangeShapeType="1"/>
            </p:cNvSpPr>
            <p:nvPr/>
          </p:nvSpPr>
          <p:spPr bwMode="auto">
            <a:xfrm flipH="1" flipV="1">
              <a:off x="3469" y="3549"/>
              <a:ext cx="35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26" name="Line 155"/>
            <p:cNvSpPr>
              <a:spLocks noChangeShapeType="1"/>
            </p:cNvSpPr>
            <p:nvPr/>
          </p:nvSpPr>
          <p:spPr bwMode="auto">
            <a:xfrm flipH="1" flipV="1">
              <a:off x="3413" y="3535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27" name="Line 156"/>
            <p:cNvSpPr>
              <a:spLocks noChangeShapeType="1"/>
            </p:cNvSpPr>
            <p:nvPr/>
          </p:nvSpPr>
          <p:spPr bwMode="auto">
            <a:xfrm flipH="1" flipV="1">
              <a:off x="3357" y="3520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28" name="Line 157"/>
            <p:cNvSpPr>
              <a:spLocks noChangeShapeType="1"/>
            </p:cNvSpPr>
            <p:nvPr/>
          </p:nvSpPr>
          <p:spPr bwMode="auto">
            <a:xfrm flipH="1" flipV="1">
              <a:off x="3301" y="3506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29" name="Line 158"/>
            <p:cNvSpPr>
              <a:spLocks noChangeShapeType="1"/>
            </p:cNvSpPr>
            <p:nvPr/>
          </p:nvSpPr>
          <p:spPr bwMode="auto">
            <a:xfrm flipH="1" flipV="1">
              <a:off x="3245" y="3491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30" name="Line 159"/>
            <p:cNvSpPr>
              <a:spLocks noChangeShapeType="1"/>
            </p:cNvSpPr>
            <p:nvPr/>
          </p:nvSpPr>
          <p:spPr bwMode="auto">
            <a:xfrm flipH="1" flipV="1">
              <a:off x="3189" y="3476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31" name="Line 160"/>
            <p:cNvSpPr>
              <a:spLocks noChangeShapeType="1"/>
            </p:cNvSpPr>
            <p:nvPr/>
          </p:nvSpPr>
          <p:spPr bwMode="auto">
            <a:xfrm flipH="1" flipV="1">
              <a:off x="3133" y="3461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32" name="Line 161"/>
            <p:cNvSpPr>
              <a:spLocks noChangeShapeType="1"/>
            </p:cNvSpPr>
            <p:nvPr/>
          </p:nvSpPr>
          <p:spPr bwMode="auto">
            <a:xfrm flipH="1" flipV="1">
              <a:off x="3077" y="3446"/>
              <a:ext cx="35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33" name="Line 162"/>
            <p:cNvSpPr>
              <a:spLocks noChangeShapeType="1"/>
            </p:cNvSpPr>
            <p:nvPr/>
          </p:nvSpPr>
          <p:spPr bwMode="auto">
            <a:xfrm flipH="1" flipV="1">
              <a:off x="3021" y="3432"/>
              <a:ext cx="36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34" name="Line 163"/>
            <p:cNvSpPr>
              <a:spLocks noChangeShapeType="1"/>
            </p:cNvSpPr>
            <p:nvPr/>
          </p:nvSpPr>
          <p:spPr bwMode="auto">
            <a:xfrm flipH="1" flipV="1">
              <a:off x="2965" y="3417"/>
              <a:ext cx="36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35" name="Line 164"/>
            <p:cNvSpPr>
              <a:spLocks noChangeShapeType="1"/>
            </p:cNvSpPr>
            <p:nvPr/>
          </p:nvSpPr>
          <p:spPr bwMode="auto">
            <a:xfrm flipH="1" flipV="1">
              <a:off x="2917" y="3404"/>
              <a:ext cx="28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" name="Group 165"/>
          <p:cNvGrpSpPr>
            <a:grpSpLocks/>
          </p:cNvGrpSpPr>
          <p:nvPr/>
        </p:nvGrpSpPr>
        <p:grpSpPr bwMode="auto">
          <a:xfrm>
            <a:off x="7214792" y="3672161"/>
            <a:ext cx="1958975" cy="2273300"/>
            <a:chOff x="3606" y="2473"/>
            <a:chExt cx="1234" cy="1432"/>
          </a:xfrm>
        </p:grpSpPr>
        <p:sp>
          <p:nvSpPr>
            <p:cNvPr id="55374" name="Line 166"/>
            <p:cNvSpPr>
              <a:spLocks noChangeShapeType="1"/>
            </p:cNvSpPr>
            <p:nvPr/>
          </p:nvSpPr>
          <p:spPr bwMode="auto">
            <a:xfrm flipH="1" flipV="1">
              <a:off x="4810" y="3871"/>
              <a:ext cx="30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75" name="Line 167"/>
            <p:cNvSpPr>
              <a:spLocks noChangeShapeType="1"/>
            </p:cNvSpPr>
            <p:nvPr/>
          </p:nvSpPr>
          <p:spPr bwMode="auto">
            <a:xfrm flipH="1" flipV="1">
              <a:off x="4765" y="3820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76" name="Line 168"/>
            <p:cNvSpPr>
              <a:spLocks noChangeShapeType="1"/>
            </p:cNvSpPr>
            <p:nvPr/>
          </p:nvSpPr>
          <p:spPr bwMode="auto">
            <a:xfrm flipH="1" flipV="1">
              <a:off x="4721" y="3768"/>
              <a:ext cx="29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77" name="Line 169"/>
            <p:cNvSpPr>
              <a:spLocks noChangeShapeType="1"/>
            </p:cNvSpPr>
            <p:nvPr/>
          </p:nvSpPr>
          <p:spPr bwMode="auto">
            <a:xfrm flipH="1" flipV="1">
              <a:off x="4676" y="3716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78" name="Line 170"/>
            <p:cNvSpPr>
              <a:spLocks noChangeShapeType="1"/>
            </p:cNvSpPr>
            <p:nvPr/>
          </p:nvSpPr>
          <p:spPr bwMode="auto">
            <a:xfrm flipH="1" flipV="1">
              <a:off x="4631" y="3664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79" name="Line 171"/>
            <p:cNvSpPr>
              <a:spLocks noChangeShapeType="1"/>
            </p:cNvSpPr>
            <p:nvPr/>
          </p:nvSpPr>
          <p:spPr bwMode="auto">
            <a:xfrm flipH="1" flipV="1">
              <a:off x="4587" y="3612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80" name="Line 172"/>
            <p:cNvSpPr>
              <a:spLocks noChangeShapeType="1"/>
            </p:cNvSpPr>
            <p:nvPr/>
          </p:nvSpPr>
          <p:spPr bwMode="auto">
            <a:xfrm flipH="1" flipV="1">
              <a:off x="4542" y="3561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81" name="Line 173"/>
            <p:cNvSpPr>
              <a:spLocks noChangeShapeType="1"/>
            </p:cNvSpPr>
            <p:nvPr/>
          </p:nvSpPr>
          <p:spPr bwMode="auto">
            <a:xfrm flipH="1" flipV="1">
              <a:off x="4498" y="3509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82" name="Line 174"/>
            <p:cNvSpPr>
              <a:spLocks noChangeShapeType="1"/>
            </p:cNvSpPr>
            <p:nvPr/>
          </p:nvSpPr>
          <p:spPr bwMode="auto">
            <a:xfrm flipH="1" flipV="1">
              <a:off x="4453" y="3457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83" name="Line 175"/>
            <p:cNvSpPr>
              <a:spLocks noChangeShapeType="1"/>
            </p:cNvSpPr>
            <p:nvPr/>
          </p:nvSpPr>
          <p:spPr bwMode="auto">
            <a:xfrm flipH="1" flipV="1">
              <a:off x="4409" y="3405"/>
              <a:ext cx="29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84" name="Line 176"/>
            <p:cNvSpPr>
              <a:spLocks noChangeShapeType="1"/>
            </p:cNvSpPr>
            <p:nvPr/>
          </p:nvSpPr>
          <p:spPr bwMode="auto">
            <a:xfrm flipH="1" flipV="1">
              <a:off x="4364" y="3353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85" name="Line 177"/>
            <p:cNvSpPr>
              <a:spLocks noChangeShapeType="1"/>
            </p:cNvSpPr>
            <p:nvPr/>
          </p:nvSpPr>
          <p:spPr bwMode="auto">
            <a:xfrm flipH="1" flipV="1">
              <a:off x="4319" y="3302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86" name="Line 178"/>
            <p:cNvSpPr>
              <a:spLocks noChangeShapeType="1"/>
            </p:cNvSpPr>
            <p:nvPr/>
          </p:nvSpPr>
          <p:spPr bwMode="auto">
            <a:xfrm flipH="1" flipV="1">
              <a:off x="4275" y="3250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87" name="Line 179"/>
            <p:cNvSpPr>
              <a:spLocks noChangeShapeType="1"/>
            </p:cNvSpPr>
            <p:nvPr/>
          </p:nvSpPr>
          <p:spPr bwMode="auto">
            <a:xfrm flipH="1" flipV="1">
              <a:off x="4230" y="3198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88" name="Line 180"/>
            <p:cNvSpPr>
              <a:spLocks noChangeShapeType="1"/>
            </p:cNvSpPr>
            <p:nvPr/>
          </p:nvSpPr>
          <p:spPr bwMode="auto">
            <a:xfrm flipH="1" flipV="1">
              <a:off x="4186" y="3146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89" name="Line 181"/>
            <p:cNvSpPr>
              <a:spLocks noChangeShapeType="1"/>
            </p:cNvSpPr>
            <p:nvPr/>
          </p:nvSpPr>
          <p:spPr bwMode="auto">
            <a:xfrm flipH="1" flipV="1">
              <a:off x="4141" y="3094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90" name="Line 182"/>
            <p:cNvSpPr>
              <a:spLocks noChangeShapeType="1"/>
            </p:cNvSpPr>
            <p:nvPr/>
          </p:nvSpPr>
          <p:spPr bwMode="auto">
            <a:xfrm flipH="1" flipV="1">
              <a:off x="4097" y="3042"/>
              <a:ext cx="29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91" name="Line 183"/>
            <p:cNvSpPr>
              <a:spLocks noChangeShapeType="1"/>
            </p:cNvSpPr>
            <p:nvPr/>
          </p:nvSpPr>
          <p:spPr bwMode="auto">
            <a:xfrm flipH="1" flipV="1">
              <a:off x="4052" y="2991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92" name="Line 184"/>
            <p:cNvSpPr>
              <a:spLocks noChangeShapeType="1"/>
            </p:cNvSpPr>
            <p:nvPr/>
          </p:nvSpPr>
          <p:spPr bwMode="auto">
            <a:xfrm flipH="1" flipV="1">
              <a:off x="4007" y="2939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93" name="Line 185"/>
            <p:cNvSpPr>
              <a:spLocks noChangeShapeType="1"/>
            </p:cNvSpPr>
            <p:nvPr/>
          </p:nvSpPr>
          <p:spPr bwMode="auto">
            <a:xfrm flipH="1" flipV="1">
              <a:off x="3963" y="2887"/>
              <a:ext cx="30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94" name="Line 186"/>
            <p:cNvSpPr>
              <a:spLocks noChangeShapeType="1"/>
            </p:cNvSpPr>
            <p:nvPr/>
          </p:nvSpPr>
          <p:spPr bwMode="auto">
            <a:xfrm flipH="1" flipV="1">
              <a:off x="3918" y="2835"/>
              <a:ext cx="29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95" name="Line 187"/>
            <p:cNvSpPr>
              <a:spLocks noChangeShapeType="1"/>
            </p:cNvSpPr>
            <p:nvPr/>
          </p:nvSpPr>
          <p:spPr bwMode="auto">
            <a:xfrm flipH="1" flipV="1">
              <a:off x="3874" y="2783"/>
              <a:ext cx="29" cy="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96" name="Line 188"/>
            <p:cNvSpPr>
              <a:spLocks noChangeShapeType="1"/>
            </p:cNvSpPr>
            <p:nvPr/>
          </p:nvSpPr>
          <p:spPr bwMode="auto">
            <a:xfrm flipH="1" flipV="1">
              <a:off x="3829" y="2732"/>
              <a:ext cx="29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97" name="Line 189"/>
            <p:cNvSpPr>
              <a:spLocks noChangeShapeType="1"/>
            </p:cNvSpPr>
            <p:nvPr/>
          </p:nvSpPr>
          <p:spPr bwMode="auto">
            <a:xfrm flipH="1" flipV="1">
              <a:off x="3784" y="2680"/>
              <a:ext cx="29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98" name="Line 190"/>
            <p:cNvSpPr>
              <a:spLocks noChangeShapeType="1"/>
            </p:cNvSpPr>
            <p:nvPr/>
          </p:nvSpPr>
          <p:spPr bwMode="auto">
            <a:xfrm flipH="1" flipV="1">
              <a:off x="3740" y="2628"/>
              <a:ext cx="29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99" name="Line 191"/>
            <p:cNvSpPr>
              <a:spLocks noChangeShapeType="1"/>
            </p:cNvSpPr>
            <p:nvPr/>
          </p:nvSpPr>
          <p:spPr bwMode="auto">
            <a:xfrm flipH="1" flipV="1">
              <a:off x="3695" y="2576"/>
              <a:ext cx="29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00" name="Line 192"/>
            <p:cNvSpPr>
              <a:spLocks noChangeShapeType="1"/>
            </p:cNvSpPr>
            <p:nvPr/>
          </p:nvSpPr>
          <p:spPr bwMode="auto">
            <a:xfrm flipH="1" flipV="1">
              <a:off x="3651" y="2524"/>
              <a:ext cx="29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01" name="Line 193"/>
            <p:cNvSpPr>
              <a:spLocks noChangeShapeType="1"/>
            </p:cNvSpPr>
            <p:nvPr/>
          </p:nvSpPr>
          <p:spPr bwMode="auto">
            <a:xfrm flipH="1" flipV="1">
              <a:off x="3606" y="2473"/>
              <a:ext cx="29" cy="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3" name="Group 194"/>
          <p:cNvGrpSpPr>
            <a:grpSpLocks/>
          </p:cNvGrpSpPr>
          <p:nvPr/>
        </p:nvGrpSpPr>
        <p:grpSpPr bwMode="auto">
          <a:xfrm>
            <a:off x="5998767" y="2267223"/>
            <a:ext cx="3252787" cy="617538"/>
            <a:chOff x="2840" y="1588"/>
            <a:chExt cx="2049" cy="389"/>
          </a:xfrm>
        </p:grpSpPr>
        <p:sp>
          <p:nvSpPr>
            <p:cNvPr id="55337" name="Line 195"/>
            <p:cNvSpPr>
              <a:spLocks noChangeShapeType="1"/>
            </p:cNvSpPr>
            <p:nvPr/>
          </p:nvSpPr>
          <p:spPr bwMode="auto">
            <a:xfrm flipH="1">
              <a:off x="4853" y="1588"/>
              <a:ext cx="36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38" name="Line 196"/>
            <p:cNvSpPr>
              <a:spLocks noChangeShapeType="1"/>
            </p:cNvSpPr>
            <p:nvPr/>
          </p:nvSpPr>
          <p:spPr bwMode="auto">
            <a:xfrm flipH="1">
              <a:off x="4798" y="1598"/>
              <a:ext cx="35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39" name="Line 197"/>
            <p:cNvSpPr>
              <a:spLocks noChangeShapeType="1"/>
            </p:cNvSpPr>
            <p:nvPr/>
          </p:nvSpPr>
          <p:spPr bwMode="auto">
            <a:xfrm flipH="1">
              <a:off x="4742" y="1609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40" name="Line 198"/>
            <p:cNvSpPr>
              <a:spLocks noChangeShapeType="1"/>
            </p:cNvSpPr>
            <p:nvPr/>
          </p:nvSpPr>
          <p:spPr bwMode="auto">
            <a:xfrm flipH="1">
              <a:off x="4686" y="1620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41" name="Line 199"/>
            <p:cNvSpPr>
              <a:spLocks noChangeShapeType="1"/>
            </p:cNvSpPr>
            <p:nvPr/>
          </p:nvSpPr>
          <p:spPr bwMode="auto">
            <a:xfrm flipH="1">
              <a:off x="4630" y="1631"/>
              <a:ext cx="3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42" name="Line 200"/>
            <p:cNvSpPr>
              <a:spLocks noChangeShapeType="1"/>
            </p:cNvSpPr>
            <p:nvPr/>
          </p:nvSpPr>
          <p:spPr bwMode="auto">
            <a:xfrm flipH="1">
              <a:off x="4574" y="1641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43" name="Line 201"/>
            <p:cNvSpPr>
              <a:spLocks noChangeShapeType="1"/>
            </p:cNvSpPr>
            <p:nvPr/>
          </p:nvSpPr>
          <p:spPr bwMode="auto">
            <a:xfrm flipH="1">
              <a:off x="4518" y="1652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44" name="Line 202"/>
            <p:cNvSpPr>
              <a:spLocks noChangeShapeType="1"/>
            </p:cNvSpPr>
            <p:nvPr/>
          </p:nvSpPr>
          <p:spPr bwMode="auto">
            <a:xfrm flipH="1">
              <a:off x="4462" y="1662"/>
              <a:ext cx="35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45" name="Line 203"/>
            <p:cNvSpPr>
              <a:spLocks noChangeShapeType="1"/>
            </p:cNvSpPr>
            <p:nvPr/>
          </p:nvSpPr>
          <p:spPr bwMode="auto">
            <a:xfrm flipH="1">
              <a:off x="4406" y="1674"/>
              <a:ext cx="3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46" name="Line 204"/>
            <p:cNvSpPr>
              <a:spLocks noChangeShapeType="1"/>
            </p:cNvSpPr>
            <p:nvPr/>
          </p:nvSpPr>
          <p:spPr bwMode="auto">
            <a:xfrm flipH="1">
              <a:off x="4350" y="1684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47" name="Line 205"/>
            <p:cNvSpPr>
              <a:spLocks noChangeShapeType="1"/>
            </p:cNvSpPr>
            <p:nvPr/>
          </p:nvSpPr>
          <p:spPr bwMode="auto">
            <a:xfrm flipH="1">
              <a:off x="4294" y="1695"/>
              <a:ext cx="3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48" name="Line 206"/>
            <p:cNvSpPr>
              <a:spLocks noChangeShapeType="1"/>
            </p:cNvSpPr>
            <p:nvPr/>
          </p:nvSpPr>
          <p:spPr bwMode="auto">
            <a:xfrm flipH="1">
              <a:off x="4238" y="1705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49" name="Line 207"/>
            <p:cNvSpPr>
              <a:spLocks noChangeShapeType="1"/>
            </p:cNvSpPr>
            <p:nvPr/>
          </p:nvSpPr>
          <p:spPr bwMode="auto">
            <a:xfrm flipH="1">
              <a:off x="4182" y="1716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50" name="Line 208"/>
            <p:cNvSpPr>
              <a:spLocks noChangeShapeType="1"/>
            </p:cNvSpPr>
            <p:nvPr/>
          </p:nvSpPr>
          <p:spPr bwMode="auto">
            <a:xfrm flipH="1">
              <a:off x="4126" y="1726"/>
              <a:ext cx="35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51" name="Line 209"/>
            <p:cNvSpPr>
              <a:spLocks noChangeShapeType="1"/>
            </p:cNvSpPr>
            <p:nvPr/>
          </p:nvSpPr>
          <p:spPr bwMode="auto">
            <a:xfrm flipH="1">
              <a:off x="4070" y="1737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52" name="Line 210"/>
            <p:cNvSpPr>
              <a:spLocks noChangeShapeType="1"/>
            </p:cNvSpPr>
            <p:nvPr/>
          </p:nvSpPr>
          <p:spPr bwMode="auto">
            <a:xfrm flipH="1">
              <a:off x="4014" y="1748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53" name="Line 211"/>
            <p:cNvSpPr>
              <a:spLocks noChangeShapeType="1"/>
            </p:cNvSpPr>
            <p:nvPr/>
          </p:nvSpPr>
          <p:spPr bwMode="auto">
            <a:xfrm flipH="1">
              <a:off x="3958" y="1759"/>
              <a:ext cx="36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54" name="Line 212"/>
            <p:cNvSpPr>
              <a:spLocks noChangeShapeType="1"/>
            </p:cNvSpPr>
            <p:nvPr/>
          </p:nvSpPr>
          <p:spPr bwMode="auto">
            <a:xfrm flipH="1">
              <a:off x="3902" y="1769"/>
              <a:ext cx="36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55" name="Line 213"/>
            <p:cNvSpPr>
              <a:spLocks noChangeShapeType="1"/>
            </p:cNvSpPr>
            <p:nvPr/>
          </p:nvSpPr>
          <p:spPr bwMode="auto">
            <a:xfrm flipH="1">
              <a:off x="3847" y="1780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56" name="Line 214"/>
            <p:cNvSpPr>
              <a:spLocks noChangeShapeType="1"/>
            </p:cNvSpPr>
            <p:nvPr/>
          </p:nvSpPr>
          <p:spPr bwMode="auto">
            <a:xfrm flipH="1">
              <a:off x="3791" y="1791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57" name="Line 215"/>
            <p:cNvSpPr>
              <a:spLocks noChangeShapeType="1"/>
            </p:cNvSpPr>
            <p:nvPr/>
          </p:nvSpPr>
          <p:spPr bwMode="auto">
            <a:xfrm flipH="1">
              <a:off x="3735" y="1801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58" name="Line 216"/>
            <p:cNvSpPr>
              <a:spLocks noChangeShapeType="1"/>
            </p:cNvSpPr>
            <p:nvPr/>
          </p:nvSpPr>
          <p:spPr bwMode="auto">
            <a:xfrm flipH="1">
              <a:off x="3679" y="1812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59" name="Line 217"/>
            <p:cNvSpPr>
              <a:spLocks noChangeShapeType="1"/>
            </p:cNvSpPr>
            <p:nvPr/>
          </p:nvSpPr>
          <p:spPr bwMode="auto">
            <a:xfrm flipH="1">
              <a:off x="3623" y="1822"/>
              <a:ext cx="35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60" name="Line 218"/>
            <p:cNvSpPr>
              <a:spLocks noChangeShapeType="1"/>
            </p:cNvSpPr>
            <p:nvPr/>
          </p:nvSpPr>
          <p:spPr bwMode="auto">
            <a:xfrm flipH="1">
              <a:off x="3567" y="1833"/>
              <a:ext cx="35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61" name="Line 219"/>
            <p:cNvSpPr>
              <a:spLocks noChangeShapeType="1"/>
            </p:cNvSpPr>
            <p:nvPr/>
          </p:nvSpPr>
          <p:spPr bwMode="auto">
            <a:xfrm flipH="1">
              <a:off x="3511" y="1844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62" name="Line 220"/>
            <p:cNvSpPr>
              <a:spLocks noChangeShapeType="1"/>
            </p:cNvSpPr>
            <p:nvPr/>
          </p:nvSpPr>
          <p:spPr bwMode="auto">
            <a:xfrm flipH="1">
              <a:off x="3455" y="1855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63" name="Line 221"/>
            <p:cNvSpPr>
              <a:spLocks noChangeShapeType="1"/>
            </p:cNvSpPr>
            <p:nvPr/>
          </p:nvSpPr>
          <p:spPr bwMode="auto">
            <a:xfrm flipH="1">
              <a:off x="3399" y="1865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64" name="Line 222"/>
            <p:cNvSpPr>
              <a:spLocks noChangeShapeType="1"/>
            </p:cNvSpPr>
            <p:nvPr/>
          </p:nvSpPr>
          <p:spPr bwMode="auto">
            <a:xfrm flipH="1">
              <a:off x="3343" y="1876"/>
              <a:ext cx="35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65" name="Line 223"/>
            <p:cNvSpPr>
              <a:spLocks noChangeShapeType="1"/>
            </p:cNvSpPr>
            <p:nvPr/>
          </p:nvSpPr>
          <p:spPr bwMode="auto">
            <a:xfrm flipH="1">
              <a:off x="3287" y="1886"/>
              <a:ext cx="35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66" name="Line 224"/>
            <p:cNvSpPr>
              <a:spLocks noChangeShapeType="1"/>
            </p:cNvSpPr>
            <p:nvPr/>
          </p:nvSpPr>
          <p:spPr bwMode="auto">
            <a:xfrm flipH="1">
              <a:off x="3231" y="1898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67" name="Line 225"/>
            <p:cNvSpPr>
              <a:spLocks noChangeShapeType="1"/>
            </p:cNvSpPr>
            <p:nvPr/>
          </p:nvSpPr>
          <p:spPr bwMode="auto">
            <a:xfrm flipH="1">
              <a:off x="3175" y="1908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68" name="Line 226"/>
            <p:cNvSpPr>
              <a:spLocks noChangeShapeType="1"/>
            </p:cNvSpPr>
            <p:nvPr/>
          </p:nvSpPr>
          <p:spPr bwMode="auto">
            <a:xfrm flipH="1">
              <a:off x="3119" y="1919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69" name="Line 227"/>
            <p:cNvSpPr>
              <a:spLocks noChangeShapeType="1"/>
            </p:cNvSpPr>
            <p:nvPr/>
          </p:nvSpPr>
          <p:spPr bwMode="auto">
            <a:xfrm flipH="1">
              <a:off x="3063" y="1929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70" name="Line 228"/>
            <p:cNvSpPr>
              <a:spLocks noChangeShapeType="1"/>
            </p:cNvSpPr>
            <p:nvPr/>
          </p:nvSpPr>
          <p:spPr bwMode="auto">
            <a:xfrm flipH="1">
              <a:off x="3007" y="1940"/>
              <a:ext cx="36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71" name="Line 229"/>
            <p:cNvSpPr>
              <a:spLocks noChangeShapeType="1"/>
            </p:cNvSpPr>
            <p:nvPr/>
          </p:nvSpPr>
          <p:spPr bwMode="auto">
            <a:xfrm flipH="1">
              <a:off x="2952" y="1950"/>
              <a:ext cx="35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72" name="Line 230"/>
            <p:cNvSpPr>
              <a:spLocks noChangeShapeType="1"/>
            </p:cNvSpPr>
            <p:nvPr/>
          </p:nvSpPr>
          <p:spPr bwMode="auto">
            <a:xfrm flipH="1">
              <a:off x="2896" y="1962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73" name="Line 231"/>
            <p:cNvSpPr>
              <a:spLocks noChangeShapeType="1"/>
            </p:cNvSpPr>
            <p:nvPr/>
          </p:nvSpPr>
          <p:spPr bwMode="auto">
            <a:xfrm flipH="1">
              <a:off x="2840" y="1972"/>
              <a:ext cx="3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4" name="Group 232"/>
          <p:cNvGrpSpPr>
            <a:grpSpLocks/>
          </p:cNvGrpSpPr>
          <p:nvPr/>
        </p:nvGrpSpPr>
        <p:grpSpPr bwMode="auto">
          <a:xfrm>
            <a:off x="7678341" y="2584723"/>
            <a:ext cx="1649412" cy="1316038"/>
            <a:chOff x="3898" y="1788"/>
            <a:chExt cx="1039" cy="829"/>
          </a:xfrm>
        </p:grpSpPr>
        <p:sp>
          <p:nvSpPr>
            <p:cNvPr id="55318" name="Line 233"/>
            <p:cNvSpPr>
              <a:spLocks noChangeShapeType="1"/>
            </p:cNvSpPr>
            <p:nvPr/>
          </p:nvSpPr>
          <p:spPr bwMode="auto">
            <a:xfrm flipH="1">
              <a:off x="4902" y="1788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19" name="Line 234"/>
            <p:cNvSpPr>
              <a:spLocks noChangeShapeType="1"/>
            </p:cNvSpPr>
            <p:nvPr/>
          </p:nvSpPr>
          <p:spPr bwMode="auto">
            <a:xfrm flipH="1">
              <a:off x="4846" y="1834"/>
              <a:ext cx="36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20" name="Line 235"/>
            <p:cNvSpPr>
              <a:spLocks noChangeShapeType="1"/>
            </p:cNvSpPr>
            <p:nvPr/>
          </p:nvSpPr>
          <p:spPr bwMode="auto">
            <a:xfrm flipH="1">
              <a:off x="4791" y="1879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21" name="Line 236"/>
            <p:cNvSpPr>
              <a:spLocks noChangeShapeType="1"/>
            </p:cNvSpPr>
            <p:nvPr/>
          </p:nvSpPr>
          <p:spPr bwMode="auto">
            <a:xfrm flipH="1">
              <a:off x="4735" y="1924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22" name="Line 237"/>
            <p:cNvSpPr>
              <a:spLocks noChangeShapeType="1"/>
            </p:cNvSpPr>
            <p:nvPr/>
          </p:nvSpPr>
          <p:spPr bwMode="auto">
            <a:xfrm flipH="1">
              <a:off x="4679" y="1970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23" name="Line 238"/>
            <p:cNvSpPr>
              <a:spLocks noChangeShapeType="1"/>
            </p:cNvSpPr>
            <p:nvPr/>
          </p:nvSpPr>
          <p:spPr bwMode="auto">
            <a:xfrm flipH="1">
              <a:off x="4623" y="2015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24" name="Line 239"/>
            <p:cNvSpPr>
              <a:spLocks noChangeShapeType="1"/>
            </p:cNvSpPr>
            <p:nvPr/>
          </p:nvSpPr>
          <p:spPr bwMode="auto">
            <a:xfrm flipH="1">
              <a:off x="4567" y="2060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25" name="Line 240"/>
            <p:cNvSpPr>
              <a:spLocks noChangeShapeType="1"/>
            </p:cNvSpPr>
            <p:nvPr/>
          </p:nvSpPr>
          <p:spPr bwMode="auto">
            <a:xfrm flipH="1">
              <a:off x="4511" y="2106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26" name="Line 241"/>
            <p:cNvSpPr>
              <a:spLocks noChangeShapeType="1"/>
            </p:cNvSpPr>
            <p:nvPr/>
          </p:nvSpPr>
          <p:spPr bwMode="auto">
            <a:xfrm flipH="1">
              <a:off x="4455" y="2151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27" name="Line 242"/>
            <p:cNvSpPr>
              <a:spLocks noChangeShapeType="1"/>
            </p:cNvSpPr>
            <p:nvPr/>
          </p:nvSpPr>
          <p:spPr bwMode="auto">
            <a:xfrm flipH="1">
              <a:off x="4399" y="2196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28" name="Line 243"/>
            <p:cNvSpPr>
              <a:spLocks noChangeShapeType="1"/>
            </p:cNvSpPr>
            <p:nvPr/>
          </p:nvSpPr>
          <p:spPr bwMode="auto">
            <a:xfrm flipH="1">
              <a:off x="4343" y="2242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29" name="Line 244"/>
            <p:cNvSpPr>
              <a:spLocks noChangeShapeType="1"/>
            </p:cNvSpPr>
            <p:nvPr/>
          </p:nvSpPr>
          <p:spPr bwMode="auto">
            <a:xfrm flipH="1">
              <a:off x="4287" y="2287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30" name="Line 245"/>
            <p:cNvSpPr>
              <a:spLocks noChangeShapeType="1"/>
            </p:cNvSpPr>
            <p:nvPr/>
          </p:nvSpPr>
          <p:spPr bwMode="auto">
            <a:xfrm flipH="1">
              <a:off x="4231" y="2332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31" name="Line 246"/>
            <p:cNvSpPr>
              <a:spLocks noChangeShapeType="1"/>
            </p:cNvSpPr>
            <p:nvPr/>
          </p:nvSpPr>
          <p:spPr bwMode="auto">
            <a:xfrm flipH="1">
              <a:off x="4175" y="2378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32" name="Line 247"/>
            <p:cNvSpPr>
              <a:spLocks noChangeShapeType="1"/>
            </p:cNvSpPr>
            <p:nvPr/>
          </p:nvSpPr>
          <p:spPr bwMode="auto">
            <a:xfrm flipH="1">
              <a:off x="4119" y="2423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33" name="Line 248"/>
            <p:cNvSpPr>
              <a:spLocks noChangeShapeType="1"/>
            </p:cNvSpPr>
            <p:nvPr/>
          </p:nvSpPr>
          <p:spPr bwMode="auto">
            <a:xfrm flipH="1">
              <a:off x="4063" y="2468"/>
              <a:ext cx="3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34" name="Line 249"/>
            <p:cNvSpPr>
              <a:spLocks noChangeShapeType="1"/>
            </p:cNvSpPr>
            <p:nvPr/>
          </p:nvSpPr>
          <p:spPr bwMode="auto">
            <a:xfrm flipH="1">
              <a:off x="4007" y="2514"/>
              <a:ext cx="3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35" name="Line 250"/>
            <p:cNvSpPr>
              <a:spLocks noChangeShapeType="1"/>
            </p:cNvSpPr>
            <p:nvPr/>
          </p:nvSpPr>
          <p:spPr bwMode="auto">
            <a:xfrm flipH="1">
              <a:off x="3951" y="2559"/>
              <a:ext cx="36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36" name="Line 251"/>
            <p:cNvSpPr>
              <a:spLocks noChangeShapeType="1"/>
            </p:cNvSpPr>
            <p:nvPr/>
          </p:nvSpPr>
          <p:spPr bwMode="auto">
            <a:xfrm flipH="1">
              <a:off x="3898" y="2604"/>
              <a:ext cx="33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5311" name="Rectangle 252"/>
          <p:cNvSpPr>
            <a:spLocks noChangeArrowheads="1"/>
          </p:cNvSpPr>
          <p:nvPr/>
        </p:nvSpPr>
        <p:spPr bwMode="auto">
          <a:xfrm>
            <a:off x="5028804" y="3251474"/>
            <a:ext cx="157254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s-ES_tradnl" sz="1600" b="1" dirty="0">
                <a:solidFill>
                  <a:srgbClr val="000000"/>
                </a:solidFill>
                <a:latin typeface="Arial" pitchFamily="34" charset="0"/>
              </a:rPr>
              <a:t>Funcionalidad</a:t>
            </a:r>
          </a:p>
        </p:txBody>
      </p:sp>
      <p:sp>
        <p:nvSpPr>
          <p:cNvPr id="55312" name="Rectangle 253"/>
          <p:cNvSpPr>
            <a:spLocks noChangeArrowheads="1"/>
          </p:cNvSpPr>
          <p:nvPr/>
        </p:nvSpPr>
        <p:spPr bwMode="auto">
          <a:xfrm>
            <a:off x="4868466" y="4143649"/>
            <a:ext cx="141385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s-ES_tradnl" sz="1600" b="1" dirty="0">
                <a:solidFill>
                  <a:srgbClr val="000000"/>
                </a:solidFill>
                <a:latin typeface="Arial" pitchFamily="34" charset="0"/>
              </a:rPr>
              <a:t>Oportunidad</a:t>
            </a:r>
          </a:p>
        </p:txBody>
      </p:sp>
      <p:sp>
        <p:nvSpPr>
          <p:cNvPr id="55313" name="Rectangle 254"/>
          <p:cNvSpPr>
            <a:spLocks noChangeArrowheads="1"/>
          </p:cNvSpPr>
          <p:nvPr/>
        </p:nvSpPr>
        <p:spPr bwMode="auto">
          <a:xfrm rot="-2940000">
            <a:off x="6304639" y="3827223"/>
            <a:ext cx="76303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s-ES_tradnl" sz="1600" b="1" dirty="0" smtClean="0">
                <a:solidFill>
                  <a:srgbClr val="000000"/>
                </a:solidFill>
                <a:latin typeface="Arial" pitchFamily="34" charset="0"/>
              </a:rPr>
              <a:t>Costo</a:t>
            </a:r>
            <a:endParaRPr lang="es-ES_tradnl" sz="16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4050" name="Rectangle 255"/>
          <p:cNvSpPr>
            <a:spLocks noChangeArrowheads="1"/>
          </p:cNvSpPr>
          <p:nvPr/>
        </p:nvSpPr>
        <p:spPr bwMode="auto">
          <a:xfrm>
            <a:off x="984647" y="952773"/>
            <a:ext cx="7631112" cy="6731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defTabSz="762000">
              <a:spcBef>
                <a:spcPct val="0"/>
              </a:spcBef>
              <a:defRPr/>
            </a:pPr>
            <a:r>
              <a:rPr lang="es-ES_tradnl" sz="4400" dirty="0">
                <a:latin typeface="+mj-lt"/>
                <a:ea typeface="+mj-ea"/>
                <a:cs typeface="+mj-cs"/>
              </a:rPr>
              <a:t>Definición de Calidad</a:t>
            </a:r>
            <a:endParaRPr lang="es-E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dirty="0" smtClean="0"/>
              <a:t>ISO 90003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es-ES_tradnl" sz="3600" dirty="0">
                <a:solidFill>
                  <a:schemeClr val="tx1"/>
                </a:solidFill>
              </a:rPr>
              <a:t>Objetivo :</a:t>
            </a:r>
          </a:p>
          <a:p>
            <a:pPr lvl="1"/>
            <a:r>
              <a:rPr lang="es-ES_tradnl" sz="3200" dirty="0">
                <a:solidFill>
                  <a:schemeClr val="tx1"/>
                </a:solidFill>
              </a:rPr>
              <a:t>Proveer las especificaciones de cómo aplicar la ISO 9001 al desarrollo de software, implementación y mantenimiento.</a:t>
            </a:r>
          </a:p>
          <a:p>
            <a:pPr lvl="1"/>
            <a:r>
              <a:rPr lang="es-ES_tradnl" sz="3200" dirty="0">
                <a:solidFill>
                  <a:schemeClr val="tx1"/>
                </a:solidFill>
              </a:rPr>
              <a:t>Se incluyen temas como</a:t>
            </a:r>
          </a:p>
          <a:p>
            <a:pPr lvl="2"/>
            <a:r>
              <a:rPr lang="es-ES_tradnl" sz="2400" dirty="0">
                <a:solidFill>
                  <a:schemeClr val="tx1"/>
                </a:solidFill>
              </a:rPr>
              <a:t>Administración de la Configuración</a:t>
            </a:r>
          </a:p>
          <a:p>
            <a:pPr lvl="2"/>
            <a:r>
              <a:rPr lang="es-ES_tradnl" sz="2400" dirty="0">
                <a:solidFill>
                  <a:schemeClr val="tx1"/>
                </a:solidFill>
              </a:rPr>
              <a:t>Planeamiento de Proyectos</a:t>
            </a:r>
          </a:p>
          <a:p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50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dirty="0" smtClean="0"/>
              <a:t>ISO 90003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solidFill>
                  <a:schemeClr val="tx1"/>
                </a:solidFill>
              </a:rPr>
              <a:t>Es requerida por las empresas desarrolladoras de software para:</a:t>
            </a:r>
          </a:p>
          <a:p>
            <a:pPr lvl="1"/>
            <a:r>
              <a:rPr lang="es-ES" sz="3200" dirty="0">
                <a:solidFill>
                  <a:schemeClr val="tx1"/>
                </a:solidFill>
              </a:rPr>
              <a:t>Poder incursionar en la competencia del mercado europeo</a:t>
            </a:r>
          </a:p>
          <a:p>
            <a:pPr lvl="1"/>
            <a:r>
              <a:rPr lang="es-ES" sz="3200" dirty="0">
                <a:solidFill>
                  <a:schemeClr val="tx1"/>
                </a:solidFill>
              </a:rPr>
              <a:t>Cubrir expectativas del cliente</a:t>
            </a:r>
          </a:p>
          <a:p>
            <a:pPr lvl="1"/>
            <a:r>
              <a:rPr lang="es-ES" sz="3200" dirty="0">
                <a:solidFill>
                  <a:schemeClr val="tx1"/>
                </a:solidFill>
              </a:rPr>
              <a:t>Obtener ventajas competitivas</a:t>
            </a:r>
          </a:p>
          <a:p>
            <a:pPr lvl="1"/>
            <a:r>
              <a:rPr lang="es-ES" sz="3200" dirty="0">
                <a:solidFill>
                  <a:schemeClr val="tx1"/>
                </a:solidFill>
              </a:rPr>
              <a:t>Reducir costos</a:t>
            </a:r>
          </a:p>
          <a:p>
            <a:endParaRPr lang="es-ES" sz="1800" dirty="0">
              <a:solidFill>
                <a:schemeClr val="tx2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51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 smtClean="0"/>
              <a:t>Otras Normas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err="1">
                <a:solidFill>
                  <a:schemeClr val="tx1"/>
                </a:solidFill>
              </a:rPr>
              <a:t>Moprosoft</a:t>
            </a:r>
            <a:r>
              <a:rPr lang="es-ES" sz="3600" dirty="0">
                <a:solidFill>
                  <a:schemeClr val="tx1"/>
                </a:solidFill>
              </a:rPr>
              <a:t> ( Norma Mexicana )</a:t>
            </a:r>
          </a:p>
          <a:p>
            <a:r>
              <a:rPr lang="es-ES" sz="3600" dirty="0">
                <a:solidFill>
                  <a:schemeClr val="tx1"/>
                </a:solidFill>
              </a:rPr>
              <a:t>MPS ( Norma Brasilera )</a:t>
            </a:r>
          </a:p>
          <a:p>
            <a:r>
              <a:rPr lang="es-ES" sz="3600" dirty="0" err="1">
                <a:solidFill>
                  <a:schemeClr val="tx1"/>
                </a:solidFill>
              </a:rPr>
              <a:t>Competisoft</a:t>
            </a:r>
            <a:endParaRPr lang="es-ES" sz="3600" dirty="0">
              <a:solidFill>
                <a:schemeClr val="tx1"/>
              </a:solidFill>
            </a:endParaRPr>
          </a:p>
          <a:p>
            <a:r>
              <a:rPr lang="es-ES" sz="3600" dirty="0">
                <a:solidFill>
                  <a:schemeClr val="tx1"/>
                </a:solidFill>
              </a:rPr>
              <a:t>Métrica V3</a:t>
            </a:r>
          </a:p>
          <a:p>
            <a:r>
              <a:rPr lang="es-ES" sz="3600" dirty="0">
                <a:solidFill>
                  <a:schemeClr val="tx1"/>
                </a:solidFill>
              </a:rPr>
              <a:t>ISO 29110</a:t>
            </a:r>
          </a:p>
          <a:p>
            <a:r>
              <a:rPr lang="es-AR" sz="3600" dirty="0">
                <a:solidFill>
                  <a:schemeClr val="tx1"/>
                </a:solidFill>
              </a:rPr>
              <a:t>Y Más…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52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 smtClean="0"/>
              <a:t>Referencias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4400" u="sng" dirty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  <a:hlinkClick r:id="rId2"/>
              </a:rPr>
              <a:t>http://www.sei.cmu.edu/cmmi/</a:t>
            </a:r>
            <a:endParaRPr lang="es-AR" sz="4400" dirty="0">
              <a:solidFill>
                <a:schemeClr val="tx2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4400" u="sng" dirty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  <a:hlinkClick r:id="rId3"/>
              </a:rPr>
              <a:t>http://www.iso.org</a:t>
            </a:r>
            <a:endParaRPr lang="es-AR" sz="4400" dirty="0">
              <a:solidFill>
                <a:schemeClr val="tx2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sz="4400" u="sng" dirty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  <a:hlinkClick r:id="rId4"/>
              </a:rPr>
              <a:t>http://www.ieee.net</a:t>
            </a:r>
            <a:endParaRPr lang="es-AR" sz="4400" dirty="0">
              <a:solidFill>
                <a:schemeClr val="tx2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53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>
              <a:defRPr/>
            </a:pPr>
            <a:r>
              <a:rPr lang="es-ES" dirty="0" smtClean="0"/>
              <a:t>¿Qué es Calidad ?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1097280" y="1727628"/>
            <a:ext cx="10903376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AR" altLang="es-AR" sz="2400" dirty="0">
                <a:solidFill>
                  <a:schemeClr val="tx1"/>
                </a:solidFill>
              </a:rPr>
              <a:t>A lo largo de la historia se han desarrollado filosofías o culturas de calidad, de las cuales algunas han sobresalido porque han tenido resultado satisfactorios.</a:t>
            </a:r>
          </a:p>
          <a:p>
            <a:pPr>
              <a:lnSpc>
                <a:spcPct val="100000"/>
              </a:lnSpc>
            </a:pPr>
            <a:r>
              <a:rPr lang="es-AR" altLang="es-AR" sz="2400" dirty="0">
                <a:solidFill>
                  <a:schemeClr val="tx1"/>
                </a:solidFill>
              </a:rPr>
              <a:t>A los que realizaron estas filosofías se los ha llamado Maestros  o Gurús de la Calidad.</a:t>
            </a:r>
            <a:endParaRPr lang="es-E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2400" dirty="0">
                <a:solidFill>
                  <a:schemeClr val="tx1"/>
                </a:solidFill>
              </a:rPr>
              <a:t>Investigaremos las definiciones de algunos de los denominados “ </a:t>
            </a:r>
            <a:r>
              <a:rPr lang="es-ES" sz="2400" b="1" dirty="0">
                <a:solidFill>
                  <a:schemeClr val="tx1"/>
                </a:solidFill>
              </a:rPr>
              <a:t>Filósofos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b="1" dirty="0">
                <a:solidFill>
                  <a:schemeClr val="tx1"/>
                </a:solidFill>
              </a:rPr>
              <a:t>de la Calidad</a:t>
            </a:r>
            <a:r>
              <a:rPr lang="es-ES" sz="2400" dirty="0">
                <a:solidFill>
                  <a:schemeClr val="tx1"/>
                </a:solidFill>
              </a:rPr>
              <a:t>”</a:t>
            </a:r>
          </a:p>
          <a:p>
            <a:pPr lvl="1">
              <a:lnSpc>
                <a:spcPct val="100000"/>
              </a:lnSpc>
            </a:pPr>
            <a:r>
              <a:rPr lang="es-ES" sz="2000" dirty="0">
                <a:solidFill>
                  <a:schemeClr val="tx1"/>
                </a:solidFill>
              </a:rPr>
              <a:t>Philip B. </a:t>
            </a:r>
            <a:r>
              <a:rPr lang="es-ES" sz="2000" dirty="0" err="1">
                <a:solidFill>
                  <a:schemeClr val="tx1"/>
                </a:solidFill>
              </a:rPr>
              <a:t>Crosby</a:t>
            </a:r>
            <a:endParaRPr lang="es-ES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s-ES" sz="2000" dirty="0">
                <a:solidFill>
                  <a:schemeClr val="tx1"/>
                </a:solidFill>
              </a:rPr>
              <a:t>W. Edwards </a:t>
            </a:r>
            <a:r>
              <a:rPr lang="es-ES" sz="2000" dirty="0" err="1">
                <a:solidFill>
                  <a:schemeClr val="tx1"/>
                </a:solidFill>
              </a:rPr>
              <a:t>Deming</a:t>
            </a:r>
            <a:endParaRPr lang="es-ES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s-ES" sz="2000" dirty="0" err="1">
                <a:solidFill>
                  <a:schemeClr val="tx1"/>
                </a:solidFill>
              </a:rPr>
              <a:t>Armand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Feigenbaum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s-ES" sz="2000" dirty="0" err="1">
                <a:solidFill>
                  <a:schemeClr val="tx1"/>
                </a:solidFill>
              </a:rPr>
              <a:t>Kaoru</a:t>
            </a:r>
            <a:r>
              <a:rPr lang="es-ES" sz="2000" dirty="0">
                <a:solidFill>
                  <a:schemeClr val="tx1"/>
                </a:solidFill>
              </a:rPr>
              <a:t> Ishikawa</a:t>
            </a:r>
          </a:p>
          <a:p>
            <a:pPr>
              <a:lnSpc>
                <a:spcPct val="100000"/>
              </a:lnSpc>
            </a:pPr>
            <a:endParaRPr lang="es-E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524000" y="381001"/>
            <a:ext cx="3962400" cy="404813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s-AR" dirty="0" smtClean="0"/>
              <a:t>CROSBY   </a:t>
            </a:r>
            <a:endParaRPr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24001" y="2594171"/>
            <a:ext cx="3571875" cy="313932"/>
          </a:xfrm>
        </p:spPr>
        <p:txBody>
          <a:bodyPr anchor="ctr">
            <a:spAutoFit/>
          </a:bodyPr>
          <a:lstStyle/>
          <a:p>
            <a:pPr marL="742950" lvl="1" indent="-285750">
              <a:spcBef>
                <a:spcPct val="0"/>
              </a:spcBef>
              <a:buNone/>
            </a:pPr>
            <a:r>
              <a:rPr lang="es-AR" sz="1600" dirty="0"/>
              <a:t>“conformidad de los requerimientos”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524001" y="3319464"/>
            <a:ext cx="3965575" cy="466725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dirty="0" smtClean="0"/>
              <a:t>ARMAND V. FEIGENBAUM</a:t>
            </a:r>
          </a:p>
          <a:p>
            <a:pPr>
              <a:buNone/>
              <a:defRPr/>
            </a:pPr>
            <a:endParaRPr dirty="0"/>
          </a:p>
        </p:txBody>
      </p:sp>
      <p:sp>
        <p:nvSpPr>
          <p:cNvPr id="57349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1524001" y="5589588"/>
            <a:ext cx="3311525" cy="1268412"/>
          </a:xfrm>
        </p:spPr>
        <p:txBody>
          <a:bodyPr/>
          <a:lstStyle/>
          <a:p>
            <a:pPr>
              <a:buNone/>
            </a:pPr>
            <a:r>
              <a:rPr lang="es-AR" sz="1600"/>
              <a:t>“Calidad como una relación directa entre los productos y servicios, y las necesidades del cliente”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705600" y="381001"/>
            <a:ext cx="3962400" cy="404813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s-AR" dirty="0" smtClean="0"/>
              <a:t>W. EDWARDS DEMING </a:t>
            </a:r>
            <a:endParaRPr dirty="0" smtClean="0"/>
          </a:p>
          <a:p>
            <a:pPr>
              <a:buNone/>
              <a:defRPr/>
            </a:pPr>
            <a:endParaRPr dirty="0"/>
          </a:p>
        </p:txBody>
      </p:sp>
      <p:sp>
        <p:nvSpPr>
          <p:cNvPr id="47110" name="7 Marcador de contenido"/>
          <p:cNvSpPr>
            <a:spLocks noGrp="1"/>
          </p:cNvSpPr>
          <p:nvPr>
            <p:ph sz="quarter" idx="4294967295"/>
          </p:nvPr>
        </p:nvSpPr>
        <p:spPr>
          <a:xfrm>
            <a:off x="6729414" y="2571750"/>
            <a:ext cx="3938587" cy="458788"/>
          </a:xfrm>
        </p:spPr>
        <p:txBody>
          <a:bodyPr>
            <a:normAutofit fontScale="92500"/>
          </a:bodyPr>
          <a:lstStyle/>
          <a:p>
            <a:pPr>
              <a:buNone/>
              <a:defRPr/>
            </a:pPr>
            <a:r>
              <a:rPr lang="es-AR" sz="1600" dirty="0"/>
              <a:t>“Calidad en términos de la satisfacción del cliente”</a:t>
            </a:r>
            <a:endParaRPr lang="es-ES" sz="1600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702426" y="3319464"/>
            <a:ext cx="3965575" cy="466725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s-AR" dirty="0" smtClean="0"/>
              <a:t>KAORU  ISHIKAWA</a:t>
            </a:r>
            <a:endParaRPr dirty="0" smtClean="0"/>
          </a:p>
          <a:p>
            <a:pPr>
              <a:buNone/>
              <a:defRPr/>
            </a:pPr>
            <a:endParaRPr dirty="0"/>
          </a:p>
        </p:txBody>
      </p:sp>
      <p:pic>
        <p:nvPicPr>
          <p:cNvPr id="573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1" y="857250"/>
            <a:ext cx="2428875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4564" y="857250"/>
            <a:ext cx="2185987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5" name="Rectangle 5"/>
          <p:cNvSpPr>
            <a:spLocks noChangeArrowheads="1"/>
          </p:cNvSpPr>
          <p:nvPr/>
        </p:nvSpPr>
        <p:spPr bwMode="auto">
          <a:xfrm>
            <a:off x="8167688" y="857251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es-AR" sz="1200">
                <a:latin typeface="Calibri" pitchFamily="34" charset="0"/>
                <a:cs typeface="Times New Roman" pitchFamily="18" charset="0"/>
              </a:rPr>
              <a:t>“Fuera de la Crisis”</a:t>
            </a:r>
            <a:endParaRPr lang="es-ES" sz="900">
              <a:latin typeface="Arial" pitchFamily="34" charset="0"/>
            </a:endParaRPr>
          </a:p>
          <a:p>
            <a:pPr algn="just" eaLnBrk="0" hangingPunct="0"/>
            <a:r>
              <a:rPr lang="es-AR" sz="1200">
                <a:latin typeface="Calibri" pitchFamily="34" charset="0"/>
                <a:cs typeface="Times New Roman" pitchFamily="18" charset="0"/>
              </a:rPr>
              <a:t>MIT, 1988</a:t>
            </a:r>
            <a:endParaRPr lang="es-AR">
              <a:latin typeface="Arial" pitchFamily="34" charset="0"/>
            </a:endParaRPr>
          </a:p>
        </p:txBody>
      </p:sp>
      <p:sp>
        <p:nvSpPr>
          <p:cNvPr id="57356" name="Rectangle 6"/>
          <p:cNvSpPr>
            <a:spLocks noChangeArrowheads="1"/>
          </p:cNvSpPr>
          <p:nvPr/>
        </p:nvSpPr>
        <p:spPr bwMode="auto">
          <a:xfrm>
            <a:off x="4452939" y="857142"/>
            <a:ext cx="11983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latin typeface="Calibri" pitchFamily="34" charset="0"/>
                <a:cs typeface="Times New Roman" pitchFamily="18" charset="0"/>
              </a:rPr>
              <a:t>"Quality is Free"</a:t>
            </a:r>
            <a:endParaRPr lang="es-ES" sz="900">
              <a:latin typeface="Arial" pitchFamily="34" charset="0"/>
            </a:endParaRPr>
          </a:p>
          <a:p>
            <a:pPr eaLnBrk="0" hangingPunct="0"/>
            <a:r>
              <a:rPr lang="en-US" sz="1200">
                <a:latin typeface="Calibri" pitchFamily="34" charset="0"/>
                <a:cs typeface="Times New Roman" pitchFamily="18" charset="0"/>
              </a:rPr>
              <a:t>Mc Graw Hill,</a:t>
            </a:r>
          </a:p>
          <a:p>
            <a:pPr eaLnBrk="0" hangingPunct="0"/>
            <a:r>
              <a:rPr lang="en-US" sz="1200">
                <a:latin typeface="Calibri" pitchFamily="34" charset="0"/>
                <a:cs typeface="Times New Roman" pitchFamily="18" charset="0"/>
              </a:rPr>
              <a:t> New York, 1979</a:t>
            </a:r>
          </a:p>
        </p:txBody>
      </p:sp>
      <p:pic>
        <p:nvPicPr>
          <p:cNvPr id="5735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9751" y="3786188"/>
            <a:ext cx="2428875" cy="159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24564" y="3857625"/>
            <a:ext cx="2352675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9" name="Rectangle 9"/>
          <p:cNvSpPr>
            <a:spLocks noChangeArrowheads="1"/>
          </p:cNvSpPr>
          <p:nvPr/>
        </p:nvSpPr>
        <p:spPr bwMode="auto">
          <a:xfrm>
            <a:off x="8382000" y="3857625"/>
            <a:ext cx="1428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AR" sz="1200">
                <a:latin typeface="Calibri" pitchFamily="34" charset="0"/>
                <a:cs typeface="Times New Roman" pitchFamily="18" charset="0"/>
              </a:rPr>
              <a:t>¿Qué es Control Total de la</a:t>
            </a:r>
            <a:endParaRPr lang="es-ES" sz="900">
              <a:latin typeface="Arial" pitchFamily="34" charset="0"/>
            </a:endParaRPr>
          </a:p>
          <a:p>
            <a:pPr eaLnBrk="0" hangingPunct="0"/>
            <a:r>
              <a:rPr lang="es-AR" sz="1200">
                <a:latin typeface="Calibri" pitchFamily="34" charset="0"/>
                <a:cs typeface="Times New Roman" pitchFamily="18" charset="0"/>
              </a:rPr>
              <a:t>Calidad? El modelo japonés; Prentice Hall,</a:t>
            </a:r>
            <a:endParaRPr lang="es-ES" sz="900">
              <a:latin typeface="Arial" pitchFamily="34" charset="0"/>
            </a:endParaRPr>
          </a:p>
          <a:p>
            <a:pPr eaLnBrk="0" hangingPunct="0"/>
            <a:r>
              <a:rPr lang="es-ES" sz="1200">
                <a:latin typeface="Calibri" pitchFamily="34" charset="0"/>
                <a:cs typeface="Times New Roman" pitchFamily="18" charset="0"/>
              </a:rPr>
              <a:t>1985</a:t>
            </a:r>
          </a:p>
        </p:txBody>
      </p:sp>
      <p:sp>
        <p:nvSpPr>
          <p:cNvPr id="57360" name="Rectangle 1"/>
          <p:cNvSpPr>
            <a:spLocks noChangeArrowheads="1"/>
          </p:cNvSpPr>
          <p:nvPr/>
        </p:nvSpPr>
        <p:spPr bwMode="auto">
          <a:xfrm>
            <a:off x="4310063" y="3929063"/>
            <a:ext cx="1428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ES" sz="1200">
                <a:latin typeface="Calibri" pitchFamily="34" charset="0"/>
                <a:cs typeface="Times New Roman" pitchFamily="18" charset="0"/>
              </a:rPr>
              <a:t>“Control Total de la</a:t>
            </a:r>
            <a:endParaRPr lang="es-ES" sz="900">
              <a:latin typeface="Arial" pitchFamily="34" charset="0"/>
            </a:endParaRPr>
          </a:p>
          <a:p>
            <a:pPr eaLnBrk="0" hangingPunct="0"/>
            <a:r>
              <a:rPr lang="es-ES" sz="1200">
                <a:latin typeface="Calibri" pitchFamily="34" charset="0"/>
                <a:cs typeface="Times New Roman" pitchFamily="18" charset="0"/>
              </a:rPr>
              <a:t>Calidad”, 3º ed.</a:t>
            </a:r>
            <a:endParaRPr lang="es-ES">
              <a:latin typeface="Arial" pitchFamily="34" charset="0"/>
            </a:endParaRPr>
          </a:p>
        </p:txBody>
      </p:sp>
      <p:sp>
        <p:nvSpPr>
          <p:cNvPr id="57361" name="18 Rectángulo"/>
          <p:cNvSpPr>
            <a:spLocks noChangeArrowheads="1"/>
          </p:cNvSpPr>
          <p:nvPr/>
        </p:nvSpPr>
        <p:spPr bwMode="auto">
          <a:xfrm>
            <a:off x="5953125" y="5572125"/>
            <a:ext cx="37861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600">
                <a:latin typeface="Gill Sans MT" pitchFamily="34" charset="0"/>
              </a:rPr>
              <a:t>“Establece que los requerimientos y necesidades de los clientes van cambiando lo que conlleva a una definición cambiante”</a:t>
            </a:r>
            <a:endParaRPr lang="es-ES" sz="1600">
              <a:latin typeface="Gill Sans MT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8" descr="http://www.dupontrefinish.es/dupontrefinish/es/es/images/aboutus/nuestra%20empresa/logos_fabricant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4" y="1052514"/>
            <a:ext cx="79216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255007-B58F-4902-82BF-1D8EC9F71784}" type="slidenum">
              <a:rPr lang="es-ES" altLang="es-AR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6096001" y="-516370"/>
            <a:ext cx="5544615" cy="14493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smtClean="0"/>
              <a:t>¿Que es la Calidad?</a:t>
            </a:r>
            <a:endParaRPr dirty="0"/>
          </a:p>
        </p:txBody>
      </p:sp>
      <p:sp>
        <p:nvSpPr>
          <p:cNvPr id="47108" name="4 Marcador de texto"/>
          <p:cNvSpPr>
            <a:spLocks noGrp="1"/>
          </p:cNvSpPr>
          <p:nvPr>
            <p:ph sz="quarter" idx="4294967295"/>
          </p:nvPr>
        </p:nvSpPr>
        <p:spPr>
          <a:xfrm>
            <a:off x="292103" y="396256"/>
            <a:ext cx="8229600" cy="5824537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AR" sz="2400" dirty="0" smtClean="0"/>
              <a:t>Reconocimiento del mercado - Autos</a:t>
            </a:r>
            <a:endParaRPr altLang="es-AR" sz="24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4" y="1682750"/>
            <a:ext cx="692467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5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1A62E4-18DE-4B3D-9CCC-AD9CDFA03BE3}" type="slidenum">
              <a:rPr lang="es-ES" altLang="es-AR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smtClean="0"/>
              <a:t>¿Que es la Calidad?</a:t>
            </a:r>
            <a:endParaRPr dirty="0"/>
          </a:p>
        </p:txBody>
      </p:sp>
      <p:sp>
        <p:nvSpPr>
          <p:cNvPr id="48131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0" y="260350"/>
            <a:ext cx="8143875" cy="5976938"/>
          </a:xfrm>
        </p:spPr>
        <p:txBody>
          <a:bodyPr>
            <a:normAutofit/>
          </a:bodyPr>
          <a:lstStyle/>
          <a:p>
            <a:r>
              <a:rPr lang="es-ES_tradnl" altLang="es-AR" sz="2400" smtClean="0"/>
              <a:t>Reconocimiento del mercado - software</a:t>
            </a:r>
            <a:endParaRPr altLang="es-AR" sz="2400" smtClean="0"/>
          </a:p>
        </p:txBody>
      </p:sp>
      <p:pic>
        <p:nvPicPr>
          <p:cNvPr id="48135" name="Picture 2" descr="http://blog.iedge.eu/wp-content/uploads/2012/09/IEDGE-softwar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836613"/>
            <a:ext cx="7632700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09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G I 2014">
  <a:themeElements>
    <a:clrScheme name="Personalizado 28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6B7C72"/>
      </a:accent1>
      <a:accent2>
        <a:srgbClr val="C00000"/>
      </a:accent2>
      <a:accent3>
        <a:srgbClr val="726056"/>
      </a:accent3>
      <a:accent4>
        <a:srgbClr val="4C5A6A"/>
      </a:accent4>
      <a:accent5>
        <a:srgbClr val="56566E"/>
      </a:accent5>
      <a:accent6>
        <a:srgbClr val="79463D"/>
      </a:accent6>
      <a:hlink>
        <a:srgbClr val="0000FF"/>
      </a:hlink>
      <a:folHlink>
        <a:srgbClr val="800080"/>
      </a:folHlink>
    </a:clrScheme>
    <a:fontScheme name="Retrospecció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14.potx" id="{FFA28421-7977-4086-9B9D-46791FE6E3F2}" vid="{CA613BDF-0A40-4D03-A648-4299003AC0C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11228</TotalTime>
  <Words>2925</Words>
  <Application>Microsoft Office PowerPoint</Application>
  <PresentationFormat>Panorámica</PresentationFormat>
  <Paragraphs>474</Paragraphs>
  <Slides>53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64" baseType="lpstr">
      <vt:lpstr>Arial Unicode MS</vt:lpstr>
      <vt:lpstr>Arial</vt:lpstr>
      <vt:lpstr>Arial Black</vt:lpstr>
      <vt:lpstr>Calibri</vt:lpstr>
      <vt:lpstr>Calibri Light</vt:lpstr>
      <vt:lpstr>Georgia</vt:lpstr>
      <vt:lpstr>Gill Sans MT</vt:lpstr>
      <vt:lpstr>Times New Roman</vt:lpstr>
      <vt:lpstr>Wingdings</vt:lpstr>
      <vt:lpstr>Wingdings 2</vt:lpstr>
      <vt:lpstr>ING I 2014</vt:lpstr>
      <vt:lpstr>Ingeniería de Software I </vt:lpstr>
      <vt:lpstr>Calidad</vt:lpstr>
      <vt:lpstr>Pero.. ¿Qué es la Calidad ?</vt:lpstr>
      <vt:lpstr>¿Qué es la Calidad ?</vt:lpstr>
      <vt:lpstr>Presentación de PowerPoint</vt:lpstr>
      <vt:lpstr>¿Qué es Calidad ?</vt:lpstr>
      <vt:lpstr>Presentación de PowerPoint</vt:lpstr>
      <vt:lpstr>¿Que es la Calidad?</vt:lpstr>
      <vt:lpstr>¿Que es la Calidad?</vt:lpstr>
      <vt:lpstr>Presentación de PowerPoint</vt:lpstr>
      <vt:lpstr>Conclusión…</vt:lpstr>
      <vt:lpstr>Definiciones de Calidad</vt:lpstr>
      <vt:lpstr>Historia de la Calidad</vt:lpstr>
      <vt:lpstr>Historia de la Calidad</vt:lpstr>
      <vt:lpstr>Historia de la Calidad</vt:lpstr>
      <vt:lpstr>Historia de la Calidad</vt:lpstr>
      <vt:lpstr>Historia de la Calidad</vt:lpstr>
      <vt:lpstr>Historia de la Calidad</vt:lpstr>
      <vt:lpstr>Calidad de los Sistemas de Información </vt:lpstr>
      <vt:lpstr>Componentes</vt:lpstr>
      <vt:lpstr>Componentes</vt:lpstr>
      <vt:lpstr>Calidad de Software</vt:lpstr>
      <vt:lpstr>Calidad de Software</vt:lpstr>
      <vt:lpstr>Calidad de Software</vt:lpstr>
      <vt:lpstr>Calidad del Producto y Proceso</vt:lpstr>
      <vt:lpstr>Calidad del Producto y Proceso</vt:lpstr>
      <vt:lpstr>Presentación de PowerPoint</vt:lpstr>
      <vt:lpstr>Presentación de PowerPoint</vt:lpstr>
      <vt:lpstr>Causas que deterioran la calidad</vt:lpstr>
      <vt:lpstr>Modelos de Calidad</vt:lpstr>
      <vt:lpstr>Calidad del Producto</vt:lpstr>
      <vt:lpstr>Calidad del Producto</vt:lpstr>
      <vt:lpstr>Calidad del Producto</vt:lpstr>
      <vt:lpstr>Calidad del Producto (25000)</vt:lpstr>
      <vt:lpstr>Calidad de Proceso</vt:lpstr>
      <vt:lpstr>Historia CMM - CMMI</vt:lpstr>
      <vt:lpstr>CMM - CMMI</vt:lpstr>
      <vt:lpstr>CMM</vt:lpstr>
      <vt:lpstr>CMMI</vt:lpstr>
      <vt:lpstr>CMM – CMMI Escalonado</vt:lpstr>
      <vt:lpstr>Nivel 1 - Inicial</vt:lpstr>
      <vt:lpstr>Nivel 2 - Repetible</vt:lpstr>
      <vt:lpstr>Nivel 3 - Definido</vt:lpstr>
      <vt:lpstr>Nivel 4 - Gestionado</vt:lpstr>
      <vt:lpstr>Nivel 5 - Optimizado</vt:lpstr>
      <vt:lpstr>CMMI  Representación continua</vt:lpstr>
      <vt:lpstr>ISO  lnternational Organization for Standardization </vt:lpstr>
      <vt:lpstr>ISO  lnternational Organization for Standardization </vt:lpstr>
      <vt:lpstr>Presentación de PowerPoint</vt:lpstr>
      <vt:lpstr>ISO 90003</vt:lpstr>
      <vt:lpstr>ISO 90003</vt:lpstr>
      <vt:lpstr>Otras Normas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Ariel</dc:creator>
  <cp:lastModifiedBy>silvia</cp:lastModifiedBy>
  <cp:revision>181</cp:revision>
  <dcterms:created xsi:type="dcterms:W3CDTF">2011-08-23T16:26:08Z</dcterms:created>
  <dcterms:modified xsi:type="dcterms:W3CDTF">2015-11-02T15:32:15Z</dcterms:modified>
</cp:coreProperties>
</file>