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6" r:id="rId6"/>
    <p:sldId id="267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1587B-4867-EEE1-498A-68F4908998F3}" v="92" dt="2023-05-08T05:26:43.186"/>
    <p1510:client id="{85094A58-DE57-4135-8AD7-40A6986D5A4D}" v="664" dt="2023-05-02T09:18:32.343"/>
    <p1510:client id="{BFDAD239-F661-BAD0-0CDB-0CC1A42B323C}" v="1" dt="2023-05-08T07:48:59.759"/>
    <p1510:client id="{CC1A3786-D186-A5E0-758A-F24BE367207C}" v="326" dt="2023-05-08T07:32:23.056"/>
    <p1510:client id="{EEB1375B-EC51-42ED-4389-A5EC1C570E58}" v="558" dt="2023-05-08T06:22:44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05158-123F-4F87-8407-E514484169D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444018-936A-49E0-B066-76232836923B}">
      <dgm:prSet/>
      <dgm:spPr/>
      <dgm:t>
        <a:bodyPr/>
        <a:lstStyle/>
        <a:p>
          <a:r>
            <a:rPr lang="en-US" dirty="0"/>
            <a:t>Original Proposal: Can school performance be predicted by socioeconomic factors?</a:t>
          </a:r>
        </a:p>
      </dgm:t>
    </dgm:pt>
    <dgm:pt modelId="{09676001-FE4E-474F-9EB9-EB91BC2D2273}" type="parTrans" cxnId="{99DFBF1E-6A7F-43C3-9057-D7BA8BFE427C}">
      <dgm:prSet/>
      <dgm:spPr/>
      <dgm:t>
        <a:bodyPr/>
        <a:lstStyle/>
        <a:p>
          <a:endParaRPr lang="en-US"/>
        </a:p>
      </dgm:t>
    </dgm:pt>
    <dgm:pt modelId="{5823813D-70F4-4B3F-80DC-B679BA883DE8}" type="sibTrans" cxnId="{99DFBF1E-6A7F-43C3-9057-D7BA8BFE427C}">
      <dgm:prSet/>
      <dgm:spPr/>
      <dgm:t>
        <a:bodyPr/>
        <a:lstStyle/>
        <a:p>
          <a:endParaRPr lang="en-US"/>
        </a:p>
      </dgm:t>
    </dgm:pt>
    <dgm:pt modelId="{15749A11-6D4A-490A-8C72-9CA050E8FD7E}">
      <dgm:prSet/>
      <dgm:spPr/>
      <dgm:t>
        <a:bodyPr/>
        <a:lstStyle/>
        <a:p>
          <a:pPr rtl="0"/>
          <a:r>
            <a:rPr lang="en-US" dirty="0"/>
            <a:t>Additional Proposal: How does the addition of States effect a school's performance </a:t>
          </a:r>
          <a:r>
            <a:rPr lang="en-US" dirty="0">
              <a:latin typeface="Calibri Light" panose="020F0302020204030204"/>
            </a:rPr>
            <a:t>or even</a:t>
          </a:r>
          <a:r>
            <a:rPr lang="en-US" dirty="0"/>
            <a:t> socioeconomic factors?</a:t>
          </a:r>
        </a:p>
      </dgm:t>
    </dgm:pt>
    <dgm:pt modelId="{60076598-EE5F-4EBE-A79F-B51A84578452}" type="parTrans" cxnId="{5C389477-7D02-439A-AFF6-9849BF053448}">
      <dgm:prSet/>
      <dgm:spPr/>
      <dgm:t>
        <a:bodyPr/>
        <a:lstStyle/>
        <a:p>
          <a:endParaRPr lang="en-US"/>
        </a:p>
      </dgm:t>
    </dgm:pt>
    <dgm:pt modelId="{D6E63B70-7E8C-4796-BE5C-EFCE482F9FA6}" type="sibTrans" cxnId="{5C389477-7D02-439A-AFF6-9849BF053448}">
      <dgm:prSet/>
      <dgm:spPr/>
      <dgm:t>
        <a:bodyPr/>
        <a:lstStyle/>
        <a:p>
          <a:endParaRPr lang="en-US"/>
        </a:p>
      </dgm:t>
    </dgm:pt>
    <dgm:pt modelId="{1BDB69F1-93EC-4D51-90EC-7E45E5257622}" type="pres">
      <dgm:prSet presAssocID="{EF805158-123F-4F87-8407-E514484169D4}" presName="outerComposite" presStyleCnt="0">
        <dgm:presLayoutVars>
          <dgm:chMax val="5"/>
          <dgm:dir/>
          <dgm:resizeHandles val="exact"/>
        </dgm:presLayoutVars>
      </dgm:prSet>
      <dgm:spPr/>
    </dgm:pt>
    <dgm:pt modelId="{D35BA7F8-5698-4BC3-927D-7BE8C2D4D294}" type="pres">
      <dgm:prSet presAssocID="{EF805158-123F-4F87-8407-E514484169D4}" presName="dummyMaxCanvas" presStyleCnt="0">
        <dgm:presLayoutVars/>
      </dgm:prSet>
      <dgm:spPr/>
    </dgm:pt>
    <dgm:pt modelId="{0F44B0BE-28F2-4214-90E7-A153C422EFE7}" type="pres">
      <dgm:prSet presAssocID="{EF805158-123F-4F87-8407-E514484169D4}" presName="TwoNodes_1" presStyleLbl="node1" presStyleIdx="0" presStyleCnt="2">
        <dgm:presLayoutVars>
          <dgm:bulletEnabled val="1"/>
        </dgm:presLayoutVars>
      </dgm:prSet>
      <dgm:spPr/>
    </dgm:pt>
    <dgm:pt modelId="{49CABD18-363F-45BA-9CFA-43AFBA954E17}" type="pres">
      <dgm:prSet presAssocID="{EF805158-123F-4F87-8407-E514484169D4}" presName="TwoNodes_2" presStyleLbl="node1" presStyleIdx="1" presStyleCnt="2">
        <dgm:presLayoutVars>
          <dgm:bulletEnabled val="1"/>
        </dgm:presLayoutVars>
      </dgm:prSet>
      <dgm:spPr/>
    </dgm:pt>
    <dgm:pt modelId="{87BDC9F1-A0C9-47BA-887A-941FF77965BF}" type="pres">
      <dgm:prSet presAssocID="{EF805158-123F-4F87-8407-E514484169D4}" presName="TwoConn_1-2" presStyleLbl="fgAccFollowNode1" presStyleIdx="0" presStyleCnt="1">
        <dgm:presLayoutVars>
          <dgm:bulletEnabled val="1"/>
        </dgm:presLayoutVars>
      </dgm:prSet>
      <dgm:spPr/>
    </dgm:pt>
    <dgm:pt modelId="{400D1D3C-A5AB-42EA-B7BA-1C8BB237988E}" type="pres">
      <dgm:prSet presAssocID="{EF805158-123F-4F87-8407-E514484169D4}" presName="TwoNodes_1_text" presStyleLbl="node1" presStyleIdx="1" presStyleCnt="2">
        <dgm:presLayoutVars>
          <dgm:bulletEnabled val="1"/>
        </dgm:presLayoutVars>
      </dgm:prSet>
      <dgm:spPr/>
    </dgm:pt>
    <dgm:pt modelId="{C4744F09-290B-4BEC-92BC-B2DE1802B8D1}" type="pres">
      <dgm:prSet presAssocID="{EF805158-123F-4F87-8407-E514484169D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A16B210-B09C-423C-A124-9D0D8DD76523}" type="presOf" srcId="{EF805158-123F-4F87-8407-E514484169D4}" destId="{1BDB69F1-93EC-4D51-90EC-7E45E5257622}" srcOrd="0" destOrd="0" presId="urn:microsoft.com/office/officeart/2005/8/layout/vProcess5"/>
    <dgm:cxn modelId="{99DFBF1E-6A7F-43C3-9057-D7BA8BFE427C}" srcId="{EF805158-123F-4F87-8407-E514484169D4}" destId="{72444018-936A-49E0-B066-76232836923B}" srcOrd="0" destOrd="0" parTransId="{09676001-FE4E-474F-9EB9-EB91BC2D2273}" sibTransId="{5823813D-70F4-4B3F-80DC-B679BA883DE8}"/>
    <dgm:cxn modelId="{F1A78C22-1576-4CEC-8802-00905D06BA98}" type="presOf" srcId="{72444018-936A-49E0-B066-76232836923B}" destId="{400D1D3C-A5AB-42EA-B7BA-1C8BB237988E}" srcOrd="1" destOrd="0" presId="urn:microsoft.com/office/officeart/2005/8/layout/vProcess5"/>
    <dgm:cxn modelId="{223D3136-FE49-4688-BC23-1EF495EDBFDB}" type="presOf" srcId="{5823813D-70F4-4B3F-80DC-B679BA883DE8}" destId="{87BDC9F1-A0C9-47BA-887A-941FF77965BF}" srcOrd="0" destOrd="0" presId="urn:microsoft.com/office/officeart/2005/8/layout/vProcess5"/>
    <dgm:cxn modelId="{A667C95C-FF0A-4ED7-8B05-EA9EB5AEDEE5}" type="presOf" srcId="{72444018-936A-49E0-B066-76232836923B}" destId="{0F44B0BE-28F2-4214-90E7-A153C422EFE7}" srcOrd="0" destOrd="0" presId="urn:microsoft.com/office/officeart/2005/8/layout/vProcess5"/>
    <dgm:cxn modelId="{5C389477-7D02-439A-AFF6-9849BF053448}" srcId="{EF805158-123F-4F87-8407-E514484169D4}" destId="{15749A11-6D4A-490A-8C72-9CA050E8FD7E}" srcOrd="1" destOrd="0" parTransId="{60076598-EE5F-4EBE-A79F-B51A84578452}" sibTransId="{D6E63B70-7E8C-4796-BE5C-EFCE482F9FA6}"/>
    <dgm:cxn modelId="{5E2F98E0-6739-4827-B08C-79DC2FAD638C}" type="presOf" srcId="{15749A11-6D4A-490A-8C72-9CA050E8FD7E}" destId="{49CABD18-363F-45BA-9CFA-43AFBA954E17}" srcOrd="0" destOrd="0" presId="urn:microsoft.com/office/officeart/2005/8/layout/vProcess5"/>
    <dgm:cxn modelId="{9B39F1EC-900A-4486-96AF-159D0EF8AB60}" type="presOf" srcId="{15749A11-6D4A-490A-8C72-9CA050E8FD7E}" destId="{C4744F09-290B-4BEC-92BC-B2DE1802B8D1}" srcOrd="1" destOrd="0" presId="urn:microsoft.com/office/officeart/2005/8/layout/vProcess5"/>
    <dgm:cxn modelId="{8072F37B-1197-45F3-9FA5-C12E4741F476}" type="presParOf" srcId="{1BDB69F1-93EC-4D51-90EC-7E45E5257622}" destId="{D35BA7F8-5698-4BC3-927D-7BE8C2D4D294}" srcOrd="0" destOrd="0" presId="urn:microsoft.com/office/officeart/2005/8/layout/vProcess5"/>
    <dgm:cxn modelId="{3C67837A-03D3-4FAF-AB0B-849A469B7328}" type="presParOf" srcId="{1BDB69F1-93EC-4D51-90EC-7E45E5257622}" destId="{0F44B0BE-28F2-4214-90E7-A153C422EFE7}" srcOrd="1" destOrd="0" presId="urn:microsoft.com/office/officeart/2005/8/layout/vProcess5"/>
    <dgm:cxn modelId="{37F41280-13A0-464F-9B4D-F6D63D8EE2D9}" type="presParOf" srcId="{1BDB69F1-93EC-4D51-90EC-7E45E5257622}" destId="{49CABD18-363F-45BA-9CFA-43AFBA954E17}" srcOrd="2" destOrd="0" presId="urn:microsoft.com/office/officeart/2005/8/layout/vProcess5"/>
    <dgm:cxn modelId="{1E908D89-26FE-4D94-941E-41BDE4945095}" type="presParOf" srcId="{1BDB69F1-93EC-4D51-90EC-7E45E5257622}" destId="{87BDC9F1-A0C9-47BA-887A-941FF77965BF}" srcOrd="3" destOrd="0" presId="urn:microsoft.com/office/officeart/2005/8/layout/vProcess5"/>
    <dgm:cxn modelId="{4AB96F9F-0CA7-4431-9523-7FB5A3EE1688}" type="presParOf" srcId="{1BDB69F1-93EC-4D51-90EC-7E45E5257622}" destId="{400D1D3C-A5AB-42EA-B7BA-1C8BB237988E}" srcOrd="4" destOrd="0" presId="urn:microsoft.com/office/officeart/2005/8/layout/vProcess5"/>
    <dgm:cxn modelId="{4F64F760-23F8-4101-8134-9B8143CD258F}" type="presParOf" srcId="{1BDB69F1-93EC-4D51-90EC-7E45E5257622}" destId="{C4744F09-290B-4BEC-92BC-B2DE1802B8D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98E5B-183C-4B1C-AFD8-8911033EB17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D7036C-7B2D-41A5-A666-5B535E0DD807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Multiple linear regression</a:t>
          </a:r>
          <a:endParaRPr lang="en-US" dirty="0"/>
        </a:p>
      </dgm:t>
    </dgm:pt>
    <dgm:pt modelId="{B2F1695C-6253-4A32-8E33-BFDFC6E0F70C}" type="parTrans" cxnId="{FEDBF1D2-B794-48C2-B521-4031D6B62398}">
      <dgm:prSet/>
      <dgm:spPr/>
      <dgm:t>
        <a:bodyPr/>
        <a:lstStyle/>
        <a:p>
          <a:endParaRPr lang="en-US"/>
        </a:p>
      </dgm:t>
    </dgm:pt>
    <dgm:pt modelId="{BF5282E8-C2ED-44FE-BD77-D5554E0FCDD8}" type="sibTrans" cxnId="{FEDBF1D2-B794-48C2-B521-4031D6B62398}">
      <dgm:prSet/>
      <dgm:spPr/>
      <dgm:t>
        <a:bodyPr/>
        <a:lstStyle/>
        <a:p>
          <a:endParaRPr lang="en-US"/>
        </a:p>
      </dgm:t>
    </dgm:pt>
    <dgm:pt modelId="{F41C7872-FEC1-49A7-BBC9-C36D11BC239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Model selection techniques for multiple linear regression</a:t>
          </a:r>
        </a:p>
      </dgm:t>
    </dgm:pt>
    <dgm:pt modelId="{F7441B92-26DF-435C-B532-3169E6D4B667}" type="parTrans" cxnId="{2A8736B5-8429-4321-B85B-2B77C022F745}">
      <dgm:prSet/>
      <dgm:spPr/>
    </dgm:pt>
    <dgm:pt modelId="{2FBCC51C-A52B-45E7-912D-BD9DC93D84B7}" type="sibTrans" cxnId="{2A8736B5-8429-4321-B85B-2B77C022F745}">
      <dgm:prSet/>
      <dgm:spPr/>
    </dgm:pt>
    <dgm:pt modelId="{26D7FE14-6944-4FB2-92BC-33E81B41C3C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Regression with categorical predictors</a:t>
          </a:r>
          <a:endParaRPr lang="en-US" dirty="0"/>
        </a:p>
      </dgm:t>
    </dgm:pt>
    <dgm:pt modelId="{51ADD24E-5536-4F64-B73F-1E509E3D2FDC}" type="parTrans" cxnId="{5B984092-B069-4369-81C0-B5B4FEA9496D}">
      <dgm:prSet/>
      <dgm:spPr/>
    </dgm:pt>
    <dgm:pt modelId="{D3E21856-75A0-41B9-9109-5213A25C45C4}" type="sibTrans" cxnId="{5B984092-B069-4369-81C0-B5B4FEA9496D}">
      <dgm:prSet/>
      <dgm:spPr/>
    </dgm:pt>
    <dgm:pt modelId="{D26A8D98-4AFB-4C07-89CF-973C4F4EF4B6}" type="pres">
      <dgm:prSet presAssocID="{23098E5B-183C-4B1C-AFD8-8911033EB1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11E396-6D19-494A-9AF9-A7E94FD55C58}" type="pres">
      <dgm:prSet presAssocID="{95D7036C-7B2D-41A5-A666-5B535E0DD807}" presName="hierRoot1" presStyleCnt="0"/>
      <dgm:spPr/>
    </dgm:pt>
    <dgm:pt modelId="{39C7F193-450D-4528-B6EE-208A0C20B894}" type="pres">
      <dgm:prSet presAssocID="{95D7036C-7B2D-41A5-A666-5B535E0DD807}" presName="composite" presStyleCnt="0"/>
      <dgm:spPr/>
    </dgm:pt>
    <dgm:pt modelId="{DBFE3FC9-3F56-4C86-B6B7-BFF658405C70}" type="pres">
      <dgm:prSet presAssocID="{95D7036C-7B2D-41A5-A666-5B535E0DD807}" presName="background" presStyleLbl="node0" presStyleIdx="0" presStyleCnt="3"/>
      <dgm:spPr/>
    </dgm:pt>
    <dgm:pt modelId="{F824AD37-9A12-4E89-8093-1A599CAF8354}" type="pres">
      <dgm:prSet presAssocID="{95D7036C-7B2D-41A5-A666-5B535E0DD807}" presName="text" presStyleLbl="fgAcc0" presStyleIdx="0" presStyleCnt="3">
        <dgm:presLayoutVars>
          <dgm:chPref val="3"/>
        </dgm:presLayoutVars>
      </dgm:prSet>
      <dgm:spPr/>
    </dgm:pt>
    <dgm:pt modelId="{E3A07F6C-3182-450B-86E4-4B66C6BEC8D6}" type="pres">
      <dgm:prSet presAssocID="{95D7036C-7B2D-41A5-A666-5B535E0DD807}" presName="hierChild2" presStyleCnt="0"/>
      <dgm:spPr/>
    </dgm:pt>
    <dgm:pt modelId="{F208A4AB-CA4C-44C8-83A8-B0FC9648D652}" type="pres">
      <dgm:prSet presAssocID="{F41C7872-FEC1-49A7-BBC9-C36D11BC239B}" presName="hierRoot1" presStyleCnt="0"/>
      <dgm:spPr/>
    </dgm:pt>
    <dgm:pt modelId="{80D32805-0B64-4EC9-9977-4519279D6485}" type="pres">
      <dgm:prSet presAssocID="{F41C7872-FEC1-49A7-BBC9-C36D11BC239B}" presName="composite" presStyleCnt="0"/>
      <dgm:spPr/>
    </dgm:pt>
    <dgm:pt modelId="{645F3E94-ADE2-4D5C-A04A-73D71E92B403}" type="pres">
      <dgm:prSet presAssocID="{F41C7872-FEC1-49A7-BBC9-C36D11BC239B}" presName="background" presStyleLbl="node0" presStyleIdx="1" presStyleCnt="3"/>
      <dgm:spPr/>
    </dgm:pt>
    <dgm:pt modelId="{0F283B7A-C5F5-4D09-87EE-09B794AC1FBA}" type="pres">
      <dgm:prSet presAssocID="{F41C7872-FEC1-49A7-BBC9-C36D11BC239B}" presName="text" presStyleLbl="fgAcc0" presStyleIdx="1" presStyleCnt="3">
        <dgm:presLayoutVars>
          <dgm:chPref val="3"/>
        </dgm:presLayoutVars>
      </dgm:prSet>
      <dgm:spPr/>
    </dgm:pt>
    <dgm:pt modelId="{F70DD196-85FD-48CE-8944-F6F1E5D39AF0}" type="pres">
      <dgm:prSet presAssocID="{F41C7872-FEC1-49A7-BBC9-C36D11BC239B}" presName="hierChild2" presStyleCnt="0"/>
      <dgm:spPr/>
    </dgm:pt>
    <dgm:pt modelId="{79A7591F-09C4-4F1D-90AE-9F687E2EEE6E}" type="pres">
      <dgm:prSet presAssocID="{26D7FE14-6944-4FB2-92BC-33E81B41C3CD}" presName="hierRoot1" presStyleCnt="0"/>
      <dgm:spPr/>
    </dgm:pt>
    <dgm:pt modelId="{11FC3330-502A-4DFD-998F-55B27D1BA30D}" type="pres">
      <dgm:prSet presAssocID="{26D7FE14-6944-4FB2-92BC-33E81B41C3CD}" presName="composite" presStyleCnt="0"/>
      <dgm:spPr/>
    </dgm:pt>
    <dgm:pt modelId="{669DB0E4-FFC3-4675-87AA-AB885AA309E9}" type="pres">
      <dgm:prSet presAssocID="{26D7FE14-6944-4FB2-92BC-33E81B41C3CD}" presName="background" presStyleLbl="node0" presStyleIdx="2" presStyleCnt="3"/>
      <dgm:spPr/>
    </dgm:pt>
    <dgm:pt modelId="{81A5088F-EE85-43B3-9FB3-6038E8073846}" type="pres">
      <dgm:prSet presAssocID="{26D7FE14-6944-4FB2-92BC-33E81B41C3CD}" presName="text" presStyleLbl="fgAcc0" presStyleIdx="2" presStyleCnt="3">
        <dgm:presLayoutVars>
          <dgm:chPref val="3"/>
        </dgm:presLayoutVars>
      </dgm:prSet>
      <dgm:spPr/>
    </dgm:pt>
    <dgm:pt modelId="{EEC6FD55-E3E5-4F64-8C53-180432A95E76}" type="pres">
      <dgm:prSet presAssocID="{26D7FE14-6944-4FB2-92BC-33E81B41C3CD}" presName="hierChild2" presStyleCnt="0"/>
      <dgm:spPr/>
    </dgm:pt>
  </dgm:ptLst>
  <dgm:cxnLst>
    <dgm:cxn modelId="{1E412909-73D1-4F48-99AC-60E749E93066}" type="presOf" srcId="{23098E5B-183C-4B1C-AFD8-8911033EB179}" destId="{D26A8D98-4AFB-4C07-89CF-973C4F4EF4B6}" srcOrd="0" destOrd="0" presId="urn:microsoft.com/office/officeart/2005/8/layout/hierarchy1"/>
    <dgm:cxn modelId="{B456443A-A5B3-4A66-AFD4-30711D5ABF30}" type="presOf" srcId="{26D7FE14-6944-4FB2-92BC-33E81B41C3CD}" destId="{81A5088F-EE85-43B3-9FB3-6038E8073846}" srcOrd="0" destOrd="0" presId="urn:microsoft.com/office/officeart/2005/8/layout/hierarchy1"/>
    <dgm:cxn modelId="{0051964E-AB77-4A28-AFE0-21D06A533F4B}" type="presOf" srcId="{F41C7872-FEC1-49A7-BBC9-C36D11BC239B}" destId="{0F283B7A-C5F5-4D09-87EE-09B794AC1FBA}" srcOrd="0" destOrd="0" presId="urn:microsoft.com/office/officeart/2005/8/layout/hierarchy1"/>
    <dgm:cxn modelId="{5B984092-B069-4369-81C0-B5B4FEA9496D}" srcId="{23098E5B-183C-4B1C-AFD8-8911033EB179}" destId="{26D7FE14-6944-4FB2-92BC-33E81B41C3CD}" srcOrd="2" destOrd="0" parTransId="{51ADD24E-5536-4F64-B73F-1E509E3D2FDC}" sibTransId="{D3E21856-75A0-41B9-9109-5213A25C45C4}"/>
    <dgm:cxn modelId="{7515BFA8-8291-4CCB-8814-AAEE135343DE}" type="presOf" srcId="{95D7036C-7B2D-41A5-A666-5B535E0DD807}" destId="{F824AD37-9A12-4E89-8093-1A599CAF8354}" srcOrd="0" destOrd="0" presId="urn:microsoft.com/office/officeart/2005/8/layout/hierarchy1"/>
    <dgm:cxn modelId="{2A8736B5-8429-4321-B85B-2B77C022F745}" srcId="{23098E5B-183C-4B1C-AFD8-8911033EB179}" destId="{F41C7872-FEC1-49A7-BBC9-C36D11BC239B}" srcOrd="1" destOrd="0" parTransId="{F7441B92-26DF-435C-B532-3169E6D4B667}" sibTransId="{2FBCC51C-A52B-45E7-912D-BD9DC93D84B7}"/>
    <dgm:cxn modelId="{FEDBF1D2-B794-48C2-B521-4031D6B62398}" srcId="{23098E5B-183C-4B1C-AFD8-8911033EB179}" destId="{95D7036C-7B2D-41A5-A666-5B535E0DD807}" srcOrd="0" destOrd="0" parTransId="{B2F1695C-6253-4A32-8E33-BFDFC6E0F70C}" sibTransId="{BF5282E8-C2ED-44FE-BD77-D5554E0FCDD8}"/>
    <dgm:cxn modelId="{A8CDD819-794E-4685-9909-BD23E5EAE8A6}" type="presParOf" srcId="{D26A8D98-4AFB-4C07-89CF-973C4F4EF4B6}" destId="{B211E396-6D19-494A-9AF9-A7E94FD55C58}" srcOrd="0" destOrd="0" presId="urn:microsoft.com/office/officeart/2005/8/layout/hierarchy1"/>
    <dgm:cxn modelId="{449DA10A-0B75-405D-B825-B49384E5E01A}" type="presParOf" srcId="{B211E396-6D19-494A-9AF9-A7E94FD55C58}" destId="{39C7F193-450D-4528-B6EE-208A0C20B894}" srcOrd="0" destOrd="0" presId="urn:microsoft.com/office/officeart/2005/8/layout/hierarchy1"/>
    <dgm:cxn modelId="{BCAA304F-A7BB-4614-ADE6-0400ECC61B25}" type="presParOf" srcId="{39C7F193-450D-4528-B6EE-208A0C20B894}" destId="{DBFE3FC9-3F56-4C86-B6B7-BFF658405C70}" srcOrd="0" destOrd="0" presId="urn:microsoft.com/office/officeart/2005/8/layout/hierarchy1"/>
    <dgm:cxn modelId="{9A927579-6930-46B0-90F2-EF752F1C0074}" type="presParOf" srcId="{39C7F193-450D-4528-B6EE-208A0C20B894}" destId="{F824AD37-9A12-4E89-8093-1A599CAF8354}" srcOrd="1" destOrd="0" presId="urn:microsoft.com/office/officeart/2005/8/layout/hierarchy1"/>
    <dgm:cxn modelId="{87483694-F832-483F-8385-C679EEDA114C}" type="presParOf" srcId="{B211E396-6D19-494A-9AF9-A7E94FD55C58}" destId="{E3A07F6C-3182-450B-86E4-4B66C6BEC8D6}" srcOrd="1" destOrd="0" presId="urn:microsoft.com/office/officeart/2005/8/layout/hierarchy1"/>
    <dgm:cxn modelId="{F7DBB53B-3E54-4B93-831A-8D6AD7150FDB}" type="presParOf" srcId="{D26A8D98-4AFB-4C07-89CF-973C4F4EF4B6}" destId="{F208A4AB-CA4C-44C8-83A8-B0FC9648D652}" srcOrd="1" destOrd="0" presId="urn:microsoft.com/office/officeart/2005/8/layout/hierarchy1"/>
    <dgm:cxn modelId="{5875EEDC-07C5-4605-8F38-DBD715F9142E}" type="presParOf" srcId="{F208A4AB-CA4C-44C8-83A8-B0FC9648D652}" destId="{80D32805-0B64-4EC9-9977-4519279D6485}" srcOrd="0" destOrd="0" presId="urn:microsoft.com/office/officeart/2005/8/layout/hierarchy1"/>
    <dgm:cxn modelId="{28EECB44-A1C8-473C-A6A0-0700653BD9EF}" type="presParOf" srcId="{80D32805-0B64-4EC9-9977-4519279D6485}" destId="{645F3E94-ADE2-4D5C-A04A-73D71E92B403}" srcOrd="0" destOrd="0" presId="urn:microsoft.com/office/officeart/2005/8/layout/hierarchy1"/>
    <dgm:cxn modelId="{C387627C-4580-4E98-9524-8D9EA51B6D40}" type="presParOf" srcId="{80D32805-0B64-4EC9-9977-4519279D6485}" destId="{0F283B7A-C5F5-4D09-87EE-09B794AC1FBA}" srcOrd="1" destOrd="0" presId="urn:microsoft.com/office/officeart/2005/8/layout/hierarchy1"/>
    <dgm:cxn modelId="{59AE91A6-82E2-4091-9912-46AD251D633E}" type="presParOf" srcId="{F208A4AB-CA4C-44C8-83A8-B0FC9648D652}" destId="{F70DD196-85FD-48CE-8944-F6F1E5D39AF0}" srcOrd="1" destOrd="0" presId="urn:microsoft.com/office/officeart/2005/8/layout/hierarchy1"/>
    <dgm:cxn modelId="{4F3AE57B-EC0A-4834-BA88-58E384EA9E32}" type="presParOf" srcId="{D26A8D98-4AFB-4C07-89CF-973C4F4EF4B6}" destId="{79A7591F-09C4-4F1D-90AE-9F687E2EEE6E}" srcOrd="2" destOrd="0" presId="urn:microsoft.com/office/officeart/2005/8/layout/hierarchy1"/>
    <dgm:cxn modelId="{BCDEA24B-7758-4BCD-974D-7E3DCAE9DDC5}" type="presParOf" srcId="{79A7591F-09C4-4F1D-90AE-9F687E2EEE6E}" destId="{11FC3330-502A-4DFD-998F-55B27D1BA30D}" srcOrd="0" destOrd="0" presId="urn:microsoft.com/office/officeart/2005/8/layout/hierarchy1"/>
    <dgm:cxn modelId="{AAF68F81-E9A2-4B46-9165-FA1E76772074}" type="presParOf" srcId="{11FC3330-502A-4DFD-998F-55B27D1BA30D}" destId="{669DB0E4-FFC3-4675-87AA-AB885AA309E9}" srcOrd="0" destOrd="0" presId="urn:microsoft.com/office/officeart/2005/8/layout/hierarchy1"/>
    <dgm:cxn modelId="{4A902B2A-447F-4215-BA3B-62F34AAAB51C}" type="presParOf" srcId="{11FC3330-502A-4DFD-998F-55B27D1BA30D}" destId="{81A5088F-EE85-43B3-9FB3-6038E8073846}" srcOrd="1" destOrd="0" presId="urn:microsoft.com/office/officeart/2005/8/layout/hierarchy1"/>
    <dgm:cxn modelId="{77AD1975-12AD-4A2B-828F-633DEF99E522}" type="presParOf" srcId="{79A7591F-09C4-4F1D-90AE-9F687E2EEE6E}" destId="{EEC6FD55-E3E5-4F64-8C53-180432A95E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4B0BE-28F2-4214-90E7-A153C422EFE7}">
      <dsp:nvSpPr>
        <dsp:cNvPr id="0" name=""/>
        <dsp:cNvSpPr/>
      </dsp:nvSpPr>
      <dsp:spPr>
        <a:xfrm>
          <a:off x="0" y="0"/>
          <a:ext cx="8938260" cy="17845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Original Proposal: Can school performance be predicted by socioeconomic factors?</a:t>
          </a:r>
        </a:p>
      </dsp:txBody>
      <dsp:txXfrm>
        <a:off x="52269" y="52269"/>
        <a:ext cx="7093757" cy="1680040"/>
      </dsp:txXfrm>
    </dsp:sp>
    <dsp:sp modelId="{49CABD18-363F-45BA-9CFA-43AFBA954E17}">
      <dsp:nvSpPr>
        <dsp:cNvPr id="0" name=""/>
        <dsp:cNvSpPr/>
      </dsp:nvSpPr>
      <dsp:spPr>
        <a:xfrm>
          <a:off x="1577339" y="2181151"/>
          <a:ext cx="8938260" cy="178457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Additional Proposal: How does the addition of States effect a school's performance </a:t>
          </a:r>
          <a:r>
            <a:rPr lang="en-US" sz="2600" kern="1200" dirty="0">
              <a:latin typeface="Calibri Light" panose="020F0302020204030204"/>
            </a:rPr>
            <a:t>or even</a:t>
          </a:r>
          <a:r>
            <a:rPr lang="en-US" sz="2600" kern="1200" dirty="0"/>
            <a:t> socioeconomic factors?</a:t>
          </a:r>
        </a:p>
      </dsp:txBody>
      <dsp:txXfrm>
        <a:off x="1629608" y="2233420"/>
        <a:ext cx="6096405" cy="1680040"/>
      </dsp:txXfrm>
    </dsp:sp>
    <dsp:sp modelId="{87BDC9F1-A0C9-47BA-887A-941FF77965BF}">
      <dsp:nvSpPr>
        <dsp:cNvPr id="0" name=""/>
        <dsp:cNvSpPr/>
      </dsp:nvSpPr>
      <dsp:spPr>
        <a:xfrm>
          <a:off x="7778283" y="1402876"/>
          <a:ext cx="1159976" cy="1159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39278" y="1402876"/>
        <a:ext cx="637986" cy="872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E3FC9-3F56-4C86-B6B7-BFF658405C70}">
      <dsp:nvSpPr>
        <dsp:cNvPr id="0" name=""/>
        <dsp:cNvSpPr/>
      </dsp:nvSpPr>
      <dsp:spPr>
        <a:xfrm>
          <a:off x="0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4AD37-9A12-4E89-8093-1A599CAF8354}">
      <dsp:nvSpPr>
        <dsp:cNvPr id="0" name=""/>
        <dsp:cNvSpPr/>
      </dsp:nvSpPr>
      <dsp:spPr>
        <a:xfrm>
          <a:off x="328612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Multiple linear regression</a:t>
          </a:r>
          <a:endParaRPr lang="en-US" sz="2700" kern="1200" dirty="0"/>
        </a:p>
      </dsp:txBody>
      <dsp:txXfrm>
        <a:off x="383617" y="1254950"/>
        <a:ext cx="2847502" cy="1768010"/>
      </dsp:txXfrm>
    </dsp:sp>
    <dsp:sp modelId="{645F3E94-ADE2-4D5C-A04A-73D71E92B403}">
      <dsp:nvSpPr>
        <dsp:cNvPr id="0" name=""/>
        <dsp:cNvSpPr/>
      </dsp:nvSpPr>
      <dsp:spPr>
        <a:xfrm>
          <a:off x="3614737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83B7A-C5F5-4D09-87EE-09B794AC1FBA}">
      <dsp:nvSpPr>
        <dsp:cNvPr id="0" name=""/>
        <dsp:cNvSpPr/>
      </dsp:nvSpPr>
      <dsp:spPr>
        <a:xfrm>
          <a:off x="3943350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Model selection techniques for multiple linear regression</a:t>
          </a:r>
        </a:p>
      </dsp:txBody>
      <dsp:txXfrm>
        <a:off x="3998355" y="1254950"/>
        <a:ext cx="2847502" cy="1768010"/>
      </dsp:txXfrm>
    </dsp:sp>
    <dsp:sp modelId="{669DB0E4-FFC3-4675-87AA-AB885AA309E9}">
      <dsp:nvSpPr>
        <dsp:cNvPr id="0" name=""/>
        <dsp:cNvSpPr/>
      </dsp:nvSpPr>
      <dsp:spPr>
        <a:xfrm>
          <a:off x="7229475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5088F-EE85-43B3-9FB3-6038E8073846}">
      <dsp:nvSpPr>
        <dsp:cNvPr id="0" name=""/>
        <dsp:cNvSpPr/>
      </dsp:nvSpPr>
      <dsp:spPr>
        <a:xfrm>
          <a:off x="7558087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Regression with categorical predictors</a:t>
          </a:r>
          <a:endParaRPr lang="en-US" sz="2700" kern="1200" dirty="0"/>
        </a:p>
      </dsp:txBody>
      <dsp:txXfrm>
        <a:off x="7613092" y="1254950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10A24-571A-4FA4-AC5F-359A89579642}" type="datetimeFigureOut"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E7CA0-A36F-4270-8811-B860EEF920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7CA0-A36F-4270-8811-B860EEF920C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relandrew/Education/blob/main/EdGap_data.xlsx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ces.ed.gov/ccd/pubschuniv.asp" TargetMode="External"/><Relationship Id="rId5" Type="http://schemas.openxmlformats.org/officeDocument/2006/relationships/hyperlink" Target="https://www.edgap.org/#5/37.875/-96.987" TargetMode="External"/><Relationship Id="rId4" Type="http://schemas.openxmlformats.org/officeDocument/2006/relationships/hyperlink" Target="https://www.dropbox.com/s/lkl5nvcdmwyoban/ccd_sch_029_1617_w_1a_11212017.csv?dl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  <a:cs typeface="Calibri Light"/>
              </a:rPr>
              <a:t>Complete Analysis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By: Andrew Varela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C4727-69F0-01A8-F961-E9E41812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What Problem Am I Solving?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9D987-246A-D285-7D1F-277876608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45966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1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C269-9D15-6697-C674-43FBF6A2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What Data Did I Use?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BA3C-A86D-E54F-B10F-9FF7910D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The project utilizes two data sets </a:t>
            </a:r>
            <a:r>
              <a:rPr lang="en-US" sz="2200">
                <a:cs typeface="Calibri"/>
                <a:hlinkClick r:id="rId3"/>
              </a:rPr>
              <a:t>Edgap Data Set</a:t>
            </a:r>
            <a:r>
              <a:rPr lang="en-US" sz="2200">
                <a:cs typeface="Calibri"/>
              </a:rPr>
              <a:t> and </a:t>
            </a:r>
            <a:r>
              <a:rPr lang="en-US" sz="2200">
                <a:cs typeface="Calibri"/>
                <a:hlinkClick r:id="rId4"/>
              </a:rPr>
              <a:t>NCES Data Set</a:t>
            </a:r>
            <a:r>
              <a:rPr lang="en-US" sz="2200">
                <a:cs typeface="Calibri"/>
              </a:rPr>
              <a:t>.</a:t>
            </a:r>
          </a:p>
          <a:p>
            <a:r>
              <a:rPr lang="en-US" sz="2200">
                <a:cs typeface="Calibri"/>
                <a:hlinkClick r:id="rId5"/>
              </a:rPr>
              <a:t>Edgap</a:t>
            </a:r>
            <a:r>
              <a:rPr lang="en-US" sz="2200">
                <a:cs typeface="Calibri"/>
              </a:rPr>
              <a:t> includes average ACT and SAT scores as well as socioeconomic characteristics.</a:t>
            </a:r>
          </a:p>
          <a:p>
            <a:r>
              <a:rPr lang="en-US" sz="2200">
                <a:cs typeface="Calibri"/>
                <a:hlinkClick r:id="rId6"/>
              </a:rPr>
              <a:t>NCES</a:t>
            </a:r>
            <a:r>
              <a:rPr lang="en-US" sz="2200">
                <a:cs typeface="Calibri"/>
              </a:rPr>
              <a:t> includes basic information about each school.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5954D89-86EE-7127-9DF1-CE28DB52B3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99" r="954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480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F3202-CC91-3E99-53DB-FBE46B1E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What Analysis Methods Did I Use?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E13907-9F9D-E759-5A1D-A63BF0886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964465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70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68210-416B-0627-3565-28990447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My Analysis</a:t>
            </a:r>
            <a:endParaRPr lang="en-US" sz="4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EDF8FE-C6CC-D752-5887-1C3252B8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cs typeface="Calibri"/>
              </a:rPr>
              <a:t>R-Squared: (5 Predictors) 62% vs. (3 Predictors) 62%</a:t>
            </a:r>
          </a:p>
          <a:p>
            <a:r>
              <a:rPr lang="en-US" sz="2400" dirty="0">
                <a:cs typeface="Calibri"/>
              </a:rPr>
              <a:t>P-Value: 0.119 (</a:t>
            </a:r>
            <a:r>
              <a:rPr lang="en-US" sz="2400" err="1">
                <a:cs typeface="Calibri"/>
              </a:rPr>
              <a:t>percent_married</a:t>
            </a:r>
            <a:r>
              <a:rPr lang="en-US" sz="2400" dirty="0">
                <a:cs typeface="Calibri"/>
              </a:rPr>
              <a:t>), 0.552 (</a:t>
            </a:r>
            <a:r>
              <a:rPr lang="en-US" sz="2400" err="1">
                <a:cs typeface="Calibri"/>
              </a:rPr>
              <a:t>median_income</a:t>
            </a:r>
            <a:r>
              <a:rPr lang="en-US" sz="2400" dirty="0">
                <a:cs typeface="Calibri"/>
              </a:rPr>
              <a:t>) vs. 0.000 (3 Predictors)</a:t>
            </a:r>
          </a:p>
          <a:p>
            <a:r>
              <a:rPr lang="en-US" sz="2400" dirty="0">
                <a:cs typeface="Calibri"/>
              </a:rPr>
              <a:t>Coefficient: </a:t>
            </a:r>
            <a:r>
              <a:rPr lang="en-US" sz="2400" dirty="0" err="1">
                <a:cs typeface="Calibri"/>
              </a:rPr>
              <a:t>percent_married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median_income's</a:t>
            </a:r>
            <a:r>
              <a:rPr lang="en-US" sz="2400" dirty="0">
                <a:cs typeface="Calibri"/>
              </a:rPr>
              <a:t> low </a:t>
            </a:r>
            <a:r>
              <a:rPr lang="en-US" sz="2400" dirty="0" err="1">
                <a:cs typeface="Calibri"/>
              </a:rPr>
              <a:t>signifigance</a:t>
            </a:r>
            <a:r>
              <a:rPr lang="en-US" sz="2400" dirty="0">
                <a:cs typeface="Calibri"/>
              </a:rPr>
              <a:t>.</a:t>
            </a:r>
          </a:p>
          <a:p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8817EE7-C3E1-EFD6-FE09-9D3EBD5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1319075"/>
            <a:ext cx="4397433" cy="10443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DE860B9-A268-23D2-F881-0AE33CA0A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23" y="4291453"/>
            <a:ext cx="4395569" cy="1351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9B7F3-1CEB-6F21-BAD2-BE6152B0AAD4}"/>
              </a:ext>
            </a:extLst>
          </p:cNvPr>
          <p:cNvSpPr txBox="1"/>
          <p:nvPr/>
        </p:nvSpPr>
        <p:spPr>
          <a:xfrm>
            <a:off x="8067040" y="85344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Best Subset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77CF-9095-24D7-6B47-07D80C7949BD}"/>
              </a:ext>
            </a:extLst>
          </p:cNvPr>
          <p:cNvSpPr txBox="1"/>
          <p:nvPr/>
        </p:nvSpPr>
        <p:spPr>
          <a:xfrm>
            <a:off x="8382000" y="3870960"/>
            <a:ext cx="177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Original Subset</a:t>
            </a:r>
          </a:p>
        </p:txBody>
      </p:sp>
    </p:spTree>
    <p:extLst>
      <p:ext uri="{BB962C8B-B14F-4D97-AF65-F5344CB8AC3E}">
        <p14:creationId xmlns:p14="http://schemas.microsoft.com/office/powerpoint/2010/main" val="8291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3BBAB-3DB9-0A70-5BDC-1E9724EF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My Analysis Cont...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6AD0-E6B4-C0AC-EE6F-F9143261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58" y="2231553"/>
            <a:ext cx="10153985" cy="462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7452" indent="-187452" defTabSz="749808">
              <a:spcBef>
                <a:spcPts val="820"/>
              </a:spcBef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Coefficient Visualization (z-score factor)</a:t>
            </a:r>
          </a:p>
          <a:p>
            <a:pPr marL="187452" indent="-187452" defTabSz="749808">
              <a:spcBef>
                <a:spcPts val="820"/>
              </a:spcBef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Best Predictor: </a:t>
            </a:r>
            <a:r>
              <a:rPr lang="en-US" sz="2296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percent_lunch</a:t>
            </a:r>
            <a:endParaRPr lang="en-US" err="1">
              <a:cs typeface="Calibri"/>
            </a:endParaRP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E99F900A-9B89-CE81-CDD3-DB5EE9AF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97" y="2196365"/>
            <a:ext cx="5173684" cy="4072038"/>
          </a:xfrm>
          <a:prstGeom prst="rect">
            <a:avLst/>
          </a:prstGeom>
        </p:spPr>
      </p:pic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F58C345-4A72-1D81-29B3-AE098D67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59" y="3204751"/>
            <a:ext cx="6031698" cy="5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748-9F24-508F-B434-56BFB42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Analysis, Additional 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F7CF-442F-7D72-A3B8-2323FCF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" y="1561465"/>
            <a:ext cx="6686785" cy="4615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State as a predictor: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State as a predictor and including an interaction with </a:t>
            </a:r>
            <a:r>
              <a:rPr lang="en-US" dirty="0" err="1">
                <a:cs typeface="Calibri"/>
              </a:rPr>
              <a:t>percent_lunch</a:t>
            </a:r>
            <a:r>
              <a:rPr lang="en-US" dirty="0"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F-Statistic: 558.3 -&gt; 322.6</a:t>
            </a:r>
          </a:p>
          <a:p>
            <a:r>
              <a:rPr lang="en-US" dirty="0">
                <a:cs typeface="Calibri"/>
              </a:rPr>
              <a:t>Coefficient: Invalid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351AFBF5-4940-DFA1-044C-B25A00A2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7" y="2038595"/>
            <a:ext cx="5496560" cy="49932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930F8D6-9DD8-E28E-6A97-9F7D56641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87" y="3491233"/>
            <a:ext cx="5498441" cy="461051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7D950F-BAFD-DF98-4AA3-905259E65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862" y="1603669"/>
            <a:ext cx="589610" cy="4440884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C7E5E2-2DAE-098B-D803-C549DFDB2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1622" y="684860"/>
            <a:ext cx="437420" cy="6071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FD37F-2402-A935-CC6B-9E5177F552D0}"/>
              </a:ext>
            </a:extLst>
          </p:cNvPr>
          <p:cNvSpPr txBox="1"/>
          <p:nvPr/>
        </p:nvSpPr>
        <p:spPr>
          <a:xfrm>
            <a:off x="7337778" y="1693333"/>
            <a:ext cx="22389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>
                <a:cs typeface="Calibri"/>
              </a:rPr>
              <a:t>P-value: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29B94-D113-3740-9A6C-0EC77071CD1A}"/>
              </a:ext>
            </a:extLst>
          </p:cNvPr>
          <p:cNvSpPr txBox="1"/>
          <p:nvPr/>
        </p:nvSpPr>
        <p:spPr>
          <a:xfrm>
            <a:off x="9680220" y="3330222"/>
            <a:ext cx="8748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cs typeface="Calibri"/>
              </a:rPr>
              <a:t>-&gt;</a:t>
            </a:r>
            <a:endParaRPr lang="en-US" sz="3600" dirty="0">
              <a:cs typeface="Calibri" panose="020F0502020204030204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22B5806-C7E9-9917-6AFE-F7D92CBCD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" y="5416550"/>
            <a:ext cx="2936240" cy="281940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E8D0F10E-C4A6-BA27-C2C1-769DFE7FE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9920" y="5190787"/>
            <a:ext cx="3921760" cy="9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A3B29-9E67-8AC6-E420-90CD26F3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  <a:cs typeface="Calibri Light"/>
              </a:rPr>
              <a:t>My Conclusion</a:t>
            </a:r>
            <a:endParaRPr lang="en-US" sz="68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ED55-E711-1F7B-327E-AEBF9EAD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Yes, you can predict a school's performance by socioeconomic factors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Best Subset: rate_unemployment, percent_college, percent_lunch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Best Predictor: percent_lunch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Yes, you can predict a school's performance by State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R-Squared: 66% &gt; 62%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P-value: 0.000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F-statistic: High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No, socioeconomic factors cannot be predicted by State</a:t>
            </a:r>
          </a:p>
          <a:p>
            <a:pPr lvl="2"/>
            <a:r>
              <a:rPr lang="en-US">
                <a:solidFill>
                  <a:schemeClr val="tx1">
                    <a:alpha val="80000"/>
                  </a:schemeClr>
                </a:solidFill>
                <a:cs typeface="Calibri"/>
              </a:rPr>
              <a:t>F-statistic: Low</a:t>
            </a:r>
          </a:p>
          <a:p>
            <a:pPr lvl="2"/>
            <a:r>
              <a:rPr lang="en-US">
                <a:solidFill>
                  <a:schemeClr val="tx1">
                    <a:alpha val="80000"/>
                  </a:schemeClr>
                </a:solidFill>
                <a:cs typeface="Calibri"/>
              </a:rPr>
              <a:t>P-value: High</a:t>
            </a:r>
          </a:p>
          <a:p>
            <a:pPr lvl="2"/>
            <a:r>
              <a:rPr lang="en-US">
                <a:solidFill>
                  <a:schemeClr val="tx1">
                    <a:alpha val="80000"/>
                  </a:schemeClr>
                </a:solidFill>
                <a:cs typeface="Calibri"/>
              </a:rPr>
              <a:t>Standard Error: High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0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Complete Analysis</vt:lpstr>
      <vt:lpstr>What Problem Am I Solving?</vt:lpstr>
      <vt:lpstr>What Data Did I Use?</vt:lpstr>
      <vt:lpstr>What Analysis Methods Did I Use?</vt:lpstr>
      <vt:lpstr>My Analysis</vt:lpstr>
      <vt:lpstr>My Analysis Cont...</vt:lpstr>
      <vt:lpstr>My Analysis, Additional Proposal</vt:lpstr>
      <vt:lpstr>My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739</cp:revision>
  <dcterms:created xsi:type="dcterms:W3CDTF">2023-05-02T08:01:31Z</dcterms:created>
  <dcterms:modified xsi:type="dcterms:W3CDTF">2023-05-08T08:10:23Z</dcterms:modified>
</cp:coreProperties>
</file>