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D4C97-6261-428B-A05B-F93542D0A020}" v="520" dt="2023-05-25T22:42:5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B6D98-1FFC-44B9-829B-F27B88BE3AC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CD3B3-09CE-4C3B-9854-83C4CE967ED6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DF717083-90CF-4FED-9383-BFE2B186E615}" type="parTrans" cxnId="{E728D909-0B78-4037-9225-66837036940F}">
      <dgm:prSet/>
      <dgm:spPr/>
      <dgm:t>
        <a:bodyPr/>
        <a:lstStyle/>
        <a:p>
          <a:endParaRPr lang="en-US"/>
        </a:p>
      </dgm:t>
    </dgm:pt>
    <dgm:pt modelId="{5B9C5808-B06A-4315-A65D-D582E74594D2}" type="sibTrans" cxnId="{E728D909-0B78-4037-9225-66837036940F}">
      <dgm:prSet/>
      <dgm:spPr/>
      <dgm:t>
        <a:bodyPr/>
        <a:lstStyle/>
        <a:p>
          <a:endParaRPr lang="en-US"/>
        </a:p>
      </dgm:t>
    </dgm:pt>
    <dgm:pt modelId="{FA725DE2-AE04-42B2-8165-A6B6308C05F3}">
      <dgm:prSet/>
      <dgm:spPr/>
      <dgm:t>
        <a:bodyPr/>
        <a:lstStyle/>
        <a:p>
          <a:pPr rtl="0"/>
          <a:r>
            <a:rPr lang="en-US" dirty="0"/>
            <a:t>Tree-based methods</a:t>
          </a:r>
          <a:r>
            <a:rPr lang="en-US" dirty="0">
              <a:latin typeface="Calibri Light" panose="020F0302020204030204"/>
            </a:rPr>
            <a:t> and </a:t>
          </a:r>
          <a:r>
            <a:rPr lang="en-US" dirty="0" err="1">
              <a:latin typeface="Calibri Light" panose="020F0302020204030204"/>
            </a:rPr>
            <a:t>XGBoost</a:t>
          </a:r>
          <a:endParaRPr lang="en-US" dirty="0" err="1"/>
        </a:p>
      </dgm:t>
    </dgm:pt>
    <dgm:pt modelId="{3D237256-C1F3-4B8B-AE0F-2B223394E6CE}" type="parTrans" cxnId="{F2D13970-AF0D-4DFB-B399-EA98D30F43E7}">
      <dgm:prSet/>
      <dgm:spPr/>
      <dgm:t>
        <a:bodyPr/>
        <a:lstStyle/>
        <a:p>
          <a:endParaRPr lang="en-US"/>
        </a:p>
      </dgm:t>
    </dgm:pt>
    <dgm:pt modelId="{4EF04760-81C8-4794-A037-9E99925AC783}" type="sibTrans" cxnId="{F2D13970-AF0D-4DFB-B399-EA98D30F43E7}">
      <dgm:prSet/>
      <dgm:spPr/>
      <dgm:t>
        <a:bodyPr/>
        <a:lstStyle/>
        <a:p>
          <a:endParaRPr lang="en-US"/>
        </a:p>
      </dgm:t>
    </dgm:pt>
    <dgm:pt modelId="{EA6BCB3A-FCE5-45E3-A9F8-58AE45C891A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Cross Validation</a:t>
          </a:r>
        </a:p>
      </dgm:t>
    </dgm:pt>
    <dgm:pt modelId="{D0E6CA95-039B-48C0-B764-7FFF531C84B6}" type="parTrans" cxnId="{65FEDCB8-FBA1-434A-BA4C-298DD2107DBA}">
      <dgm:prSet/>
      <dgm:spPr/>
    </dgm:pt>
    <dgm:pt modelId="{8573C33D-DDE8-4DB6-9EB9-090D138FB231}" type="sibTrans" cxnId="{65FEDCB8-FBA1-434A-BA4C-298DD2107DBA}">
      <dgm:prSet/>
      <dgm:spPr/>
    </dgm:pt>
    <dgm:pt modelId="{2329D906-6B49-4F66-BF97-2C59CBA83DB7}" type="pres">
      <dgm:prSet presAssocID="{365B6D98-1FFC-44B9-829B-F27B88BE3A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6BD9B1-4549-4C41-B2F4-F6AECE66714E}" type="pres">
      <dgm:prSet presAssocID="{AAACD3B3-09CE-4C3B-9854-83C4CE967ED6}" presName="root" presStyleCnt="0"/>
      <dgm:spPr/>
    </dgm:pt>
    <dgm:pt modelId="{0CDCAEAD-351C-4AA4-83CB-77391C4710A5}" type="pres">
      <dgm:prSet presAssocID="{AAACD3B3-09CE-4C3B-9854-83C4CE967ED6}" presName="rootComposite" presStyleCnt="0"/>
      <dgm:spPr/>
    </dgm:pt>
    <dgm:pt modelId="{46B844EB-5345-4C2E-8E95-0BC54591C53C}" type="pres">
      <dgm:prSet presAssocID="{AAACD3B3-09CE-4C3B-9854-83C4CE967ED6}" presName="rootText" presStyleLbl="node1" presStyleIdx="0" presStyleCnt="3"/>
      <dgm:spPr/>
    </dgm:pt>
    <dgm:pt modelId="{3DD34F63-50A0-45D0-86DB-5EB0563341F2}" type="pres">
      <dgm:prSet presAssocID="{AAACD3B3-09CE-4C3B-9854-83C4CE967ED6}" presName="rootConnector" presStyleLbl="node1" presStyleIdx="0" presStyleCnt="3"/>
      <dgm:spPr/>
    </dgm:pt>
    <dgm:pt modelId="{2057EE07-4977-49A9-A685-522380ED9565}" type="pres">
      <dgm:prSet presAssocID="{AAACD3B3-09CE-4C3B-9854-83C4CE967ED6}" presName="childShape" presStyleCnt="0"/>
      <dgm:spPr/>
    </dgm:pt>
    <dgm:pt modelId="{C30B5668-58F5-4901-96DB-98FA56456A34}" type="pres">
      <dgm:prSet presAssocID="{FA725DE2-AE04-42B2-8165-A6B6308C05F3}" presName="root" presStyleCnt="0"/>
      <dgm:spPr/>
    </dgm:pt>
    <dgm:pt modelId="{61841DE3-F854-4A19-B243-01230697CE0F}" type="pres">
      <dgm:prSet presAssocID="{FA725DE2-AE04-42B2-8165-A6B6308C05F3}" presName="rootComposite" presStyleCnt="0"/>
      <dgm:spPr/>
    </dgm:pt>
    <dgm:pt modelId="{A33F7F7F-7707-4B9B-B634-591D93370464}" type="pres">
      <dgm:prSet presAssocID="{FA725DE2-AE04-42B2-8165-A6B6308C05F3}" presName="rootText" presStyleLbl="node1" presStyleIdx="1" presStyleCnt="3"/>
      <dgm:spPr/>
    </dgm:pt>
    <dgm:pt modelId="{9D41BF1D-2181-4C14-80DE-3D73C8806620}" type="pres">
      <dgm:prSet presAssocID="{FA725DE2-AE04-42B2-8165-A6B6308C05F3}" presName="rootConnector" presStyleLbl="node1" presStyleIdx="1" presStyleCnt="3"/>
      <dgm:spPr/>
    </dgm:pt>
    <dgm:pt modelId="{6400F2A3-3EE1-4690-893B-8FD05471EDDF}" type="pres">
      <dgm:prSet presAssocID="{FA725DE2-AE04-42B2-8165-A6B6308C05F3}" presName="childShape" presStyleCnt="0"/>
      <dgm:spPr/>
    </dgm:pt>
    <dgm:pt modelId="{3535FA34-D3D8-43E1-B68D-9E0F127181EF}" type="pres">
      <dgm:prSet presAssocID="{EA6BCB3A-FCE5-45E3-A9F8-58AE45C891A4}" presName="root" presStyleCnt="0"/>
      <dgm:spPr/>
    </dgm:pt>
    <dgm:pt modelId="{CE954A69-309C-4707-A812-2F081C616773}" type="pres">
      <dgm:prSet presAssocID="{EA6BCB3A-FCE5-45E3-A9F8-58AE45C891A4}" presName="rootComposite" presStyleCnt="0"/>
      <dgm:spPr/>
    </dgm:pt>
    <dgm:pt modelId="{17C60667-B7B4-4178-A1E5-75F18F8C3456}" type="pres">
      <dgm:prSet presAssocID="{EA6BCB3A-FCE5-45E3-A9F8-58AE45C891A4}" presName="rootText" presStyleLbl="node1" presStyleIdx="2" presStyleCnt="3"/>
      <dgm:spPr/>
    </dgm:pt>
    <dgm:pt modelId="{1CBBFB55-A935-4FF6-983C-BD509BC88274}" type="pres">
      <dgm:prSet presAssocID="{EA6BCB3A-FCE5-45E3-A9F8-58AE45C891A4}" presName="rootConnector" presStyleLbl="node1" presStyleIdx="2" presStyleCnt="3"/>
      <dgm:spPr/>
    </dgm:pt>
    <dgm:pt modelId="{E9DC73EE-D744-419D-B0BA-5F7DE0E5192E}" type="pres">
      <dgm:prSet presAssocID="{EA6BCB3A-FCE5-45E3-A9F8-58AE45C891A4}" presName="childShape" presStyleCnt="0"/>
      <dgm:spPr/>
    </dgm:pt>
  </dgm:ptLst>
  <dgm:cxnLst>
    <dgm:cxn modelId="{E728D909-0B78-4037-9225-66837036940F}" srcId="{365B6D98-1FFC-44B9-829B-F27B88BE3ACB}" destId="{AAACD3B3-09CE-4C3B-9854-83C4CE967ED6}" srcOrd="0" destOrd="0" parTransId="{DF717083-90CF-4FED-9383-BFE2B186E615}" sibTransId="{5B9C5808-B06A-4315-A65D-D582E74594D2}"/>
    <dgm:cxn modelId="{19121C18-3F06-4FF8-AFDA-50F1CD502377}" type="presOf" srcId="{FA725DE2-AE04-42B2-8165-A6B6308C05F3}" destId="{A33F7F7F-7707-4B9B-B634-591D93370464}" srcOrd="0" destOrd="0" presId="urn:microsoft.com/office/officeart/2005/8/layout/hierarchy3"/>
    <dgm:cxn modelId="{E93C4F2E-D154-4ED5-B0A1-8013D78D4A8F}" type="presOf" srcId="{EA6BCB3A-FCE5-45E3-A9F8-58AE45C891A4}" destId="{1CBBFB55-A935-4FF6-983C-BD509BC88274}" srcOrd="1" destOrd="0" presId="urn:microsoft.com/office/officeart/2005/8/layout/hierarchy3"/>
    <dgm:cxn modelId="{F2D13970-AF0D-4DFB-B399-EA98D30F43E7}" srcId="{365B6D98-1FFC-44B9-829B-F27B88BE3ACB}" destId="{FA725DE2-AE04-42B2-8165-A6B6308C05F3}" srcOrd="1" destOrd="0" parTransId="{3D237256-C1F3-4B8B-AE0F-2B223394E6CE}" sibTransId="{4EF04760-81C8-4794-A037-9E99925AC783}"/>
    <dgm:cxn modelId="{21176C91-E4C0-4C0B-A7AF-EA5DD4DA33CB}" type="presOf" srcId="{AAACD3B3-09CE-4C3B-9854-83C4CE967ED6}" destId="{3DD34F63-50A0-45D0-86DB-5EB0563341F2}" srcOrd="1" destOrd="0" presId="urn:microsoft.com/office/officeart/2005/8/layout/hierarchy3"/>
    <dgm:cxn modelId="{95EEA09D-120F-4BB0-81E6-F8963615D32D}" type="presOf" srcId="{365B6D98-1FFC-44B9-829B-F27B88BE3ACB}" destId="{2329D906-6B49-4F66-BF97-2C59CBA83DB7}" srcOrd="0" destOrd="0" presId="urn:microsoft.com/office/officeart/2005/8/layout/hierarchy3"/>
    <dgm:cxn modelId="{65FEDCB8-FBA1-434A-BA4C-298DD2107DBA}" srcId="{365B6D98-1FFC-44B9-829B-F27B88BE3ACB}" destId="{EA6BCB3A-FCE5-45E3-A9F8-58AE45C891A4}" srcOrd="2" destOrd="0" parTransId="{D0E6CA95-039B-48C0-B764-7FFF531C84B6}" sibTransId="{8573C33D-DDE8-4DB6-9EB9-090D138FB231}"/>
    <dgm:cxn modelId="{95CDE3BE-F94B-48B4-9CEC-8E1D7365E483}" type="presOf" srcId="{FA725DE2-AE04-42B2-8165-A6B6308C05F3}" destId="{9D41BF1D-2181-4C14-80DE-3D73C8806620}" srcOrd="1" destOrd="0" presId="urn:microsoft.com/office/officeart/2005/8/layout/hierarchy3"/>
    <dgm:cxn modelId="{675F41D2-3FC6-42EC-A14C-0494F37C0777}" type="presOf" srcId="{AAACD3B3-09CE-4C3B-9854-83C4CE967ED6}" destId="{46B844EB-5345-4C2E-8E95-0BC54591C53C}" srcOrd="0" destOrd="0" presId="urn:microsoft.com/office/officeart/2005/8/layout/hierarchy3"/>
    <dgm:cxn modelId="{A2F622F3-990C-4F95-ABA7-1B7B8C595856}" type="presOf" srcId="{EA6BCB3A-FCE5-45E3-A9F8-58AE45C891A4}" destId="{17C60667-B7B4-4178-A1E5-75F18F8C3456}" srcOrd="0" destOrd="0" presId="urn:microsoft.com/office/officeart/2005/8/layout/hierarchy3"/>
    <dgm:cxn modelId="{93031B04-2963-4B83-8074-0B72AB41AC9F}" type="presParOf" srcId="{2329D906-6B49-4F66-BF97-2C59CBA83DB7}" destId="{306BD9B1-4549-4C41-B2F4-F6AECE66714E}" srcOrd="0" destOrd="0" presId="urn:microsoft.com/office/officeart/2005/8/layout/hierarchy3"/>
    <dgm:cxn modelId="{A44D6A1F-DF62-479B-9F3A-145CC84ADB37}" type="presParOf" srcId="{306BD9B1-4549-4C41-B2F4-F6AECE66714E}" destId="{0CDCAEAD-351C-4AA4-83CB-77391C4710A5}" srcOrd="0" destOrd="0" presId="urn:microsoft.com/office/officeart/2005/8/layout/hierarchy3"/>
    <dgm:cxn modelId="{6FD12F74-19CB-4FA0-A464-B0012E45CD28}" type="presParOf" srcId="{0CDCAEAD-351C-4AA4-83CB-77391C4710A5}" destId="{46B844EB-5345-4C2E-8E95-0BC54591C53C}" srcOrd="0" destOrd="0" presId="urn:microsoft.com/office/officeart/2005/8/layout/hierarchy3"/>
    <dgm:cxn modelId="{49972416-C678-41E2-8878-6CF2B5969238}" type="presParOf" srcId="{0CDCAEAD-351C-4AA4-83CB-77391C4710A5}" destId="{3DD34F63-50A0-45D0-86DB-5EB0563341F2}" srcOrd="1" destOrd="0" presId="urn:microsoft.com/office/officeart/2005/8/layout/hierarchy3"/>
    <dgm:cxn modelId="{826166B1-6E83-40B8-BE91-683664F774B3}" type="presParOf" srcId="{306BD9B1-4549-4C41-B2F4-F6AECE66714E}" destId="{2057EE07-4977-49A9-A685-522380ED9565}" srcOrd="1" destOrd="0" presId="urn:microsoft.com/office/officeart/2005/8/layout/hierarchy3"/>
    <dgm:cxn modelId="{F6B1D884-A52C-48F7-A380-5CAFE07562A7}" type="presParOf" srcId="{2329D906-6B49-4F66-BF97-2C59CBA83DB7}" destId="{C30B5668-58F5-4901-96DB-98FA56456A34}" srcOrd="1" destOrd="0" presId="urn:microsoft.com/office/officeart/2005/8/layout/hierarchy3"/>
    <dgm:cxn modelId="{22772C28-DEAE-44C4-A6B6-E848F68A9403}" type="presParOf" srcId="{C30B5668-58F5-4901-96DB-98FA56456A34}" destId="{61841DE3-F854-4A19-B243-01230697CE0F}" srcOrd="0" destOrd="0" presId="urn:microsoft.com/office/officeart/2005/8/layout/hierarchy3"/>
    <dgm:cxn modelId="{09A93228-C6F4-4E2B-A5CA-0340832EA279}" type="presParOf" srcId="{61841DE3-F854-4A19-B243-01230697CE0F}" destId="{A33F7F7F-7707-4B9B-B634-591D93370464}" srcOrd="0" destOrd="0" presId="urn:microsoft.com/office/officeart/2005/8/layout/hierarchy3"/>
    <dgm:cxn modelId="{621B4640-15C6-47C8-95D0-74A92B599406}" type="presParOf" srcId="{61841DE3-F854-4A19-B243-01230697CE0F}" destId="{9D41BF1D-2181-4C14-80DE-3D73C8806620}" srcOrd="1" destOrd="0" presId="urn:microsoft.com/office/officeart/2005/8/layout/hierarchy3"/>
    <dgm:cxn modelId="{0F4372BE-CAB8-48AE-9827-BEC820FE4D05}" type="presParOf" srcId="{C30B5668-58F5-4901-96DB-98FA56456A34}" destId="{6400F2A3-3EE1-4690-893B-8FD05471EDDF}" srcOrd="1" destOrd="0" presId="urn:microsoft.com/office/officeart/2005/8/layout/hierarchy3"/>
    <dgm:cxn modelId="{C7B17499-B9D7-4828-B7E2-118C08482FC4}" type="presParOf" srcId="{2329D906-6B49-4F66-BF97-2C59CBA83DB7}" destId="{3535FA34-D3D8-43E1-B68D-9E0F127181EF}" srcOrd="2" destOrd="0" presId="urn:microsoft.com/office/officeart/2005/8/layout/hierarchy3"/>
    <dgm:cxn modelId="{6EAC37AB-8D97-481B-9297-0505CA35FFCF}" type="presParOf" srcId="{3535FA34-D3D8-43E1-B68D-9E0F127181EF}" destId="{CE954A69-309C-4707-A812-2F081C616773}" srcOrd="0" destOrd="0" presId="urn:microsoft.com/office/officeart/2005/8/layout/hierarchy3"/>
    <dgm:cxn modelId="{5A0BFEFC-0B3B-458B-8722-3BE7AE346663}" type="presParOf" srcId="{CE954A69-309C-4707-A812-2F081C616773}" destId="{17C60667-B7B4-4178-A1E5-75F18F8C3456}" srcOrd="0" destOrd="0" presId="urn:microsoft.com/office/officeart/2005/8/layout/hierarchy3"/>
    <dgm:cxn modelId="{2947D3A0-75CB-4AA2-8DC4-259A524C527B}" type="presParOf" srcId="{CE954A69-309C-4707-A812-2F081C616773}" destId="{1CBBFB55-A935-4FF6-983C-BD509BC88274}" srcOrd="1" destOrd="0" presId="urn:microsoft.com/office/officeart/2005/8/layout/hierarchy3"/>
    <dgm:cxn modelId="{E7F1BF5B-8179-4F77-B530-918DD97D70C5}" type="presParOf" srcId="{3535FA34-D3D8-43E1-B68D-9E0F127181EF}" destId="{E9DC73EE-D744-419D-B0BA-5F7DE0E5192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F8960-4529-46F9-83D0-26A3C25F01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1B3307-58FC-4E16-95F0-BF81EC360FF9}">
      <dgm:prSet/>
      <dgm:spPr/>
      <dgm:t>
        <a:bodyPr/>
        <a:lstStyle/>
        <a:p>
          <a:r>
            <a:rPr lang="en-US"/>
            <a:t>Original Proposal:</a:t>
          </a:r>
        </a:p>
      </dgm:t>
    </dgm:pt>
    <dgm:pt modelId="{EBD403BC-9D15-47E7-B739-9C3F4E192AD7}" type="parTrans" cxnId="{C9508920-62AF-433E-ACB0-AA12360FB6EC}">
      <dgm:prSet/>
      <dgm:spPr/>
      <dgm:t>
        <a:bodyPr/>
        <a:lstStyle/>
        <a:p>
          <a:endParaRPr lang="en-US"/>
        </a:p>
      </dgm:t>
    </dgm:pt>
    <dgm:pt modelId="{D9900FE6-0A50-44FF-A739-5F86A337E474}" type="sibTrans" cxnId="{C9508920-62AF-433E-ACB0-AA12360FB6EC}">
      <dgm:prSet/>
      <dgm:spPr/>
      <dgm:t>
        <a:bodyPr/>
        <a:lstStyle/>
        <a:p>
          <a:endParaRPr lang="en-US"/>
        </a:p>
      </dgm:t>
    </dgm:pt>
    <dgm:pt modelId="{6AD16C27-3114-453C-9006-185CC335DE84}">
      <dgm:prSet/>
      <dgm:spPr/>
      <dgm:t>
        <a:bodyPr/>
        <a:lstStyle/>
        <a:p>
          <a:r>
            <a:rPr lang="en-US"/>
            <a:t>Best regression model is XGBoost</a:t>
          </a:r>
        </a:p>
      </dgm:t>
    </dgm:pt>
    <dgm:pt modelId="{6E998510-B5ED-458A-8389-7CFDEA3177AC}" type="parTrans" cxnId="{C267854B-D0F5-4A1F-85D2-ECB1DE723670}">
      <dgm:prSet/>
      <dgm:spPr/>
      <dgm:t>
        <a:bodyPr/>
        <a:lstStyle/>
        <a:p>
          <a:endParaRPr lang="en-US"/>
        </a:p>
      </dgm:t>
    </dgm:pt>
    <dgm:pt modelId="{9A05D0AC-0826-40EF-B0F6-B62D48E5E8CC}" type="sibTrans" cxnId="{C267854B-D0F5-4A1F-85D2-ECB1DE723670}">
      <dgm:prSet/>
      <dgm:spPr/>
      <dgm:t>
        <a:bodyPr/>
        <a:lstStyle/>
        <a:p>
          <a:endParaRPr lang="en-US"/>
        </a:p>
      </dgm:t>
    </dgm:pt>
    <dgm:pt modelId="{3348DB51-6CEA-4F6F-B021-E77D95DCCBDE}">
      <dgm:prSet/>
      <dgm:spPr/>
      <dgm:t>
        <a:bodyPr/>
        <a:lstStyle/>
        <a:p>
          <a:r>
            <a:rPr lang="en-US"/>
            <a:t>Best predictors and most effective variables: house_price_index_2009, total_jan_precipitation, share_renters_2016, log_median_rent, and proportion_one_person_household.</a:t>
          </a:r>
        </a:p>
      </dgm:t>
    </dgm:pt>
    <dgm:pt modelId="{15AB7A10-0135-4F35-A24F-DFC3924C6F49}" type="parTrans" cxnId="{1B57361B-90E5-4014-A4D3-9F67A539FBC4}">
      <dgm:prSet/>
      <dgm:spPr/>
      <dgm:t>
        <a:bodyPr/>
        <a:lstStyle/>
        <a:p>
          <a:endParaRPr lang="en-US"/>
        </a:p>
      </dgm:t>
    </dgm:pt>
    <dgm:pt modelId="{BA2DF0FE-2E1C-419B-B05D-4975488EF447}" type="sibTrans" cxnId="{1B57361B-90E5-4014-A4D3-9F67A539FBC4}">
      <dgm:prSet/>
      <dgm:spPr/>
      <dgm:t>
        <a:bodyPr/>
        <a:lstStyle/>
        <a:p>
          <a:endParaRPr lang="en-US"/>
        </a:p>
      </dgm:t>
    </dgm:pt>
    <dgm:pt modelId="{2B477C96-7FBE-464B-8581-5886AF4D2F9C}">
      <dgm:prSet/>
      <dgm:spPr/>
      <dgm:t>
        <a:bodyPr/>
        <a:lstStyle/>
        <a:p>
          <a:r>
            <a:rPr lang="en-US"/>
            <a:t>Mean Squared Error: 18.482</a:t>
          </a:r>
        </a:p>
      </dgm:t>
    </dgm:pt>
    <dgm:pt modelId="{64F52F91-C3C2-46AE-821F-3D9165C5A9A2}" type="parTrans" cxnId="{F4EA7306-ABAF-498B-AA0A-0473C033A320}">
      <dgm:prSet/>
      <dgm:spPr/>
      <dgm:t>
        <a:bodyPr/>
        <a:lstStyle/>
        <a:p>
          <a:endParaRPr lang="en-US"/>
        </a:p>
      </dgm:t>
    </dgm:pt>
    <dgm:pt modelId="{8621897D-3520-428D-9BDD-A9C58A79E8B8}" type="sibTrans" cxnId="{F4EA7306-ABAF-498B-AA0A-0473C033A320}">
      <dgm:prSet/>
      <dgm:spPr/>
      <dgm:t>
        <a:bodyPr/>
        <a:lstStyle/>
        <a:p>
          <a:endParaRPr lang="en-US"/>
        </a:p>
      </dgm:t>
    </dgm:pt>
    <dgm:pt modelId="{1E5EC020-BD6A-4AD6-892D-6E09C3489914}">
      <dgm:prSet/>
      <dgm:spPr/>
      <dgm:t>
        <a:bodyPr/>
        <a:lstStyle/>
        <a:p>
          <a:r>
            <a:rPr lang="en-US"/>
            <a:t>Additional Proposal:</a:t>
          </a:r>
        </a:p>
      </dgm:t>
    </dgm:pt>
    <dgm:pt modelId="{86290CDC-0ED5-4E78-825B-83CDA5B7FA02}" type="parTrans" cxnId="{AFC85A6E-FF98-4E83-9FE4-68ED3B411AE4}">
      <dgm:prSet/>
      <dgm:spPr/>
      <dgm:t>
        <a:bodyPr/>
        <a:lstStyle/>
        <a:p>
          <a:endParaRPr lang="en-US"/>
        </a:p>
      </dgm:t>
    </dgm:pt>
    <dgm:pt modelId="{4D445630-18AF-47A1-A290-10EEA1407309}" type="sibTrans" cxnId="{AFC85A6E-FF98-4E83-9FE4-68ED3B411AE4}">
      <dgm:prSet/>
      <dgm:spPr/>
      <dgm:t>
        <a:bodyPr/>
        <a:lstStyle/>
        <a:p>
          <a:endParaRPr lang="en-US"/>
        </a:p>
      </dgm:t>
    </dgm:pt>
    <dgm:pt modelId="{4637A550-E6B1-4DDE-A78C-F1515DB35E86}">
      <dgm:prSet/>
      <dgm:spPr/>
      <dgm:t>
        <a:bodyPr/>
        <a:lstStyle/>
        <a:p>
          <a:r>
            <a:rPr lang="en-US"/>
            <a:t>Best regression model is original</a:t>
          </a:r>
        </a:p>
      </dgm:t>
    </dgm:pt>
    <dgm:pt modelId="{CC8E65AD-2FA3-4A79-9982-99DCF9962D57}" type="parTrans" cxnId="{3942C72F-9D9B-48E7-B36A-CBB1BFA66295}">
      <dgm:prSet/>
      <dgm:spPr/>
      <dgm:t>
        <a:bodyPr/>
        <a:lstStyle/>
        <a:p>
          <a:endParaRPr lang="en-US"/>
        </a:p>
      </dgm:t>
    </dgm:pt>
    <dgm:pt modelId="{9AAA8A7F-1982-4E50-8DB6-306013D2E19D}" type="sibTrans" cxnId="{3942C72F-9D9B-48E7-B36A-CBB1BFA66295}">
      <dgm:prSet/>
      <dgm:spPr/>
      <dgm:t>
        <a:bodyPr/>
        <a:lstStyle/>
        <a:p>
          <a:endParaRPr lang="en-US"/>
        </a:p>
      </dgm:t>
    </dgm:pt>
    <dgm:pt modelId="{46B83F4D-AC06-4A8B-A504-0170F55A8554}">
      <dgm:prSet/>
      <dgm:spPr/>
      <dgm:t>
        <a:bodyPr/>
        <a:lstStyle/>
        <a:p>
          <a:r>
            <a:rPr lang="en-US"/>
            <a:t>Best predictors and most effective variables: proportion_one_person_household, utility_costs, log_median_rent, share_renters_2016, and total_Jan_precipitation.</a:t>
          </a:r>
        </a:p>
      </dgm:t>
    </dgm:pt>
    <dgm:pt modelId="{82E57D9C-6171-47EC-ACB1-8CB6B4463F68}" type="parTrans" cxnId="{2E902733-1F53-47A3-A809-DF1C39F449AC}">
      <dgm:prSet/>
      <dgm:spPr/>
      <dgm:t>
        <a:bodyPr/>
        <a:lstStyle/>
        <a:p>
          <a:endParaRPr lang="en-US"/>
        </a:p>
      </dgm:t>
    </dgm:pt>
    <dgm:pt modelId="{F1ACB825-50AC-464F-B98A-19AF01A8C9B1}" type="sibTrans" cxnId="{2E902733-1F53-47A3-A809-DF1C39F449AC}">
      <dgm:prSet/>
      <dgm:spPr/>
      <dgm:t>
        <a:bodyPr/>
        <a:lstStyle/>
        <a:p>
          <a:endParaRPr lang="en-US"/>
        </a:p>
      </dgm:t>
    </dgm:pt>
    <dgm:pt modelId="{30531A68-F159-415D-8B5A-1B556840F17C}">
      <dgm:prSet/>
      <dgm:spPr/>
      <dgm:t>
        <a:bodyPr/>
        <a:lstStyle/>
        <a:p>
          <a:r>
            <a:rPr lang="en-US"/>
            <a:t>Mean Squared Error: 0.251</a:t>
          </a:r>
        </a:p>
      </dgm:t>
    </dgm:pt>
    <dgm:pt modelId="{7DF2735F-7B88-4B0C-9BAD-6389BB4701E4}" type="parTrans" cxnId="{47B3218E-B626-4A31-A000-BE622B961723}">
      <dgm:prSet/>
      <dgm:spPr/>
      <dgm:t>
        <a:bodyPr/>
        <a:lstStyle/>
        <a:p>
          <a:endParaRPr lang="en-US"/>
        </a:p>
      </dgm:t>
    </dgm:pt>
    <dgm:pt modelId="{A827162E-F6D9-40D0-849E-77F6B40B2AA9}" type="sibTrans" cxnId="{47B3218E-B626-4A31-A000-BE622B961723}">
      <dgm:prSet/>
      <dgm:spPr/>
      <dgm:t>
        <a:bodyPr/>
        <a:lstStyle/>
        <a:p>
          <a:endParaRPr lang="en-US"/>
        </a:p>
      </dgm:t>
    </dgm:pt>
    <dgm:pt modelId="{503B896F-E2B5-46BC-8974-916585212C24}" type="pres">
      <dgm:prSet presAssocID="{183F8960-4529-46F9-83D0-26A3C25F018D}" presName="linear" presStyleCnt="0">
        <dgm:presLayoutVars>
          <dgm:animLvl val="lvl"/>
          <dgm:resizeHandles val="exact"/>
        </dgm:presLayoutVars>
      </dgm:prSet>
      <dgm:spPr/>
    </dgm:pt>
    <dgm:pt modelId="{B9DC1952-09C7-4D0B-ACBC-7965F377CC30}" type="pres">
      <dgm:prSet presAssocID="{911B3307-58FC-4E16-95F0-BF81EC360F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089A30-59D5-4649-B8AF-F3530A80407B}" type="pres">
      <dgm:prSet presAssocID="{911B3307-58FC-4E16-95F0-BF81EC360FF9}" presName="childText" presStyleLbl="revTx" presStyleIdx="0" presStyleCnt="2">
        <dgm:presLayoutVars>
          <dgm:bulletEnabled val="1"/>
        </dgm:presLayoutVars>
      </dgm:prSet>
      <dgm:spPr/>
    </dgm:pt>
    <dgm:pt modelId="{9946D15E-0A84-4252-9011-575F2DECDCB5}" type="pres">
      <dgm:prSet presAssocID="{1E5EC020-BD6A-4AD6-892D-6E09C34899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952465-B5B5-411C-AD36-AE457187ECFE}" type="pres">
      <dgm:prSet presAssocID="{1E5EC020-BD6A-4AD6-892D-6E09C34899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4EA7306-ABAF-498B-AA0A-0473C033A320}" srcId="{911B3307-58FC-4E16-95F0-BF81EC360FF9}" destId="{2B477C96-7FBE-464B-8581-5886AF4D2F9C}" srcOrd="2" destOrd="0" parTransId="{64F52F91-C3C2-46AE-821F-3D9165C5A9A2}" sibTransId="{8621897D-3520-428D-9BDD-A9C58A79E8B8}"/>
    <dgm:cxn modelId="{1B57361B-90E5-4014-A4D3-9F67A539FBC4}" srcId="{911B3307-58FC-4E16-95F0-BF81EC360FF9}" destId="{3348DB51-6CEA-4F6F-B021-E77D95DCCBDE}" srcOrd="1" destOrd="0" parTransId="{15AB7A10-0135-4F35-A24F-DFC3924C6F49}" sibTransId="{BA2DF0FE-2E1C-419B-B05D-4975488EF447}"/>
    <dgm:cxn modelId="{C9508920-62AF-433E-ACB0-AA12360FB6EC}" srcId="{183F8960-4529-46F9-83D0-26A3C25F018D}" destId="{911B3307-58FC-4E16-95F0-BF81EC360FF9}" srcOrd="0" destOrd="0" parTransId="{EBD403BC-9D15-47E7-B739-9C3F4E192AD7}" sibTransId="{D9900FE6-0A50-44FF-A739-5F86A337E474}"/>
    <dgm:cxn modelId="{2B926E27-37F4-4ED3-A1EA-101628B7A601}" type="presOf" srcId="{4637A550-E6B1-4DDE-A78C-F1515DB35E86}" destId="{F3952465-B5B5-411C-AD36-AE457187ECFE}" srcOrd="0" destOrd="0" presId="urn:microsoft.com/office/officeart/2005/8/layout/vList2"/>
    <dgm:cxn modelId="{D40A2C28-A022-48CD-A022-8B34186EAAA3}" type="presOf" srcId="{2B477C96-7FBE-464B-8581-5886AF4D2F9C}" destId="{B3089A30-59D5-4649-B8AF-F3530A80407B}" srcOrd="0" destOrd="2" presId="urn:microsoft.com/office/officeart/2005/8/layout/vList2"/>
    <dgm:cxn modelId="{F76AED29-BFAD-47F2-9975-2876CDC9048C}" type="presOf" srcId="{3348DB51-6CEA-4F6F-B021-E77D95DCCBDE}" destId="{B3089A30-59D5-4649-B8AF-F3530A80407B}" srcOrd="0" destOrd="1" presId="urn:microsoft.com/office/officeart/2005/8/layout/vList2"/>
    <dgm:cxn modelId="{1D43B62D-3B34-428F-95DA-824B73E26474}" type="presOf" srcId="{30531A68-F159-415D-8B5A-1B556840F17C}" destId="{F3952465-B5B5-411C-AD36-AE457187ECFE}" srcOrd="0" destOrd="2" presId="urn:microsoft.com/office/officeart/2005/8/layout/vList2"/>
    <dgm:cxn modelId="{3942C72F-9D9B-48E7-B36A-CBB1BFA66295}" srcId="{1E5EC020-BD6A-4AD6-892D-6E09C3489914}" destId="{4637A550-E6B1-4DDE-A78C-F1515DB35E86}" srcOrd="0" destOrd="0" parTransId="{CC8E65AD-2FA3-4A79-9982-99DCF9962D57}" sibTransId="{9AAA8A7F-1982-4E50-8DB6-306013D2E19D}"/>
    <dgm:cxn modelId="{E7D39930-82E4-402C-91A5-56DAE1A5E20F}" type="presOf" srcId="{911B3307-58FC-4E16-95F0-BF81EC360FF9}" destId="{B9DC1952-09C7-4D0B-ACBC-7965F377CC30}" srcOrd="0" destOrd="0" presId="urn:microsoft.com/office/officeart/2005/8/layout/vList2"/>
    <dgm:cxn modelId="{2E902733-1F53-47A3-A809-DF1C39F449AC}" srcId="{1E5EC020-BD6A-4AD6-892D-6E09C3489914}" destId="{46B83F4D-AC06-4A8B-A504-0170F55A8554}" srcOrd="1" destOrd="0" parTransId="{82E57D9C-6171-47EC-ACB1-8CB6B4463F68}" sibTransId="{F1ACB825-50AC-464F-B98A-19AF01A8C9B1}"/>
    <dgm:cxn modelId="{1115AA5E-8CBE-4926-B66A-CEA02B5B9F10}" type="presOf" srcId="{46B83F4D-AC06-4A8B-A504-0170F55A8554}" destId="{F3952465-B5B5-411C-AD36-AE457187ECFE}" srcOrd="0" destOrd="1" presId="urn:microsoft.com/office/officeart/2005/8/layout/vList2"/>
    <dgm:cxn modelId="{E8109366-26AD-4D1B-BD62-0A24B2AFEEAF}" type="presOf" srcId="{6AD16C27-3114-453C-9006-185CC335DE84}" destId="{B3089A30-59D5-4649-B8AF-F3530A80407B}" srcOrd="0" destOrd="0" presId="urn:microsoft.com/office/officeart/2005/8/layout/vList2"/>
    <dgm:cxn modelId="{C267854B-D0F5-4A1F-85D2-ECB1DE723670}" srcId="{911B3307-58FC-4E16-95F0-BF81EC360FF9}" destId="{6AD16C27-3114-453C-9006-185CC335DE84}" srcOrd="0" destOrd="0" parTransId="{6E998510-B5ED-458A-8389-7CFDEA3177AC}" sibTransId="{9A05D0AC-0826-40EF-B0F6-B62D48E5E8CC}"/>
    <dgm:cxn modelId="{54EA506E-C7C2-40D6-B06F-2EAFD9271212}" type="presOf" srcId="{1E5EC020-BD6A-4AD6-892D-6E09C3489914}" destId="{9946D15E-0A84-4252-9011-575F2DECDCB5}" srcOrd="0" destOrd="0" presId="urn:microsoft.com/office/officeart/2005/8/layout/vList2"/>
    <dgm:cxn modelId="{AFC85A6E-FF98-4E83-9FE4-68ED3B411AE4}" srcId="{183F8960-4529-46F9-83D0-26A3C25F018D}" destId="{1E5EC020-BD6A-4AD6-892D-6E09C3489914}" srcOrd="1" destOrd="0" parTransId="{86290CDC-0ED5-4E78-825B-83CDA5B7FA02}" sibTransId="{4D445630-18AF-47A1-A290-10EEA1407309}"/>
    <dgm:cxn modelId="{47B3218E-B626-4A31-A000-BE622B961723}" srcId="{1E5EC020-BD6A-4AD6-892D-6E09C3489914}" destId="{30531A68-F159-415D-8B5A-1B556840F17C}" srcOrd="2" destOrd="0" parTransId="{7DF2735F-7B88-4B0C-9BAD-6389BB4701E4}" sibTransId="{A827162E-F6D9-40D0-849E-77F6B40B2AA9}"/>
    <dgm:cxn modelId="{DE8E91AF-C4FA-4F70-A199-5D4A6A5B1B75}" type="presOf" srcId="{183F8960-4529-46F9-83D0-26A3C25F018D}" destId="{503B896F-E2B5-46BC-8974-916585212C24}" srcOrd="0" destOrd="0" presId="urn:microsoft.com/office/officeart/2005/8/layout/vList2"/>
    <dgm:cxn modelId="{227B9A24-4113-4FEF-8076-D4A3C354F541}" type="presParOf" srcId="{503B896F-E2B5-46BC-8974-916585212C24}" destId="{B9DC1952-09C7-4D0B-ACBC-7965F377CC30}" srcOrd="0" destOrd="0" presId="urn:microsoft.com/office/officeart/2005/8/layout/vList2"/>
    <dgm:cxn modelId="{A105264E-1462-400A-9112-B8DCE0F8449C}" type="presParOf" srcId="{503B896F-E2B5-46BC-8974-916585212C24}" destId="{B3089A30-59D5-4649-B8AF-F3530A80407B}" srcOrd="1" destOrd="0" presId="urn:microsoft.com/office/officeart/2005/8/layout/vList2"/>
    <dgm:cxn modelId="{63D9B64A-6E58-4C5B-862F-7AA9A532CE35}" type="presParOf" srcId="{503B896F-E2B5-46BC-8974-916585212C24}" destId="{9946D15E-0A84-4252-9011-575F2DECDCB5}" srcOrd="2" destOrd="0" presId="urn:microsoft.com/office/officeart/2005/8/layout/vList2"/>
    <dgm:cxn modelId="{D1D71F5F-7282-40BD-B7C0-19595D16AA2C}" type="presParOf" srcId="{503B896F-E2B5-46BC-8974-916585212C24}" destId="{F3952465-B5B5-411C-AD36-AE457187EC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844EB-5345-4C2E-8E95-0BC54591C53C}">
      <dsp:nvSpPr>
        <dsp:cNvPr id="0" name=""/>
        <dsp:cNvSpPr/>
      </dsp:nvSpPr>
      <dsp:spPr>
        <a:xfrm>
          <a:off x="624" y="2108605"/>
          <a:ext cx="1461212" cy="7306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Multiple Linear Regression</a:t>
          </a:r>
        </a:p>
      </dsp:txBody>
      <dsp:txXfrm>
        <a:off x="22023" y="2130004"/>
        <a:ext cx="1418414" cy="687808"/>
      </dsp:txXfrm>
    </dsp:sp>
    <dsp:sp modelId="{A33F7F7F-7707-4B9B-B634-591D93370464}">
      <dsp:nvSpPr>
        <dsp:cNvPr id="0" name=""/>
        <dsp:cNvSpPr/>
      </dsp:nvSpPr>
      <dsp:spPr>
        <a:xfrm>
          <a:off x="1827139" y="2108605"/>
          <a:ext cx="1461212" cy="73060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Tree-based methods</a:t>
          </a:r>
          <a:r>
            <a:rPr lang="en-US" sz="1500" kern="1200" dirty="0">
              <a:latin typeface="Calibri Light" panose="020F0302020204030204"/>
            </a:rPr>
            <a:t> and </a:t>
          </a:r>
          <a:r>
            <a:rPr lang="en-US" sz="1500" kern="1200" dirty="0" err="1">
              <a:latin typeface="Calibri Light" panose="020F0302020204030204"/>
            </a:rPr>
            <a:t>XGBoost</a:t>
          </a:r>
          <a:endParaRPr lang="en-US" sz="1500" kern="1200" dirty="0" err="1"/>
        </a:p>
      </dsp:txBody>
      <dsp:txXfrm>
        <a:off x="1848538" y="2130004"/>
        <a:ext cx="1418414" cy="687808"/>
      </dsp:txXfrm>
    </dsp:sp>
    <dsp:sp modelId="{17C60667-B7B4-4178-A1E5-75F18F8C3456}">
      <dsp:nvSpPr>
        <dsp:cNvPr id="0" name=""/>
        <dsp:cNvSpPr/>
      </dsp:nvSpPr>
      <dsp:spPr>
        <a:xfrm>
          <a:off x="3653654" y="2108605"/>
          <a:ext cx="1461212" cy="73060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Cross Validation</a:t>
          </a:r>
        </a:p>
      </dsp:txBody>
      <dsp:txXfrm>
        <a:off x="3675053" y="2130004"/>
        <a:ext cx="1418414" cy="687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C1952-09C7-4D0B-ACBC-7965F377CC30}">
      <dsp:nvSpPr>
        <dsp:cNvPr id="0" name=""/>
        <dsp:cNvSpPr/>
      </dsp:nvSpPr>
      <dsp:spPr>
        <a:xfrm>
          <a:off x="0" y="89268"/>
          <a:ext cx="5115491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Original Proposal:</a:t>
          </a:r>
        </a:p>
      </dsp:txBody>
      <dsp:txXfrm>
        <a:off x="26930" y="116198"/>
        <a:ext cx="5061631" cy="497795"/>
      </dsp:txXfrm>
    </dsp:sp>
    <dsp:sp modelId="{B3089A30-59D5-4649-B8AF-F3530A80407B}">
      <dsp:nvSpPr>
        <dsp:cNvPr id="0" name=""/>
        <dsp:cNvSpPr/>
      </dsp:nvSpPr>
      <dsp:spPr>
        <a:xfrm>
          <a:off x="0" y="640923"/>
          <a:ext cx="5115491" cy="195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Best regression model is XGBoost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Best predictors and most effective variables: house_price_index_2009, total_jan_precipitation, share_renters_2016, log_median_rent, and proportion_one_person_household.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Mean Squared Error: 18.482</a:t>
          </a:r>
        </a:p>
      </dsp:txBody>
      <dsp:txXfrm>
        <a:off x="0" y="640923"/>
        <a:ext cx="5115491" cy="1952010"/>
      </dsp:txXfrm>
    </dsp:sp>
    <dsp:sp modelId="{9946D15E-0A84-4252-9011-575F2DECDCB5}">
      <dsp:nvSpPr>
        <dsp:cNvPr id="0" name=""/>
        <dsp:cNvSpPr/>
      </dsp:nvSpPr>
      <dsp:spPr>
        <a:xfrm>
          <a:off x="0" y="2592933"/>
          <a:ext cx="5115491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Additional Proposal:</a:t>
          </a:r>
        </a:p>
      </dsp:txBody>
      <dsp:txXfrm>
        <a:off x="26930" y="2619863"/>
        <a:ext cx="5061631" cy="497795"/>
      </dsp:txXfrm>
    </dsp:sp>
    <dsp:sp modelId="{F3952465-B5B5-411C-AD36-AE457187ECFE}">
      <dsp:nvSpPr>
        <dsp:cNvPr id="0" name=""/>
        <dsp:cNvSpPr/>
      </dsp:nvSpPr>
      <dsp:spPr>
        <a:xfrm>
          <a:off x="0" y="3144588"/>
          <a:ext cx="5115491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Best regression model is original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Best predictors and most effective variables: proportion_one_person_household, utility_costs, log_median_rent, share_renters_2016, and total_Jan_precipitation.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Mean Squared Error: 0.251</a:t>
          </a:r>
        </a:p>
      </dsp:txBody>
      <dsp:txXfrm>
        <a:off x="0" y="3144588"/>
        <a:ext cx="5115491" cy="171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69D3E-C4D9-47D4-A7BC-FD35DCE6F18C}" type="datetimeFigureOut"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4734-6302-48AB-8DEC-BB0BA26F6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6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74734-6302-48AB-8DEC-BB0BA26F6D18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74734-6302-48AB-8DEC-BB0BA26F6D1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74734-6302-48AB-8DEC-BB0BA26F6D1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74734-6302-48AB-8DEC-BB0BA26F6D1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74734-6302-48AB-8DEC-BB0BA26F6D1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74734-6302-48AB-8DEC-BB0BA26F6D18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relandrew/Homelessness/blob/main/HUD%20TO3%20-%2005b%20Analysis%20File%20-%20Data%20-%20Dictionary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uduser.gov/portal/sites/default/files/pdf/Market-Predictors-of-Homelessnes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Complete Analysis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"/>
              </a:rPr>
              <a:t>By: Andrew Varela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62A9D-2185-5E77-D5E4-9BDD31B9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cs typeface="Calibri Light"/>
              </a:rPr>
              <a:t>What Problem Am I Solving?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BBD7-5E9C-1D6B-5747-30E220CF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cs typeface="Calibri"/>
              </a:rPr>
              <a:t>Original Proposal: Identify market factors that have established effects on homelessness.</a:t>
            </a:r>
          </a:p>
          <a:p>
            <a:r>
              <a:rPr lang="en-US" sz="2000">
                <a:solidFill>
                  <a:schemeClr val="tx2"/>
                </a:solidFill>
                <a:cs typeface="Calibri"/>
              </a:rPr>
              <a:t>Additional Proposal: Identify market factors that have established effects on homelessness with a scaled version of my Y-variable rate_homeless.</a:t>
            </a:r>
          </a:p>
        </p:txBody>
      </p:sp>
    </p:spTree>
    <p:extLst>
      <p:ext uri="{BB962C8B-B14F-4D97-AF65-F5344CB8AC3E}">
        <p14:creationId xmlns:p14="http://schemas.microsoft.com/office/powerpoint/2010/main" val="83869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8B9D-54D5-5697-83FC-9E08E652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What Data Did I used?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E5CE-A540-355E-A935-DC9E11A8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The project utilizes a </a:t>
            </a:r>
            <a:r>
              <a:rPr lang="en-US" sz="1800">
                <a:solidFill>
                  <a:schemeClr val="tx2"/>
                </a:solidFill>
                <a:cs typeface="Calibri"/>
                <a:hlinkClick r:id="rId3"/>
              </a:rPr>
              <a:t>data set</a:t>
            </a:r>
            <a:r>
              <a:rPr lang="en-US" sz="1800">
                <a:solidFill>
                  <a:schemeClr val="tx2"/>
                </a:solidFill>
                <a:cs typeface="Calibri"/>
              </a:rPr>
              <a:t> from </a:t>
            </a:r>
            <a:r>
              <a:rPr lang="en-US" sz="1800">
                <a:solidFill>
                  <a:schemeClr val="tx2"/>
                </a:solidFill>
                <a:cs typeface="Calibri"/>
                <a:hlinkClick r:id="rId4"/>
              </a:rPr>
              <a:t>Market Predictors of Homelessness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The data set consists of various housing, economic, safety net, demographic, and climate factors.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35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6F0B03-6305-BC2F-143C-63A2AEDE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What Analysis Methods Did I Use?</a:t>
            </a:r>
            <a:endParaRPr lang="en-US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359512-DC8B-0065-471E-AA4F05491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5327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20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BA786-D158-8F5C-E9F6-D94435B6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My Analysis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4EF5C62-F194-B294-E518-BB26E2D4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4438" y="3445565"/>
            <a:ext cx="6583314" cy="21001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1FD90-074F-4FFD-4D2D-FA9210F4F624}"/>
              </a:ext>
            </a:extLst>
          </p:cNvPr>
          <p:cNvSpPr txBox="1"/>
          <p:nvPr/>
        </p:nvSpPr>
        <p:spPr>
          <a:xfrm>
            <a:off x="2807087" y="2560320"/>
            <a:ext cx="4381554" cy="985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Calibri"/>
              </a:rPr>
              <a:t>Original Regression Model: R-Squared -&gt; 55.5%</a:t>
            </a:r>
          </a:p>
          <a:p>
            <a:pPr defTabSz="81381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Calibri"/>
              </a:rPr>
              <a:t>Best regression model: </a:t>
            </a:r>
            <a:r>
              <a:rPr lang="en-US" sz="1600" kern="1200" dirty="0" err="1">
                <a:latin typeface="+mn-lt"/>
                <a:ea typeface="+mn-ea"/>
                <a:cs typeface="Calibri"/>
              </a:rPr>
              <a:t>XGBoost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Calibri"/>
              </a:rPr>
              <a:t>Best Variables by </a:t>
            </a:r>
            <a:r>
              <a:rPr lang="en-US" sz="1600" dirty="0">
                <a:cs typeface="Calibri"/>
              </a:rPr>
              <a:t>Importance</a:t>
            </a:r>
            <a:r>
              <a:rPr lang="en-US" sz="1600" kern="1200" dirty="0">
                <a:latin typeface="+mn-lt"/>
                <a:ea typeface="+mn-ea"/>
                <a:cs typeface="Calibri"/>
              </a:rPr>
              <a:t>:</a:t>
            </a:r>
            <a:endParaRPr lang="en-US" sz="16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2E7D8-1BBE-CF27-0AE6-78E15D53F754}"/>
              </a:ext>
            </a:extLst>
          </p:cNvPr>
          <p:cNvSpPr txBox="1"/>
          <p:nvPr/>
        </p:nvSpPr>
        <p:spPr>
          <a:xfrm>
            <a:off x="2804247" y="5794100"/>
            <a:ext cx="4164749" cy="338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Mean Squared Error: 18.482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593DD-E999-3621-925F-F47BD3D4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  <a:cs typeface="Calibri Light"/>
              </a:rPr>
              <a:t>My Analysis, Additional Proposal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74DD-55AF-BFF9-D3D9-086C51A3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438" y="2899956"/>
            <a:ext cx="7051124" cy="2917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53035" indent="-153035" defTabSz="612648">
              <a:spcBef>
                <a:spcPts val="670"/>
              </a:spcBef>
            </a:pPr>
            <a:r>
              <a:rPr lang="en-US" sz="1850" kern="1200" dirty="0">
                <a:latin typeface="+mn-lt"/>
                <a:ea typeface="+mn-ea"/>
                <a:cs typeface="Calibri"/>
              </a:rPr>
              <a:t>R-Squared -&gt; 58.7%</a:t>
            </a:r>
            <a:endParaRPr lang="en-US" sz="1850" dirty="0">
              <a:ea typeface="+mn-ea"/>
            </a:endParaRPr>
          </a:p>
          <a:p>
            <a:pPr marL="153035" indent="-153035" defTabSz="612648">
              <a:spcBef>
                <a:spcPts val="670"/>
              </a:spcBef>
            </a:pPr>
            <a:r>
              <a:rPr lang="en-US" sz="1850" kern="1200" dirty="0">
                <a:latin typeface="+mn-lt"/>
                <a:ea typeface="+mn-ea"/>
                <a:cs typeface="Calibri"/>
              </a:rPr>
              <a:t>Best Regression Model: Original Model</a:t>
            </a:r>
            <a:endParaRPr lang="en-US" sz="1850" kern="1200" dirty="0">
              <a:latin typeface="+mn-lt"/>
              <a:cs typeface="Calibri"/>
            </a:endParaRPr>
          </a:p>
          <a:p>
            <a:pPr marL="153035" indent="-153035" defTabSz="612648">
              <a:spcBef>
                <a:spcPts val="670"/>
              </a:spcBef>
            </a:pPr>
            <a:r>
              <a:rPr lang="en-US" sz="1850" kern="1200" dirty="0">
                <a:latin typeface="+mn-lt"/>
                <a:ea typeface="+mn-ea"/>
                <a:cs typeface="Calibri"/>
              </a:rPr>
              <a:t>Best </a:t>
            </a:r>
            <a:r>
              <a:rPr lang="en-US" sz="1850" dirty="0">
                <a:cs typeface="Calibri"/>
              </a:rPr>
              <a:t>Variables by Importance</a:t>
            </a:r>
            <a:r>
              <a:rPr lang="en-US" sz="1850" kern="1200" dirty="0">
                <a:latin typeface="+mn-lt"/>
                <a:ea typeface="+mn-ea"/>
                <a:cs typeface="Calibri"/>
              </a:rPr>
              <a:t>: </a:t>
            </a:r>
            <a:r>
              <a:rPr lang="en-US" sz="1850" kern="1200" dirty="0" err="1">
                <a:latin typeface="+mn-lt"/>
                <a:ea typeface="+mn-lt"/>
                <a:cs typeface="+mn-lt"/>
              </a:rPr>
              <a:t>proportion_one_person_household</a:t>
            </a:r>
            <a:r>
              <a:rPr lang="en-US" sz="1850" kern="1200" dirty="0">
                <a:latin typeface="+mn-lt"/>
                <a:ea typeface="+mn-lt"/>
                <a:cs typeface="+mn-lt"/>
              </a:rPr>
              <a:t>, </a:t>
            </a:r>
            <a:r>
              <a:rPr lang="en-US" sz="1850" kern="1200" dirty="0" err="1">
                <a:latin typeface="+mn-lt"/>
                <a:ea typeface="+mn-lt"/>
                <a:cs typeface="+mn-lt"/>
              </a:rPr>
              <a:t>utility_costs</a:t>
            </a:r>
            <a:r>
              <a:rPr lang="en-US" sz="1850" kern="1200" dirty="0">
                <a:latin typeface="+mn-lt"/>
                <a:ea typeface="+mn-lt"/>
                <a:cs typeface="+mn-lt"/>
              </a:rPr>
              <a:t>, </a:t>
            </a:r>
            <a:r>
              <a:rPr lang="en-US" sz="1850" kern="1200" dirty="0" err="1">
                <a:latin typeface="+mn-lt"/>
                <a:ea typeface="+mn-lt"/>
                <a:cs typeface="+mn-lt"/>
              </a:rPr>
              <a:t>log_median_rent</a:t>
            </a:r>
            <a:r>
              <a:rPr lang="en-US" sz="1850" kern="1200" dirty="0">
                <a:latin typeface="+mn-lt"/>
                <a:ea typeface="+mn-lt"/>
                <a:cs typeface="+mn-lt"/>
              </a:rPr>
              <a:t>, share_renters_2016, and </a:t>
            </a:r>
            <a:r>
              <a:rPr lang="en-US" sz="1850" kern="1200" dirty="0" err="1">
                <a:latin typeface="+mn-lt"/>
                <a:ea typeface="+mn-lt"/>
                <a:cs typeface="+mn-lt"/>
              </a:rPr>
              <a:t>total_Jan_precipitation</a:t>
            </a:r>
            <a:endParaRPr lang="en-US" sz="1850" kern="1200" dirty="0">
              <a:latin typeface="+mn-lt"/>
              <a:ea typeface="+mn-lt"/>
              <a:cs typeface="+mn-lt"/>
            </a:endParaRPr>
          </a:p>
          <a:p>
            <a:pPr marL="153035" indent="-153035" defTabSz="612648">
              <a:spcBef>
                <a:spcPts val="670"/>
              </a:spcBef>
            </a:pPr>
            <a:endParaRPr lang="en-US" sz="1876" kern="1200">
              <a:solidFill>
                <a:schemeClr val="tx1"/>
              </a:solidFill>
              <a:latin typeface="+mn-lt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A900B8C-724B-C10F-8FD9-64417596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46" y="4403256"/>
            <a:ext cx="2994253" cy="2227504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62AFEDE-7E9D-A2BD-F617-33FB50479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29" y="4422260"/>
            <a:ext cx="2865584" cy="220585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A082D5-6C24-D056-640A-8B6A9143BEBA}"/>
              </a:ext>
            </a:extLst>
          </p:cNvPr>
          <p:cNvCxnSpPr/>
          <p:nvPr/>
        </p:nvCxnSpPr>
        <p:spPr>
          <a:xfrm>
            <a:off x="5852475" y="5174737"/>
            <a:ext cx="638373" cy="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950D3B-ED13-4AAF-A36A-A5ACC5D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My Conclusion</a:t>
            </a:r>
            <a:endParaRPr lang="en-US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AB686-B19B-DA0C-9847-CC2CE9F0D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01185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75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Complete Analysis</vt:lpstr>
      <vt:lpstr>What Problem Am I Solving?</vt:lpstr>
      <vt:lpstr>What Data Did I used?</vt:lpstr>
      <vt:lpstr>What Analysis Methods Did I Use?</vt:lpstr>
      <vt:lpstr>My Analysis</vt:lpstr>
      <vt:lpstr>My Analysis, Additional Proposal</vt:lpstr>
      <vt:lpstr>My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472</cp:revision>
  <dcterms:created xsi:type="dcterms:W3CDTF">2023-05-25T07:05:57Z</dcterms:created>
  <dcterms:modified xsi:type="dcterms:W3CDTF">2023-05-25T23:22:42Z</dcterms:modified>
</cp:coreProperties>
</file>