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0" r:id="rId7"/>
    <p:sldId id="272" r:id="rId8"/>
    <p:sldId id="273" r:id="rId9"/>
    <p:sldId id="274" r:id="rId10"/>
    <p:sldId id="271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69" r:id="rId19"/>
  </p:sldIdLst>
  <p:sldSz cx="12192000" cy="6858000"/>
  <p:notesSz cx="6858000" cy="9144000"/>
  <p:embeddedFontLst>
    <p:embeddedFont>
      <p:font typeface="Libre Franklin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0318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1425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4881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2083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1537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854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4012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7239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2699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622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2105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1973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2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33" name="Google Shape;33;p4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67" name="Google Shape;67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76" name="Google Shape;76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11" name="Google Shape;11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es-AR" dirty="0"/>
              <a:t>DESAFÍO </a:t>
            </a:r>
            <a:r>
              <a:rPr lang="es-AR" dirty="0" smtClean="0"/>
              <a:t>2</a:t>
            </a:r>
            <a:r>
              <a:rPr lang="es-AR" dirty="0"/>
              <a:t/>
            </a:r>
            <a:br>
              <a:rPr lang="es-AR" dirty="0"/>
            </a:br>
            <a:r>
              <a:rPr lang="es-AR" sz="2800" dirty="0" smtClean="0"/>
              <a:t>MODELO DE REGRESION LINEAL - PROPERATI</a:t>
            </a:r>
            <a:endParaRPr sz="2800" dirty="0"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7026069" cy="2168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</a:pPr>
            <a:r>
              <a:rPr lang="es-AR" sz="4000" dirty="0"/>
              <a:t>Grupo 3</a:t>
            </a:r>
            <a:endParaRPr dirty="0"/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dirty="0" err="1"/>
              <a:t>Maria</a:t>
            </a:r>
            <a:r>
              <a:rPr lang="es-AR" sz="2100" dirty="0"/>
              <a:t> </a:t>
            </a:r>
            <a:r>
              <a:rPr lang="es-AR" sz="2100" dirty="0" err="1"/>
              <a:t>Termignoni</a:t>
            </a:r>
            <a:endParaRPr sz="2100" dirty="0"/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dirty="0"/>
              <a:t>Alan Tovar</a:t>
            </a:r>
            <a:endParaRPr dirty="0"/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dirty="0"/>
              <a:t>Franco Tovar</a:t>
            </a:r>
            <a:endParaRPr dirty="0"/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dirty="0"/>
              <a:t>Pablo Varela</a:t>
            </a:r>
            <a:endParaRPr dirty="0"/>
          </a:p>
        </p:txBody>
      </p:sp>
      <p:pic>
        <p:nvPicPr>
          <p:cNvPr id="95" name="Google Shape;9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3300" y="873755"/>
            <a:ext cx="2126250" cy="500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smtClean="0"/>
              <a:t>Distribución - variables categóricas</a:t>
            </a:r>
            <a:endParaRPr lang="es-AR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92918"/>
            <a:ext cx="9962707" cy="97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s-AR" dirty="0" smtClean="0"/>
              <a:t>Realizamos gráficos de </a:t>
            </a:r>
            <a:r>
              <a:rPr lang="es-AR" dirty="0" err="1" smtClean="0"/>
              <a:t>boxplot</a:t>
            </a:r>
            <a:r>
              <a:rPr lang="es-AR" dirty="0" smtClean="0"/>
              <a:t> para analizar la mayor variabilidad entre </a:t>
            </a:r>
            <a:r>
              <a:rPr lang="es-AR" dirty="0" err="1" smtClean="0"/>
              <a:t>features</a:t>
            </a:r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57" y="3061855"/>
            <a:ext cx="9973685" cy="349134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386944" y="2714002"/>
            <a:ext cx="357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Precio_superficie_m2 – </a:t>
            </a:r>
            <a:r>
              <a:rPr lang="es-AR" b="1" dirty="0" err="1" smtClean="0"/>
              <a:t>Property</a:t>
            </a:r>
            <a:r>
              <a:rPr lang="es-AR" b="1" dirty="0" smtClean="0"/>
              <a:t> </a:t>
            </a:r>
            <a:r>
              <a:rPr lang="es-AR" b="1" dirty="0" err="1" smtClean="0"/>
              <a:t>type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283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smtClean="0"/>
              <a:t>Distribución - variables categóricas</a:t>
            </a:r>
            <a:endParaRPr lang="es-AR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92918"/>
            <a:ext cx="9962707" cy="97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s-AR" dirty="0" smtClean="0"/>
              <a:t>Realizamos gráficos de </a:t>
            </a:r>
            <a:r>
              <a:rPr lang="es-AR" dirty="0" err="1" smtClean="0"/>
              <a:t>boxplot</a:t>
            </a:r>
            <a:r>
              <a:rPr lang="es-AR" dirty="0" smtClean="0"/>
              <a:t> para analizar la mayor variabilidad entre </a:t>
            </a:r>
            <a:r>
              <a:rPr lang="es-AR" dirty="0" err="1" smtClean="0"/>
              <a:t>features</a:t>
            </a:r>
            <a:endParaRPr dirty="0"/>
          </a:p>
        </p:txBody>
      </p:sp>
      <p:sp>
        <p:nvSpPr>
          <p:cNvPr id="6" name="CuadroTexto 5"/>
          <p:cNvSpPr txBox="1"/>
          <p:nvPr/>
        </p:nvSpPr>
        <p:spPr>
          <a:xfrm>
            <a:off x="4386944" y="2714002"/>
            <a:ext cx="357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Precio_superficie_m2 – Provincia</a:t>
            </a:r>
            <a:endParaRPr lang="en-U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932" y="3152152"/>
            <a:ext cx="11107700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7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Creación de variables </a:t>
            </a:r>
            <a:r>
              <a:rPr lang="es-AR" dirty="0" err="1"/>
              <a:t>dummies</a:t>
            </a:r>
            <a:endParaRPr lang="es-AR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2544082"/>
            <a:ext cx="9962707" cy="97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s-AR" dirty="0" smtClean="0"/>
              <a:t>“</a:t>
            </a:r>
            <a:r>
              <a:rPr lang="es-AR" dirty="0" err="1" smtClean="0"/>
              <a:t>Dummificamos</a:t>
            </a:r>
            <a:r>
              <a:rPr lang="es-AR" dirty="0" smtClean="0"/>
              <a:t>” las variables categóricas para poder incluirlas al modelo.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212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Modelo lineal simple</a:t>
            </a: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684213"/>
            <a:ext cx="9962707" cy="97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s-AR" dirty="0" smtClean="0"/>
              <a:t>Creamos nuestro primer modelo lineal el </a:t>
            </a:r>
            <a:r>
              <a:rPr lang="es-AR" dirty="0" err="1" smtClean="0"/>
              <a:t>feature</a:t>
            </a:r>
            <a:r>
              <a:rPr lang="es-AR" dirty="0" smtClean="0"/>
              <a:t> </a:t>
            </a:r>
            <a:r>
              <a:rPr lang="es-AR" b="1" dirty="0" smtClean="0"/>
              <a:t>superficie_total_m2</a:t>
            </a:r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s-AR" dirty="0" smtClean="0"/>
              <a:t>                                                                                                </a:t>
            </a:r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s-AR" dirty="0"/>
              <a:t>	</a:t>
            </a:r>
            <a:r>
              <a:rPr lang="es-AR" dirty="0" smtClean="0"/>
              <a:t>				             </a:t>
            </a:r>
            <a:r>
              <a:rPr lang="es-AR" dirty="0" smtClean="0"/>
              <a:t>Vemos que el R2 es muy bajo</a:t>
            </a:r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s-AR" dirty="0"/>
              <a:t>	</a:t>
            </a:r>
            <a:r>
              <a:rPr lang="es-AR" dirty="0" smtClean="0"/>
              <a:t>					Gráfico lineal</a:t>
            </a:r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364745"/>
            <a:ext cx="5138264" cy="129285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041" y="3850644"/>
            <a:ext cx="4040159" cy="281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Modelo lineal </a:t>
            </a:r>
            <a:r>
              <a:rPr lang="es-AR" dirty="0" smtClean="0"/>
              <a:t>compuesto</a:t>
            </a:r>
            <a:endParaRPr lang="es-AR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2171700"/>
            <a:ext cx="9962707" cy="97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s-AR" dirty="0" smtClean="0"/>
              <a:t>Al modelo lineal anterior, con el </a:t>
            </a:r>
            <a:r>
              <a:rPr lang="es-AR" dirty="0" err="1" smtClean="0"/>
              <a:t>feature</a:t>
            </a:r>
            <a:r>
              <a:rPr lang="es-AR" dirty="0" smtClean="0"/>
              <a:t> </a:t>
            </a:r>
            <a:r>
              <a:rPr lang="es-AR" b="1" dirty="0" smtClean="0"/>
              <a:t>superficie_total_m2</a:t>
            </a:r>
            <a:r>
              <a:rPr lang="es-AR" dirty="0" smtClean="0"/>
              <a:t> le sumamos el </a:t>
            </a:r>
            <a:r>
              <a:rPr lang="es-AR" dirty="0" err="1" smtClean="0"/>
              <a:t>feature</a:t>
            </a:r>
            <a:r>
              <a:rPr lang="es-AR" dirty="0" smtClean="0"/>
              <a:t> </a:t>
            </a:r>
            <a:r>
              <a:rPr lang="es-AR" b="1" dirty="0" err="1" smtClean="0"/>
              <a:t>centro_urbano</a:t>
            </a:r>
            <a:endParaRPr lang="es-AR" b="1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s-AR" dirty="0" smtClean="0"/>
              <a:t>Sumando el </a:t>
            </a:r>
            <a:r>
              <a:rPr lang="es-AR" b="1" dirty="0" err="1" smtClean="0"/>
              <a:t>property_type</a:t>
            </a:r>
            <a:r>
              <a:rPr lang="es-AR" dirty="0" smtClean="0"/>
              <a:t>:</a:t>
            </a:r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s-AR" dirty="0" smtClean="0"/>
              <a:t>.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521" y="2921807"/>
            <a:ext cx="5026938" cy="124841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521" y="5038672"/>
            <a:ext cx="5026938" cy="126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7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Modelo lineal </a:t>
            </a:r>
            <a:r>
              <a:rPr lang="es-AR" dirty="0" smtClean="0"/>
              <a:t>compuesto</a:t>
            </a:r>
            <a:endParaRPr lang="es-AR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2171700"/>
            <a:ext cx="9962707" cy="97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s-AR" dirty="0" smtClean="0"/>
              <a:t>Al modelo lineal anterior, con el </a:t>
            </a:r>
            <a:r>
              <a:rPr lang="es-AR" dirty="0" err="1" smtClean="0"/>
              <a:t>feature</a:t>
            </a:r>
            <a:r>
              <a:rPr lang="es-AR" dirty="0" smtClean="0"/>
              <a:t> </a:t>
            </a:r>
            <a:r>
              <a:rPr lang="es-AR" b="1" dirty="0" smtClean="0"/>
              <a:t>superficie_total_m2</a:t>
            </a:r>
            <a:r>
              <a:rPr lang="es-AR" dirty="0" smtClean="0"/>
              <a:t> , </a:t>
            </a:r>
            <a:r>
              <a:rPr lang="es-AR" b="1" dirty="0" err="1" smtClean="0"/>
              <a:t>centro_urbano</a:t>
            </a:r>
            <a:r>
              <a:rPr lang="es-AR" b="1" dirty="0" smtClean="0"/>
              <a:t> y </a:t>
            </a:r>
            <a:r>
              <a:rPr lang="es-AR" b="1" dirty="0" err="1" smtClean="0"/>
              <a:t>property_type</a:t>
            </a:r>
            <a:r>
              <a:rPr lang="es-AR" dirty="0" smtClean="0"/>
              <a:t> le sumamos </a:t>
            </a:r>
            <a:r>
              <a:rPr lang="es-AR" b="1" dirty="0" smtClean="0"/>
              <a:t>provincia:</a:t>
            </a:r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s-AR" dirty="0" smtClean="0"/>
              <a:t>.</a:t>
            </a:r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309" y="3146673"/>
            <a:ext cx="5564932" cy="135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7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Análisis de p-</a:t>
            </a:r>
            <a:r>
              <a:rPr lang="es-AR" dirty="0" err="1"/>
              <a:t>value</a:t>
            </a:r>
            <a:r>
              <a:rPr lang="es-AR" dirty="0"/>
              <a:t> (</a:t>
            </a:r>
            <a:r>
              <a:rPr lang="es-AR" dirty="0" err="1"/>
              <a:t>statsmodel</a:t>
            </a:r>
            <a:r>
              <a:rPr lang="es-AR" dirty="0"/>
              <a:t>)</a:t>
            </a: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2171700"/>
            <a:ext cx="9962707" cy="97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s-AR" dirty="0" smtClean="0"/>
              <a:t>De modelo final que obtuvimos, analizamos cuales son los </a:t>
            </a:r>
            <a:r>
              <a:rPr lang="es-AR" dirty="0" err="1" smtClean="0"/>
              <a:t>features</a:t>
            </a:r>
            <a:r>
              <a:rPr lang="es-AR" dirty="0" smtClean="0"/>
              <a:t> más relevantes analizando su p-</a:t>
            </a:r>
            <a:r>
              <a:rPr lang="es-AR" dirty="0" err="1" smtClean="0"/>
              <a:t>value</a:t>
            </a:r>
            <a:r>
              <a:rPr lang="es-AR" dirty="0" smtClean="0"/>
              <a:t>:</a:t>
            </a: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s-AR" b="1" dirty="0" smtClean="0"/>
              <a:t/>
            </a:r>
            <a:br>
              <a:rPr lang="es-AR" b="1" dirty="0" smtClean="0"/>
            </a:b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s-AR" dirty="0" smtClean="0"/>
              <a:t>.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20" y="3398043"/>
            <a:ext cx="4474293" cy="289192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774" y="3538350"/>
            <a:ext cx="6992226" cy="248837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1623964" y="3740727"/>
            <a:ext cx="568036" cy="1801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11623964" y="4883727"/>
            <a:ext cx="568036" cy="1801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11643325" y="5441372"/>
            <a:ext cx="568036" cy="1801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0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smtClean="0"/>
              <a:t>Mejora del modelo - Ridge </a:t>
            </a:r>
            <a:r>
              <a:rPr lang="es-AR" dirty="0"/>
              <a:t>y Lasso</a:t>
            </a: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2171700"/>
            <a:ext cx="9962707" cy="97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s-AR" dirty="0" smtClean="0"/>
              <a:t>Se generaron nuevas variables para evaluar el comportamiento de Ridge y Lasso.</a:t>
            </a:r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s-AR" b="1" dirty="0" smtClean="0"/>
              <a:t>PONER CONCLUSIONES O </a:t>
            </a:r>
            <a:r>
              <a:rPr lang="es-AR" b="1" dirty="0" err="1" smtClean="0"/>
              <a:t>ALGo</a:t>
            </a:r>
            <a:r>
              <a:rPr lang="es-AR" b="1" dirty="0" smtClean="0"/>
              <a:t> DE RIDGE Y LASSO, </a:t>
            </a:r>
            <a:r>
              <a:rPr lang="es-AR" b="1" dirty="0" err="1" smtClean="0"/>
              <a:t>alphas</a:t>
            </a:r>
            <a:r>
              <a:rPr lang="es-AR" b="1" dirty="0" smtClean="0"/>
              <a:t> tal vez y R2</a:t>
            </a: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s-AR" b="1" dirty="0" smtClean="0"/>
              <a:t/>
            </a:r>
            <a:br>
              <a:rPr lang="es-AR" b="1" dirty="0" smtClean="0"/>
            </a:b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s-AR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5075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1552354" y="2878764"/>
            <a:ext cx="9601200" cy="110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/>
              <a:t>¡GRACIAS!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/>
              <a:t>Objetivo principal</a:t>
            </a:r>
            <a:endParaRPr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371600" y="1648689"/>
            <a:ext cx="9601200" cy="502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 b="0" i="0" dirty="0">
                <a:latin typeface="Arial"/>
                <a:ea typeface="Arial"/>
                <a:cs typeface="Arial"/>
                <a:sym typeface="Arial"/>
              </a:rPr>
              <a:t>Desarrollar un modelo de regresión que permita predecir el </a:t>
            </a:r>
            <a:r>
              <a:rPr lang="es-AR" b="1" i="0" dirty="0">
                <a:latin typeface="Arial"/>
                <a:ea typeface="Arial"/>
                <a:cs typeface="Arial"/>
                <a:sym typeface="Arial"/>
              </a:rPr>
              <a:t>precio por metro cuadrado</a:t>
            </a:r>
            <a:r>
              <a:rPr lang="es-AR" b="0" i="0" dirty="0">
                <a:latin typeface="Arial"/>
                <a:ea typeface="Arial"/>
                <a:cs typeface="Arial"/>
                <a:sym typeface="Arial"/>
              </a:rPr>
              <a:t> de una propiedad.</a:t>
            </a:r>
            <a:endParaRPr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 b="0" i="0" dirty="0" smtClean="0">
                <a:latin typeface="Arial"/>
                <a:ea typeface="Arial"/>
                <a:cs typeface="Arial"/>
                <a:sym typeface="Arial"/>
              </a:rPr>
              <a:t>El modelo desarrollado, tiene por objetivo ser utilizado como</a:t>
            </a:r>
            <a:r>
              <a:rPr lang="es-AR" b="0" i="0" dirty="0"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s-AR" b="1" i="0" dirty="0">
                <a:latin typeface="Arial"/>
                <a:ea typeface="Arial"/>
                <a:cs typeface="Arial"/>
                <a:sym typeface="Arial"/>
              </a:rPr>
              <a:t>tasador automático</a:t>
            </a:r>
            <a:r>
              <a:rPr lang="es-AR" b="0" i="0" dirty="0"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s-AR" b="0" i="0" dirty="0" smtClean="0">
                <a:latin typeface="Arial"/>
                <a:ea typeface="Arial"/>
                <a:cs typeface="Arial"/>
                <a:sym typeface="Arial"/>
              </a:rPr>
              <a:t>para </a:t>
            </a:r>
            <a:r>
              <a:rPr lang="es-AR" b="0" i="0" dirty="0">
                <a:latin typeface="Arial"/>
                <a:ea typeface="Arial"/>
                <a:cs typeface="Arial"/>
                <a:sym typeface="Arial"/>
              </a:rPr>
              <a:t>ser </a:t>
            </a:r>
            <a:r>
              <a:rPr lang="es-AR" b="0" i="0" dirty="0" smtClean="0">
                <a:latin typeface="Arial"/>
                <a:ea typeface="Arial"/>
                <a:cs typeface="Arial"/>
                <a:sym typeface="Arial"/>
              </a:rPr>
              <a:t>aplicado </a:t>
            </a:r>
            <a:r>
              <a:rPr lang="es-AR" b="0" i="0" dirty="0">
                <a:latin typeface="Arial"/>
                <a:ea typeface="Arial"/>
                <a:cs typeface="Arial"/>
                <a:sym typeface="Arial"/>
              </a:rPr>
              <a:t>a las próximas propiedades que sean comercializadas por la empresa</a:t>
            </a:r>
            <a:r>
              <a:rPr lang="es-AR" b="0" i="0" dirty="0" smtClean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lang="es-AR" dirty="0">
              <a:latin typeface="Arial"/>
              <a:ea typeface="Arial"/>
              <a:cs typeface="Arial"/>
              <a:sym typeface="Arial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lang="es-AR" dirty="0">
              <a:latin typeface="Arial"/>
              <a:ea typeface="Arial"/>
              <a:cs typeface="Arial"/>
              <a:sym typeface="Arial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 b="0" i="0" dirty="0" smtClean="0">
                <a:latin typeface="Arial"/>
                <a:ea typeface="Arial"/>
                <a:cs typeface="Arial"/>
                <a:sym typeface="Arial"/>
              </a:rPr>
              <a:t>En el presente desafío, se analizan las variables que puedan aportar valor </a:t>
            </a:r>
            <a:r>
              <a:rPr lang="es-AR" dirty="0" smtClean="0">
                <a:latin typeface="Arial"/>
                <a:ea typeface="Arial"/>
                <a:cs typeface="Arial"/>
                <a:sym typeface="Arial"/>
              </a:rPr>
              <a:t>al </a:t>
            </a:r>
            <a:r>
              <a:rPr lang="es-AR" b="0" i="0" dirty="0" smtClean="0">
                <a:latin typeface="Arial"/>
                <a:ea typeface="Arial"/>
                <a:cs typeface="Arial"/>
                <a:sym typeface="Arial"/>
              </a:rPr>
              <a:t>modelo y se busca </a:t>
            </a:r>
            <a:r>
              <a:rPr lang="es-AR" dirty="0" smtClean="0">
                <a:latin typeface="Arial"/>
                <a:ea typeface="Arial"/>
                <a:cs typeface="Arial"/>
                <a:sym typeface="Arial"/>
              </a:rPr>
              <a:t>la mejor predicción en función de diferentes parámetros.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 smtClean="0"/>
              <a:t>Procedimiento realizado</a:t>
            </a:r>
            <a:endParaRPr dirty="0"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1371600" y="1773381"/>
            <a:ext cx="9601200" cy="4793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 dirty="0" smtClean="0"/>
              <a:t>Creación de variables/</a:t>
            </a:r>
            <a:r>
              <a:rPr lang="es-AR" dirty="0" err="1" smtClean="0"/>
              <a:t>features</a:t>
            </a:r>
            <a:r>
              <a:rPr lang="es-AR" dirty="0" smtClean="0"/>
              <a:t> que pueden resultar relevantes para el modelo.</a:t>
            </a:r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lang="es-AR" dirty="0"/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 dirty="0" smtClean="0"/>
              <a:t>Análisis de correlación entre las variables continuas.</a:t>
            </a:r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lang="es-AR" dirty="0" smtClean="0"/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 dirty="0" smtClean="0"/>
              <a:t>Análisis de distribución de las variables categóricas.</a:t>
            </a:r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lang="es-AR" dirty="0"/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 dirty="0" smtClean="0"/>
              <a:t>Creación de variables </a:t>
            </a:r>
            <a:r>
              <a:rPr lang="es-AR" dirty="0" err="1" smtClean="0"/>
              <a:t>dummies</a:t>
            </a:r>
            <a:r>
              <a:rPr lang="es-AR" dirty="0" smtClean="0"/>
              <a:t>.</a:t>
            </a:r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lang="es-AR" dirty="0"/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 dirty="0" smtClean="0"/>
              <a:t>Modelo lineal simple</a:t>
            </a:r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lang="es-AR" dirty="0"/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 dirty="0" smtClean="0"/>
              <a:t>Modelo lineal compuesto</a:t>
            </a:r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lang="es-AR" dirty="0"/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 dirty="0" smtClean="0"/>
              <a:t>Análisis de p-</a:t>
            </a:r>
            <a:r>
              <a:rPr lang="es-AR" dirty="0" err="1" smtClean="0"/>
              <a:t>value</a:t>
            </a:r>
            <a:r>
              <a:rPr lang="es-AR" dirty="0" smtClean="0"/>
              <a:t> (</a:t>
            </a:r>
            <a:r>
              <a:rPr lang="es-AR" dirty="0" err="1" smtClean="0"/>
              <a:t>statsmodel</a:t>
            </a:r>
            <a:r>
              <a:rPr lang="es-AR" dirty="0" smtClean="0"/>
              <a:t>)</a:t>
            </a:r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lang="es-AR" dirty="0"/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 dirty="0" smtClean="0"/>
              <a:t>Ridge y Lasso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6;p15"/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94000"/>
              </a:lnSpc>
              <a:buSzPts val="2000"/>
            </a:pPr>
            <a:r>
              <a:rPr lang="es-AR" dirty="0" smtClean="0"/>
              <a:t>Creación de </a:t>
            </a:r>
            <a:r>
              <a:rPr lang="es-AR" dirty="0" err="1" smtClean="0"/>
              <a:t>features</a:t>
            </a:r>
            <a:r>
              <a:rPr lang="es-AR" dirty="0" smtClean="0"/>
              <a:t> nuevos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1371600" y="1870365"/>
            <a:ext cx="104463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AR" sz="2000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r>
              <a:rPr lang="es-AR" sz="2000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ataset</a:t>
            </a: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original SIN OUTLIERS y SIN </a:t>
            </a: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VALORES IMPUTADOS de precio por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metro, sin duplicados.</a:t>
            </a: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nivel país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Creación de nuevos </a:t>
            </a:r>
            <a:r>
              <a:rPr lang="es-AR" sz="2000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features</a:t>
            </a: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través de </a:t>
            </a:r>
            <a:r>
              <a:rPr lang="es-AR" sz="2000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regex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lang="en-US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032000" y="719666"/>
            <a:ext cx="8128000" cy="5418667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s-ES" dirty="0"/>
          </a:p>
          <a:p>
            <a:pPr lvl="0">
              <a:buChar char="•"/>
            </a:pPr>
            <a:endParaRPr lang="es-ES" dirty="0"/>
          </a:p>
          <a:p>
            <a:pPr lvl="0">
              <a:buChar char="•"/>
            </a:pPr>
            <a:endParaRPr lang="es-ES" dirty="0"/>
          </a:p>
          <a:p>
            <a:pPr lvl="0">
              <a:buChar char="•"/>
            </a:pPr>
            <a:endParaRPr lang="es-ES" dirty="0"/>
          </a:p>
        </p:txBody>
      </p:sp>
      <p:grpSp>
        <p:nvGrpSpPr>
          <p:cNvPr id="48" name="Grupo 47"/>
          <p:cNvGrpSpPr/>
          <p:nvPr/>
        </p:nvGrpSpPr>
        <p:grpSpPr>
          <a:xfrm>
            <a:off x="1883353" y="4156364"/>
            <a:ext cx="9712902" cy="1745673"/>
            <a:chOff x="2034889" y="4187134"/>
            <a:chExt cx="9142839" cy="1490937"/>
          </a:xfrm>
        </p:grpSpPr>
        <p:sp>
          <p:nvSpPr>
            <p:cNvPr id="49" name="Rectángulo redondeado 48"/>
            <p:cNvSpPr/>
            <p:nvPr/>
          </p:nvSpPr>
          <p:spPr>
            <a:xfrm>
              <a:off x="2034889" y="4187134"/>
              <a:ext cx="1406545" cy="96910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s-AR" sz="2000" dirty="0" smtClean="0"/>
                <a:t>Pileta</a:t>
              </a:r>
              <a:endParaRPr lang="en-US" sz="2000" dirty="0"/>
            </a:p>
          </p:txBody>
        </p:sp>
        <p:sp>
          <p:nvSpPr>
            <p:cNvPr id="50" name="Forma libre 49"/>
            <p:cNvSpPr/>
            <p:nvPr/>
          </p:nvSpPr>
          <p:spPr>
            <a:xfrm>
              <a:off x="2034889" y="5156243"/>
              <a:ext cx="1406545" cy="521828"/>
            </a:xfrm>
            <a:custGeom>
              <a:avLst/>
              <a:gdLst>
                <a:gd name="connsiteX0" fmla="*/ 0 w 1406545"/>
                <a:gd name="connsiteY0" fmla="*/ 0 h 521828"/>
                <a:gd name="connsiteX1" fmla="*/ 1406545 w 1406545"/>
                <a:gd name="connsiteY1" fmla="*/ 0 h 521828"/>
                <a:gd name="connsiteX2" fmla="*/ 1406545 w 1406545"/>
                <a:gd name="connsiteY2" fmla="*/ 521828 h 521828"/>
                <a:gd name="connsiteX3" fmla="*/ 0 w 1406545"/>
                <a:gd name="connsiteY3" fmla="*/ 521828 h 521828"/>
                <a:gd name="connsiteX4" fmla="*/ 0 w 1406545"/>
                <a:gd name="connsiteY4" fmla="*/ 0 h 521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545" h="521828">
                  <a:moveTo>
                    <a:pt x="0" y="0"/>
                  </a:moveTo>
                  <a:lnTo>
                    <a:pt x="1406545" y="0"/>
                  </a:lnTo>
                  <a:lnTo>
                    <a:pt x="1406545" y="521828"/>
                  </a:lnTo>
                  <a:lnTo>
                    <a:pt x="0" y="5218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0" tIns="177800" rIns="177800" bIns="0" numCol="1" spcCol="1270" anchor="t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3600" kern="1200"/>
            </a:p>
          </p:txBody>
        </p:sp>
        <p:sp>
          <p:nvSpPr>
            <p:cNvPr id="51" name="Rectángulo redondeado 50"/>
            <p:cNvSpPr/>
            <p:nvPr/>
          </p:nvSpPr>
          <p:spPr>
            <a:xfrm>
              <a:off x="3582148" y="4187134"/>
              <a:ext cx="1406545" cy="96910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1766471"/>
                <a:satOff val="5752"/>
                <a:lumOff val="2000"/>
                <a:alphaOff val="0"/>
              </a:schemeClr>
            </a:fillRef>
            <a:effectRef idx="0">
              <a:schemeClr val="accent5">
                <a:hueOff val="1766471"/>
                <a:satOff val="5752"/>
                <a:lumOff val="200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s-AR" sz="2000" dirty="0" smtClean="0"/>
                <a:t>Parrilla</a:t>
              </a:r>
              <a:endParaRPr lang="en-US" sz="2000" dirty="0"/>
            </a:p>
          </p:txBody>
        </p:sp>
        <p:sp>
          <p:nvSpPr>
            <p:cNvPr id="52" name="Forma libre 51"/>
            <p:cNvSpPr/>
            <p:nvPr/>
          </p:nvSpPr>
          <p:spPr>
            <a:xfrm>
              <a:off x="3582148" y="5156243"/>
              <a:ext cx="1406545" cy="521828"/>
            </a:xfrm>
            <a:custGeom>
              <a:avLst/>
              <a:gdLst>
                <a:gd name="connsiteX0" fmla="*/ 0 w 1406545"/>
                <a:gd name="connsiteY0" fmla="*/ 0 h 521828"/>
                <a:gd name="connsiteX1" fmla="*/ 1406545 w 1406545"/>
                <a:gd name="connsiteY1" fmla="*/ 0 h 521828"/>
                <a:gd name="connsiteX2" fmla="*/ 1406545 w 1406545"/>
                <a:gd name="connsiteY2" fmla="*/ 521828 h 521828"/>
                <a:gd name="connsiteX3" fmla="*/ 0 w 1406545"/>
                <a:gd name="connsiteY3" fmla="*/ 521828 h 521828"/>
                <a:gd name="connsiteX4" fmla="*/ 0 w 1406545"/>
                <a:gd name="connsiteY4" fmla="*/ 0 h 521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545" h="521828">
                  <a:moveTo>
                    <a:pt x="0" y="0"/>
                  </a:moveTo>
                  <a:lnTo>
                    <a:pt x="1406545" y="0"/>
                  </a:lnTo>
                  <a:lnTo>
                    <a:pt x="1406545" y="521828"/>
                  </a:lnTo>
                  <a:lnTo>
                    <a:pt x="0" y="5218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0" tIns="177800" rIns="177800" bIns="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3600" kern="1200" dirty="0"/>
            </a:p>
          </p:txBody>
        </p:sp>
        <p:sp>
          <p:nvSpPr>
            <p:cNvPr id="53" name="Rectángulo redondeado 52"/>
            <p:cNvSpPr/>
            <p:nvPr/>
          </p:nvSpPr>
          <p:spPr>
            <a:xfrm>
              <a:off x="5129407" y="4187134"/>
              <a:ext cx="1406545" cy="96910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3532942"/>
                <a:satOff val="11503"/>
                <a:lumOff val="4000"/>
                <a:alphaOff val="0"/>
              </a:schemeClr>
            </a:fillRef>
            <a:effectRef idx="0">
              <a:schemeClr val="accent5">
                <a:hueOff val="3532942"/>
                <a:satOff val="11503"/>
                <a:lumOff val="400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s-AR" sz="2000" dirty="0" smtClean="0"/>
                <a:t>Quincho</a:t>
              </a:r>
              <a:endParaRPr lang="en-US" sz="2000" dirty="0"/>
            </a:p>
          </p:txBody>
        </p:sp>
        <p:sp>
          <p:nvSpPr>
            <p:cNvPr id="54" name="Forma libre 53"/>
            <p:cNvSpPr/>
            <p:nvPr/>
          </p:nvSpPr>
          <p:spPr>
            <a:xfrm>
              <a:off x="5129407" y="5156243"/>
              <a:ext cx="1406545" cy="521828"/>
            </a:xfrm>
            <a:custGeom>
              <a:avLst/>
              <a:gdLst>
                <a:gd name="connsiteX0" fmla="*/ 0 w 1406545"/>
                <a:gd name="connsiteY0" fmla="*/ 0 h 521828"/>
                <a:gd name="connsiteX1" fmla="*/ 1406545 w 1406545"/>
                <a:gd name="connsiteY1" fmla="*/ 0 h 521828"/>
                <a:gd name="connsiteX2" fmla="*/ 1406545 w 1406545"/>
                <a:gd name="connsiteY2" fmla="*/ 521828 h 521828"/>
                <a:gd name="connsiteX3" fmla="*/ 0 w 1406545"/>
                <a:gd name="connsiteY3" fmla="*/ 521828 h 521828"/>
                <a:gd name="connsiteX4" fmla="*/ 0 w 1406545"/>
                <a:gd name="connsiteY4" fmla="*/ 0 h 521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545" h="521828">
                  <a:moveTo>
                    <a:pt x="0" y="0"/>
                  </a:moveTo>
                  <a:lnTo>
                    <a:pt x="1406545" y="0"/>
                  </a:lnTo>
                  <a:lnTo>
                    <a:pt x="1406545" y="521828"/>
                  </a:lnTo>
                  <a:lnTo>
                    <a:pt x="0" y="5218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0" tIns="177800" rIns="177800" bIns="0" numCol="1" spcCol="1270" anchor="t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3600" kern="1200" dirty="0"/>
            </a:p>
          </p:txBody>
        </p:sp>
        <p:sp>
          <p:nvSpPr>
            <p:cNvPr id="55" name="Rectángulo redondeado 54"/>
            <p:cNvSpPr/>
            <p:nvPr/>
          </p:nvSpPr>
          <p:spPr>
            <a:xfrm>
              <a:off x="6676665" y="4187134"/>
              <a:ext cx="1406545" cy="96910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5299413"/>
                <a:satOff val="17255"/>
                <a:lumOff val="6000"/>
                <a:alphaOff val="0"/>
              </a:schemeClr>
            </a:fillRef>
            <a:effectRef idx="0">
              <a:schemeClr val="accent5">
                <a:hueOff val="5299413"/>
                <a:satOff val="17255"/>
                <a:lumOff val="600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s-AR" sz="2000" dirty="0" smtClean="0"/>
                <a:t>Patio</a:t>
              </a:r>
              <a:endParaRPr lang="en-US" sz="2000" dirty="0"/>
            </a:p>
          </p:txBody>
        </p:sp>
        <p:sp>
          <p:nvSpPr>
            <p:cNvPr id="56" name="Forma libre 55"/>
            <p:cNvSpPr/>
            <p:nvPr/>
          </p:nvSpPr>
          <p:spPr>
            <a:xfrm>
              <a:off x="6676665" y="5156243"/>
              <a:ext cx="1406545" cy="521828"/>
            </a:xfrm>
            <a:custGeom>
              <a:avLst/>
              <a:gdLst>
                <a:gd name="connsiteX0" fmla="*/ 0 w 1406545"/>
                <a:gd name="connsiteY0" fmla="*/ 0 h 521828"/>
                <a:gd name="connsiteX1" fmla="*/ 1406545 w 1406545"/>
                <a:gd name="connsiteY1" fmla="*/ 0 h 521828"/>
                <a:gd name="connsiteX2" fmla="*/ 1406545 w 1406545"/>
                <a:gd name="connsiteY2" fmla="*/ 521828 h 521828"/>
                <a:gd name="connsiteX3" fmla="*/ 0 w 1406545"/>
                <a:gd name="connsiteY3" fmla="*/ 521828 h 521828"/>
                <a:gd name="connsiteX4" fmla="*/ 0 w 1406545"/>
                <a:gd name="connsiteY4" fmla="*/ 0 h 521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545" h="521828">
                  <a:moveTo>
                    <a:pt x="0" y="0"/>
                  </a:moveTo>
                  <a:lnTo>
                    <a:pt x="1406545" y="0"/>
                  </a:lnTo>
                  <a:lnTo>
                    <a:pt x="1406545" y="521828"/>
                  </a:lnTo>
                  <a:lnTo>
                    <a:pt x="0" y="5218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0" tIns="177800" rIns="177800" bIns="0" numCol="1" spcCol="1270" anchor="t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3600" kern="1200"/>
            </a:p>
          </p:txBody>
        </p:sp>
        <p:sp>
          <p:nvSpPr>
            <p:cNvPr id="57" name="Rectángulo redondeado 56"/>
            <p:cNvSpPr/>
            <p:nvPr/>
          </p:nvSpPr>
          <p:spPr>
            <a:xfrm>
              <a:off x="8223924" y="4187134"/>
              <a:ext cx="1406545" cy="96910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7065884"/>
                <a:satOff val="23006"/>
                <a:lumOff val="8000"/>
                <a:alphaOff val="0"/>
              </a:schemeClr>
            </a:fillRef>
            <a:effectRef idx="0">
              <a:schemeClr val="accent5">
                <a:hueOff val="7065884"/>
                <a:satOff val="23006"/>
                <a:lumOff val="800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s-AR" sz="2000" dirty="0" smtClean="0"/>
                <a:t>Cochera</a:t>
              </a:r>
              <a:endParaRPr lang="en-US" sz="2000" dirty="0"/>
            </a:p>
          </p:txBody>
        </p:sp>
        <p:sp>
          <p:nvSpPr>
            <p:cNvPr id="58" name="Forma libre 57"/>
            <p:cNvSpPr/>
            <p:nvPr/>
          </p:nvSpPr>
          <p:spPr>
            <a:xfrm>
              <a:off x="8223924" y="5156243"/>
              <a:ext cx="1406545" cy="521828"/>
            </a:xfrm>
            <a:custGeom>
              <a:avLst/>
              <a:gdLst>
                <a:gd name="connsiteX0" fmla="*/ 0 w 1406545"/>
                <a:gd name="connsiteY0" fmla="*/ 0 h 521828"/>
                <a:gd name="connsiteX1" fmla="*/ 1406545 w 1406545"/>
                <a:gd name="connsiteY1" fmla="*/ 0 h 521828"/>
                <a:gd name="connsiteX2" fmla="*/ 1406545 w 1406545"/>
                <a:gd name="connsiteY2" fmla="*/ 521828 h 521828"/>
                <a:gd name="connsiteX3" fmla="*/ 0 w 1406545"/>
                <a:gd name="connsiteY3" fmla="*/ 521828 h 521828"/>
                <a:gd name="connsiteX4" fmla="*/ 0 w 1406545"/>
                <a:gd name="connsiteY4" fmla="*/ 0 h 521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545" h="521828">
                  <a:moveTo>
                    <a:pt x="0" y="0"/>
                  </a:moveTo>
                  <a:lnTo>
                    <a:pt x="1406545" y="0"/>
                  </a:lnTo>
                  <a:lnTo>
                    <a:pt x="1406545" y="521828"/>
                  </a:lnTo>
                  <a:lnTo>
                    <a:pt x="0" y="5218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0" tIns="177800" rIns="177800" bIns="0" numCol="1" spcCol="1270" anchor="t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3600" kern="1200" dirty="0"/>
            </a:p>
          </p:txBody>
        </p:sp>
        <p:sp>
          <p:nvSpPr>
            <p:cNvPr id="59" name="Rectángulo redondeado 58"/>
            <p:cNvSpPr/>
            <p:nvPr/>
          </p:nvSpPr>
          <p:spPr>
            <a:xfrm>
              <a:off x="9771183" y="4187134"/>
              <a:ext cx="1406545" cy="96910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8832355"/>
                <a:satOff val="28758"/>
                <a:lumOff val="10000"/>
                <a:alphaOff val="0"/>
              </a:schemeClr>
            </a:fillRef>
            <a:effectRef idx="0">
              <a:schemeClr val="accent5">
                <a:hueOff val="8832355"/>
                <a:satOff val="28758"/>
                <a:lumOff val="1000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s-AR" sz="2000" dirty="0" smtClean="0"/>
                <a:t>Balcón</a:t>
              </a:r>
              <a:endParaRPr lang="en-US" sz="2000" dirty="0"/>
            </a:p>
          </p:txBody>
        </p:sp>
        <p:sp>
          <p:nvSpPr>
            <p:cNvPr id="60" name="Forma libre 59"/>
            <p:cNvSpPr/>
            <p:nvPr/>
          </p:nvSpPr>
          <p:spPr>
            <a:xfrm>
              <a:off x="9771183" y="5156243"/>
              <a:ext cx="1406545" cy="521828"/>
            </a:xfrm>
            <a:custGeom>
              <a:avLst/>
              <a:gdLst>
                <a:gd name="connsiteX0" fmla="*/ 0 w 1406545"/>
                <a:gd name="connsiteY0" fmla="*/ 0 h 521828"/>
                <a:gd name="connsiteX1" fmla="*/ 1406545 w 1406545"/>
                <a:gd name="connsiteY1" fmla="*/ 0 h 521828"/>
                <a:gd name="connsiteX2" fmla="*/ 1406545 w 1406545"/>
                <a:gd name="connsiteY2" fmla="*/ 521828 h 521828"/>
                <a:gd name="connsiteX3" fmla="*/ 0 w 1406545"/>
                <a:gd name="connsiteY3" fmla="*/ 521828 h 521828"/>
                <a:gd name="connsiteX4" fmla="*/ 0 w 1406545"/>
                <a:gd name="connsiteY4" fmla="*/ 0 h 521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545" h="521828">
                  <a:moveTo>
                    <a:pt x="0" y="0"/>
                  </a:moveTo>
                  <a:lnTo>
                    <a:pt x="1406545" y="0"/>
                  </a:lnTo>
                  <a:lnTo>
                    <a:pt x="1406545" y="521828"/>
                  </a:lnTo>
                  <a:lnTo>
                    <a:pt x="0" y="5218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0" tIns="177800" rIns="177800" bIns="0" numCol="1" spcCol="1270" anchor="t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3600" kern="1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smtClean="0"/>
              <a:t>Correlación - variables continua</a:t>
            </a:r>
            <a:endParaRPr lang="es-AR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2460954"/>
            <a:ext cx="9962707" cy="97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s-AR" dirty="0" err="1" smtClean="0"/>
              <a:t>Heatmap</a:t>
            </a:r>
            <a:r>
              <a:rPr lang="es-AR" dirty="0" smtClean="0"/>
              <a:t> para obtener la matriz de correlación y posibles variables relevantes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273" y="345300"/>
            <a:ext cx="8174182" cy="615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0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smtClean="0"/>
              <a:t>Correlación - variables continua</a:t>
            </a:r>
            <a:endParaRPr lang="es-AR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23645"/>
            <a:ext cx="9962707" cy="97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s-AR" dirty="0" smtClean="0"/>
              <a:t>Gráficos de las variables más relevantes:</a:t>
            </a: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652540"/>
            <a:ext cx="5202648" cy="336871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788" y="2652540"/>
            <a:ext cx="5235868" cy="336871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035269" y="6348204"/>
            <a:ext cx="357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Precio_superficie_m2 - Superficie total</a:t>
            </a:r>
            <a:endParaRPr lang="en-US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7353784" y="6348204"/>
            <a:ext cx="3887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Precio_superficie_m2 - Superficie cubierta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318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smtClean="0"/>
              <a:t>Correlación - variables continua</a:t>
            </a:r>
            <a:endParaRPr lang="es-AR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23645"/>
            <a:ext cx="9962707" cy="97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s-AR" dirty="0" smtClean="0"/>
              <a:t>Gráficos de las variables más relevantes: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883" y="2923309"/>
            <a:ext cx="5376634" cy="341055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567698" y="2490841"/>
            <a:ext cx="357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Precio_superficie_m2 - </a:t>
            </a:r>
            <a:r>
              <a:rPr lang="es-AR" b="1" dirty="0" err="1" smtClean="0"/>
              <a:t>Rooms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132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smtClean="0"/>
              <a:t>Distribución - variables categóricas</a:t>
            </a:r>
            <a:endParaRPr lang="es-AR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92918"/>
            <a:ext cx="9962707" cy="476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s-AR" dirty="0" smtClean="0"/>
              <a:t>Realizamos gráficos de </a:t>
            </a:r>
            <a:r>
              <a:rPr lang="es-AR" dirty="0" err="1" smtClean="0"/>
              <a:t>boxplot</a:t>
            </a:r>
            <a:r>
              <a:rPr lang="es-AR" dirty="0" smtClean="0"/>
              <a:t> para analizar la mayor variabilidad entre </a:t>
            </a:r>
            <a:r>
              <a:rPr lang="es-AR" dirty="0" err="1" smtClean="0"/>
              <a:t>features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31" y="3050408"/>
            <a:ext cx="11422069" cy="272453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695710" y="2699092"/>
            <a:ext cx="357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Precio_superficie_m2 - Centro Urbano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302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corte">
  <a:themeElements>
    <a:clrScheme name="Recorte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346</Words>
  <Application>Microsoft Office PowerPoint</Application>
  <PresentationFormat>Panorámica</PresentationFormat>
  <Paragraphs>159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Libre Franklin</vt:lpstr>
      <vt:lpstr>Arial</vt:lpstr>
      <vt:lpstr>Wingdings</vt:lpstr>
      <vt:lpstr>Recorte</vt:lpstr>
      <vt:lpstr>DESAFÍO 2 MODELO DE REGRESION LINEAL - PROPERATI</vt:lpstr>
      <vt:lpstr>Objetivo principal</vt:lpstr>
      <vt:lpstr>Procedimiento realizado</vt:lpstr>
      <vt:lpstr>Presentación de PowerPoint</vt:lpstr>
      <vt:lpstr>Correlación - variables continua</vt:lpstr>
      <vt:lpstr>Presentación de PowerPoint</vt:lpstr>
      <vt:lpstr>Correlación - variables continua</vt:lpstr>
      <vt:lpstr>Correlación - variables continua</vt:lpstr>
      <vt:lpstr>Distribución - variables categóricas</vt:lpstr>
      <vt:lpstr>Distribución - variables categóricas</vt:lpstr>
      <vt:lpstr>Distribución - variables categóricas</vt:lpstr>
      <vt:lpstr>Creación de variables dummies</vt:lpstr>
      <vt:lpstr>Modelo lineal simple</vt:lpstr>
      <vt:lpstr>Modelo lineal compuesto</vt:lpstr>
      <vt:lpstr>Modelo lineal compuesto</vt:lpstr>
      <vt:lpstr>Análisis de p-value (statsmodel)</vt:lpstr>
      <vt:lpstr>Mejora del modelo - Ridge y Lasso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DESAFÍO 1 ANÁLISIS EXPLORATORIO DE UN DATASET DE PRECIOS DE PROPIEDADES</dc:title>
  <cp:lastModifiedBy>Alan</cp:lastModifiedBy>
  <cp:revision>31</cp:revision>
  <dcterms:modified xsi:type="dcterms:W3CDTF">2021-01-27T04:19:17Z</dcterms:modified>
</cp:coreProperties>
</file>