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71" r:id="rId9"/>
    <p:sldId id="276" r:id="rId10"/>
    <p:sldId id="278" r:id="rId11"/>
    <p:sldId id="279" r:id="rId12"/>
    <p:sldId id="280" r:id="rId13"/>
    <p:sldId id="283" r:id="rId14"/>
    <p:sldId id="281" r:id="rId15"/>
    <p:sldId id="282" r:id="rId16"/>
    <p:sldId id="284" r:id="rId17"/>
    <p:sldId id="269" r:id="rId18"/>
  </p:sldIdLst>
  <p:sldSz cx="12192000" cy="6858000"/>
  <p:notesSz cx="6858000" cy="9144000"/>
  <p:embeddedFontLst>
    <p:embeddedFont>
      <p:font typeface="Libre Franklin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08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537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5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01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239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97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1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42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AR" dirty="0"/>
              <a:t>DESAFÍO </a:t>
            </a:r>
            <a:r>
              <a:rPr lang="es-AR" dirty="0" smtClean="0"/>
              <a:t>2</a:t>
            </a:r>
            <a:r>
              <a:rPr lang="es-AR" dirty="0"/>
              <a:t/>
            </a:r>
            <a:br>
              <a:rPr lang="es-AR" dirty="0"/>
            </a:br>
            <a:r>
              <a:rPr lang="es-AR" sz="2800" dirty="0" smtClean="0"/>
              <a:t>MODELO DE REGRESION LINEAL - PROPERATI</a:t>
            </a:r>
            <a:endParaRPr sz="2800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7026069" cy="216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dirty="0"/>
              <a:t>Grupo 3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 err="1"/>
              <a:t>Maria</a:t>
            </a:r>
            <a:r>
              <a:rPr lang="es-AR" sz="2100" dirty="0"/>
              <a:t> </a:t>
            </a:r>
            <a:r>
              <a:rPr lang="es-AR" sz="2100" dirty="0" err="1"/>
              <a:t>Termignoni</a:t>
            </a:r>
            <a:endParaRPr sz="2100"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Alan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Franco Tovar</a:t>
            </a:r>
            <a:endParaRPr dirty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dirty="0"/>
              <a:t>Pablo Varela</a:t>
            </a:r>
            <a:endParaRPr dirty="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simple</a:t>
            </a: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684213"/>
            <a:ext cx="10487891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Creamos nuestro primer modelo lineal, utilizando únicamente la variable </a:t>
            </a:r>
            <a:r>
              <a:rPr lang="es-AR" b="1" dirty="0" smtClean="0"/>
              <a:t>superficie_total_m2: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                                                                                                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/>
              <a:t>	</a:t>
            </a:r>
            <a:r>
              <a:rPr lang="es-AR" dirty="0" smtClean="0"/>
              <a:t>					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62" y="2350908"/>
            <a:ext cx="3878473" cy="9758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echa derecha 9"/>
          <p:cNvSpPr/>
          <p:nvPr/>
        </p:nvSpPr>
        <p:spPr>
          <a:xfrm rot="21138805" flipH="1">
            <a:off x="8254604" y="2203649"/>
            <a:ext cx="3903515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El R2 </a:t>
            </a:r>
            <a:r>
              <a:rPr lang="es-AR" dirty="0"/>
              <a:t>es muy bajo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7036934" y="3230097"/>
            <a:ext cx="817418" cy="138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79" y="3423466"/>
            <a:ext cx="4974240" cy="32735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8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</a:t>
            </a:r>
            <a:r>
              <a:rPr lang="es-AR" dirty="0" smtClean="0"/>
              <a:t>compuesto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946834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Al modelo lineal anterior, con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smtClean="0"/>
              <a:t>superficie_total_m2</a:t>
            </a:r>
            <a:r>
              <a:rPr lang="es-AR" dirty="0" smtClean="0"/>
              <a:t>, le sumamos la variable </a:t>
            </a:r>
            <a:r>
              <a:rPr lang="es-AR" b="1" dirty="0" err="1" smtClean="0"/>
              <a:t>centro_urbano</a:t>
            </a:r>
            <a:r>
              <a:rPr lang="es-AR" b="1" dirty="0" smtClean="0"/>
              <a:t>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342900">
              <a:lnSpc>
                <a:spcPct val="84000"/>
              </a:lnSpc>
              <a:spcBef>
                <a:spcPts val="0"/>
              </a:spcBef>
              <a:buSzPts val="1700"/>
            </a:pPr>
            <a:r>
              <a:rPr lang="es-AR" dirty="0" smtClean="0"/>
              <a:t>Luego le sumamos </a:t>
            </a:r>
            <a:r>
              <a:rPr lang="es-AR" b="1" dirty="0" err="1" smtClean="0"/>
              <a:t>property_type</a:t>
            </a:r>
            <a:r>
              <a:rPr lang="es-AR" b="1" dirty="0" smtClean="0"/>
              <a:t>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21" y="2921807"/>
            <a:ext cx="5026938" cy="12484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21" y="5038672"/>
            <a:ext cx="5026938" cy="12689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cto 7"/>
          <p:cNvCxnSpPr/>
          <p:nvPr/>
        </p:nvCxnSpPr>
        <p:spPr>
          <a:xfrm flipV="1">
            <a:off x="7661564" y="4080265"/>
            <a:ext cx="1011382" cy="24815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7661564" y="6165273"/>
            <a:ext cx="817418" cy="2771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Modelo lineal </a:t>
            </a:r>
            <a:r>
              <a:rPr lang="es-AR" dirty="0" smtClean="0"/>
              <a:t>compuesto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217170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Al modelo lineal anterior, con el </a:t>
            </a:r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b="1" dirty="0" smtClean="0"/>
              <a:t>superficie_total_m2</a:t>
            </a:r>
            <a:r>
              <a:rPr lang="es-AR" dirty="0" smtClean="0"/>
              <a:t> , </a:t>
            </a:r>
            <a:r>
              <a:rPr lang="es-AR" b="1" dirty="0" err="1" smtClean="0"/>
              <a:t>centro_urbano</a:t>
            </a:r>
            <a:r>
              <a:rPr lang="es-AR" b="1" dirty="0" smtClean="0"/>
              <a:t> y </a:t>
            </a:r>
            <a:r>
              <a:rPr lang="es-AR" b="1" dirty="0" err="1" smtClean="0"/>
              <a:t>property_type</a:t>
            </a:r>
            <a:r>
              <a:rPr lang="es-AR" dirty="0" smtClean="0"/>
              <a:t> le agregamos la variable </a:t>
            </a:r>
            <a:r>
              <a:rPr lang="es-AR" b="1" dirty="0" smtClean="0"/>
              <a:t>provincia:</a:t>
            </a:r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09" y="3146673"/>
            <a:ext cx="5564932" cy="13546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Conector recto 5"/>
          <p:cNvCxnSpPr/>
          <p:nvPr/>
        </p:nvCxnSpPr>
        <p:spPr>
          <a:xfrm>
            <a:off x="7723909" y="4402340"/>
            <a:ext cx="11360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7;p17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4000"/>
              </a:lnSpc>
              <a:buSzPts val="2000"/>
            </a:pPr>
            <a:r>
              <a:rPr lang="es-AR" smtClean="0"/>
              <a:t>Modelo lineal compuesto</a:t>
            </a:r>
            <a:endParaRPr lang="es-AR" dirty="0"/>
          </a:p>
        </p:txBody>
      </p:sp>
      <p:sp>
        <p:nvSpPr>
          <p:cNvPr id="8" name="Google Shape;118;p17"/>
          <p:cNvSpPr txBox="1">
            <a:spLocks/>
          </p:cNvSpPr>
          <p:nvPr/>
        </p:nvSpPr>
        <p:spPr>
          <a:xfrm>
            <a:off x="1343246" y="183661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Tabla con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algunas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las diferentes combinaciones de variables que probamos con el modelo:</a:t>
            </a:r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b="1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endParaRPr lang="es-AR" dirty="0" smtClean="0"/>
          </a:p>
          <a:p>
            <a:pPr>
              <a:lnSpc>
                <a:spcPct val="84000"/>
              </a:lnSpc>
              <a:buClr>
                <a:schemeClr val="dk2"/>
              </a:buClr>
              <a:buSzPts val="1700"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6" y="2811586"/>
            <a:ext cx="11439525" cy="3295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6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11" y="3294945"/>
            <a:ext cx="6913753" cy="17253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11" y="5104290"/>
            <a:ext cx="6931934" cy="15015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080656" y="1881682"/>
            <a:ext cx="10445842" cy="73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Del modelo final que obtuvimos, analizamos cuales son los </a:t>
            </a:r>
            <a:r>
              <a:rPr lang="es-AR" dirty="0" err="1" smtClean="0"/>
              <a:t>features</a:t>
            </a:r>
            <a:r>
              <a:rPr lang="es-AR" dirty="0" smtClean="0"/>
              <a:t> menos relevantes analizando sus p-</a:t>
            </a:r>
            <a:r>
              <a:rPr lang="es-AR" dirty="0" err="1" smtClean="0"/>
              <a:t>value</a:t>
            </a:r>
            <a:r>
              <a:rPr lang="es-AR" dirty="0" smtClean="0"/>
              <a:t>:</a:t>
            </a: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/>
              <a:t>Análisis de p-</a:t>
            </a:r>
            <a:r>
              <a:rPr lang="es-AR" dirty="0" err="1"/>
              <a:t>value</a:t>
            </a:r>
            <a:r>
              <a:rPr lang="es-AR" dirty="0"/>
              <a:t> (</a:t>
            </a:r>
            <a:r>
              <a:rPr lang="es-AR" dirty="0" err="1"/>
              <a:t>statsmodel</a:t>
            </a:r>
            <a:r>
              <a:rPr lang="es-AR" dirty="0"/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411" y="2702657"/>
            <a:ext cx="6913754" cy="4983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Conector recto 14"/>
          <p:cNvCxnSpPr/>
          <p:nvPr/>
        </p:nvCxnSpPr>
        <p:spPr>
          <a:xfrm>
            <a:off x="11513123" y="5274430"/>
            <a:ext cx="554071" cy="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1513124" y="4092724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11567579" y="3500105"/>
            <a:ext cx="513585" cy="2659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1513124" y="6201384"/>
            <a:ext cx="554071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28" y="3216270"/>
            <a:ext cx="4327419" cy="31152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8;p17"/>
          <p:cNvSpPr txBox="1">
            <a:spLocks/>
          </p:cNvSpPr>
          <p:nvPr/>
        </p:nvSpPr>
        <p:spPr>
          <a:xfrm>
            <a:off x="1371600" y="4760803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Nuestro modelo no presentó señales de </a:t>
            </a:r>
            <a:r>
              <a:rPr lang="es-AR" i="1" dirty="0" err="1" smtClean="0"/>
              <a:t>overfitting</a:t>
            </a:r>
            <a:r>
              <a:rPr lang="es-AR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Igualmente utilizamos ambos métodos y pudimos comprobar que no se observan variaciones significativas en los resultados si no hay </a:t>
            </a:r>
            <a:r>
              <a:rPr lang="es-AR" i="1" dirty="0" err="1" smtClean="0"/>
              <a:t>overfitting</a:t>
            </a:r>
            <a:r>
              <a:rPr lang="es-AR" dirty="0" smtClean="0"/>
              <a:t>.</a:t>
            </a: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b="1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endParaRPr lang="es-AR" dirty="0" smtClean="0"/>
          </a:p>
          <a:p>
            <a:pPr marL="0" indent="0">
              <a:lnSpc>
                <a:spcPct val="84000"/>
              </a:lnSpc>
              <a:spcBef>
                <a:spcPts val="0"/>
              </a:spcBef>
              <a:buSzPts val="1700"/>
              <a:buFont typeface="Libre Franklin"/>
              <a:buNone/>
            </a:pP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44" y="2703931"/>
            <a:ext cx="4211862" cy="2072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Finalmente, nuestro mejor modelo presentó los siguientes resultados: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b="1" dirty="0" smtClean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/>
          </a:p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endParaRPr lang="es-AR" dirty="0" smtClean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Mejora del modelo - Ridge </a:t>
            </a:r>
            <a:r>
              <a:rPr lang="es-AR" dirty="0"/>
              <a:t>y Lasso</a:t>
            </a:r>
          </a:p>
        </p:txBody>
      </p:sp>
      <p:sp>
        <p:nvSpPr>
          <p:cNvPr id="4" name="Flecha derecha 3"/>
          <p:cNvSpPr/>
          <p:nvPr/>
        </p:nvSpPr>
        <p:spPr>
          <a:xfrm rot="21138805" flipH="1">
            <a:off x="6634039" y="2670912"/>
            <a:ext cx="3903515" cy="768846"/>
          </a:xfrm>
          <a:prstGeom prst="rightArrow">
            <a:avLst>
              <a:gd name="adj1" fmla="val 59450"/>
              <a:gd name="adj2" fmla="val 79258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Libre Franklin" panose="020B0604020202020204" charset="0"/>
              </a:rPr>
              <a:t>Resultado con regresión linear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7" name="Flecha derecha 6"/>
          <p:cNvSpPr/>
          <p:nvPr/>
        </p:nvSpPr>
        <p:spPr>
          <a:xfrm flipH="1">
            <a:off x="6862521" y="3859088"/>
            <a:ext cx="3866708" cy="768846"/>
          </a:xfrm>
          <a:prstGeom prst="rightArrow">
            <a:avLst>
              <a:gd name="adj1" fmla="val 51513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Libre Franklin" panose="020B0604020202020204" charset="0"/>
              </a:rPr>
              <a:t>Resultado con regularización Ridge</a:t>
            </a:r>
            <a:endParaRPr 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1168" y="4538832"/>
            <a:ext cx="817418" cy="1385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6216818" y="4709281"/>
            <a:ext cx="489453" cy="613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11168" y="3560697"/>
            <a:ext cx="817418" cy="138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644127" y="3341028"/>
            <a:ext cx="817418" cy="138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644127" y="4326090"/>
            <a:ext cx="817418" cy="1385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4" grpId="0" animBg="1"/>
      <p:bldP spid="4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3" name="Google Shape;118;p17"/>
          <p:cNvSpPr txBox="1">
            <a:spLocks/>
          </p:cNvSpPr>
          <p:nvPr/>
        </p:nvSpPr>
        <p:spPr>
          <a:xfrm>
            <a:off x="1371600" y="1886580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Libre Franklin" panose="020B0604020202020204" charset="0"/>
              </a:rPr>
              <a:t>Resultados del modelo con Regresión Linear: 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Libre Franklin" panose="020B0604020202020204" charset="0"/>
              </a:rPr>
              <a:t>R2 Train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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0,5884</a:t>
            </a:r>
            <a:endParaRPr lang="es-AR" sz="2000" dirty="0" smtClean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R2 Test 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0,6022</a:t>
            </a:r>
            <a:endParaRPr lang="es-AR" sz="2000" dirty="0" smtClean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ü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RMSE 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579,41</a:t>
            </a:r>
            <a:endParaRPr lang="es-AR" sz="2000" dirty="0" smtClean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Resultados en test mayores que en </a:t>
            </a:r>
            <a:r>
              <a:rPr lang="es-AR" sz="2000" dirty="0" err="1" smtClean="0">
                <a:latin typeface="Libre Franklin" panose="020B0604020202020204" charset="0"/>
                <a:sym typeface="Wingdings" panose="05000000000000000000" pitchFamily="2" charset="2"/>
              </a:rPr>
              <a:t>train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:</a:t>
            </a:r>
          </a:p>
          <a:p>
            <a:pPr marL="342900" lvl="3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Test &gt; Train ocurrió cuando incorporamos la variable </a:t>
            </a:r>
            <a:r>
              <a:rPr lang="es-AR" sz="2000" b="1" dirty="0" smtClean="0">
                <a:latin typeface="Libre Franklin" panose="020B0604020202020204" charset="0"/>
                <a:sym typeface="Wingdings" panose="05000000000000000000" pitchFamily="2" charset="2"/>
              </a:rPr>
              <a:t>superficie cubierta en m2.</a:t>
            </a:r>
          </a:p>
          <a:p>
            <a:pPr marL="342900" lvl="3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endParaRPr lang="es-AR" sz="2000" b="1" dirty="0" smtClean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endParaRPr lang="es-AR" sz="2000" dirty="0" smtClean="0">
              <a:latin typeface="Libre Franklin" panose="020B0604020202020204" charset="0"/>
              <a:sym typeface="Wingdings" panose="05000000000000000000" pitchFamily="2" charset="2"/>
            </a:endParaRP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Nuestro modelo no presentó </a:t>
            </a:r>
            <a:r>
              <a:rPr lang="es-AR" sz="2000" i="1" dirty="0" err="1" smtClean="0">
                <a:latin typeface="Libre Franklin" panose="020B0604020202020204" charset="0"/>
                <a:sym typeface="Wingdings" panose="05000000000000000000" pitchFamily="2" charset="2"/>
              </a:rPr>
              <a:t>overfitting</a:t>
            </a:r>
            <a:r>
              <a:rPr lang="es-AR" sz="2000" i="1" dirty="0" smtClean="0">
                <a:latin typeface="Libre Franklin" panose="020B0604020202020204" charset="0"/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en ninguna prueba.</a:t>
            </a:r>
          </a:p>
          <a:p>
            <a:pPr marL="342900" lvl="2" indent="-342900"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Variables con p-</a:t>
            </a:r>
            <a:r>
              <a:rPr lang="es-AR" sz="2000" dirty="0" err="1" smtClean="0">
                <a:latin typeface="Libre Franklin" panose="020B0604020202020204" charset="0"/>
                <a:sym typeface="Wingdings" panose="05000000000000000000" pitchFamily="2" charset="2"/>
              </a:rPr>
              <a:t>value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 altos  </a:t>
            </a:r>
            <a:r>
              <a:rPr lang="es-AR" sz="2000" b="1" dirty="0" err="1" smtClean="0">
                <a:latin typeface="Libre Franklin" panose="020B0604020202020204" charset="0"/>
                <a:sym typeface="Wingdings" panose="05000000000000000000" pitchFamily="2" charset="2"/>
              </a:rPr>
              <a:t>Rooms</a:t>
            </a:r>
            <a:r>
              <a:rPr lang="es-AR" sz="2000" b="1" dirty="0" smtClean="0">
                <a:latin typeface="Libre Franklin" panose="020B0604020202020204" charset="0"/>
                <a:sym typeface="Wingdings" panose="05000000000000000000" pitchFamily="2" charset="2"/>
              </a:rPr>
              <a:t> </a:t>
            </a:r>
            <a:r>
              <a:rPr lang="es-AR" sz="2000" dirty="0" smtClean="0">
                <a:latin typeface="Libre Franklin" panose="020B0604020202020204" charset="0"/>
                <a:sym typeface="Wingdings" panose="05000000000000000000" pitchFamily="2" charset="2"/>
              </a:rPr>
              <a:t>y</a:t>
            </a:r>
            <a:r>
              <a:rPr lang="es-AR" sz="2000" b="1" dirty="0" smtClean="0">
                <a:latin typeface="Libre Franklin" panose="020B0604020202020204" charset="0"/>
                <a:sym typeface="Wingdings" panose="05000000000000000000" pitchFamily="2" charset="2"/>
              </a:rPr>
              <a:t> provincia.</a:t>
            </a:r>
            <a:endParaRPr lang="es-AR" sz="2000" dirty="0" smtClean="0">
              <a:latin typeface="Libre Frank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¡GRACIAS!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b="0" i="0" dirty="0" smtClean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Desarrollar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un modelo de regresión que permita predecir el 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precio por metro cuadrado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de una propiedad.</a:t>
            </a:r>
            <a:endParaRPr dirty="0"/>
          </a:p>
          <a:p>
            <a:pPr marL="384048" lvl="0" indent="-38404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El modelo desarrollado, tiene por objetivo ser utilizado como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AR" b="1" i="0" dirty="0">
                <a:latin typeface="Arial"/>
                <a:ea typeface="Arial"/>
                <a:cs typeface="Arial"/>
                <a:sym typeface="Arial"/>
              </a:rPr>
              <a:t>tasador automático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ser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aplicado </a:t>
            </a:r>
            <a:r>
              <a:rPr lang="es-AR" b="0" i="0" dirty="0">
                <a:latin typeface="Arial"/>
                <a:ea typeface="Arial"/>
                <a:cs typeface="Arial"/>
                <a:sym typeface="Arial"/>
              </a:rPr>
              <a:t>a las próximas propiedades que sean comercializadas por la empresa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4048" lvl="0" indent="-38404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s-AR" b="1" i="0" u="sng" dirty="0" smtClean="0">
                <a:latin typeface="Arial"/>
                <a:ea typeface="Arial"/>
                <a:cs typeface="Arial"/>
                <a:sym typeface="Arial"/>
              </a:rPr>
              <a:t>En el presente desafío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 se analizan las variables que puedan aportar valor </a:t>
            </a:r>
            <a:r>
              <a:rPr lang="es-AR" dirty="0" smtClean="0"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s-AR" b="0" i="0" dirty="0" smtClean="0">
                <a:latin typeface="Arial"/>
                <a:ea typeface="Arial"/>
                <a:cs typeface="Arial"/>
                <a:sym typeface="Arial"/>
              </a:rPr>
              <a:t>modelo y se busca </a:t>
            </a:r>
            <a:r>
              <a:rPr lang="es-AR" dirty="0" smtClean="0">
                <a:latin typeface="Arial"/>
                <a:ea typeface="Arial"/>
                <a:cs typeface="Arial"/>
                <a:sym typeface="Arial"/>
              </a:rPr>
              <a:t>la mejor predicción en función de diferentes parámetros.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Procedimiento realizado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1"/>
            <a:ext cx="10584873" cy="47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Creación de variables/</a:t>
            </a:r>
            <a:r>
              <a:rPr lang="es-AR" dirty="0" err="1" smtClean="0"/>
              <a:t>features</a:t>
            </a:r>
            <a:r>
              <a:rPr lang="es-AR" dirty="0" smtClean="0"/>
              <a:t> que pueden resultar relevantes para el modelo.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correlación entre las variables continuas.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 smtClean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distribución de las variables categóricas.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Creación de variables </a:t>
            </a:r>
            <a:r>
              <a:rPr lang="es-AR" dirty="0" err="1" smtClean="0"/>
              <a:t>dummies</a:t>
            </a:r>
            <a:r>
              <a:rPr lang="es-AR" dirty="0" smtClean="0"/>
              <a:t>.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Modelo lineal simple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Modelo lineal compuesto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Análisis de p-</a:t>
            </a:r>
            <a:r>
              <a:rPr lang="es-AR" dirty="0" err="1" smtClean="0"/>
              <a:t>value</a:t>
            </a:r>
            <a:r>
              <a:rPr lang="es-AR" dirty="0" smtClean="0"/>
              <a:t> (</a:t>
            </a:r>
            <a:r>
              <a:rPr lang="es-AR" dirty="0" err="1" smtClean="0"/>
              <a:t>statsmodel</a:t>
            </a:r>
            <a:r>
              <a:rPr lang="es-AR" dirty="0" smtClean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s-A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AR" dirty="0" smtClean="0"/>
              <a:t>Regularización Ridge y Lasso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p15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Punto de partida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371600" y="1870365"/>
            <a:ext cx="10446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original SIN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OUTLIERS,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 VALORES IMPUTADOS de precio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dólares por metro cuadrado y sin duplicados.</a:t>
            </a:r>
          </a:p>
          <a:p>
            <a:endParaRPr lang="es-AR" sz="2000" dirty="0" smtClean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6" indent="-342900">
              <a:buFont typeface="Wingdings" panose="05000000000000000000" pitchFamily="2" charset="2"/>
              <a:buChar char="ü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Dimensiones de la tabla original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Wingdings" panose="05000000000000000000" pitchFamily="2" charset="2"/>
              </a:rPr>
              <a:t>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(121220, 26)</a:t>
            </a:r>
          </a:p>
          <a:p>
            <a:pPr marL="342900" lvl="6" indent="-342900">
              <a:buFont typeface="Wingdings" panose="05000000000000000000" pitchFamily="2" charset="2"/>
              <a:buChar char="ü"/>
            </a:pP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Dimensiones de la tabla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utilizada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Wingdings" panose="05000000000000000000" pitchFamily="2" charset="2"/>
              </a:rPr>
              <a:t>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(60678, 86)</a:t>
            </a:r>
          </a:p>
          <a:p>
            <a:pPr lvl="8"/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 a nivel 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país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AR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Creación de nuevos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r>
              <a:rPr lang="es-AR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través de </a:t>
            </a:r>
            <a:r>
              <a:rPr lang="es-AR" sz="2000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regex</a:t>
            </a:r>
            <a:r>
              <a:rPr lang="es-AR" sz="2000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sz="20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  <a:p>
            <a:pPr lvl="0">
              <a:buChar char="•"/>
            </a:pPr>
            <a:endParaRPr lang="es-ES" dirty="0"/>
          </a:p>
        </p:txBody>
      </p:sp>
      <p:grpSp>
        <p:nvGrpSpPr>
          <p:cNvPr id="48" name="Grupo 47"/>
          <p:cNvGrpSpPr/>
          <p:nvPr/>
        </p:nvGrpSpPr>
        <p:grpSpPr>
          <a:xfrm>
            <a:off x="1738312" y="5016706"/>
            <a:ext cx="9712902" cy="1413163"/>
            <a:chOff x="2034889" y="4187134"/>
            <a:chExt cx="9142839" cy="1490937"/>
          </a:xfrm>
        </p:grpSpPr>
        <p:sp>
          <p:nvSpPr>
            <p:cNvPr id="49" name="Rectángulo redondeado 48"/>
            <p:cNvSpPr/>
            <p:nvPr/>
          </p:nvSpPr>
          <p:spPr>
            <a:xfrm>
              <a:off x="2034889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Pileta</a:t>
              </a:r>
              <a:endParaRPr lang="en-US" sz="2000" dirty="0"/>
            </a:p>
          </p:txBody>
        </p:sp>
        <p:sp>
          <p:nvSpPr>
            <p:cNvPr id="50" name="Forma libre 49"/>
            <p:cNvSpPr/>
            <p:nvPr/>
          </p:nvSpPr>
          <p:spPr>
            <a:xfrm>
              <a:off x="2034889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  <p:sp>
          <p:nvSpPr>
            <p:cNvPr id="51" name="Rectángulo redondeado 50"/>
            <p:cNvSpPr/>
            <p:nvPr/>
          </p:nvSpPr>
          <p:spPr>
            <a:xfrm>
              <a:off x="3582148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766471"/>
                <a:satOff val="5752"/>
                <a:lumOff val="2000"/>
                <a:alphaOff val="0"/>
              </a:schemeClr>
            </a:fillRef>
            <a:effectRef idx="0">
              <a:schemeClr val="accent5">
                <a:hueOff val="1766471"/>
                <a:satOff val="5752"/>
                <a:lumOff val="2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Parrilla</a:t>
              </a:r>
              <a:endParaRPr lang="en-US" sz="2000" dirty="0"/>
            </a:p>
          </p:txBody>
        </p:sp>
        <p:sp>
          <p:nvSpPr>
            <p:cNvPr id="52" name="Forma libre 51"/>
            <p:cNvSpPr/>
            <p:nvPr/>
          </p:nvSpPr>
          <p:spPr>
            <a:xfrm>
              <a:off x="3582148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5129407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532942"/>
                <a:satOff val="11503"/>
                <a:lumOff val="4000"/>
                <a:alphaOff val="0"/>
              </a:schemeClr>
            </a:fillRef>
            <a:effectRef idx="0">
              <a:schemeClr val="accent5">
                <a:hueOff val="3532942"/>
                <a:satOff val="11503"/>
                <a:lumOff val="4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Quincho</a:t>
              </a:r>
              <a:endParaRPr lang="en-US" sz="2000" dirty="0"/>
            </a:p>
          </p:txBody>
        </p:sp>
        <p:sp>
          <p:nvSpPr>
            <p:cNvPr id="54" name="Forma libre 53"/>
            <p:cNvSpPr/>
            <p:nvPr/>
          </p:nvSpPr>
          <p:spPr>
            <a:xfrm>
              <a:off x="5129407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6676665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5299413"/>
                <a:satOff val="17255"/>
                <a:lumOff val="6000"/>
                <a:alphaOff val="0"/>
              </a:schemeClr>
            </a:fillRef>
            <a:effectRef idx="0">
              <a:schemeClr val="accent5">
                <a:hueOff val="5299413"/>
                <a:satOff val="17255"/>
                <a:lumOff val="6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Patio</a:t>
              </a:r>
              <a:endParaRPr lang="en-US" sz="2000" dirty="0"/>
            </a:p>
          </p:txBody>
        </p:sp>
        <p:sp>
          <p:nvSpPr>
            <p:cNvPr id="56" name="Forma libre 55"/>
            <p:cNvSpPr/>
            <p:nvPr/>
          </p:nvSpPr>
          <p:spPr>
            <a:xfrm>
              <a:off x="6676665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8223924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065884"/>
                <a:satOff val="23006"/>
                <a:lumOff val="8000"/>
                <a:alphaOff val="0"/>
              </a:schemeClr>
            </a:fillRef>
            <a:effectRef idx="0">
              <a:schemeClr val="accent5">
                <a:hueOff val="7065884"/>
                <a:satOff val="23006"/>
                <a:lumOff val="8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Cochera</a:t>
              </a:r>
              <a:endParaRPr lang="en-US" sz="2000" dirty="0"/>
            </a:p>
          </p:txBody>
        </p:sp>
        <p:sp>
          <p:nvSpPr>
            <p:cNvPr id="58" name="Forma libre 57"/>
            <p:cNvSpPr/>
            <p:nvPr/>
          </p:nvSpPr>
          <p:spPr>
            <a:xfrm>
              <a:off x="8223924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9771183" y="4187134"/>
              <a:ext cx="1406545" cy="9691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8832355"/>
                <a:satOff val="28758"/>
                <a:lumOff val="10000"/>
                <a:alphaOff val="0"/>
              </a:schemeClr>
            </a:fillRef>
            <a:effectRef idx="0">
              <a:schemeClr val="accent5">
                <a:hueOff val="8832355"/>
                <a:satOff val="28758"/>
                <a:lumOff val="1000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s-AR" sz="2000" dirty="0" smtClean="0"/>
                <a:t>Balcón</a:t>
              </a:r>
              <a:endParaRPr lang="en-US" sz="2000" dirty="0"/>
            </a:p>
          </p:txBody>
        </p:sp>
        <p:sp>
          <p:nvSpPr>
            <p:cNvPr id="60" name="Forma libre 59"/>
            <p:cNvSpPr/>
            <p:nvPr/>
          </p:nvSpPr>
          <p:spPr>
            <a:xfrm>
              <a:off x="9771183" y="5156243"/>
              <a:ext cx="1406545" cy="521828"/>
            </a:xfrm>
            <a:custGeom>
              <a:avLst/>
              <a:gdLst>
                <a:gd name="connsiteX0" fmla="*/ 0 w 1406545"/>
                <a:gd name="connsiteY0" fmla="*/ 0 h 521828"/>
                <a:gd name="connsiteX1" fmla="*/ 1406545 w 1406545"/>
                <a:gd name="connsiteY1" fmla="*/ 0 h 521828"/>
                <a:gd name="connsiteX2" fmla="*/ 1406545 w 1406545"/>
                <a:gd name="connsiteY2" fmla="*/ 521828 h 521828"/>
                <a:gd name="connsiteX3" fmla="*/ 0 w 1406545"/>
                <a:gd name="connsiteY3" fmla="*/ 521828 h 521828"/>
                <a:gd name="connsiteX4" fmla="*/ 0 w 1406545"/>
                <a:gd name="connsiteY4" fmla="*/ 0 h 5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545" h="521828">
                  <a:moveTo>
                    <a:pt x="0" y="0"/>
                  </a:moveTo>
                  <a:lnTo>
                    <a:pt x="1406545" y="0"/>
                  </a:lnTo>
                  <a:lnTo>
                    <a:pt x="1406545" y="521828"/>
                  </a:lnTo>
                  <a:lnTo>
                    <a:pt x="0" y="521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0" tIns="177800" rIns="17780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600" kern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67736"/>
            <a:ext cx="3357962" cy="27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err="1" smtClean="0"/>
              <a:t>Heatmap</a:t>
            </a:r>
            <a:r>
              <a:rPr lang="es-AR" dirty="0" smtClean="0"/>
              <a:t> para obtener la matriz de correlación y verificar posibles variables relevantes para el modelo.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81" y="1648692"/>
            <a:ext cx="6462496" cy="50430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6553200" y="4325979"/>
            <a:ext cx="639263" cy="509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8946513" y="4325980"/>
            <a:ext cx="647343" cy="509253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7192463" y="4325979"/>
            <a:ext cx="639263" cy="5092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7801066" y="4325978"/>
            <a:ext cx="639263" cy="50925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6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Correlación - variables continuas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23645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§"/>
            </a:pPr>
            <a:r>
              <a:rPr lang="es-AR" dirty="0" smtClean="0"/>
              <a:t>Gráficos de las variables más relevantes:</a:t>
            </a:r>
            <a:endParaRPr dirty="0"/>
          </a:p>
        </p:txBody>
      </p:sp>
      <p:sp>
        <p:nvSpPr>
          <p:cNvPr id="8" name="CuadroTexto 7"/>
          <p:cNvSpPr txBox="1"/>
          <p:nvPr/>
        </p:nvSpPr>
        <p:spPr>
          <a:xfrm>
            <a:off x="2095208" y="6127394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 en USD por m2 - Superficie total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256802" y="6047952"/>
            <a:ext cx="388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 en USD por m2 - Superficie cubierta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96" y="2652540"/>
            <a:ext cx="4561363" cy="3148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73" y="2652111"/>
            <a:ext cx="4574381" cy="31487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1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Distribución - variables categóricas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47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Realizamos gráficos de </a:t>
            </a:r>
            <a:r>
              <a:rPr lang="es-AR" dirty="0" err="1" smtClean="0"/>
              <a:t>boxplot</a:t>
            </a:r>
            <a:r>
              <a:rPr lang="es-AR" dirty="0" smtClean="0"/>
              <a:t> para analizar la mayor variabilidad entre </a:t>
            </a:r>
            <a:r>
              <a:rPr lang="es-AR" dirty="0" err="1" smtClean="0"/>
              <a:t>features</a:t>
            </a:r>
            <a:r>
              <a:rPr lang="es-AR" dirty="0" smtClean="0"/>
              <a:t>: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4386945" y="2794531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 en USD por m2 - Centro Urbano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3" y="3102308"/>
            <a:ext cx="11407559" cy="2947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0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Distribución - variables categóricas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AR" dirty="0" smtClean="0"/>
              <a:t>Realizamos gráficos de </a:t>
            </a:r>
            <a:r>
              <a:rPr lang="es-AR" dirty="0" err="1" smtClean="0"/>
              <a:t>boxplot</a:t>
            </a:r>
            <a:r>
              <a:rPr lang="es-AR" dirty="0" smtClean="0"/>
              <a:t> para analizar la mayor variabilidad entre </a:t>
            </a:r>
            <a:r>
              <a:rPr lang="es-AR" dirty="0" err="1" smtClean="0"/>
              <a:t>features</a:t>
            </a:r>
            <a:r>
              <a:rPr lang="es-AR" dirty="0" smtClean="0"/>
              <a:t>:</a:t>
            </a:r>
            <a:endParaRPr dirty="0"/>
          </a:p>
        </p:txBody>
      </p:sp>
      <p:sp>
        <p:nvSpPr>
          <p:cNvPr id="6" name="CuadroTexto 5"/>
          <p:cNvSpPr txBox="1"/>
          <p:nvPr/>
        </p:nvSpPr>
        <p:spPr>
          <a:xfrm>
            <a:off x="4386945" y="2560112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 en USD por m2 – </a:t>
            </a:r>
            <a:r>
              <a:rPr lang="es-AR" b="1" dirty="0" err="1" smtClean="0"/>
              <a:t>Property</a:t>
            </a:r>
            <a:r>
              <a:rPr lang="es-AR" b="1" dirty="0" smtClean="0"/>
              <a:t> </a:t>
            </a:r>
            <a:r>
              <a:rPr lang="es-AR" b="1" dirty="0" err="1" smtClean="0"/>
              <a:t>type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0" y="2867890"/>
            <a:ext cx="10295226" cy="36395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8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4000"/>
              </a:lnSpc>
              <a:buSzPts val="2000"/>
            </a:pPr>
            <a:r>
              <a:rPr lang="es-AR" dirty="0" smtClean="0"/>
              <a:t>Variables categóricas - </a:t>
            </a:r>
            <a:r>
              <a:rPr lang="es-AR" dirty="0" err="1" smtClean="0"/>
              <a:t>dummies</a:t>
            </a:r>
            <a:endParaRPr lang="es-AR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71600" y="1892918"/>
            <a:ext cx="9962707" cy="97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es-MX" dirty="0" smtClean="0"/>
              <a:t>Transformamos </a:t>
            </a:r>
            <a:r>
              <a:rPr lang="es-MX" dirty="0"/>
              <a:t>las variables categóricas en </a:t>
            </a:r>
            <a:r>
              <a:rPr lang="es-MX" dirty="0" err="1"/>
              <a:t>dummies</a:t>
            </a:r>
            <a:r>
              <a:rPr lang="es-MX" dirty="0"/>
              <a:t>, para poder incluirlas al modelo.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1700"/>
            </a:pPr>
            <a:endParaRPr dirty="0"/>
          </a:p>
        </p:txBody>
      </p:sp>
      <p:sp>
        <p:nvSpPr>
          <p:cNvPr id="5" name="CuadroTexto 4"/>
          <p:cNvSpPr txBox="1"/>
          <p:nvPr/>
        </p:nvSpPr>
        <p:spPr>
          <a:xfrm>
            <a:off x="4628786" y="2474409"/>
            <a:ext cx="357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Precio_superficie_m2 – </a:t>
            </a:r>
            <a:r>
              <a:rPr lang="es-AR" b="1" dirty="0" err="1" smtClean="0"/>
              <a:t>Rooms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76" y="2867891"/>
            <a:ext cx="9840531" cy="35883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9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477</Words>
  <Application>Microsoft Office PowerPoint</Application>
  <PresentationFormat>Panorámica</PresentationFormat>
  <Paragraphs>189</Paragraphs>
  <Slides>17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Wingdings</vt:lpstr>
      <vt:lpstr>Arial</vt:lpstr>
      <vt:lpstr>Libre Franklin</vt:lpstr>
      <vt:lpstr>Recorte</vt:lpstr>
      <vt:lpstr>DESAFÍO 2 MODELO DE REGRESION LINEAL - PROPERATI</vt:lpstr>
      <vt:lpstr>Objetivo principal</vt:lpstr>
      <vt:lpstr>Procedimiento realizado</vt:lpstr>
      <vt:lpstr>Presentación de PowerPoint</vt:lpstr>
      <vt:lpstr>Correlación - variables continuas</vt:lpstr>
      <vt:lpstr>Correlación - variables continuas</vt:lpstr>
      <vt:lpstr>Distribución - variables categóricas</vt:lpstr>
      <vt:lpstr>Distribución - variables categóricas</vt:lpstr>
      <vt:lpstr>Variables categóricas - dummies</vt:lpstr>
      <vt:lpstr>Modelo lineal simple</vt:lpstr>
      <vt:lpstr>Modelo lineal compuesto</vt:lpstr>
      <vt:lpstr>Modelo lineal compuesto</vt:lpstr>
      <vt:lpstr>Presentación de PowerPoint</vt:lpstr>
      <vt:lpstr>Análisis de p-value (statsmodel)</vt:lpstr>
      <vt:lpstr>Mejora del modelo - Ridge y Lasso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mariatermignoni@outlook.com</cp:lastModifiedBy>
  <cp:revision>72</cp:revision>
  <dcterms:modified xsi:type="dcterms:W3CDTF">2021-01-28T00:58:40Z</dcterms:modified>
</cp:coreProperties>
</file>