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F9DD09-11FF-471F-D83E-6023ABB82D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1674860-2AF4-38FB-B470-CBADADFC0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4685830-161A-99DC-C5AA-7F767C82D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797E-530F-4F78-8392-6A0ED4210ED5}" type="datetimeFigureOut">
              <a:rPr lang="hu-HU" smtClean="0"/>
              <a:t>2023. 02. 01.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C841AB7-F94C-6A27-CE67-8059CE874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591189D-0654-EF8C-0F51-E65267535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1388-763B-4A1B-9A82-288752D40B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8529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A2F756-2E88-3E66-B8BA-48CE1A50E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DF6712D-4EA6-939A-E291-EA73BD3B5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DFB1161-E49D-2B9E-91BD-254468799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797E-530F-4F78-8392-6A0ED4210ED5}" type="datetimeFigureOut">
              <a:rPr lang="hu-HU" smtClean="0"/>
              <a:t>2023. 02. 01.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6B1B2D3-881F-85C7-DBC1-A0456998A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29E000D-7057-ADE2-2DF1-731FD5051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1388-763B-4A1B-9A82-288752D40B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9515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C15AE4CD-BF0D-02AC-6AF5-8B8D2D7C58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34D4F1A-5D81-76F4-7267-1044C3DE7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A228E83-74B9-2180-B4BA-8D13FAB54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797E-530F-4F78-8392-6A0ED4210ED5}" type="datetimeFigureOut">
              <a:rPr lang="hu-HU" smtClean="0"/>
              <a:t>2023. 02. 01.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9241B2C-A1E8-317E-078B-A108CD77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7406509-19AE-15F9-7964-AB6767899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1388-763B-4A1B-9A82-288752D40B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036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E42106-9A94-76E7-C488-7AE65A6CB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32893C5-8DBD-C341-67F8-AC5CB8073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5A723E6-4FC9-932A-7C28-48A702242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797E-530F-4F78-8392-6A0ED4210ED5}" type="datetimeFigureOut">
              <a:rPr lang="hu-HU" smtClean="0"/>
              <a:t>2023. 02. 01.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5966869-E0B2-CD81-CE16-F78D747C5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35AA871-5F0E-A876-51B9-977C77584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1388-763B-4A1B-9A82-288752D40B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3258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E317F5-1CC6-FEB3-1201-C25F9AE3D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2BF8450-D3CD-181C-5DD4-1D975255A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8419B08-EB37-3258-7730-220BD5DEA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797E-530F-4F78-8392-6A0ED4210ED5}" type="datetimeFigureOut">
              <a:rPr lang="hu-HU" smtClean="0"/>
              <a:t>2023. 02. 01.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D74767C-34E7-F7FD-E65B-FF59C6C2F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6ED6678-7DB9-FEB5-DB98-9A8B9E15C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1388-763B-4A1B-9A82-288752D40B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3700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88B3C6-23E6-EBDC-C46E-595BDDA7C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70FDAB7-F85C-2FA7-0597-B79E62A91D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C07ED15-3FFE-2BC4-0958-E44BD742E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F8CAA6D-DAC2-D245-0B68-2918B935A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797E-530F-4F78-8392-6A0ED4210ED5}" type="datetimeFigureOut">
              <a:rPr lang="hu-HU" smtClean="0"/>
              <a:t>2023. 02. 01.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FEC6832-DDE4-A313-42F7-710CB9340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7EA1B6B-7E4D-039E-558F-E15F297FE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1388-763B-4A1B-9A82-288752D40B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058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944ABB-E0F7-BB04-30A5-6ECDA634D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3D9984B-D7CF-59F7-B3F5-A8F0771B8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2633625-612C-2136-A429-8EA6A93FD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94CF809E-3AEE-B3FC-4A2A-2E1E738FF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802FE54A-173F-909A-0C43-4F1699634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032A997A-F1A6-34DE-4445-3A5882956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797E-530F-4F78-8392-6A0ED4210ED5}" type="datetimeFigureOut">
              <a:rPr lang="hu-HU" smtClean="0"/>
              <a:t>2023. 02. 01.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0267860-A07C-2F48-5B99-DA35993D4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7146870C-BABB-3F94-952C-E3DC06707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1388-763B-4A1B-9A82-288752D40B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6957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2C4347-AAD6-A0DA-6090-C28D6A32B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F7E68C1C-C189-9036-87A7-CB42968E4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797E-530F-4F78-8392-6A0ED4210ED5}" type="datetimeFigureOut">
              <a:rPr lang="hu-HU" smtClean="0"/>
              <a:t>2023. 02. 01.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227B6FF-0601-700E-97AA-3B07324B9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F9B1C2E-5696-EB44-FCA9-405713C42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1388-763B-4A1B-9A82-288752D40B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567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39412F16-DD1A-8955-7E33-C2D23B69A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797E-530F-4F78-8392-6A0ED4210ED5}" type="datetimeFigureOut">
              <a:rPr lang="hu-HU" smtClean="0"/>
              <a:t>2023. 02. 01.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B40D5912-3BD7-C021-E71C-36253B1C5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C1B6CE6-A5C9-AEE0-AE05-EDC8C6521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1388-763B-4A1B-9A82-288752D40B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5678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61D9BD-03DD-5E15-D9A1-A43B78FA1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B92A1A6-076D-0E45-7866-E86068F60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B49D399-4515-54FF-AD5F-2D1E243D1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85C74C1-78B7-A4BB-60DD-AAD7624D9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797E-530F-4F78-8392-6A0ED4210ED5}" type="datetimeFigureOut">
              <a:rPr lang="hu-HU" smtClean="0"/>
              <a:t>2023. 02. 01.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25F1B27-C9C9-408D-8D96-3DF8ED4BB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EAD2DF3-5443-9F9D-7DBE-FB12A15F9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1388-763B-4A1B-9A82-288752D40B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2577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94A730-A4C6-9E8E-17ED-24B9B0617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2AA0E863-6D56-6F23-FA0C-27A2EB86D0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C207542-9E4D-46EE-5A14-2C02B8566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C926FBA-52D3-6DDC-F382-F69338C1B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797E-530F-4F78-8392-6A0ED4210ED5}" type="datetimeFigureOut">
              <a:rPr lang="hu-HU" smtClean="0"/>
              <a:t>2023. 02. 01.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93E75DE-2A25-8C61-D589-0072B9E32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83BF181-C97E-3F0A-F97E-669F3069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1388-763B-4A1B-9A82-288752D40B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8751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94E71448-84A0-C25A-4C31-1817F3FD9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078B94A-C7D2-47DF-96A6-3A652461E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659EE43-CEAE-1D63-32FE-1C40409CE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B797E-530F-4F78-8392-6A0ED4210ED5}" type="datetimeFigureOut">
              <a:rPr lang="hu-HU" smtClean="0"/>
              <a:t>2023. 02. 01.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71EA30C-09B6-691F-4183-357D5DC5E2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26BD6B3-31CB-6FCD-BF3C-D4F9B59F07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E1388-763B-4A1B-9A82-288752D40B2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9601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hu.wikipedia.org/wiki/PostgreSQL" TargetMode="External"/><Relationship Id="rId3" Type="http://schemas.openxmlformats.org/officeDocument/2006/relationships/hyperlink" Target="https://hu.wikipedia.org/wiki/PHP" TargetMode="External"/><Relationship Id="rId7" Type="http://schemas.openxmlformats.org/officeDocument/2006/relationships/hyperlink" Target="http://sourceforge.net/projects/postgresqlword" TargetMode="External"/><Relationship Id="rId2" Type="http://schemas.openxmlformats.org/officeDocument/2006/relationships/hyperlink" Target="https://hu.wikipedia.org/wiki/Ny%C3%ADlt_forr%C3%A1sk%C3%B3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u.wikipedia.org/wiki/MySQL" TargetMode="External"/><Relationship Id="rId5" Type="http://schemas.openxmlformats.org/officeDocument/2006/relationships/hyperlink" Target="https://hu.wikipedia.org/wiki/Blog" TargetMode="External"/><Relationship Id="rId4" Type="http://schemas.openxmlformats.org/officeDocument/2006/relationships/hyperlink" Target="https://hu.wikipedia.org/wiki/Tartalomkezel%C5%91_rendszer" TargetMode="External"/><Relationship Id="rId9" Type="http://schemas.openxmlformats.org/officeDocument/2006/relationships/hyperlink" Target="https://hu.wikipedia.org/wiki/GP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u.wikipedia.org/wiki/AdSense" TargetMode="External"/><Relationship Id="rId2" Type="http://schemas.openxmlformats.org/officeDocument/2006/relationships/hyperlink" Target="https://hu.wikipedia.org/wiki/Keres%C5%91optimaliz%C3%A1l%C3%A1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08EBCF-6DE5-2181-6D8A-8B75C7903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2200" y="3079538"/>
            <a:ext cx="7467600" cy="2325170"/>
          </a:xfrm>
        </p:spPr>
        <p:txBody>
          <a:bodyPr anchor="ctr">
            <a:normAutofit/>
          </a:bodyPr>
          <a:lstStyle/>
          <a:p>
            <a:r>
              <a:rPr lang="hu-HU" sz="5400" dirty="0">
                <a:latin typeface="Agency FB" panose="020B0503020202020204" pitchFamily="34" charset="0"/>
              </a:rPr>
              <a:t>WordPress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DDEA002-4D25-6131-DFFD-81228F5A6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2200" y="5376672"/>
            <a:ext cx="7467600" cy="564199"/>
          </a:xfrm>
        </p:spPr>
        <p:txBody>
          <a:bodyPr anchor="ctr">
            <a:normAutofit/>
          </a:bodyPr>
          <a:lstStyle/>
          <a:p>
            <a:r>
              <a:rPr lang="hu-HU" sz="2200" i="1" dirty="0"/>
              <a:t>Készítette: </a:t>
            </a:r>
            <a:r>
              <a:rPr lang="hu-HU" sz="2200" i="1" dirty="0" err="1"/>
              <a:t>Lavendersaturn</a:t>
            </a:r>
            <a:endParaRPr lang="hu-HU" sz="2200" i="1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92EA0DEB-983C-4A94-9B9A-51E32098C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1">
            <a:extLst>
              <a:ext uri="{FF2B5EF4-FFF2-40B4-BE49-F238E27FC236}">
                <a16:creationId xmlns:a16="http://schemas.microsoft.com/office/drawing/2014/main" id="{9E197AD2-3004-4188-A389-E9EAC108A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917129"/>
            <a:ext cx="1920240" cy="1920240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4" descr="A képen szöveg, clipart látható&#10;&#10;Automatikusan generált leírás">
            <a:extLst>
              <a:ext uri="{FF2B5EF4-FFF2-40B4-BE49-F238E27FC236}">
                <a16:creationId xmlns:a16="http://schemas.microsoft.com/office/drawing/2014/main" id="{94C97034-826C-4BED-A175-ED3C5F170B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29361" y="1010610"/>
            <a:ext cx="1733278" cy="1733278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82D0C51-DE81-4DC1-8D2D-1A3EE14E6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15533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33F028B-53A0-36F2-C975-00BEBC073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hu-HU" sz="4000" dirty="0">
                <a:solidFill>
                  <a:srgbClr val="FFFFFF"/>
                </a:solidFill>
              </a:rPr>
              <a:t>Története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FB4FBE4-4FA3-7C80-8C89-D72589965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hu-HU" sz="2400" i="0" dirty="0">
                <a:effectLst/>
                <a:latin typeface="Abadi" panose="020B0604020104020204" pitchFamily="34" charset="0"/>
              </a:rPr>
              <a:t>A WordPress elődje a b2/</a:t>
            </a:r>
            <a:r>
              <a:rPr lang="hu-HU" sz="2400" i="0" dirty="0" err="1">
                <a:effectLst/>
                <a:latin typeface="Abadi" panose="020B0604020104020204" pitchFamily="34" charset="0"/>
              </a:rPr>
              <a:t>cafelog</a:t>
            </a:r>
            <a:r>
              <a:rPr lang="hu-HU" sz="2400" i="0" dirty="0">
                <a:effectLst/>
                <a:latin typeface="Abadi" panose="020B0604020104020204" pitchFamily="34" charset="0"/>
              </a:rPr>
              <a:t> volt, melyet röviden b2 néven ismernek. Ezt szintén PHP-ben programozták és a jelenlegi verzióhoz hasonlóan szintén </a:t>
            </a:r>
            <a:r>
              <a:rPr lang="hu-HU" sz="2400" i="0" dirty="0" err="1">
                <a:effectLst/>
                <a:latin typeface="Abadi" panose="020B0604020104020204" pitchFamily="34" charset="0"/>
              </a:rPr>
              <a:t>MySQL</a:t>
            </a:r>
            <a:r>
              <a:rPr lang="hu-HU" sz="2400" i="0" dirty="0">
                <a:effectLst/>
                <a:latin typeface="Abadi" panose="020B0604020104020204" pitchFamily="34" charset="0"/>
              </a:rPr>
              <a:t>-t használt. Becslések szerint a b2-t 2003 májusában mintegy kétezer blognál használták. Fejlesztését Michel </a:t>
            </a:r>
            <a:r>
              <a:rPr lang="hu-HU" sz="2400" i="0" dirty="0" err="1">
                <a:effectLst/>
                <a:latin typeface="Abadi" panose="020B0604020104020204" pitchFamily="34" charset="0"/>
              </a:rPr>
              <a:t>Valdrighi</a:t>
            </a:r>
            <a:r>
              <a:rPr lang="hu-HU" sz="2400" i="0" dirty="0">
                <a:effectLst/>
                <a:latin typeface="Abadi" panose="020B0604020104020204" pitchFamily="34" charset="0"/>
              </a:rPr>
              <a:t> kezdte el, aki jelenleg a WordPress egyik fejlesztője. Bár a b2 hivatalos utódja a WordPress, jelenleg is fejlesztés alatt áll egy másik ettől független, b2evolution névre keresztelt projekt.</a:t>
            </a:r>
            <a:endParaRPr lang="hu-HU" sz="24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035878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F4CBFA-B385-4B16-B63B-29D40EBF7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698CE04-5039-4B4D-B676-5DDF9467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13372" y="563918"/>
            <a:ext cx="4163968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5B7FFC8-6FAA-4120-AC51-F1C9C825A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FF5B224B-4446-4B75-8B12-7FAFA8ED83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807611F-497E-428E-9B8B-0192C7897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741EBAF0-AB99-C9CB-BC40-DD01E3050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5106" y="1132517"/>
            <a:ext cx="3246509" cy="4367531"/>
          </a:xfrm>
        </p:spPr>
        <p:txBody>
          <a:bodyPr>
            <a:normAutofit/>
          </a:bodyPr>
          <a:lstStyle/>
          <a:p>
            <a:r>
              <a:rPr lang="hu-HU" b="0" i="0">
                <a:solidFill>
                  <a:srgbClr val="FFFFFF"/>
                </a:solidFill>
                <a:effectLst/>
                <a:latin typeface="Linux Libertine"/>
              </a:rPr>
              <a:t>WordPress</a:t>
            </a:r>
            <a:br>
              <a:rPr lang="hu-HU" b="0" i="0">
                <a:solidFill>
                  <a:srgbClr val="FFFFFF"/>
                </a:solidFill>
                <a:effectLst/>
                <a:latin typeface="Linux Libertine"/>
              </a:rPr>
            </a:br>
            <a:endParaRPr lang="hu-HU">
              <a:solidFill>
                <a:srgbClr val="FFFFFF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47CD71C-5442-02C4-8E04-8D3F10043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2519"/>
            <a:ext cx="6300975" cy="4367530"/>
          </a:xfrm>
        </p:spPr>
        <p:txBody>
          <a:bodyPr anchor="ctr">
            <a:normAutofit/>
          </a:bodyPr>
          <a:lstStyle/>
          <a:p>
            <a:r>
              <a:rPr lang="hu-HU" sz="2400" i="0" dirty="0">
                <a:effectLst/>
                <a:latin typeface="Abadi" panose="020B0604020104020204" pitchFamily="34" charset="0"/>
              </a:rPr>
              <a:t>A WordPress </a:t>
            </a:r>
            <a:r>
              <a:rPr lang="hu-HU" sz="2400" i="0" strike="noStrike" dirty="0">
                <a:effectLst/>
                <a:latin typeface="Abadi" panose="020B0604020104020204" pitchFamily="34" charset="0"/>
                <a:hlinkClick r:id="rId2" tooltip="Nyílt forráskód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nyílt forráskódú</a:t>
            </a:r>
            <a:r>
              <a:rPr lang="hu-HU" sz="2400" i="0" dirty="0">
                <a:effectLst/>
                <a:latin typeface="Abadi" panose="020B0604020104020204" pitchFamily="34" charset="0"/>
              </a:rPr>
              <a:t>, </a:t>
            </a:r>
            <a:r>
              <a:rPr lang="hu-HU" sz="2400" i="0" strike="noStrike" dirty="0">
                <a:effectLst/>
                <a:latin typeface="Abadi" panose="020B0604020104020204" pitchFamily="34" charset="0"/>
                <a:hlinkClick r:id="rId3" tooltip="PH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PHP</a:t>
            </a:r>
            <a:r>
              <a:rPr lang="hu-HU" sz="2400" i="0" dirty="0">
                <a:effectLst/>
                <a:latin typeface="Abadi" panose="020B0604020104020204" pitchFamily="34" charset="0"/>
              </a:rPr>
              <a:t>-alapú </a:t>
            </a:r>
            <a:r>
              <a:rPr lang="hu-HU" sz="2400" i="0" strike="noStrike" dirty="0">
                <a:effectLst/>
                <a:latin typeface="Abadi" panose="020B0604020104020204" pitchFamily="34" charset="0"/>
                <a:hlinkClick r:id="rId4" tooltip="Tartalomkezelő rendsz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tartalomkezelő</a:t>
            </a:r>
            <a:r>
              <a:rPr lang="hu-HU" sz="2400" i="0" dirty="0">
                <a:effectLst/>
                <a:latin typeface="Abadi" panose="020B0604020104020204" pitchFamily="34" charset="0"/>
              </a:rPr>
              <a:t> és </a:t>
            </a:r>
            <a:r>
              <a:rPr lang="hu-HU" sz="2400" i="0" strike="noStrike" dirty="0">
                <a:effectLst/>
                <a:latin typeface="Abadi" panose="020B0604020104020204" pitchFamily="34" charset="0"/>
                <a:hlinkClick r:id="rId5" tooltip="Blo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blog</a:t>
            </a:r>
            <a:r>
              <a:rPr lang="hu-HU" sz="2400" i="0" dirty="0">
                <a:effectLst/>
                <a:latin typeface="Abadi" panose="020B0604020104020204" pitchFamily="34" charset="0"/>
              </a:rPr>
              <a:t>-rendszer, ami a </a:t>
            </a:r>
            <a:r>
              <a:rPr lang="hu-HU" sz="2400" i="0" strike="noStrike" dirty="0" err="1">
                <a:effectLst/>
                <a:latin typeface="Abadi" panose="020B0604020104020204" pitchFamily="34" charset="0"/>
                <a:hlinkClick r:id="rId6" tooltip="MySQ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MySQL</a:t>
            </a:r>
            <a:r>
              <a:rPr lang="hu-HU" sz="2400" i="0" dirty="0">
                <a:effectLst/>
                <a:latin typeface="Abadi" panose="020B0604020104020204" pitchFamily="34" charset="0"/>
              </a:rPr>
              <a:t> adatbáziskezelőt használja adattárolásra. Létezik egy </a:t>
            </a:r>
            <a:r>
              <a:rPr lang="hu-HU" sz="2400" i="0" dirty="0" err="1">
                <a:effectLst/>
                <a:latin typeface="Abadi" panose="020B0604020104020204" pitchFamily="34" charset="0"/>
              </a:rPr>
              <a:t>portja</a:t>
            </a:r>
            <a:r>
              <a:rPr lang="hu-HU" sz="2400" i="0" dirty="0">
                <a:effectLst/>
                <a:latin typeface="Abadi" panose="020B0604020104020204" pitchFamily="34" charset="0"/>
              </a:rPr>
              <a:t> </a:t>
            </a:r>
            <a:r>
              <a:rPr lang="hu-HU" sz="2400" i="0" strike="noStrike" dirty="0" err="1">
                <a:effectLst/>
                <a:latin typeface="Abadi" panose="020B0604020104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postgresqlword</a:t>
            </a:r>
            <a:r>
              <a:rPr lang="hu-HU" sz="2400" i="0" dirty="0">
                <a:effectLst/>
                <a:latin typeface="Abadi" panose="020B0604020104020204" pitchFamily="34" charset="0"/>
              </a:rPr>
              <a:t> néven </a:t>
            </a:r>
            <a:r>
              <a:rPr lang="hu-HU" sz="2400" i="0" strike="noStrike" dirty="0" err="1">
                <a:effectLst/>
                <a:latin typeface="Abadi" panose="020B0604020104020204" pitchFamily="34" charset="0"/>
                <a:hlinkClick r:id="rId8" tooltip="PostgreSQ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PostgreSQL</a:t>
            </a:r>
            <a:r>
              <a:rPr lang="hu-HU" sz="2400" i="0" dirty="0">
                <a:effectLst/>
                <a:latin typeface="Abadi" panose="020B0604020104020204" pitchFamily="34" charset="0"/>
              </a:rPr>
              <a:t> adatbáziskezelőhöz is, amely néhány verzióval lemarad a legfrissebb változattól. A </a:t>
            </a:r>
            <a:r>
              <a:rPr lang="hu-HU" sz="2400" i="0" strike="noStrike" dirty="0">
                <a:effectLst/>
                <a:latin typeface="Abadi" panose="020B0604020104020204" pitchFamily="34" charset="0"/>
                <a:hlinkClick r:id="rId9" tooltip="GP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GPL</a:t>
            </a:r>
            <a:r>
              <a:rPr lang="hu-HU" sz="2400" i="0" dirty="0">
                <a:effectLst/>
                <a:latin typeface="Abadi" panose="020B0604020104020204" pitchFamily="34" charset="0"/>
              </a:rPr>
              <a:t> feltételei szerint használható és terjeszthető.</a:t>
            </a:r>
            <a:endParaRPr lang="hu-HU" sz="24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824032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EDB4EDB-0CF9-0B23-DFD5-82781446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anchor="t">
            <a:normAutofit/>
          </a:bodyPr>
          <a:lstStyle/>
          <a:p>
            <a:pPr algn="r"/>
            <a:r>
              <a:rPr lang="hu-HU" sz="3200" b="0" i="0" dirty="0">
                <a:solidFill>
                  <a:srgbClr val="FFFFFF"/>
                </a:solidFill>
                <a:effectLst/>
                <a:latin typeface="Linux Libertine"/>
              </a:rPr>
              <a:t>Szolgáltatások</a:t>
            </a:r>
            <a:br>
              <a:rPr lang="hu-HU" sz="3200" b="0" i="0" dirty="0">
                <a:solidFill>
                  <a:srgbClr val="FFFFFF"/>
                </a:solidFill>
                <a:effectLst/>
                <a:latin typeface="Linux Libertine"/>
              </a:rPr>
            </a:br>
            <a:endParaRPr lang="hu-HU" sz="3200" dirty="0">
              <a:solidFill>
                <a:srgbClr val="FFFFFF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D1E27D3-175A-C088-D8BB-5E01AFE7B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47698" y="1608667"/>
            <a:ext cx="3421958" cy="4501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000" b="1" i="0" dirty="0">
                <a:effectLst/>
                <a:latin typeface="Abadi" panose="020B0604020104020204" pitchFamily="34" charset="0"/>
              </a:rPr>
              <a:t>Sablonok:</a:t>
            </a:r>
          </a:p>
          <a:p>
            <a:pPr marL="0" indent="0">
              <a:buNone/>
            </a:pPr>
            <a:r>
              <a:rPr lang="hu-HU" sz="2000" b="0" i="0" dirty="0">
                <a:effectLst/>
                <a:latin typeface="Abadi" panose="020B0604020104020204" pitchFamily="34" charset="0"/>
              </a:rPr>
              <a:t>A WordPress felhasználóinak lehetősége nyílik sablonok (</a:t>
            </a:r>
            <a:r>
              <a:rPr lang="hu-HU" sz="2000" b="0" i="0" dirty="0" err="1">
                <a:effectLst/>
                <a:latin typeface="Abadi" panose="020B0604020104020204" pitchFamily="34" charset="0"/>
              </a:rPr>
              <a:t>theme</a:t>
            </a:r>
            <a:r>
              <a:rPr lang="hu-HU" sz="2000" b="0" i="0" dirty="0">
                <a:effectLst/>
                <a:latin typeface="Abadi" panose="020B0604020104020204" pitchFamily="34" charset="0"/>
              </a:rPr>
              <a:t>) telepítésére és az azok közötti váltásra. A sablonok segítségével a WordPress weboldalak kinézete és használata anélkül variálható, hogy az információs tartalom vagy struktúra megváltozna.</a:t>
            </a:r>
            <a:endParaRPr lang="hu-HU" sz="2000" b="1" i="0" dirty="0">
              <a:effectLst/>
              <a:latin typeface="Abadi" panose="020B0604020104020204" pitchFamily="34" charset="0"/>
            </a:endParaRPr>
          </a:p>
          <a:p>
            <a:endParaRPr lang="hu-HU" sz="2000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C73E158-F3B8-8230-4040-C87487803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89696" y="1608667"/>
            <a:ext cx="3421957" cy="4501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000" b="1" i="0" dirty="0" err="1">
                <a:effectLst/>
                <a:latin typeface="Abadi" panose="020B0604020104020204" pitchFamily="34" charset="0"/>
              </a:rPr>
              <a:t>Widgetek</a:t>
            </a:r>
            <a:r>
              <a:rPr lang="hu-HU" sz="2000" b="1" i="0" dirty="0">
                <a:effectLst/>
                <a:latin typeface="Abadi" panose="020B0604020104020204" pitchFamily="34" charset="0"/>
              </a:rPr>
              <a:t>:</a:t>
            </a:r>
          </a:p>
          <a:p>
            <a:pPr marL="0" indent="0">
              <a:buNone/>
            </a:pPr>
            <a:r>
              <a:rPr lang="hu-HU" sz="2000" b="0" i="0" dirty="0">
                <a:effectLst/>
                <a:latin typeface="Abadi" panose="020B0604020104020204" pitchFamily="34" charset="0"/>
              </a:rPr>
              <a:t>A </a:t>
            </a:r>
            <a:r>
              <a:rPr lang="hu-HU" sz="2000" b="0" i="0" dirty="0" err="1">
                <a:effectLst/>
                <a:latin typeface="Abadi" panose="020B0604020104020204" pitchFamily="34" charset="0"/>
              </a:rPr>
              <a:t>widgetek</a:t>
            </a:r>
            <a:r>
              <a:rPr lang="hu-HU" sz="2000" b="0" i="0" dirty="0">
                <a:effectLst/>
                <a:latin typeface="Abadi" panose="020B0604020104020204" pitchFamily="34" charset="0"/>
              </a:rPr>
              <a:t> olyan modulok, melyek lehetővé teszik drag and </a:t>
            </a:r>
            <a:r>
              <a:rPr lang="hu-HU" sz="2000" b="0" i="0" dirty="0" err="1">
                <a:effectLst/>
                <a:latin typeface="Abadi" panose="020B0604020104020204" pitchFamily="34" charset="0"/>
              </a:rPr>
              <a:t>drop</a:t>
            </a:r>
            <a:r>
              <a:rPr lang="hu-HU" sz="2000" b="0" i="0" dirty="0">
                <a:effectLst/>
                <a:latin typeface="Abadi" panose="020B0604020104020204" pitchFamily="34" charset="0"/>
              </a:rPr>
              <a:t> („fogd és vidd”) elven működő tartalmak elhelyezését a weboldalon, valamint számos </a:t>
            </a:r>
            <a:r>
              <a:rPr lang="hu-HU" sz="2000" b="0" i="0" dirty="0" err="1">
                <a:effectLst/>
                <a:latin typeface="Abadi" panose="020B0604020104020204" pitchFamily="34" charset="0"/>
              </a:rPr>
              <a:t>plugin</a:t>
            </a:r>
            <a:r>
              <a:rPr lang="hu-HU" sz="2000" b="0" i="0" dirty="0">
                <a:effectLst/>
                <a:latin typeface="Abadi" panose="020B0604020104020204" pitchFamily="34" charset="0"/>
              </a:rPr>
              <a:t> bővített funkcióinak működését. Ilyen </a:t>
            </a:r>
            <a:r>
              <a:rPr lang="hu-HU" sz="2000" b="0" i="0" dirty="0" err="1">
                <a:effectLst/>
                <a:latin typeface="Abadi" panose="020B0604020104020204" pitchFamily="34" charset="0"/>
              </a:rPr>
              <a:t>widgetek</a:t>
            </a:r>
            <a:r>
              <a:rPr lang="hu-HU" sz="2000" b="0" i="0" dirty="0">
                <a:effectLst/>
                <a:latin typeface="Abadi" panose="020B0604020104020204" pitchFamily="34" charset="0"/>
              </a:rPr>
              <a:t> lehetnek például a diavetítések, Facebook Like dobozok vagy a frissülő hírlisták.</a:t>
            </a:r>
            <a:endParaRPr lang="hu-HU" sz="2000" b="1" i="0" dirty="0">
              <a:effectLst/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35255106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252A9DD-0243-B232-E883-AED84C2C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hu-HU" sz="4000" b="0" i="0">
                <a:solidFill>
                  <a:srgbClr val="FFFFFF"/>
                </a:solidFill>
                <a:effectLst/>
                <a:latin typeface="Linux Libertine"/>
              </a:rPr>
              <a:t>Szolgáltatáso</a:t>
            </a:r>
            <a:r>
              <a:rPr lang="hu-HU" sz="4000">
                <a:solidFill>
                  <a:srgbClr val="FFFFFF"/>
                </a:solidFill>
                <a:latin typeface="Linux Libertine"/>
              </a:rPr>
              <a:t>k</a:t>
            </a:r>
            <a:endParaRPr lang="hu-HU" sz="4000">
              <a:solidFill>
                <a:srgbClr val="FFFFFF"/>
              </a:solidFill>
            </a:endParaRPr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F538FE2-4662-25A6-6D1E-3B2022BBF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352302"/>
            <a:ext cx="5948831" cy="52516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u-HU" sz="2000" b="1" i="0" dirty="0">
                <a:solidFill>
                  <a:srgbClr val="FEFFFF"/>
                </a:solidFill>
                <a:effectLst/>
                <a:latin typeface="Abadi" panose="020B0604020104020204" pitchFamily="34" charset="0"/>
              </a:rPr>
              <a:t>Sablonok:</a:t>
            </a:r>
          </a:p>
          <a:p>
            <a:pPr marL="0" indent="0">
              <a:buNone/>
            </a:pPr>
            <a:r>
              <a:rPr lang="hu-HU" sz="2000" b="0" i="0" dirty="0">
                <a:solidFill>
                  <a:srgbClr val="FEFFFF"/>
                </a:solidFill>
                <a:effectLst/>
                <a:latin typeface="Abadi" panose="020B0604020104020204" pitchFamily="34" charset="0"/>
              </a:rPr>
              <a:t>A WordPress felhasználóinak lehetősége nyílik sablonok (</a:t>
            </a:r>
            <a:r>
              <a:rPr lang="hu-HU" sz="2000" b="0" i="0" dirty="0" err="1">
                <a:solidFill>
                  <a:srgbClr val="FEFFFF"/>
                </a:solidFill>
                <a:effectLst/>
                <a:latin typeface="Abadi" panose="020B0604020104020204" pitchFamily="34" charset="0"/>
              </a:rPr>
              <a:t>theme</a:t>
            </a:r>
            <a:r>
              <a:rPr lang="hu-HU" sz="2000" b="0" i="0" dirty="0">
                <a:solidFill>
                  <a:srgbClr val="FEFFFF"/>
                </a:solidFill>
                <a:effectLst/>
                <a:latin typeface="Abadi" panose="020B0604020104020204" pitchFamily="34" charset="0"/>
              </a:rPr>
              <a:t>) telepítésére és az azok közötti váltásra. A sablonok segítségével a WordPress weboldalak kinézete és használata anélkül variálható, hogy az információs tartalom vagy struktúra megváltozna. A sablonok telepítésére két lehetőség van, FTP-n feltöltés után bekapcsolhatók a rendszer Vezérlőpult menüjén belül található Megjelenés (</a:t>
            </a:r>
            <a:r>
              <a:rPr lang="hu-HU" sz="2000" b="0" i="0" dirty="0" err="1">
                <a:solidFill>
                  <a:srgbClr val="FEFFFF"/>
                </a:solidFill>
                <a:effectLst/>
                <a:latin typeface="Abadi" panose="020B0604020104020204" pitchFamily="34" charset="0"/>
              </a:rPr>
              <a:t>Appereance</a:t>
            </a:r>
            <a:r>
              <a:rPr lang="hu-HU" sz="2000" b="0" i="0" dirty="0">
                <a:solidFill>
                  <a:srgbClr val="FEFFFF"/>
                </a:solidFill>
                <a:effectLst/>
                <a:latin typeface="Abadi" panose="020B0604020104020204" pitchFamily="34" charset="0"/>
              </a:rPr>
              <a:t>) opció segítségével, vagy ugyanebben a menüben .</a:t>
            </a:r>
            <a:r>
              <a:rPr lang="hu-HU" sz="2000" b="0" i="0" dirty="0" err="1">
                <a:solidFill>
                  <a:srgbClr val="FEFFFF"/>
                </a:solidFill>
                <a:effectLst/>
                <a:latin typeface="Abadi" panose="020B0604020104020204" pitchFamily="34" charset="0"/>
              </a:rPr>
              <a:t>zip</a:t>
            </a:r>
            <a:r>
              <a:rPr lang="hu-HU" sz="2000" b="0" i="0" dirty="0">
                <a:solidFill>
                  <a:srgbClr val="FEFFFF"/>
                </a:solidFill>
                <a:effectLst/>
                <a:latin typeface="Abadi" panose="020B0604020104020204" pitchFamily="34" charset="0"/>
              </a:rPr>
              <a:t> fájlból úgynevezett 1 klikk módszerrel telepíthetőek számítógépről vagy külső URL-ről. A Megjelenés menüben lehet váltani a már telepített sablonok között is. A sablonok PHP- és HTML-kódját szintén szerkeszteni lehet. Az interneten számtalan sablon található, közöttük ingyenesek és pénzért megvásárolhatóak is akadnak.</a:t>
            </a:r>
            <a:endParaRPr lang="hu-HU" sz="2000" b="1" i="0" dirty="0">
              <a:solidFill>
                <a:srgbClr val="FEFFFF"/>
              </a:solidFill>
              <a:effectLst/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hu-HU" sz="2000" dirty="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31745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7E1183F-B6B5-0800-165E-80CF93A25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hu-HU" b="0" i="0" dirty="0">
                <a:solidFill>
                  <a:srgbClr val="000000"/>
                </a:solidFill>
                <a:effectLst/>
                <a:latin typeface="Linux Libertine"/>
              </a:rPr>
              <a:t>Biztonsági aggályok</a:t>
            </a:r>
            <a:endParaRPr lang="hu-HU" dirty="0">
              <a:solidFill>
                <a:srgbClr val="FFFFFF"/>
              </a:solidFill>
            </a:endParaRP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CCFD7A6-1E96-EF03-7A99-FFF7F06DB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hu-HU" b="0" i="0" dirty="0">
                <a:effectLst/>
                <a:latin typeface="Abadi" panose="020B0604020104020204" pitchFamily="34" charset="0"/>
              </a:rPr>
              <a:t>A rendszerben számos biztonsági rést találtak a felhasználók az évek során, a legtöbbet 2007-2008-ban tették nyilvánossá.</a:t>
            </a:r>
          </a:p>
          <a:p>
            <a:pPr marL="0" indent="0" algn="ctr">
              <a:buNone/>
            </a:pPr>
            <a:r>
              <a:rPr lang="hu-HU" b="0" i="0" dirty="0">
                <a:effectLst/>
                <a:latin typeface="Abadi" panose="020B0604020104020204" pitchFamily="34" charset="0"/>
              </a:rPr>
              <a:t>2007-ben számos WordPress rendszerű </a:t>
            </a:r>
            <a:r>
              <a:rPr lang="hu-HU" b="0" i="0" u="none" strike="noStrike" dirty="0">
                <a:effectLst/>
                <a:latin typeface="Abadi" panose="020B0604020104020204" pitchFamily="34" charset="0"/>
                <a:hlinkClick r:id="rId2" tooltip="Keresőoptimalizálá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keresőoptimalizálással</a:t>
            </a:r>
            <a:r>
              <a:rPr lang="hu-HU" b="0" i="0" dirty="0">
                <a:effectLst/>
                <a:latin typeface="Abadi" panose="020B0604020104020204" pitchFamily="34" charset="0"/>
              </a:rPr>
              <a:t> foglalkozó blogot és kisebb </a:t>
            </a:r>
            <a:r>
              <a:rPr lang="hu-HU" b="0" i="0" strike="noStrike" dirty="0" err="1">
                <a:effectLst/>
                <a:latin typeface="Abadi" panose="020B0604020104020204" pitchFamily="34" charset="0"/>
                <a:hlinkClick r:id="rId3" tooltip="AdSens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AdSense</a:t>
            </a:r>
            <a:r>
              <a:rPr lang="hu-HU" b="0" i="0" dirty="0">
                <a:effectLst/>
                <a:latin typeface="Abadi" panose="020B0604020104020204" pitchFamily="34" charset="0"/>
              </a:rPr>
              <a:t>-t használó blogokat támadtak meg a rendszer egy biztonsági résén keresztül. Nem sokkal később arra is fény derült, hogy a WordPress által használt egyik szerveren keresztül támadók kódokat voltak képesek bejuttatni egy hátsó ajtón (back </a:t>
            </a:r>
            <a:r>
              <a:rPr lang="hu-HU" b="0" i="0" dirty="0" err="1">
                <a:effectLst/>
                <a:latin typeface="Abadi" panose="020B0604020104020204" pitchFamily="34" charset="0"/>
              </a:rPr>
              <a:t>door</a:t>
            </a:r>
            <a:r>
              <a:rPr lang="hu-HU" b="0" i="0" dirty="0">
                <a:effectLst/>
                <a:latin typeface="Abadi" panose="020B0604020104020204" pitchFamily="34" charset="0"/>
              </a:rPr>
              <a:t>) keresztül a rendszer 2.1.1. jelű verziójának néhány letöltött példányába. Ezt a problémát a 2.1.2. jelű frissítés orvosolta, a fejlesztők pedig egy felhívást tettek közzé melyben minden felhasználót arra kértek, frissítse a rendszerét a legújabb verzióra.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92220974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A0B8F7-EDF0-8ABC-FC5A-835FAADDC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0430"/>
            <a:ext cx="4245429" cy="2206364"/>
          </a:xfrm>
        </p:spPr>
        <p:txBody>
          <a:bodyPr>
            <a:normAutofit/>
          </a:bodyPr>
          <a:lstStyle/>
          <a:p>
            <a:r>
              <a:rPr lang="hu-HU" dirty="0"/>
              <a:t>Köszönöm a figyelmet</a:t>
            </a:r>
            <a:endParaRPr lang="hu-HU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AF1E5E62-9EB9-408E-AE53-A04A4C811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39292EF4-88D7-FEC7-B3FC-29480C728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115" y="639912"/>
            <a:ext cx="5466806" cy="3403086"/>
          </a:xfrm>
          <a:prstGeom prst="rect">
            <a:avLst/>
          </a:prstGeom>
        </p:spPr>
      </p:pic>
      <p:sp>
        <p:nvSpPr>
          <p:cNvPr id="14" name="Freeform 7">
            <a:extLst>
              <a:ext uri="{FF2B5EF4-FFF2-40B4-BE49-F238E27FC236}">
                <a16:creationId xmlns:a16="http://schemas.microsoft.com/office/drawing/2014/main" id="{9C5704B2-7C5B-4738-AF0D-4A2756A6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3319"/>
            <a:ext cx="5925190" cy="2174681"/>
          </a:xfrm>
          <a:custGeom>
            <a:avLst/>
            <a:gdLst>
              <a:gd name="connsiteX0" fmla="*/ 1007162 w 5925190"/>
              <a:gd name="connsiteY0" fmla="*/ 0 h 2174681"/>
              <a:gd name="connsiteX1" fmla="*/ 5925190 w 5925190"/>
              <a:gd name="connsiteY1" fmla="*/ 0 h 2174681"/>
              <a:gd name="connsiteX2" fmla="*/ 5925190 w 5925190"/>
              <a:gd name="connsiteY2" fmla="*/ 2174681 h 2174681"/>
              <a:gd name="connsiteX3" fmla="*/ 0 w 5925190"/>
              <a:gd name="connsiteY3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4681">
                <a:moveTo>
                  <a:pt x="1007162" y="0"/>
                </a:moveTo>
                <a:lnTo>
                  <a:pt x="5925190" y="0"/>
                </a:lnTo>
                <a:lnTo>
                  <a:pt x="5925190" y="2174681"/>
                </a:lnTo>
                <a:lnTo>
                  <a:pt x="0" y="217468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DFB36DC4-A410-4DF1-8453-1D85743F5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683319"/>
            <a:ext cx="7092887" cy="2174681"/>
          </a:xfrm>
          <a:custGeom>
            <a:avLst/>
            <a:gdLst>
              <a:gd name="connsiteX0" fmla="*/ 0 w 7092887"/>
              <a:gd name="connsiteY0" fmla="*/ 0 h 2174681"/>
              <a:gd name="connsiteX1" fmla="*/ 7092887 w 7092887"/>
              <a:gd name="connsiteY1" fmla="*/ 0 h 2174681"/>
              <a:gd name="connsiteX2" fmla="*/ 6085725 w 7092887"/>
              <a:gd name="connsiteY2" fmla="*/ 2174681 h 2174681"/>
              <a:gd name="connsiteX3" fmla="*/ 1524000 w 7092887"/>
              <a:gd name="connsiteY3" fmla="*/ 2174681 h 2174681"/>
              <a:gd name="connsiteX4" fmla="*/ 1200418 w 7092887"/>
              <a:gd name="connsiteY4" fmla="*/ 2174681 h 2174681"/>
              <a:gd name="connsiteX5" fmla="*/ 0 w 7092887"/>
              <a:gd name="connsiteY5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92887" h="2174681">
                <a:moveTo>
                  <a:pt x="0" y="0"/>
                </a:moveTo>
                <a:lnTo>
                  <a:pt x="7092887" y="0"/>
                </a:lnTo>
                <a:lnTo>
                  <a:pt x="6085725" y="2174681"/>
                </a:lnTo>
                <a:lnTo>
                  <a:pt x="1524000" y="2174681"/>
                </a:lnTo>
                <a:lnTo>
                  <a:pt x="1200418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B2B2B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B2B2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366206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Office-téma">
  <a:themeElements>
    <a:clrScheme name="Kék melegség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439</Words>
  <Application>Microsoft Office PowerPoint</Application>
  <PresentationFormat>Szélesvásznú</PresentationFormat>
  <Paragraphs>18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4" baseType="lpstr">
      <vt:lpstr>Abadi</vt:lpstr>
      <vt:lpstr>Agency FB</vt:lpstr>
      <vt:lpstr>Arial</vt:lpstr>
      <vt:lpstr>Calibri</vt:lpstr>
      <vt:lpstr>Calibri Light</vt:lpstr>
      <vt:lpstr>Linux Libertine</vt:lpstr>
      <vt:lpstr>Office-téma</vt:lpstr>
      <vt:lpstr>WordPress</vt:lpstr>
      <vt:lpstr>Története</vt:lpstr>
      <vt:lpstr>WordPress </vt:lpstr>
      <vt:lpstr>Szolgáltatások </vt:lpstr>
      <vt:lpstr>Szolgáltatások</vt:lpstr>
      <vt:lpstr>Biztonsági aggályok</vt:lpstr>
      <vt:lpstr>Köszönöm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WordPress</dc:title>
  <dc:creator>István Hevesi</dc:creator>
  <cp:lastModifiedBy>István Hevesi</cp:lastModifiedBy>
  <cp:revision>1</cp:revision>
  <dcterms:created xsi:type="dcterms:W3CDTF">2023-02-01T20:19:31Z</dcterms:created>
  <dcterms:modified xsi:type="dcterms:W3CDTF">2023-02-01T21:06:18Z</dcterms:modified>
</cp:coreProperties>
</file>