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0" r:id="rId14"/>
    <p:sldId id="271" r:id="rId15"/>
    <p:sldId id="273" r:id="rId16"/>
    <p:sldId id="274" r:id="rId17"/>
    <p:sldId id="275" r:id="rId18"/>
    <p:sldId id="272" r:id="rId19"/>
    <p:sldId id="269" r:id="rId20"/>
    <p:sldId id="257"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30" r:id="rId75"/>
    <p:sldId id="329" r:id="rId76"/>
    <p:sldId id="331" r:id="rId77"/>
    <p:sldId id="332" r:id="rId78"/>
    <p:sldId id="333" r:id="rId79"/>
    <p:sldId id="334" r:id="rId80"/>
    <p:sldId id="335" r:id="rId81"/>
    <p:sldId id="336" r:id="rId82"/>
    <p:sldId id="337" r:id="rId83"/>
    <p:sldId id="338" r:id="rId84"/>
    <p:sldId id="339" r:id="rId85"/>
    <p:sldId id="341" r:id="rId86"/>
    <p:sldId id="342"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90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1E7365-327F-4F9A-A5B5-A145BB3CF586}" type="datetimeFigureOut">
              <a:rPr lang="en-US" smtClean="0"/>
              <a:t>1/29/2018</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BFC1A1-A5CA-44CD-93B3-E61CE4056904}" type="slidenum">
              <a:rPr lang="en-US" smtClean="0"/>
              <a:t>‹Nº›</a:t>
            </a:fld>
            <a:endParaRPr lang="en-US"/>
          </a:p>
        </p:txBody>
      </p:sp>
    </p:spTree>
    <p:extLst>
      <p:ext uri="{BB962C8B-B14F-4D97-AF65-F5344CB8AC3E}">
        <p14:creationId xmlns:p14="http://schemas.microsoft.com/office/powerpoint/2010/main" val="1636470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E36C094C-5FD3-42F7-8545-5C04D45E1B02}" type="datetimeFigureOut">
              <a:rPr lang="en-US" smtClean="0"/>
              <a:t>1/29/2018</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77765A59-5B1E-4BF3-8277-EE2F060BA9E3}" type="slidenum">
              <a:rPr lang="en-US" smtClean="0"/>
              <a:t>‹Nº›</a:t>
            </a:fld>
            <a:endParaRPr lang="en-US" dirty="0"/>
          </a:p>
        </p:txBody>
      </p:sp>
    </p:spTree>
    <p:extLst>
      <p:ext uri="{BB962C8B-B14F-4D97-AF65-F5344CB8AC3E}">
        <p14:creationId xmlns:p14="http://schemas.microsoft.com/office/powerpoint/2010/main" val="494726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E36C094C-5FD3-42F7-8545-5C04D45E1B02}" type="datetimeFigureOut">
              <a:rPr lang="en-US" smtClean="0"/>
              <a:t>1/29/2018</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77765A59-5B1E-4BF3-8277-EE2F060BA9E3}" type="slidenum">
              <a:rPr lang="en-US" smtClean="0"/>
              <a:t>‹Nº›</a:t>
            </a:fld>
            <a:endParaRPr lang="en-US" dirty="0"/>
          </a:p>
        </p:txBody>
      </p:sp>
    </p:spTree>
    <p:extLst>
      <p:ext uri="{BB962C8B-B14F-4D97-AF65-F5344CB8AC3E}">
        <p14:creationId xmlns:p14="http://schemas.microsoft.com/office/powerpoint/2010/main" val="1282270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E36C094C-5FD3-42F7-8545-5C04D45E1B02}" type="datetimeFigureOut">
              <a:rPr lang="en-US" smtClean="0"/>
              <a:t>1/29/2018</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77765A59-5B1E-4BF3-8277-EE2F060BA9E3}" type="slidenum">
              <a:rPr lang="en-US" smtClean="0"/>
              <a:t>‹Nº›</a:t>
            </a:fld>
            <a:endParaRPr lang="en-US" dirty="0"/>
          </a:p>
        </p:txBody>
      </p:sp>
    </p:spTree>
    <p:extLst>
      <p:ext uri="{BB962C8B-B14F-4D97-AF65-F5344CB8AC3E}">
        <p14:creationId xmlns:p14="http://schemas.microsoft.com/office/powerpoint/2010/main" val="3788606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E36C094C-5FD3-42F7-8545-5C04D45E1B02}" type="datetimeFigureOut">
              <a:rPr lang="en-US" smtClean="0"/>
              <a:t>1/29/2018</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77765A59-5B1E-4BF3-8277-EE2F060BA9E3}" type="slidenum">
              <a:rPr lang="en-US" smtClean="0"/>
              <a:t>‹Nº›</a:t>
            </a:fld>
            <a:endParaRPr lang="en-US" dirty="0"/>
          </a:p>
        </p:txBody>
      </p:sp>
    </p:spTree>
    <p:extLst>
      <p:ext uri="{BB962C8B-B14F-4D97-AF65-F5344CB8AC3E}">
        <p14:creationId xmlns:p14="http://schemas.microsoft.com/office/powerpoint/2010/main" val="1202092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E36C094C-5FD3-42F7-8545-5C04D45E1B02}" type="datetimeFigureOut">
              <a:rPr lang="en-US" smtClean="0"/>
              <a:t>1/29/2018</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77765A59-5B1E-4BF3-8277-EE2F060BA9E3}" type="slidenum">
              <a:rPr lang="en-US" smtClean="0"/>
              <a:t>‹Nº›</a:t>
            </a:fld>
            <a:endParaRPr lang="en-US" dirty="0"/>
          </a:p>
        </p:txBody>
      </p:sp>
    </p:spTree>
    <p:extLst>
      <p:ext uri="{BB962C8B-B14F-4D97-AF65-F5344CB8AC3E}">
        <p14:creationId xmlns:p14="http://schemas.microsoft.com/office/powerpoint/2010/main" val="1738037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E36C094C-5FD3-42F7-8545-5C04D45E1B02}" type="datetimeFigureOut">
              <a:rPr lang="en-US" smtClean="0"/>
              <a:t>1/29/2018</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77765A59-5B1E-4BF3-8277-EE2F060BA9E3}" type="slidenum">
              <a:rPr lang="en-US" smtClean="0"/>
              <a:t>‹Nº›</a:t>
            </a:fld>
            <a:endParaRPr lang="en-US" dirty="0"/>
          </a:p>
        </p:txBody>
      </p:sp>
    </p:spTree>
    <p:extLst>
      <p:ext uri="{BB962C8B-B14F-4D97-AF65-F5344CB8AC3E}">
        <p14:creationId xmlns:p14="http://schemas.microsoft.com/office/powerpoint/2010/main" val="262166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E36C094C-5FD3-42F7-8545-5C04D45E1B02}" type="datetimeFigureOut">
              <a:rPr lang="en-US" smtClean="0"/>
              <a:t>1/29/2018</a:t>
            </a:fld>
            <a:endParaRPr lang="en-US" dirty="0"/>
          </a:p>
        </p:txBody>
      </p:sp>
      <p:sp>
        <p:nvSpPr>
          <p:cNvPr id="8" name="7 Marcador de pie de página"/>
          <p:cNvSpPr>
            <a:spLocks noGrp="1"/>
          </p:cNvSpPr>
          <p:nvPr>
            <p:ph type="ftr" sz="quarter" idx="11"/>
          </p:nvPr>
        </p:nvSpPr>
        <p:spPr/>
        <p:txBody>
          <a:bodyPr/>
          <a:lstStyle/>
          <a:p>
            <a:endParaRPr lang="en-US" dirty="0"/>
          </a:p>
        </p:txBody>
      </p:sp>
      <p:sp>
        <p:nvSpPr>
          <p:cNvPr id="9" name="8 Marcador de número de diapositiva"/>
          <p:cNvSpPr>
            <a:spLocks noGrp="1"/>
          </p:cNvSpPr>
          <p:nvPr>
            <p:ph type="sldNum" sz="quarter" idx="12"/>
          </p:nvPr>
        </p:nvSpPr>
        <p:spPr/>
        <p:txBody>
          <a:bodyPr/>
          <a:lstStyle/>
          <a:p>
            <a:fld id="{77765A59-5B1E-4BF3-8277-EE2F060BA9E3}" type="slidenum">
              <a:rPr lang="en-US" smtClean="0"/>
              <a:t>‹Nº›</a:t>
            </a:fld>
            <a:endParaRPr lang="en-US" dirty="0"/>
          </a:p>
        </p:txBody>
      </p:sp>
    </p:spTree>
    <p:extLst>
      <p:ext uri="{BB962C8B-B14F-4D97-AF65-F5344CB8AC3E}">
        <p14:creationId xmlns:p14="http://schemas.microsoft.com/office/powerpoint/2010/main" val="40365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E36C094C-5FD3-42F7-8545-5C04D45E1B02}" type="datetimeFigureOut">
              <a:rPr lang="en-US" smtClean="0"/>
              <a:t>1/29/2018</a:t>
            </a:fld>
            <a:endParaRPr lang="en-US" dirty="0"/>
          </a:p>
        </p:txBody>
      </p:sp>
      <p:sp>
        <p:nvSpPr>
          <p:cNvPr id="4" name="3 Marcador de pie de página"/>
          <p:cNvSpPr>
            <a:spLocks noGrp="1"/>
          </p:cNvSpPr>
          <p:nvPr>
            <p:ph type="ftr" sz="quarter" idx="11"/>
          </p:nvPr>
        </p:nvSpPr>
        <p:spPr/>
        <p:txBody>
          <a:bodyPr/>
          <a:lstStyle/>
          <a:p>
            <a:endParaRPr lang="en-US" dirty="0"/>
          </a:p>
        </p:txBody>
      </p:sp>
      <p:sp>
        <p:nvSpPr>
          <p:cNvPr id="5" name="4 Marcador de número de diapositiva"/>
          <p:cNvSpPr>
            <a:spLocks noGrp="1"/>
          </p:cNvSpPr>
          <p:nvPr>
            <p:ph type="sldNum" sz="quarter" idx="12"/>
          </p:nvPr>
        </p:nvSpPr>
        <p:spPr/>
        <p:txBody>
          <a:bodyPr/>
          <a:lstStyle/>
          <a:p>
            <a:fld id="{77765A59-5B1E-4BF3-8277-EE2F060BA9E3}" type="slidenum">
              <a:rPr lang="en-US" smtClean="0"/>
              <a:t>‹Nº›</a:t>
            </a:fld>
            <a:endParaRPr lang="en-US" dirty="0"/>
          </a:p>
        </p:txBody>
      </p:sp>
    </p:spTree>
    <p:extLst>
      <p:ext uri="{BB962C8B-B14F-4D97-AF65-F5344CB8AC3E}">
        <p14:creationId xmlns:p14="http://schemas.microsoft.com/office/powerpoint/2010/main" val="3576159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36C094C-5FD3-42F7-8545-5C04D45E1B02}" type="datetimeFigureOut">
              <a:rPr lang="en-US" smtClean="0"/>
              <a:t>1/29/2018</a:t>
            </a:fld>
            <a:endParaRPr lang="en-US" dirty="0"/>
          </a:p>
        </p:txBody>
      </p:sp>
      <p:sp>
        <p:nvSpPr>
          <p:cNvPr id="3" name="2 Marcador de pie de página"/>
          <p:cNvSpPr>
            <a:spLocks noGrp="1"/>
          </p:cNvSpPr>
          <p:nvPr>
            <p:ph type="ftr" sz="quarter" idx="11"/>
          </p:nvPr>
        </p:nvSpPr>
        <p:spPr/>
        <p:txBody>
          <a:bodyPr/>
          <a:lstStyle/>
          <a:p>
            <a:endParaRPr lang="en-US" dirty="0"/>
          </a:p>
        </p:txBody>
      </p:sp>
      <p:sp>
        <p:nvSpPr>
          <p:cNvPr id="4" name="3 Marcador de número de diapositiva"/>
          <p:cNvSpPr>
            <a:spLocks noGrp="1"/>
          </p:cNvSpPr>
          <p:nvPr>
            <p:ph type="sldNum" sz="quarter" idx="12"/>
          </p:nvPr>
        </p:nvSpPr>
        <p:spPr/>
        <p:txBody>
          <a:bodyPr/>
          <a:lstStyle/>
          <a:p>
            <a:fld id="{77765A59-5B1E-4BF3-8277-EE2F060BA9E3}" type="slidenum">
              <a:rPr lang="en-US" smtClean="0"/>
              <a:t>‹Nº›</a:t>
            </a:fld>
            <a:endParaRPr lang="en-US" dirty="0"/>
          </a:p>
        </p:txBody>
      </p:sp>
    </p:spTree>
    <p:extLst>
      <p:ext uri="{BB962C8B-B14F-4D97-AF65-F5344CB8AC3E}">
        <p14:creationId xmlns:p14="http://schemas.microsoft.com/office/powerpoint/2010/main" val="214090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36C094C-5FD3-42F7-8545-5C04D45E1B02}" type="datetimeFigureOut">
              <a:rPr lang="en-US" smtClean="0"/>
              <a:t>1/29/2018</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77765A59-5B1E-4BF3-8277-EE2F060BA9E3}" type="slidenum">
              <a:rPr lang="en-US" smtClean="0"/>
              <a:t>‹Nº›</a:t>
            </a:fld>
            <a:endParaRPr lang="en-US" dirty="0"/>
          </a:p>
        </p:txBody>
      </p:sp>
    </p:spTree>
    <p:extLst>
      <p:ext uri="{BB962C8B-B14F-4D97-AF65-F5344CB8AC3E}">
        <p14:creationId xmlns:p14="http://schemas.microsoft.com/office/powerpoint/2010/main" val="1638041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36C094C-5FD3-42F7-8545-5C04D45E1B02}" type="datetimeFigureOut">
              <a:rPr lang="en-US" smtClean="0"/>
              <a:t>1/29/2018</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77765A59-5B1E-4BF3-8277-EE2F060BA9E3}" type="slidenum">
              <a:rPr lang="en-US" smtClean="0"/>
              <a:t>‹Nº›</a:t>
            </a:fld>
            <a:endParaRPr lang="en-US" dirty="0"/>
          </a:p>
        </p:txBody>
      </p:sp>
    </p:spTree>
    <p:extLst>
      <p:ext uri="{BB962C8B-B14F-4D97-AF65-F5344CB8AC3E}">
        <p14:creationId xmlns:p14="http://schemas.microsoft.com/office/powerpoint/2010/main" val="229727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C094C-5FD3-42F7-8545-5C04D45E1B02}" type="datetimeFigureOut">
              <a:rPr lang="en-US" smtClean="0"/>
              <a:t>1/29/2018</a:t>
            </a:fld>
            <a:endParaRPr lang="en-U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65A59-5B1E-4BF3-8277-EE2F060BA9E3}" type="slidenum">
              <a:rPr lang="en-US" smtClean="0"/>
              <a:t>‹Nº›</a:t>
            </a:fld>
            <a:endParaRPr lang="en-US" dirty="0"/>
          </a:p>
        </p:txBody>
      </p:sp>
    </p:spTree>
    <p:extLst>
      <p:ext uri="{BB962C8B-B14F-4D97-AF65-F5344CB8AC3E}">
        <p14:creationId xmlns:p14="http://schemas.microsoft.com/office/powerpoint/2010/main" val="3198571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mailto:fox@berkeley.EDU"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mailto:rand*@tope).floor"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5.xml"/><Relationship Id="rId4" Type="http://schemas.openxmlformats.org/officeDocument/2006/relationships/image" Target="../media/image14.gi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381000"/>
            <a:ext cx="7772400" cy="1470025"/>
          </a:xfrm>
        </p:spPr>
        <p:txBody>
          <a:bodyPr/>
          <a:lstStyle/>
          <a:p>
            <a:r>
              <a:rPr lang="en-US" dirty="0" smtClean="0"/>
              <a:t>Preparación previa al curso</a:t>
            </a:r>
            <a:endParaRPr lang="en-US" dirty="0"/>
          </a:p>
        </p:txBody>
      </p:sp>
      <p:sp>
        <p:nvSpPr>
          <p:cNvPr id="3" name="2 Subtítulo"/>
          <p:cNvSpPr>
            <a:spLocks noGrp="1"/>
          </p:cNvSpPr>
          <p:nvPr>
            <p:ph type="subTitle" idx="1"/>
          </p:nvPr>
        </p:nvSpPr>
        <p:spPr>
          <a:xfrm>
            <a:off x="1295400" y="1828800"/>
            <a:ext cx="6400800" cy="2590800"/>
          </a:xfrm>
        </p:spPr>
        <p:txBody>
          <a:bodyPr>
            <a:normAutofit fontScale="77500" lnSpcReduction="20000"/>
          </a:bodyPr>
          <a:lstStyle/>
          <a:p>
            <a:pPr marL="457200" indent="-457200" algn="l">
              <a:buFont typeface="Arial" panose="020B0604020202020204" pitchFamily="34" charset="0"/>
              <a:buChar char="•"/>
            </a:pPr>
            <a:r>
              <a:rPr lang="en-US" dirty="0" smtClean="0"/>
              <a:t>Se sugiere seguir algún tutorial de Ruby,ej:</a:t>
            </a:r>
          </a:p>
          <a:p>
            <a:pPr algn="l"/>
            <a:r>
              <a:rPr lang="en-US" dirty="0"/>
              <a:t> </a:t>
            </a:r>
            <a:r>
              <a:rPr lang="en-US" dirty="0" smtClean="0"/>
              <a:t>     Codeacademy.com/tracks/ruby</a:t>
            </a:r>
          </a:p>
          <a:p>
            <a:pPr marL="457200" indent="-457200" algn="l">
              <a:buFont typeface="Arial" panose="020B0604020202020204" pitchFamily="34" charset="0"/>
              <a:buChar char="•"/>
            </a:pPr>
            <a:r>
              <a:rPr lang="en-US" dirty="0" smtClean="0"/>
              <a:t>Manejo de conceptos básicos en control de versiones de software:</a:t>
            </a:r>
          </a:p>
          <a:p>
            <a:pPr algn="l"/>
            <a:r>
              <a:rPr lang="en-US" dirty="0" smtClean="0"/>
              <a:t>      betterexplained.com/articles/a-visual-guide-               to-version-control </a:t>
            </a:r>
          </a:p>
          <a:p>
            <a:endParaRPr lang="en-US" dirty="0" smtClean="0"/>
          </a:p>
          <a:p>
            <a:endParaRPr lang="en-US" dirty="0"/>
          </a:p>
          <a:p>
            <a:endParaRPr lang="en-US" dirty="0"/>
          </a:p>
        </p:txBody>
      </p:sp>
    </p:spTree>
    <p:extLst>
      <p:ext uri="{BB962C8B-B14F-4D97-AF65-F5344CB8AC3E}">
        <p14:creationId xmlns:p14="http://schemas.microsoft.com/office/powerpoint/2010/main" val="1330410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Calidad de software</a:t>
            </a:r>
            <a:endParaRPr lang="en-US" dirty="0"/>
          </a:p>
        </p:txBody>
      </p:sp>
      <p:sp>
        <p:nvSpPr>
          <p:cNvPr id="3" name="2 Marcador de contenido"/>
          <p:cNvSpPr>
            <a:spLocks noGrp="1"/>
          </p:cNvSpPr>
          <p:nvPr>
            <p:ph idx="1"/>
          </p:nvPr>
        </p:nvSpPr>
        <p:spPr/>
        <p:txBody>
          <a:bodyPr/>
          <a:lstStyle/>
          <a:p>
            <a:r>
              <a:rPr lang="en-US" dirty="0" smtClean="0"/>
              <a:t>Se enmarca en lo que significa para cualquier industria la calidad de un producto</a:t>
            </a:r>
          </a:p>
          <a:p>
            <a:pPr lvl="1"/>
            <a:r>
              <a:rPr lang="en-US" dirty="0" smtClean="0"/>
              <a:t>Valor que representa tanto para el cliente como para el fabricante</a:t>
            </a:r>
          </a:p>
          <a:p>
            <a:pPr lvl="1"/>
            <a:r>
              <a:rPr lang="en-US" dirty="0" smtClean="0"/>
              <a:t>Ese valor es logrado por procesos y estándares que conducen a garantizar la calidad del producto</a:t>
            </a:r>
            <a:endParaRPr lang="en-US" dirty="0"/>
          </a:p>
        </p:txBody>
      </p:sp>
      <p:sp>
        <p:nvSpPr>
          <p:cNvPr id="5" name="4 CuadroTexto"/>
          <p:cNvSpPr txBox="1"/>
          <p:nvPr/>
        </p:nvSpPr>
        <p:spPr>
          <a:xfrm>
            <a:off x="2133600" y="5105400"/>
            <a:ext cx="2438400" cy="369332"/>
          </a:xfrm>
          <a:prstGeom prst="rect">
            <a:avLst/>
          </a:prstGeom>
          <a:solidFill>
            <a:schemeClr val="bg1"/>
          </a:solidFill>
        </p:spPr>
        <p:txBody>
          <a:bodyPr wrap="square" rtlCol="0">
            <a:spAutoFit/>
          </a:bodyPr>
          <a:lstStyle/>
          <a:p>
            <a:endParaRPr lang="en-US" dirty="0">
              <a:solidFill>
                <a:schemeClr val="tx2"/>
              </a:solidFill>
            </a:endParaRPr>
          </a:p>
        </p:txBody>
      </p:sp>
      <p:sp>
        <p:nvSpPr>
          <p:cNvPr id="6" name="5 CuadroTexto"/>
          <p:cNvSpPr txBox="1"/>
          <p:nvPr/>
        </p:nvSpPr>
        <p:spPr>
          <a:xfrm>
            <a:off x="1115164" y="5037325"/>
            <a:ext cx="2723694" cy="1323439"/>
          </a:xfrm>
          <a:prstGeom prst="rect">
            <a:avLst/>
          </a:prstGeom>
          <a:noFill/>
        </p:spPr>
        <p:txBody>
          <a:bodyPr wrap="none" rtlCol="0">
            <a:spAutoFit/>
          </a:bodyPr>
          <a:lstStyle/>
          <a:p>
            <a:pPr algn="ctr"/>
            <a:endParaRPr lang="en-US" sz="2000" dirty="0" smtClean="0">
              <a:solidFill>
                <a:schemeClr val="tx2"/>
              </a:solidFill>
            </a:endParaRPr>
          </a:p>
          <a:p>
            <a:pPr algn="ctr"/>
            <a:r>
              <a:rPr lang="en-US" sz="2000" dirty="0" smtClean="0">
                <a:solidFill>
                  <a:schemeClr val="tx2"/>
                </a:solidFill>
              </a:rPr>
              <a:t>Satisface una necesiidad</a:t>
            </a:r>
          </a:p>
          <a:p>
            <a:pPr algn="ctr"/>
            <a:r>
              <a:rPr lang="en-US" sz="2000" dirty="0" smtClean="0">
                <a:solidFill>
                  <a:schemeClr val="tx2"/>
                </a:solidFill>
              </a:rPr>
              <a:t>Facil de usar</a:t>
            </a:r>
          </a:p>
          <a:p>
            <a:pPr algn="ctr"/>
            <a:r>
              <a:rPr lang="en-US" sz="2000" dirty="0" smtClean="0">
                <a:solidFill>
                  <a:schemeClr val="tx2"/>
                </a:solidFill>
              </a:rPr>
              <a:t>No se “cae”</a:t>
            </a:r>
            <a:endParaRPr lang="en-US" sz="2000" dirty="0">
              <a:solidFill>
                <a:schemeClr val="tx2"/>
              </a:solidFill>
            </a:endParaRPr>
          </a:p>
        </p:txBody>
      </p:sp>
      <p:sp>
        <p:nvSpPr>
          <p:cNvPr id="7" name="6 CuadroTexto"/>
          <p:cNvSpPr txBox="1"/>
          <p:nvPr/>
        </p:nvSpPr>
        <p:spPr>
          <a:xfrm>
            <a:off x="1219200" y="4744938"/>
            <a:ext cx="2515625" cy="584775"/>
          </a:xfrm>
          <a:prstGeom prst="rect">
            <a:avLst/>
          </a:prstGeom>
          <a:noFill/>
        </p:spPr>
        <p:txBody>
          <a:bodyPr wrap="none" rtlCol="0">
            <a:spAutoFit/>
          </a:bodyPr>
          <a:lstStyle/>
          <a:p>
            <a:r>
              <a:rPr lang="en-US" sz="3200" dirty="0" smtClean="0">
                <a:solidFill>
                  <a:schemeClr val="tx2"/>
                </a:solidFill>
              </a:rPr>
              <a:t>Para el cliente</a:t>
            </a:r>
            <a:endParaRPr lang="en-US" sz="3200" dirty="0">
              <a:solidFill>
                <a:schemeClr val="tx2"/>
              </a:solidFill>
            </a:endParaRPr>
          </a:p>
        </p:txBody>
      </p:sp>
      <p:sp>
        <p:nvSpPr>
          <p:cNvPr id="8" name="7 CuadroTexto"/>
          <p:cNvSpPr txBox="1"/>
          <p:nvPr/>
        </p:nvSpPr>
        <p:spPr>
          <a:xfrm>
            <a:off x="4800600" y="4744938"/>
            <a:ext cx="3708259" cy="584775"/>
          </a:xfrm>
          <a:prstGeom prst="rect">
            <a:avLst/>
          </a:prstGeom>
          <a:noFill/>
        </p:spPr>
        <p:txBody>
          <a:bodyPr wrap="none" rtlCol="0">
            <a:spAutoFit/>
          </a:bodyPr>
          <a:lstStyle/>
          <a:p>
            <a:r>
              <a:rPr lang="en-US" sz="3200" dirty="0" smtClean="0">
                <a:solidFill>
                  <a:schemeClr val="tx2"/>
                </a:solidFill>
              </a:rPr>
              <a:t>Para quién desarrolla</a:t>
            </a:r>
            <a:endParaRPr lang="en-US" sz="3200" dirty="0">
              <a:solidFill>
                <a:schemeClr val="tx2"/>
              </a:solidFill>
            </a:endParaRPr>
          </a:p>
        </p:txBody>
      </p:sp>
      <p:sp>
        <p:nvSpPr>
          <p:cNvPr id="10" name="9 CuadroTexto"/>
          <p:cNvSpPr txBox="1"/>
          <p:nvPr/>
        </p:nvSpPr>
        <p:spPr>
          <a:xfrm>
            <a:off x="5219592" y="5105400"/>
            <a:ext cx="2870273" cy="1631216"/>
          </a:xfrm>
          <a:prstGeom prst="rect">
            <a:avLst/>
          </a:prstGeom>
          <a:noFill/>
        </p:spPr>
        <p:txBody>
          <a:bodyPr wrap="none" rtlCol="0">
            <a:spAutoFit/>
          </a:bodyPr>
          <a:lstStyle/>
          <a:p>
            <a:pPr algn="ctr"/>
            <a:endParaRPr lang="en-US" sz="2000" dirty="0" smtClean="0">
              <a:solidFill>
                <a:schemeClr val="tx2"/>
              </a:solidFill>
            </a:endParaRPr>
          </a:p>
          <a:p>
            <a:pPr algn="ctr"/>
            <a:r>
              <a:rPr lang="en-US" sz="2000" dirty="0" smtClean="0">
                <a:solidFill>
                  <a:schemeClr val="tx2"/>
                </a:solidFill>
              </a:rPr>
              <a:t>Fácil de depurar</a:t>
            </a:r>
          </a:p>
          <a:p>
            <a:pPr algn="ctr"/>
            <a:r>
              <a:rPr lang="en-US" sz="2000" dirty="0" smtClean="0">
                <a:solidFill>
                  <a:schemeClr val="tx2"/>
                </a:solidFill>
              </a:rPr>
              <a:t>Facil de mejorar y agregar</a:t>
            </a:r>
          </a:p>
          <a:p>
            <a:pPr algn="ctr"/>
            <a:r>
              <a:rPr lang="en-US" sz="2000" dirty="0" smtClean="0">
                <a:solidFill>
                  <a:schemeClr val="tx2"/>
                </a:solidFill>
              </a:rPr>
              <a:t>funcionalidad</a:t>
            </a:r>
          </a:p>
          <a:p>
            <a:pPr algn="ctr"/>
            <a:endParaRPr lang="en-US" sz="2000" dirty="0">
              <a:solidFill>
                <a:schemeClr val="tx2"/>
              </a:solidFill>
            </a:endParaRPr>
          </a:p>
        </p:txBody>
      </p:sp>
    </p:spTree>
    <p:extLst>
      <p:ext uri="{BB962C8B-B14F-4D97-AF65-F5344CB8AC3E}">
        <p14:creationId xmlns:p14="http://schemas.microsoft.com/office/powerpoint/2010/main" val="1937735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V&amp;V (verificación y validación)</a:t>
            </a:r>
            <a:endParaRPr lang="en-US" dirty="0"/>
          </a:p>
        </p:txBody>
      </p:sp>
      <p:sp>
        <p:nvSpPr>
          <p:cNvPr id="3" name="2 Marcador de contenido"/>
          <p:cNvSpPr>
            <a:spLocks noGrp="1"/>
          </p:cNvSpPr>
          <p:nvPr>
            <p:ph idx="1"/>
          </p:nvPr>
        </p:nvSpPr>
        <p:spPr/>
        <p:txBody>
          <a:bodyPr>
            <a:normAutofit fontScale="92500" lnSpcReduction="20000"/>
          </a:bodyPr>
          <a:lstStyle/>
          <a:p>
            <a:r>
              <a:rPr lang="en-US" dirty="0" smtClean="0"/>
              <a:t>Verificación: Se fabricó el producto correctamente?</a:t>
            </a:r>
          </a:p>
          <a:p>
            <a:pPr lvl="1"/>
            <a:r>
              <a:rPr lang="en-US" dirty="0"/>
              <a:t> </a:t>
            </a:r>
            <a:r>
              <a:rPr lang="en-US" dirty="0" smtClean="0"/>
              <a:t>Cumple con las especificaciones de fabricación?</a:t>
            </a:r>
          </a:p>
          <a:p>
            <a:endParaRPr lang="en-US" dirty="0" smtClean="0"/>
          </a:p>
          <a:p>
            <a:r>
              <a:rPr lang="en-US" dirty="0" smtClean="0"/>
              <a:t>Validación: Se fabricó el producto correcto?</a:t>
            </a:r>
          </a:p>
          <a:p>
            <a:pPr lvl="1"/>
            <a:r>
              <a:rPr lang="en-US" dirty="0" smtClean="0"/>
              <a:t>Es lo que el cliente requiere?</a:t>
            </a:r>
          </a:p>
          <a:p>
            <a:pPr lvl="1"/>
            <a:r>
              <a:rPr lang="en-US" dirty="0" smtClean="0"/>
              <a:t>Las especificaciones de fabricación son adecuadas?</a:t>
            </a:r>
          </a:p>
          <a:p>
            <a:pPr marL="457200" lvl="1" indent="0">
              <a:buNone/>
            </a:pPr>
            <a:endParaRPr lang="en-US" dirty="0" smtClean="0"/>
          </a:p>
          <a:p>
            <a:r>
              <a:rPr lang="en-US" dirty="0" smtClean="0"/>
              <a:t>Testing (pruebas) :  Para garantizar la calidad del software</a:t>
            </a:r>
          </a:p>
          <a:p>
            <a:pPr marL="457200" lvl="1" indent="0">
              <a:buNone/>
            </a:pPr>
            <a:endParaRPr lang="en-US" dirty="0" smtClean="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2643372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Testing</a:t>
            </a:r>
            <a:endParaRPr lang="en-US" dirty="0"/>
          </a:p>
        </p:txBody>
      </p:sp>
      <p:sp>
        <p:nvSpPr>
          <p:cNvPr id="3" name="2 Marcador de contenido"/>
          <p:cNvSpPr>
            <a:spLocks noGrp="1"/>
          </p:cNvSpPr>
          <p:nvPr>
            <p:ph idx="1"/>
          </p:nvPr>
        </p:nvSpPr>
        <p:spPr>
          <a:xfrm>
            <a:off x="533400" y="1219200"/>
            <a:ext cx="8229600" cy="4525963"/>
          </a:xfrm>
        </p:spPr>
        <p:txBody>
          <a:bodyPr>
            <a:normAutofit fontScale="92500" lnSpcReduction="10000"/>
          </a:bodyPr>
          <a:lstStyle/>
          <a:p>
            <a:r>
              <a:rPr lang="en-US" dirty="0" smtClean="0"/>
              <a:t>Testing exhaustivo no es factible</a:t>
            </a:r>
          </a:p>
          <a:p>
            <a:r>
              <a:rPr lang="en-US" dirty="0" smtClean="0"/>
              <a:t>Dividir y Conquistar: Realizar pruebas en diferentes fases del desarrollo</a:t>
            </a:r>
          </a:p>
          <a:p>
            <a:pPr lvl="1"/>
            <a:r>
              <a:rPr lang="en-US" dirty="0" smtClean="0"/>
              <a:t>Unit Test: pruebas de los métodos de una clase</a:t>
            </a:r>
          </a:p>
          <a:p>
            <a:pPr lvl="1"/>
            <a:r>
              <a:rPr lang="en-US" dirty="0" smtClean="0"/>
              <a:t>Modular Function Test: pruebas de interacción entre distintas clases que provea una misma función</a:t>
            </a:r>
          </a:p>
          <a:p>
            <a:pPr lvl="1"/>
            <a:r>
              <a:rPr lang="en-US" dirty="0" smtClean="0"/>
              <a:t>Integration Test: asegura que las interfaces de comunicación entre unidades  funcionan</a:t>
            </a:r>
          </a:p>
          <a:p>
            <a:pPr lvl="1"/>
            <a:r>
              <a:rPr lang="en-US" dirty="0" smtClean="0"/>
              <a:t>Aceptace Test: El programa ya integrado debe cumplir con sus especificaciones</a:t>
            </a:r>
          </a:p>
          <a:p>
            <a:endParaRPr lang="en-US" dirty="0"/>
          </a:p>
        </p:txBody>
      </p:sp>
    </p:spTree>
    <p:extLst>
      <p:ext uri="{BB962C8B-B14F-4D97-AF65-F5344CB8AC3E}">
        <p14:creationId xmlns:p14="http://schemas.microsoft.com/office/powerpoint/2010/main" val="3152031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Más sobre Testing</a:t>
            </a:r>
            <a:endParaRPr lang="en-US" dirty="0"/>
          </a:p>
        </p:txBody>
      </p:sp>
      <p:sp>
        <p:nvSpPr>
          <p:cNvPr id="3" name="2 Marcador de contenido"/>
          <p:cNvSpPr>
            <a:spLocks noGrp="1"/>
          </p:cNvSpPr>
          <p:nvPr>
            <p:ph idx="1"/>
          </p:nvPr>
        </p:nvSpPr>
        <p:spPr>
          <a:xfrm>
            <a:off x="457200" y="1219200"/>
            <a:ext cx="8229600" cy="5105400"/>
          </a:xfrm>
        </p:spPr>
        <p:txBody>
          <a:bodyPr>
            <a:normAutofit fontScale="92500" lnSpcReduction="10000"/>
          </a:bodyPr>
          <a:lstStyle/>
          <a:p>
            <a:r>
              <a:rPr lang="en-US" dirty="0" smtClean="0"/>
              <a:t>Black box vs. White box Testing</a:t>
            </a:r>
          </a:p>
          <a:p>
            <a:pPr lvl="1"/>
            <a:r>
              <a:rPr lang="en-US" dirty="0" smtClean="0"/>
              <a:t>Especificaciones vs. implementación</a:t>
            </a:r>
          </a:p>
          <a:p>
            <a:r>
              <a:rPr lang="en-US" dirty="0" smtClean="0"/>
              <a:t>Testing Coverage</a:t>
            </a:r>
          </a:p>
          <a:p>
            <a:pPr lvl="1"/>
            <a:r>
              <a:rPr lang="en-US" dirty="0" smtClean="0"/>
              <a:t>% del código cubierto en las pruebas</a:t>
            </a:r>
          </a:p>
          <a:p>
            <a:r>
              <a:rPr lang="en-US" dirty="0" smtClean="0"/>
              <a:t>Regression Testing</a:t>
            </a:r>
          </a:p>
          <a:p>
            <a:pPr lvl="1"/>
            <a:r>
              <a:rPr lang="en-US" dirty="0" smtClean="0"/>
              <a:t>Invocación automática de ateriores pruebas garantiza que al </a:t>
            </a:r>
            <a:r>
              <a:rPr lang="en-US" dirty="0" err="1" smtClean="0"/>
              <a:t>cambiar</a:t>
            </a:r>
            <a:r>
              <a:rPr lang="en-US" dirty="0" smtClean="0"/>
              <a:t> código no deje de funcionar lo que ya estaba probado</a:t>
            </a:r>
          </a:p>
          <a:p>
            <a:r>
              <a:rPr lang="en-US" dirty="0" smtClean="0"/>
              <a:t>Continuos Regression Testing</a:t>
            </a:r>
          </a:p>
          <a:p>
            <a:pPr lvl="1"/>
            <a:r>
              <a:rPr lang="en-US" dirty="0" smtClean="0"/>
              <a:t>Al agregar nuevas funciones,se verifica su integración</a:t>
            </a:r>
            <a:r>
              <a:rPr lang="en-US" dirty="0"/>
              <a:t> </a:t>
            </a:r>
            <a:r>
              <a:rPr lang="en-US" dirty="0" smtClean="0"/>
              <a:t>con lo ya probado</a:t>
            </a:r>
          </a:p>
          <a:p>
            <a:pPr lvl="1"/>
            <a:endParaRPr lang="en-US" dirty="0" smtClean="0"/>
          </a:p>
          <a:p>
            <a:pPr lvl="1"/>
            <a:endParaRPr lang="en-US" dirty="0" smtClean="0"/>
          </a:p>
        </p:txBody>
      </p:sp>
    </p:spTree>
    <p:extLst>
      <p:ext uri="{BB962C8B-B14F-4D97-AF65-F5344CB8AC3E}">
        <p14:creationId xmlns:p14="http://schemas.microsoft.com/office/powerpoint/2010/main" val="80407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Claridad y Brevedad (conciso)</a:t>
            </a:r>
            <a:endParaRPr lang="en-US" dirty="0"/>
          </a:p>
        </p:txBody>
      </p:sp>
      <p:sp>
        <p:nvSpPr>
          <p:cNvPr id="3" name="2 Marcador de contenido"/>
          <p:cNvSpPr>
            <a:spLocks noGrp="1"/>
          </p:cNvSpPr>
          <p:nvPr>
            <p:ph idx="1"/>
          </p:nvPr>
        </p:nvSpPr>
        <p:spPr>
          <a:xfrm>
            <a:off x="471054" y="3886200"/>
            <a:ext cx="8229600" cy="4525963"/>
          </a:xfrm>
        </p:spPr>
        <p:txBody>
          <a:bodyPr/>
          <a:lstStyle/>
          <a:p>
            <a:pPr marL="0" indent="0">
              <a:buNone/>
            </a:pPr>
            <a:r>
              <a:rPr lang="en-US" dirty="0" smtClean="0"/>
              <a:t>Sintáxis: Breve y fácil de leer</a:t>
            </a:r>
          </a:p>
          <a:p>
            <a:pPr marL="457200" lvl="1" indent="0" algn="ctr">
              <a:buNone/>
            </a:pPr>
            <a:r>
              <a:rPr lang="en-US" dirty="0" smtClean="0"/>
              <a:t>assert_greater_than_or_equal_to(a,7)</a:t>
            </a:r>
          </a:p>
          <a:p>
            <a:pPr marL="457200" lvl="1" indent="0" algn="ctr">
              <a:buNone/>
            </a:pPr>
            <a:r>
              <a:rPr lang="en-US" dirty="0" smtClean="0"/>
              <a:t>Vs.</a:t>
            </a:r>
          </a:p>
          <a:p>
            <a:pPr marL="457200" lvl="1" indent="0" algn="ctr">
              <a:buNone/>
            </a:pPr>
            <a:r>
              <a:rPr lang="en-US" dirty="0" smtClean="0"/>
              <a:t>a.should.be &gt;= 7</a:t>
            </a:r>
          </a:p>
          <a:p>
            <a:pPr marL="457200" lvl="1" indent="0">
              <a:buNone/>
            </a:pPr>
            <a:endParaRPr lang="en-US" dirty="0"/>
          </a:p>
          <a:p>
            <a:pPr marL="457200" lvl="1" indent="0">
              <a:buNone/>
            </a:pPr>
            <a:endParaRPr lang="en-US" dirty="0"/>
          </a:p>
        </p:txBody>
      </p:sp>
      <p:sp>
        <p:nvSpPr>
          <p:cNvPr id="5" name="2 Marcador de contenido"/>
          <p:cNvSpPr txBox="1">
            <a:spLocks/>
          </p:cNvSpPr>
          <p:nvPr/>
        </p:nvSpPr>
        <p:spPr>
          <a:xfrm>
            <a:off x="471054" y="12954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t>Aumentar el nivel de abstracción</a:t>
            </a:r>
          </a:p>
          <a:p>
            <a:pPr lvl="1"/>
            <a:r>
              <a:rPr lang="en-US" dirty="0" smtClean="0"/>
              <a:t>Lenguajes de alto nivel:  (HLL) vs. Assembler</a:t>
            </a:r>
          </a:p>
          <a:p>
            <a:pPr lvl="1"/>
            <a:r>
              <a:rPr lang="en-US" dirty="0" smtClean="0"/>
              <a:t>Manejo automatizado de memoria: Java vs. C</a:t>
            </a:r>
          </a:p>
          <a:p>
            <a:pPr lvl="1"/>
            <a:r>
              <a:rPr lang="en-US" dirty="0" smtClean="0"/>
              <a:t>Leguajes de Script: reflexión, metaprogramación</a:t>
            </a:r>
            <a:endParaRPr lang="en-US" dirty="0"/>
          </a:p>
        </p:txBody>
      </p:sp>
    </p:spTree>
    <p:extLst>
      <p:ext uri="{BB962C8B-B14F-4D97-AF65-F5344CB8AC3E}">
        <p14:creationId xmlns:p14="http://schemas.microsoft.com/office/powerpoint/2010/main" val="4268737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Síntesis</a:t>
            </a:r>
            <a:endParaRPr lang="en-US" dirty="0"/>
          </a:p>
        </p:txBody>
      </p:sp>
      <p:sp>
        <p:nvSpPr>
          <p:cNvPr id="3" name="2 Marcador de contenido"/>
          <p:cNvSpPr>
            <a:spLocks noGrp="1"/>
          </p:cNvSpPr>
          <p:nvPr>
            <p:ph idx="1"/>
          </p:nvPr>
        </p:nvSpPr>
        <p:spPr>
          <a:xfrm>
            <a:off x="457200" y="1600201"/>
            <a:ext cx="8229600" cy="1600199"/>
          </a:xfrm>
        </p:spPr>
        <p:txBody>
          <a:bodyPr/>
          <a:lstStyle/>
          <a:p>
            <a:r>
              <a:rPr lang="en-US" dirty="0" smtClean="0"/>
              <a:t>Síntesis en el SW</a:t>
            </a:r>
          </a:p>
          <a:p>
            <a:pPr marL="457200" lvl="1" indent="0">
              <a:buNone/>
            </a:pPr>
            <a:r>
              <a:rPr lang="en-US" dirty="0" smtClean="0"/>
              <a:t>BITBIT genera código que elimina chequeos condicionales y se ajusta a cada situación</a:t>
            </a:r>
          </a:p>
        </p:txBody>
      </p:sp>
      <p:sp>
        <p:nvSpPr>
          <p:cNvPr id="4" name="2 Marcador de contenido"/>
          <p:cNvSpPr txBox="1">
            <a:spLocks/>
          </p:cNvSpPr>
          <p:nvPr/>
        </p:nvSpPr>
        <p:spPr>
          <a:xfrm>
            <a:off x="595745" y="3581400"/>
            <a:ext cx="8229600" cy="1600199"/>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Programación guiada por ejemplos (en desarrollo)</a:t>
            </a:r>
          </a:p>
          <a:p>
            <a:pPr marL="457200" lvl="1" indent="0">
              <a:buFont typeface="Arial" panose="020B0604020202020204" pitchFamily="34" charset="0"/>
              <a:buNone/>
            </a:pPr>
            <a:r>
              <a:rPr lang="en-US" dirty="0" smtClean="0"/>
              <a:t>Microsoft Exel (macros generadas desde un ejemplo)</a:t>
            </a:r>
          </a:p>
        </p:txBody>
      </p:sp>
    </p:spTree>
    <p:extLst>
      <p:ext uri="{BB962C8B-B14F-4D97-AF65-F5344CB8AC3E}">
        <p14:creationId xmlns:p14="http://schemas.microsoft.com/office/powerpoint/2010/main" val="37847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Reutilización de código</a:t>
            </a:r>
            <a:endParaRPr lang="en-US" dirty="0"/>
          </a:p>
        </p:txBody>
      </p:sp>
      <p:sp>
        <p:nvSpPr>
          <p:cNvPr id="3" name="2 Marcador de contenido"/>
          <p:cNvSpPr>
            <a:spLocks noGrp="1"/>
          </p:cNvSpPr>
          <p:nvPr>
            <p:ph idx="1"/>
          </p:nvPr>
        </p:nvSpPr>
        <p:spPr/>
        <p:txBody>
          <a:bodyPr/>
          <a:lstStyle/>
          <a:p>
            <a:r>
              <a:rPr lang="en-US" dirty="0" smtClean="0"/>
              <a:t>Reusar código ya existente vs. reescribirlo</a:t>
            </a:r>
          </a:p>
          <a:p>
            <a:r>
              <a:rPr lang="en-US" dirty="0" smtClean="0"/>
              <a:t>En orden cronológico</a:t>
            </a:r>
          </a:p>
          <a:p>
            <a:pPr lvl="1"/>
            <a:r>
              <a:rPr lang="en-US" dirty="0" smtClean="0"/>
              <a:t>Procedimientos y funciones</a:t>
            </a:r>
          </a:p>
          <a:p>
            <a:pPr lvl="1"/>
            <a:r>
              <a:rPr lang="en-US" dirty="0" smtClean="0"/>
              <a:t>Librerías Estándares</a:t>
            </a:r>
          </a:p>
          <a:p>
            <a:pPr lvl="1"/>
            <a:r>
              <a:rPr lang="en-US" dirty="0" smtClean="0"/>
              <a:t>En programación orientada a Objetos: Reutilización y manejo de colecciones de tareas</a:t>
            </a:r>
          </a:p>
          <a:p>
            <a:pPr lvl="1"/>
            <a:r>
              <a:rPr lang="en-US" dirty="0" smtClean="0"/>
              <a:t>Patrones de diseño: Reutilización a nivel de estrategia (modelos de programación)</a:t>
            </a:r>
            <a:endParaRPr lang="en-US" dirty="0"/>
          </a:p>
        </p:txBody>
      </p:sp>
    </p:spTree>
    <p:extLst>
      <p:ext uri="{BB962C8B-B14F-4D97-AF65-F5344CB8AC3E}">
        <p14:creationId xmlns:p14="http://schemas.microsoft.com/office/powerpoint/2010/main" val="2879804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smtClean="0"/>
              <a:t>Herramientas para la automatización</a:t>
            </a:r>
            <a:endParaRPr lang="en-US" dirty="0"/>
          </a:p>
        </p:txBody>
      </p:sp>
      <p:sp>
        <p:nvSpPr>
          <p:cNvPr id="3" name="2 Marcador de contenido"/>
          <p:cNvSpPr>
            <a:spLocks noGrp="1"/>
          </p:cNvSpPr>
          <p:nvPr>
            <p:ph idx="1"/>
          </p:nvPr>
        </p:nvSpPr>
        <p:spPr>
          <a:xfrm>
            <a:off x="457200" y="1600201"/>
            <a:ext cx="8229600" cy="2209800"/>
          </a:xfrm>
        </p:spPr>
        <p:txBody>
          <a:bodyPr/>
          <a:lstStyle/>
          <a:p>
            <a:r>
              <a:rPr lang="en-US" dirty="0" smtClean="0"/>
              <a:t>Un buen desarrollador de SW debe aprender constantemente a usar nuevas herramientas</a:t>
            </a:r>
          </a:p>
          <a:p>
            <a:endParaRPr lang="en-US" dirty="0"/>
          </a:p>
          <a:p>
            <a:pPr lvl="1"/>
            <a:r>
              <a:rPr lang="en-US" dirty="0" smtClean="0"/>
              <a:t>Cucumber, Rspec, Pivotal tracker…</a:t>
            </a:r>
          </a:p>
          <a:p>
            <a:pPr lvl="1"/>
            <a:endParaRPr lang="en-US" dirty="0"/>
          </a:p>
          <a:p>
            <a:pPr lvl="1"/>
            <a:endParaRPr lang="en-US" dirty="0"/>
          </a:p>
        </p:txBody>
      </p:sp>
      <p:sp>
        <p:nvSpPr>
          <p:cNvPr id="4" name="2 Marcador de contenido"/>
          <p:cNvSpPr txBox="1">
            <a:spLocks/>
          </p:cNvSpPr>
          <p:nvPr/>
        </p:nvSpPr>
        <p:spPr>
          <a:xfrm>
            <a:off x="415636" y="4114800"/>
            <a:ext cx="8229600" cy="2209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Es de suma importancia escoger éstas  herramientas, basados en la calidad de la interface hacia el usuario,facilidad de uso,mantenimiento de la misma.</a:t>
            </a:r>
          </a:p>
          <a:p>
            <a:pPr marL="457200" lvl="1" indent="0">
              <a:buNone/>
            </a:pP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832323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p:txBody>
          <a:bodyPr>
            <a:normAutofit/>
          </a:bodyPr>
          <a:lstStyle/>
          <a:p>
            <a:r>
              <a:rPr lang="en-US" dirty="0" smtClean="0"/>
              <a:t>Desarrollo tradicional de SW</a:t>
            </a:r>
            <a:endParaRPr lang="en-US" dirty="0"/>
          </a:p>
        </p:txBody>
      </p:sp>
      <p:sp>
        <p:nvSpPr>
          <p:cNvPr id="5" name="4 Marcador de contenido"/>
          <p:cNvSpPr>
            <a:spLocks noGrp="1"/>
          </p:cNvSpPr>
          <p:nvPr>
            <p:ph idx="1"/>
          </p:nvPr>
        </p:nvSpPr>
        <p:spPr/>
        <p:txBody>
          <a:bodyPr>
            <a:normAutofit lnSpcReduction="10000"/>
          </a:bodyPr>
          <a:lstStyle/>
          <a:p>
            <a:r>
              <a:rPr lang="en-US" b="1" dirty="0" smtClean="0"/>
              <a:t>Waterfall</a:t>
            </a:r>
            <a:r>
              <a:rPr lang="en-US" dirty="0" smtClean="0"/>
              <a:t> (ciclo de vida en cascada)</a:t>
            </a:r>
          </a:p>
          <a:p>
            <a:pPr lvl="1"/>
            <a:r>
              <a:rPr lang="en-US" dirty="0" smtClean="0"/>
              <a:t>Requerimientos, análisis y especificaciones</a:t>
            </a:r>
          </a:p>
          <a:p>
            <a:pPr lvl="1"/>
            <a:r>
              <a:rPr lang="en-US" dirty="0" smtClean="0"/>
              <a:t>Diseño arquitectónico</a:t>
            </a:r>
          </a:p>
          <a:p>
            <a:pPr lvl="1"/>
            <a:r>
              <a:rPr lang="en-US" dirty="0" smtClean="0"/>
              <a:t>Implementación e integración</a:t>
            </a:r>
          </a:p>
          <a:p>
            <a:pPr lvl="1"/>
            <a:r>
              <a:rPr lang="en-US" dirty="0" smtClean="0"/>
              <a:t>Verificación</a:t>
            </a:r>
          </a:p>
          <a:p>
            <a:pPr lvl="1"/>
            <a:r>
              <a:rPr lang="en-US" dirty="0" smtClean="0"/>
              <a:t>Operación y mantenimiento</a:t>
            </a:r>
          </a:p>
          <a:p>
            <a:pPr marL="457200" lvl="1" indent="0">
              <a:buNone/>
            </a:pPr>
            <a:endParaRPr lang="en-US" dirty="0"/>
          </a:p>
          <a:p>
            <a:pPr marL="457200" lvl="1" indent="0">
              <a:buNone/>
            </a:pPr>
            <a:r>
              <a:rPr lang="en-US" dirty="0" smtClean="0"/>
              <a:t>Se completaba una fase antes de comenzar la siguiente</a:t>
            </a:r>
            <a:endParaRPr lang="en-US" dirty="0"/>
          </a:p>
        </p:txBody>
      </p:sp>
    </p:spTree>
    <p:extLst>
      <p:ext uri="{BB962C8B-B14F-4D97-AF65-F5344CB8AC3E}">
        <p14:creationId xmlns:p14="http://schemas.microsoft.com/office/powerpoint/2010/main" val="4074583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n-US" dirty="0" smtClean="0"/>
              <a:t>Ciclo vida en </a:t>
            </a:r>
            <a:r>
              <a:rPr lang="en-US" b="1" dirty="0" smtClean="0"/>
              <a:t>Espiral</a:t>
            </a:r>
          </a:p>
          <a:p>
            <a:pPr lvl="1"/>
            <a:r>
              <a:rPr lang="en-US" dirty="0" smtClean="0"/>
              <a:t>Prototipos (combina planeación y documentación)</a:t>
            </a:r>
          </a:p>
          <a:p>
            <a:pPr marL="914400" lvl="2" indent="0">
              <a:buNone/>
            </a:pPr>
            <a:r>
              <a:rPr lang="en-US" dirty="0"/>
              <a:t>e</a:t>
            </a:r>
            <a:r>
              <a:rPr lang="en-US" dirty="0" smtClean="0"/>
              <a:t>n vez de planear y documentar en una primera fase</a:t>
            </a:r>
          </a:p>
          <a:p>
            <a:pPr marL="914400" lvl="2" indent="0">
              <a:buNone/>
            </a:pPr>
            <a:r>
              <a:rPr lang="en-US" dirty="0" smtClean="0"/>
              <a:t>como en Waterfall, lo hace en cada iteración del </a:t>
            </a:r>
          </a:p>
          <a:p>
            <a:pPr marL="914400" lvl="2" indent="0">
              <a:buNone/>
            </a:pPr>
            <a:r>
              <a:rPr lang="en-US" dirty="0" smtClean="0"/>
              <a:t>prototipo, a medida que este evoluciona.</a:t>
            </a:r>
          </a:p>
          <a:p>
            <a:pPr lvl="1"/>
            <a:r>
              <a:rPr lang="en-US" dirty="0"/>
              <a:t> Análisis y resolución re riesgos en cada evolución</a:t>
            </a:r>
          </a:p>
          <a:p>
            <a:pPr marL="457200" lvl="1" indent="0">
              <a:buNone/>
            </a:pPr>
            <a:r>
              <a:rPr lang="en-US" dirty="0"/>
              <a:t>	del prototipo</a:t>
            </a:r>
          </a:p>
          <a:p>
            <a:pPr marL="914400" lvl="2" indent="0">
              <a:buNone/>
            </a:pPr>
            <a:endParaRPr lang="en-US" dirty="0" smtClean="0"/>
          </a:p>
          <a:p>
            <a:endParaRPr lang="en-US" dirty="0"/>
          </a:p>
        </p:txBody>
      </p:sp>
      <p:sp>
        <p:nvSpPr>
          <p:cNvPr id="5" name="1 Título"/>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Desarrollo tradicional de SW</a:t>
            </a:r>
            <a:endParaRPr lang="en-US" dirty="0"/>
          </a:p>
        </p:txBody>
      </p:sp>
    </p:spTree>
    <p:extLst>
      <p:ext uri="{BB962C8B-B14F-4D97-AF65-F5344CB8AC3E}">
        <p14:creationId xmlns:p14="http://schemas.microsoft.com/office/powerpoint/2010/main" val="2214961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Porqué tomar este curso</a:t>
            </a:r>
            <a:endParaRPr lang="en-US" dirty="0"/>
          </a:p>
        </p:txBody>
      </p:sp>
      <p:sp>
        <p:nvSpPr>
          <p:cNvPr id="3" name="2 Marcador de contenido"/>
          <p:cNvSpPr>
            <a:spLocks noGrp="1"/>
          </p:cNvSpPr>
          <p:nvPr>
            <p:ph sz="half" idx="1"/>
          </p:nvPr>
        </p:nvSpPr>
        <p:spPr/>
        <p:txBody>
          <a:bodyPr>
            <a:normAutofit fontScale="77500" lnSpcReduction="20000"/>
          </a:bodyPr>
          <a:lstStyle/>
          <a:p>
            <a:r>
              <a:rPr lang="en-US" dirty="0" smtClean="0"/>
              <a:t>Software Engineer (Ingeniero de software) es la profesión de mayor demanda e USA. </a:t>
            </a:r>
          </a:p>
          <a:p>
            <a:r>
              <a:rPr lang="en-US" dirty="0" smtClean="0"/>
              <a:t>No son pocos los desastres causados por fallas en el software involucrado en proyectos de evergadura:</a:t>
            </a:r>
          </a:p>
          <a:p>
            <a:pPr lvl="1"/>
            <a:r>
              <a:rPr lang="en-US" dirty="0" smtClean="0"/>
              <a:t>En 1985,Therac-25 (sobredosis de radiación letal que causó la muerte de tres personas)</a:t>
            </a:r>
          </a:p>
          <a:p>
            <a:pPr lvl="1"/>
            <a:r>
              <a:rPr lang="en-US" dirty="0" smtClean="0"/>
              <a:t>En 1999, Sonda para análisis de Clima en Marte incinerada por error de conversión,libras/seg a Newton/seg causó falla en ángulo de ingreso con </a:t>
            </a:r>
          </a:p>
          <a:p>
            <a:pPr lvl="1"/>
            <a:r>
              <a:rPr lang="en-US" dirty="0" smtClean="0"/>
              <a:t>    pérdidas de 325M $)</a:t>
            </a:r>
          </a:p>
          <a:p>
            <a:pPr lvl="1"/>
            <a:endParaRPr lang="en-US" dirty="0" smtClean="0"/>
          </a:p>
        </p:txBody>
      </p:sp>
      <p:pic>
        <p:nvPicPr>
          <p:cNvPr id="9" name="8 Marcador de contenido"/>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10200" y="2438400"/>
            <a:ext cx="2762250" cy="1657350"/>
          </a:xfrm>
        </p:spPr>
      </p:pic>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4352059"/>
            <a:ext cx="2552700" cy="1790700"/>
          </a:xfrm>
          <a:prstGeom prst="rect">
            <a:avLst/>
          </a:prstGeom>
        </p:spPr>
      </p:pic>
    </p:spTree>
    <p:extLst>
      <p:ext uri="{BB962C8B-B14F-4D97-AF65-F5344CB8AC3E}">
        <p14:creationId xmlns:p14="http://schemas.microsoft.com/office/powerpoint/2010/main" val="7873407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n-US" dirty="0" smtClean="0"/>
              <a:t>Darle más peso a:</a:t>
            </a:r>
          </a:p>
          <a:p>
            <a:pPr lvl="1"/>
            <a:r>
              <a:rPr lang="en-US" dirty="0" smtClean="0"/>
              <a:t>Individuos e interacciones sobre procesos y herramientas</a:t>
            </a:r>
          </a:p>
          <a:p>
            <a:pPr lvl="1"/>
            <a:r>
              <a:rPr lang="en-US" dirty="0" smtClean="0"/>
              <a:t>SW que funcione sobre documentación</a:t>
            </a:r>
          </a:p>
          <a:p>
            <a:pPr lvl="1"/>
            <a:r>
              <a:rPr lang="en-US" dirty="0" smtClean="0"/>
              <a:t>Colaboración con el cliente sobre apego al contrato</a:t>
            </a:r>
          </a:p>
          <a:p>
            <a:pPr lvl="1"/>
            <a:r>
              <a:rPr lang="en-US" dirty="0" smtClean="0"/>
              <a:t>Responder a cambios sobre seguimiento del plan</a:t>
            </a:r>
          </a:p>
          <a:p>
            <a:pPr lvl="1"/>
            <a:endParaRPr lang="en-US" dirty="0" smtClean="0"/>
          </a:p>
          <a:p>
            <a:pPr lvl="1"/>
            <a:endParaRPr lang="en-US" dirty="0" smtClean="0"/>
          </a:p>
        </p:txBody>
      </p:sp>
      <p:sp>
        <p:nvSpPr>
          <p:cNvPr id="4" name="1 Título"/>
          <p:cNvSpPr txBox="1">
            <a:spLocks/>
          </p:cNvSpPr>
          <p:nvPr/>
        </p:nvSpPr>
        <p:spPr>
          <a:xfrm>
            <a:off x="457200" y="369167"/>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Manifesto Agile</a:t>
            </a:r>
            <a:endParaRPr lang="en-US" dirty="0"/>
          </a:p>
        </p:txBody>
      </p:sp>
    </p:spTree>
    <p:extLst>
      <p:ext uri="{BB962C8B-B14F-4D97-AF65-F5344CB8AC3E}">
        <p14:creationId xmlns:p14="http://schemas.microsoft.com/office/powerpoint/2010/main" val="27506609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Programación extrema</a:t>
            </a:r>
            <a:endParaRPr lang="en-US" dirty="0"/>
          </a:p>
        </p:txBody>
      </p:sp>
      <p:sp>
        <p:nvSpPr>
          <p:cNvPr id="3" name="2 Marcador de contenido"/>
          <p:cNvSpPr>
            <a:spLocks noGrp="1"/>
          </p:cNvSpPr>
          <p:nvPr>
            <p:ph idx="1"/>
          </p:nvPr>
        </p:nvSpPr>
        <p:spPr>
          <a:xfrm>
            <a:off x="457200" y="1295400"/>
            <a:ext cx="8229600" cy="5105400"/>
          </a:xfrm>
        </p:spPr>
        <p:txBody>
          <a:bodyPr>
            <a:normAutofit lnSpcReduction="10000"/>
          </a:bodyPr>
          <a:lstStyle/>
          <a:p>
            <a:r>
              <a:rPr lang="en-US" dirty="0" smtClean="0"/>
              <a:t>Basado en el Manifesto Agile</a:t>
            </a:r>
          </a:p>
          <a:p>
            <a:r>
              <a:rPr lang="en-US" dirty="0" smtClean="0"/>
              <a:t>Las iteraciones cortas son mejores (semanas vs. años)</a:t>
            </a:r>
          </a:p>
          <a:p>
            <a:r>
              <a:rPr lang="en-US" dirty="0" smtClean="0"/>
              <a:t>A mayor simplicidad,mejor (lo más simple que funcione)</a:t>
            </a:r>
          </a:p>
          <a:p>
            <a:r>
              <a:rPr lang="en-US" dirty="0" smtClean="0"/>
              <a:t>La comprobación (testing) contínua, es buena</a:t>
            </a:r>
            <a:r>
              <a:rPr lang="en-US" dirty="0"/>
              <a:t> </a:t>
            </a:r>
            <a:r>
              <a:rPr lang="en-US" dirty="0" smtClean="0"/>
              <a:t>. Crear el código de comprobación antes del código a comprobar.</a:t>
            </a:r>
          </a:p>
          <a:p>
            <a:r>
              <a:rPr lang="en-US" dirty="0" smtClean="0"/>
              <a:t>La revisión contínua del códigopor vía de la programación por parejas.</a:t>
            </a:r>
          </a:p>
          <a:p>
            <a:endParaRPr lang="en-US" dirty="0"/>
          </a:p>
          <a:p>
            <a:endParaRPr lang="en-US" dirty="0" smtClean="0"/>
          </a:p>
          <a:p>
            <a:endParaRPr lang="en-US" dirty="0"/>
          </a:p>
        </p:txBody>
      </p:sp>
    </p:spTree>
    <p:extLst>
      <p:ext uri="{BB962C8B-B14F-4D97-AF65-F5344CB8AC3E}">
        <p14:creationId xmlns:p14="http://schemas.microsoft.com/office/powerpoint/2010/main" val="2859382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Ciclo de vida de Agile</a:t>
            </a:r>
            <a:endParaRPr lang="en-US" dirty="0"/>
          </a:p>
        </p:txBody>
      </p:sp>
      <p:sp>
        <p:nvSpPr>
          <p:cNvPr id="3" name="2 Marcador de contenido"/>
          <p:cNvSpPr>
            <a:spLocks noGrp="1"/>
          </p:cNvSpPr>
          <p:nvPr>
            <p:ph idx="1"/>
          </p:nvPr>
        </p:nvSpPr>
        <p:spPr/>
        <p:txBody>
          <a:bodyPr>
            <a:normAutofit lnSpcReduction="10000"/>
          </a:bodyPr>
          <a:lstStyle/>
          <a:p>
            <a:r>
              <a:rPr lang="en-US" dirty="0" smtClean="0"/>
              <a:t>Mejoramiento constante vs. fases</a:t>
            </a:r>
          </a:p>
          <a:p>
            <a:r>
              <a:rPr lang="en-US" dirty="0" smtClean="0"/>
              <a:t>En desarrollo se refina un prototipo funcional pero incompleto hasta que el cliente quede satisfecho. Se toma el feedback del cliente en cada iteración (cada una o dos semanas)</a:t>
            </a:r>
          </a:p>
          <a:p>
            <a:r>
              <a:rPr lang="en-US" dirty="0" smtClean="0"/>
              <a:t>Agile enfatiza </a:t>
            </a:r>
            <a:r>
              <a:rPr lang="en-US" b="1" dirty="0" smtClean="0"/>
              <a:t>TDD (Test Driven Design) </a:t>
            </a:r>
            <a:r>
              <a:rPr lang="en-US" dirty="0" smtClean="0"/>
              <a:t>para reducir errores, </a:t>
            </a:r>
            <a:r>
              <a:rPr lang="en-US" b="1" dirty="0" smtClean="0"/>
              <a:t>User Stories </a:t>
            </a:r>
            <a:r>
              <a:rPr lang="en-US" dirty="0" smtClean="0"/>
              <a:t>para validar los requerimientos del cliente y </a:t>
            </a:r>
            <a:r>
              <a:rPr lang="en-US" b="1" dirty="0" smtClean="0"/>
              <a:t>Velocity</a:t>
            </a:r>
            <a:r>
              <a:rPr lang="en-US" dirty="0" smtClean="0"/>
              <a:t> para medir el progreso.</a:t>
            </a:r>
            <a:endParaRPr lang="en-US" dirty="0"/>
          </a:p>
        </p:txBody>
      </p:sp>
    </p:spTree>
    <p:extLst>
      <p:ext uri="{BB962C8B-B14F-4D97-AF65-F5344CB8AC3E}">
        <p14:creationId xmlns:p14="http://schemas.microsoft.com/office/powerpoint/2010/main" val="4169575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smtClean="0"/>
              <a:t>Si responde Sí : Planear y Documentar</a:t>
            </a:r>
            <a:br>
              <a:rPr lang="en-US" dirty="0" smtClean="0"/>
            </a:br>
            <a:r>
              <a:rPr lang="en-US" dirty="0" smtClean="0"/>
              <a:t>Si responde No: usar Agile</a:t>
            </a:r>
            <a:endParaRPr lang="en-US" dirty="0"/>
          </a:p>
        </p:txBody>
      </p:sp>
      <p:sp>
        <p:nvSpPr>
          <p:cNvPr id="3" name="2 Marcador de contenido"/>
          <p:cNvSpPr>
            <a:spLocks noGrp="1"/>
          </p:cNvSpPr>
          <p:nvPr>
            <p:ph idx="1"/>
          </p:nvPr>
        </p:nvSpPr>
        <p:spPr/>
        <p:txBody>
          <a:bodyPr>
            <a:normAutofit fontScale="85000" lnSpcReduction="10000"/>
          </a:bodyPr>
          <a:lstStyle/>
          <a:p>
            <a:r>
              <a:rPr lang="en-US" dirty="0" smtClean="0"/>
              <a:t>Se requiere especificaciones</a:t>
            </a:r>
          </a:p>
          <a:p>
            <a:r>
              <a:rPr lang="en-US" dirty="0" smtClean="0"/>
              <a:t>Los clientes no están disponibles</a:t>
            </a:r>
          </a:p>
          <a:p>
            <a:r>
              <a:rPr lang="en-US" dirty="0" smtClean="0"/>
              <a:t>El sistema a crear es complejo</a:t>
            </a:r>
          </a:p>
          <a:p>
            <a:r>
              <a:rPr lang="en-US" dirty="0" smtClean="0"/>
              <a:t>El sistema tendrá un largo período de existencia</a:t>
            </a:r>
          </a:p>
          <a:p>
            <a:r>
              <a:rPr lang="en-US" dirty="0" smtClean="0"/>
              <a:t>Se dispone de pobres herramientas de desarrollo</a:t>
            </a:r>
          </a:p>
          <a:p>
            <a:r>
              <a:rPr lang="en-US" dirty="0" smtClean="0"/>
              <a:t>El equipo del proyecto está distribuido geográficamente</a:t>
            </a:r>
          </a:p>
          <a:p>
            <a:r>
              <a:rPr lang="en-US" dirty="0" smtClean="0"/>
              <a:t>El equipo de desarrollo tiene una fuerte formación en documentación o pobres destrezas en programación</a:t>
            </a:r>
          </a:p>
          <a:p>
            <a:r>
              <a:rPr lang="en-US" dirty="0" smtClean="0"/>
              <a:t>El sistema a desarrollar estará sujeto a regulaciones</a:t>
            </a:r>
          </a:p>
          <a:p>
            <a:endParaRPr lang="en-US" dirty="0"/>
          </a:p>
        </p:txBody>
      </p:sp>
    </p:spTree>
    <p:extLst>
      <p:ext uri="{BB962C8B-B14F-4D97-AF65-F5344CB8AC3E}">
        <p14:creationId xmlns:p14="http://schemas.microsoft.com/office/powerpoint/2010/main" val="2267762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Falacias</a:t>
            </a:r>
            <a:r>
              <a:rPr lang="en-US" dirty="0" smtClean="0"/>
              <a:t> y </a:t>
            </a:r>
            <a:r>
              <a:rPr lang="en-US" dirty="0" err="1" smtClean="0"/>
              <a:t>trampas</a:t>
            </a:r>
            <a:r>
              <a:rPr lang="en-US" dirty="0" smtClean="0"/>
              <a:t> sobre Agile</a:t>
            </a:r>
            <a:endParaRPr lang="en-US" dirty="0"/>
          </a:p>
        </p:txBody>
      </p:sp>
      <p:sp>
        <p:nvSpPr>
          <p:cNvPr id="3" name="2 Marcador de contenido"/>
          <p:cNvSpPr>
            <a:spLocks noGrp="1"/>
          </p:cNvSpPr>
          <p:nvPr>
            <p:ph idx="1"/>
          </p:nvPr>
        </p:nvSpPr>
        <p:spPr/>
        <p:txBody>
          <a:bodyPr>
            <a:normAutofit lnSpcReduction="10000"/>
          </a:bodyPr>
          <a:lstStyle/>
          <a:p>
            <a:r>
              <a:rPr lang="en-US" dirty="0" smtClean="0"/>
              <a:t>Con Agile ya nos podemos olvidar de los demás métodos.</a:t>
            </a:r>
          </a:p>
          <a:p>
            <a:pPr lvl="1"/>
            <a:r>
              <a:rPr lang="en-US" dirty="0" smtClean="0"/>
              <a:t>Mantener la mente abierta a la evolución de los métodos para desarrollar SW.</a:t>
            </a:r>
          </a:p>
          <a:p>
            <a:pPr lvl="1"/>
            <a:r>
              <a:rPr lang="en-US" dirty="0" smtClean="0"/>
              <a:t>No perder la perspectiva de P&amp;D</a:t>
            </a:r>
            <a:endParaRPr lang="en-US" dirty="0"/>
          </a:p>
          <a:p>
            <a:r>
              <a:rPr lang="en-US" dirty="0" smtClean="0"/>
              <a:t>Agile es lo mejor para desarrollo de SW</a:t>
            </a:r>
          </a:p>
          <a:p>
            <a:pPr lvl="1"/>
            <a:r>
              <a:rPr lang="en-US" dirty="0" smtClean="0"/>
              <a:t>Es bueno, especialmente para SAAS, pero no</a:t>
            </a:r>
          </a:p>
          <a:p>
            <a:pPr lvl="1"/>
            <a:r>
              <a:rPr lang="en-US" dirty="0" smtClean="0"/>
              <a:t>Para la NASA (su código está sujeto a regulaciones)</a:t>
            </a:r>
            <a:endParaRPr lang="en-US" dirty="0" smtClean="0">
              <a:latin typeface="Arial" panose="020B0604020202020204" pitchFamily="34" charset="0"/>
              <a:cs typeface="Arial" panose="020B0604020202020204" pitchFamily="34" charset="0"/>
            </a:endParaRPr>
          </a:p>
          <a:p>
            <a:pPr lvl="1"/>
            <a:endParaRPr lang="en-US" dirty="0"/>
          </a:p>
        </p:txBody>
      </p:sp>
    </p:spTree>
    <p:extLst>
      <p:ext uri="{BB962C8B-B14F-4D97-AF65-F5344CB8AC3E}">
        <p14:creationId xmlns:p14="http://schemas.microsoft.com/office/powerpoint/2010/main" val="1637207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sz="3600" dirty="0" smtClean="0"/>
              <a:t>La ingeniería de SW es más que programar</a:t>
            </a:r>
            <a:endParaRPr lang="en-US" sz="3600" dirty="0"/>
          </a:p>
        </p:txBody>
      </p:sp>
      <p:sp>
        <p:nvSpPr>
          <p:cNvPr id="4" name="3 Triángulo isósceles"/>
          <p:cNvSpPr/>
          <p:nvPr/>
        </p:nvSpPr>
        <p:spPr>
          <a:xfrm>
            <a:off x="3354222" y="2573482"/>
            <a:ext cx="2438400" cy="2133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Ingeniería</a:t>
            </a:r>
          </a:p>
          <a:p>
            <a:pPr algn="ctr"/>
            <a:r>
              <a:rPr lang="en-US" dirty="0" smtClean="0"/>
              <a:t>SW</a:t>
            </a:r>
          </a:p>
          <a:p>
            <a:pPr algn="ctr"/>
            <a:r>
              <a:rPr lang="en-US" dirty="0" smtClean="0"/>
              <a:t>Perdurable</a:t>
            </a:r>
            <a:endParaRPr lang="en-US" dirty="0"/>
          </a:p>
        </p:txBody>
      </p:sp>
      <p:sp>
        <p:nvSpPr>
          <p:cNvPr id="9" name="8 Estrella de 6 puntas"/>
          <p:cNvSpPr/>
          <p:nvPr/>
        </p:nvSpPr>
        <p:spPr>
          <a:xfrm>
            <a:off x="4038498" y="1472046"/>
            <a:ext cx="1069848" cy="110143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SAAS</a:t>
            </a:r>
          </a:p>
          <a:p>
            <a:pPr algn="ctr"/>
            <a:r>
              <a:rPr lang="en-US" sz="1400" dirty="0" smtClean="0"/>
              <a:t>CLOUD</a:t>
            </a:r>
            <a:endParaRPr lang="en-US" sz="1400" dirty="0"/>
          </a:p>
        </p:txBody>
      </p:sp>
      <p:sp>
        <p:nvSpPr>
          <p:cNvPr id="10" name="9 Estrella de 6 puntas"/>
          <p:cNvSpPr/>
          <p:nvPr/>
        </p:nvSpPr>
        <p:spPr>
          <a:xfrm>
            <a:off x="1757070" y="4402282"/>
            <a:ext cx="1981200" cy="1302327"/>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Framework</a:t>
            </a:r>
            <a:endParaRPr lang="en-US" dirty="0"/>
          </a:p>
        </p:txBody>
      </p:sp>
      <p:sp>
        <p:nvSpPr>
          <p:cNvPr id="11" name="10 Estrella de 6 puntas"/>
          <p:cNvSpPr/>
          <p:nvPr/>
        </p:nvSpPr>
        <p:spPr>
          <a:xfrm>
            <a:off x="5408574" y="4423063"/>
            <a:ext cx="1987296" cy="1198419"/>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Agile</a:t>
            </a:r>
          </a:p>
          <a:p>
            <a:pPr algn="ctr"/>
            <a:r>
              <a:rPr lang="en-US" dirty="0" smtClean="0"/>
              <a:t>desarrollo</a:t>
            </a:r>
            <a:endParaRPr lang="en-US" dirty="0"/>
          </a:p>
        </p:txBody>
      </p:sp>
      <p:sp>
        <p:nvSpPr>
          <p:cNvPr id="15" name="14 CuadroTexto"/>
          <p:cNvSpPr txBox="1"/>
          <p:nvPr/>
        </p:nvSpPr>
        <p:spPr>
          <a:xfrm>
            <a:off x="2366670" y="2573482"/>
            <a:ext cx="1975669" cy="1477328"/>
          </a:xfrm>
          <a:prstGeom prst="rect">
            <a:avLst/>
          </a:prstGeom>
          <a:noFill/>
        </p:spPr>
        <p:txBody>
          <a:bodyPr wrap="none" rtlCol="0">
            <a:spAutoFit/>
          </a:bodyPr>
          <a:lstStyle/>
          <a:p>
            <a:r>
              <a:rPr lang="en-US" dirty="0" smtClean="0"/>
              <a:t>Patrones de diseño</a:t>
            </a:r>
          </a:p>
          <a:p>
            <a:r>
              <a:rPr lang="en-US" dirty="0" smtClean="0"/>
              <a:t>En Frameworks</a:t>
            </a:r>
          </a:p>
          <a:p>
            <a:r>
              <a:rPr lang="en-US" dirty="0" smtClean="0"/>
              <a:t>Coinciden</a:t>
            </a:r>
          </a:p>
          <a:p>
            <a:r>
              <a:rPr lang="en-US" dirty="0" smtClean="0"/>
              <a:t>Nesecidades</a:t>
            </a:r>
          </a:p>
          <a:p>
            <a:r>
              <a:rPr lang="en-US" dirty="0" smtClean="0"/>
              <a:t>En SAAS</a:t>
            </a:r>
            <a:endParaRPr lang="en-US" dirty="0"/>
          </a:p>
        </p:txBody>
      </p:sp>
      <p:sp>
        <p:nvSpPr>
          <p:cNvPr id="16" name="15 CuadroTexto"/>
          <p:cNvSpPr txBox="1"/>
          <p:nvPr/>
        </p:nvSpPr>
        <p:spPr>
          <a:xfrm>
            <a:off x="5051995" y="2573482"/>
            <a:ext cx="1921552" cy="1477328"/>
          </a:xfrm>
          <a:prstGeom prst="rect">
            <a:avLst/>
          </a:prstGeom>
          <a:noFill/>
        </p:spPr>
        <p:txBody>
          <a:bodyPr wrap="none" rtlCol="0">
            <a:spAutoFit/>
          </a:bodyPr>
          <a:lstStyle/>
          <a:p>
            <a:pPr algn="r"/>
            <a:r>
              <a:rPr lang="en-US" dirty="0" smtClean="0"/>
              <a:t>La última iteración</a:t>
            </a:r>
          </a:p>
          <a:p>
            <a:pPr algn="r"/>
            <a:r>
              <a:rPr lang="en-US" dirty="0" smtClean="0"/>
              <a:t>Del Sw </a:t>
            </a:r>
          </a:p>
          <a:p>
            <a:pPr algn="r"/>
            <a:r>
              <a:rPr lang="en-US" dirty="0" smtClean="0"/>
              <a:t>Automáticamente</a:t>
            </a:r>
          </a:p>
          <a:p>
            <a:pPr algn="r"/>
            <a:r>
              <a:rPr lang="en-US" dirty="0" smtClean="0"/>
              <a:t>Disponible al</a:t>
            </a:r>
          </a:p>
          <a:p>
            <a:pPr algn="r"/>
            <a:r>
              <a:rPr lang="en-US" dirty="0" smtClean="0"/>
              <a:t>cliente</a:t>
            </a:r>
            <a:endParaRPr lang="en-US" dirty="0"/>
          </a:p>
        </p:txBody>
      </p:sp>
      <p:sp>
        <p:nvSpPr>
          <p:cNvPr id="17" name="16 CuadroTexto"/>
          <p:cNvSpPr txBox="1"/>
          <p:nvPr/>
        </p:nvSpPr>
        <p:spPr>
          <a:xfrm>
            <a:off x="3615916" y="4959927"/>
            <a:ext cx="1915011" cy="923330"/>
          </a:xfrm>
          <a:prstGeom prst="rect">
            <a:avLst/>
          </a:prstGeom>
          <a:noFill/>
        </p:spPr>
        <p:txBody>
          <a:bodyPr wrap="none" rtlCol="0">
            <a:spAutoFit/>
          </a:bodyPr>
          <a:lstStyle/>
          <a:p>
            <a:pPr algn="ctr"/>
            <a:r>
              <a:rPr lang="en-US" dirty="0" smtClean="0"/>
              <a:t>Framework facilita</a:t>
            </a:r>
          </a:p>
          <a:p>
            <a:pPr algn="ctr"/>
            <a:r>
              <a:rPr lang="en-US" dirty="0" smtClean="0"/>
              <a:t>Desarrollo en</a:t>
            </a:r>
          </a:p>
          <a:p>
            <a:pPr algn="ctr"/>
            <a:r>
              <a:rPr lang="en-US" dirty="0" smtClean="0"/>
              <a:t>Agile</a:t>
            </a:r>
            <a:endParaRPr lang="en-US" dirty="0"/>
          </a:p>
        </p:txBody>
      </p:sp>
    </p:spTree>
    <p:extLst>
      <p:ext uri="{BB962C8B-B14F-4D97-AF65-F5344CB8AC3E}">
        <p14:creationId xmlns:p14="http://schemas.microsoft.com/office/powerpoint/2010/main" val="595605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Que es RUBY?</a:t>
            </a:r>
            <a:endParaRPr lang="en-US" dirty="0"/>
          </a:p>
        </p:txBody>
      </p:sp>
      <p:sp>
        <p:nvSpPr>
          <p:cNvPr id="3" name="2 Marcador de contenido"/>
          <p:cNvSpPr>
            <a:spLocks noGrp="1"/>
          </p:cNvSpPr>
          <p:nvPr>
            <p:ph idx="1"/>
          </p:nvPr>
        </p:nvSpPr>
        <p:spPr/>
        <p:txBody>
          <a:bodyPr>
            <a:normAutofit fontScale="70000" lnSpcReduction="20000"/>
          </a:bodyPr>
          <a:lstStyle/>
          <a:p>
            <a:r>
              <a:rPr lang="en-US" dirty="0" smtClean="0"/>
              <a:t>Se interpreta, no se compila</a:t>
            </a:r>
          </a:p>
          <a:p>
            <a:endParaRPr lang="en-US" dirty="0" smtClean="0"/>
          </a:p>
          <a:p>
            <a:r>
              <a:rPr lang="en-US" dirty="0" smtClean="0"/>
              <a:t>Orientado a Objetos:</a:t>
            </a:r>
          </a:p>
          <a:p>
            <a:pPr lvl="1"/>
            <a:r>
              <a:rPr lang="en-US" dirty="0" smtClean="0"/>
              <a:t>Todo es algún tipo de objeto (incluyendo tipos primitivos en Java)</a:t>
            </a:r>
          </a:p>
          <a:p>
            <a:pPr lvl="1"/>
            <a:r>
              <a:rPr lang="en-US" dirty="0" smtClean="0"/>
              <a:t>Toda operación es una llamada del método de algún objeto</a:t>
            </a:r>
          </a:p>
          <a:p>
            <a:endParaRPr lang="en-US" dirty="0" smtClean="0"/>
          </a:p>
          <a:p>
            <a:r>
              <a:rPr lang="en-US" dirty="0" smtClean="0"/>
              <a:t>Tipos dinámicos: Los objetos tienen tipo,las variables no</a:t>
            </a:r>
          </a:p>
          <a:p>
            <a:endParaRPr lang="en-US" dirty="0" smtClean="0"/>
          </a:p>
          <a:p>
            <a:r>
              <a:rPr lang="en-US" dirty="0" smtClean="0"/>
              <a:t>Dinámico: </a:t>
            </a:r>
          </a:p>
          <a:p>
            <a:pPr lvl="1"/>
            <a:r>
              <a:rPr lang="en-US" dirty="0" smtClean="0"/>
              <a:t>Metaprogramación:  Se puede agregar o modificar código en tiempo de ejecución</a:t>
            </a:r>
          </a:p>
          <a:p>
            <a:pPr lvl="1"/>
            <a:r>
              <a:rPr lang="en-US" dirty="0" smtClean="0"/>
              <a:t>Reflexivo: Se puede indagar en la naturaleza de un objeto</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2759397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3736" y="20782"/>
            <a:ext cx="8229600" cy="1143000"/>
          </a:xfrm>
        </p:spPr>
        <p:txBody>
          <a:bodyPr/>
          <a:lstStyle/>
          <a:p>
            <a:r>
              <a:rPr lang="en-US" dirty="0" smtClean="0"/>
              <a:t>Convención en los nombres</a:t>
            </a:r>
            <a:endParaRPr lang="en-US" dirty="0"/>
          </a:p>
        </p:txBody>
      </p:sp>
      <p:sp>
        <p:nvSpPr>
          <p:cNvPr id="3" name="2 Marcador de contenido"/>
          <p:cNvSpPr>
            <a:spLocks noGrp="1"/>
          </p:cNvSpPr>
          <p:nvPr>
            <p:ph idx="1"/>
          </p:nvPr>
        </p:nvSpPr>
        <p:spPr>
          <a:xfrm>
            <a:off x="609600" y="1981200"/>
            <a:ext cx="8077200" cy="1524000"/>
          </a:xfrm>
        </p:spPr>
        <p:txBody>
          <a:bodyPr>
            <a:noAutofit/>
          </a:bodyPr>
          <a:lstStyle/>
          <a:p>
            <a:r>
              <a:rPr lang="en-US" sz="2000" dirty="0" smtClean="0"/>
              <a:t>Los nombres de métodos y variables usan snake_case</a:t>
            </a:r>
          </a:p>
          <a:p>
            <a:pPr lvl="1"/>
            <a:r>
              <a:rPr lang="en-US" sz="2000" dirty="0" smtClean="0"/>
              <a:t>def  uno_simple … end</a:t>
            </a:r>
          </a:p>
          <a:p>
            <a:pPr lvl="1"/>
            <a:r>
              <a:rPr lang="en-US" sz="2000" dirty="0" smtClean="0"/>
              <a:t>def  es_empleado? … end</a:t>
            </a:r>
          </a:p>
          <a:p>
            <a:pPr lvl="1"/>
            <a:r>
              <a:rPr lang="en-US" sz="2000" dirty="0"/>
              <a:t>e</a:t>
            </a:r>
            <a:r>
              <a:rPr lang="en-US" sz="2000" dirty="0" smtClean="0"/>
              <a:t>sto_se_guarda! … end	 </a:t>
            </a:r>
          </a:p>
          <a:p>
            <a:pPr lvl="1">
              <a:buFont typeface="Arial" panose="020B0604020202020204" pitchFamily="34" charset="0"/>
              <a:buChar char="•"/>
            </a:pPr>
            <a:endParaRPr lang="en-US" sz="2000" dirty="0" smtClean="0"/>
          </a:p>
        </p:txBody>
      </p:sp>
      <p:sp>
        <p:nvSpPr>
          <p:cNvPr id="4" name="2 Marcador de contenido"/>
          <p:cNvSpPr txBox="1">
            <a:spLocks/>
          </p:cNvSpPr>
          <p:nvPr/>
        </p:nvSpPr>
        <p:spPr>
          <a:xfrm>
            <a:off x="609600" y="1181101"/>
            <a:ext cx="8229600" cy="114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t>Los nombres de las clases usan CamelCase</a:t>
            </a:r>
          </a:p>
          <a:p>
            <a:pPr lvl="1"/>
            <a:r>
              <a:rPr lang="en-US" sz="1800" dirty="0" smtClean="0"/>
              <a:t>class EncuentraAmigo … end</a:t>
            </a:r>
          </a:p>
          <a:p>
            <a:pPr lvl="1">
              <a:buFont typeface="Arial" panose="020B0604020202020204" pitchFamily="34" charset="0"/>
              <a:buChar char="•"/>
            </a:pPr>
            <a:endParaRPr lang="en-US" sz="3200" dirty="0" smtClean="0"/>
          </a:p>
        </p:txBody>
      </p:sp>
      <p:sp>
        <p:nvSpPr>
          <p:cNvPr id="5" name="2 Marcador de contenido"/>
          <p:cNvSpPr txBox="1">
            <a:spLocks/>
          </p:cNvSpPr>
          <p:nvPr/>
        </p:nvSpPr>
        <p:spPr>
          <a:xfrm>
            <a:off x="602673" y="4572000"/>
            <a:ext cx="7931727" cy="1676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t>Símbolos: Strings no mutables que representan valores preestablecidos</a:t>
            </a:r>
          </a:p>
          <a:p>
            <a:pPr lvl="1"/>
            <a:r>
              <a:rPr lang="en-US" sz="1600" dirty="0" smtClean="0"/>
              <a:t>Framework_favorito   =   :rails</a:t>
            </a:r>
          </a:p>
          <a:p>
            <a:pPr lvl="1"/>
            <a:r>
              <a:rPr lang="en-US" sz="1600" dirty="0" smtClean="0"/>
              <a:t>“rails”  ==  :rails		#false</a:t>
            </a:r>
          </a:p>
          <a:p>
            <a:pPr lvl="1"/>
            <a:r>
              <a:rPr lang="en-US" sz="1600" dirty="0" smtClean="0"/>
              <a:t>:rails.to_s()   ==  “rails”    	# true</a:t>
            </a:r>
          </a:p>
          <a:p>
            <a:pPr lvl="1"/>
            <a:r>
              <a:rPr lang="en-US" sz="1600" dirty="0" smtClean="0"/>
              <a:t>“rails”.to_sym()   ==   :rails 	# true</a:t>
            </a:r>
          </a:p>
          <a:p>
            <a:pPr marL="457200" lvl="1" indent="0">
              <a:buNone/>
            </a:pPr>
            <a:r>
              <a:rPr lang="en-US" sz="2000" dirty="0"/>
              <a:t>	</a:t>
            </a:r>
            <a:r>
              <a:rPr lang="en-US" sz="2000" dirty="0" smtClean="0"/>
              <a:t>	</a:t>
            </a:r>
          </a:p>
        </p:txBody>
      </p:sp>
      <p:sp>
        <p:nvSpPr>
          <p:cNvPr id="6" name="2 Marcador de contenido"/>
          <p:cNvSpPr txBox="1">
            <a:spLocks/>
          </p:cNvSpPr>
          <p:nvPr/>
        </p:nvSpPr>
        <p:spPr>
          <a:xfrm>
            <a:off x="602673" y="3657600"/>
            <a:ext cx="8077200" cy="91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t>CONSTANTES (limitadas en alcance)  $GLOBAL (no limitadas  en alcance)</a:t>
            </a:r>
          </a:p>
          <a:p>
            <a:pPr lvl="1"/>
            <a:r>
              <a:rPr lang="en-US" sz="2000" dirty="0" smtClean="0"/>
              <a:t>MODO = true	$MODO = true</a:t>
            </a:r>
          </a:p>
        </p:txBody>
      </p:sp>
    </p:spTree>
    <p:extLst>
      <p:ext uri="{BB962C8B-B14F-4D97-AF65-F5344CB8AC3E}">
        <p14:creationId xmlns:p14="http://schemas.microsoft.com/office/powerpoint/2010/main" val="3020590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Variables,Arreglos y Hashes</a:t>
            </a:r>
            <a:endParaRPr lang="en-US" dirty="0"/>
          </a:p>
        </p:txBody>
      </p:sp>
      <p:sp>
        <p:nvSpPr>
          <p:cNvPr id="3" name="2 Marcador de contenido"/>
          <p:cNvSpPr>
            <a:spLocks noGrp="1"/>
          </p:cNvSpPr>
          <p:nvPr>
            <p:ph idx="1"/>
          </p:nvPr>
        </p:nvSpPr>
        <p:spPr/>
        <p:txBody>
          <a:bodyPr>
            <a:normAutofit lnSpcReduction="10000"/>
          </a:bodyPr>
          <a:lstStyle/>
          <a:p>
            <a:r>
              <a:rPr lang="en-US" dirty="0" smtClean="0"/>
              <a:t>Las variables no se declaran en Ruby</a:t>
            </a:r>
          </a:p>
          <a:p>
            <a:pPr lvl="1"/>
            <a:r>
              <a:rPr lang="en-US" dirty="0" smtClean="0"/>
              <a:t>Se asignan a cualquier tipo de objeto antes de usarla</a:t>
            </a:r>
            <a:endParaRPr lang="en-US" dirty="0"/>
          </a:p>
          <a:p>
            <a:pPr lvl="1"/>
            <a:r>
              <a:rPr lang="en-US" dirty="0" smtClean="0"/>
              <a:t>Las variables de instancia (ej; $x) y de clase (ej; $$y) tienen </a:t>
            </a:r>
            <a:r>
              <a:rPr lang="en-US" b="1" dirty="0" smtClean="0"/>
              <a:t>nil</a:t>
            </a:r>
            <a:r>
              <a:rPr lang="en-US" dirty="0" smtClean="0"/>
              <a:t> antes de ser asignada a un objeto</a:t>
            </a:r>
          </a:p>
          <a:p>
            <a:pPr lvl="2"/>
            <a:r>
              <a:rPr lang="en-US" dirty="0" smtClean="0"/>
              <a:t>X = 100;   X = “unNombre”  			#correcto</a:t>
            </a:r>
          </a:p>
          <a:p>
            <a:pPr lvl="2"/>
            <a:r>
              <a:rPr lang="en-US" dirty="0" smtClean="0"/>
              <a:t>Integer X = 100;   String X = “unNombre” 	#incorrecto</a:t>
            </a:r>
          </a:p>
          <a:p>
            <a:pPr lvl="2"/>
            <a:r>
              <a:rPr lang="en-US" dirty="0" smtClean="0"/>
              <a:t>X = [1 , “uno” , :uno]				#arreglo</a:t>
            </a:r>
          </a:p>
          <a:p>
            <a:pPr lvl="2"/>
            <a:r>
              <a:rPr lang="en-US" dirty="0" smtClean="0"/>
              <a:t>X = {“a” =&gt; 1 , :b =&gt; [2,3]}			#hash</a:t>
            </a:r>
          </a:p>
          <a:p>
            <a:pPr lvl="2"/>
            <a:r>
              <a:rPr lang="en-US" dirty="0" smtClean="0"/>
              <a:t>X.keys == [“a”,:b]				#X.values  ?</a:t>
            </a:r>
            <a:endParaRPr lang="en-US" dirty="0"/>
          </a:p>
        </p:txBody>
      </p:sp>
    </p:spTree>
    <p:extLst>
      <p:ext uri="{BB962C8B-B14F-4D97-AF65-F5344CB8AC3E}">
        <p14:creationId xmlns:p14="http://schemas.microsoft.com/office/powerpoint/2010/main" val="2533160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Métodos</a:t>
            </a:r>
            <a:endParaRPr lang="en-US" dirty="0"/>
          </a:p>
        </p:txBody>
      </p:sp>
      <p:sp>
        <p:nvSpPr>
          <p:cNvPr id="4" name="2 Marcador de contenido"/>
          <p:cNvSpPr txBox="1">
            <a:spLocks/>
          </p:cNvSpPr>
          <p:nvPr/>
        </p:nvSpPr>
        <p:spPr>
          <a:xfrm>
            <a:off x="540327" y="1295400"/>
            <a:ext cx="8153400" cy="45720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Parámetros por referencia</a:t>
            </a:r>
          </a:p>
          <a:p>
            <a:pPr marL="1371600" lvl="3" indent="0">
              <a:buFont typeface="Arial" panose="020B0604020202020204" pitchFamily="34" charset="0"/>
              <a:buNone/>
            </a:pPr>
            <a:r>
              <a:rPr lang="en-US" dirty="0" smtClean="0"/>
              <a:t>def 	foo(</a:t>
            </a:r>
            <a:r>
              <a:rPr lang="en-US" dirty="0" err="1" smtClean="0"/>
              <a:t>x,y</a:t>
            </a:r>
            <a:r>
              <a:rPr lang="en-US" dirty="0" smtClean="0"/>
              <a:t>)</a:t>
            </a:r>
          </a:p>
          <a:p>
            <a:pPr marL="1371600" lvl="3" indent="0">
              <a:buFont typeface="Arial" panose="020B0604020202020204" pitchFamily="34" charset="0"/>
              <a:buNone/>
            </a:pPr>
            <a:r>
              <a:rPr lang="en-US" dirty="0" smtClean="0"/>
              <a:t>	return [x,y+1]</a:t>
            </a:r>
          </a:p>
          <a:p>
            <a:pPr marL="1371600" lvl="3" indent="0">
              <a:buFont typeface="Arial" panose="020B0604020202020204" pitchFamily="34" charset="0"/>
              <a:buNone/>
            </a:pPr>
            <a:r>
              <a:rPr lang="en-US" dirty="0" smtClean="0"/>
              <a:t>end</a:t>
            </a:r>
          </a:p>
          <a:p>
            <a:pPr marL="1371600" lvl="3" indent="0">
              <a:buFont typeface="Arial" panose="020B0604020202020204" pitchFamily="34" charset="0"/>
              <a:buNone/>
            </a:pPr>
            <a:r>
              <a:rPr lang="en-US" dirty="0" smtClean="0"/>
              <a:t>def  foo(</a:t>
            </a:r>
            <a:r>
              <a:rPr lang="en-US" dirty="0" err="1" smtClean="0"/>
              <a:t>x,y</a:t>
            </a:r>
            <a:r>
              <a:rPr lang="en-US" dirty="0" smtClean="0"/>
              <a:t>); return [x,y+1]; end;	#también así</a:t>
            </a:r>
          </a:p>
          <a:p>
            <a:pPr marL="1371600" lvl="3" indent="0">
              <a:buFont typeface="Arial" panose="020B0604020202020204" pitchFamily="34" charset="0"/>
              <a:buNone/>
            </a:pPr>
            <a:endParaRPr lang="en-US" dirty="0"/>
          </a:p>
          <a:p>
            <a:pPr marL="1371600" lvl="3" indent="0">
              <a:buFont typeface="Arial" panose="020B0604020202020204" pitchFamily="34" charset="0"/>
              <a:buNone/>
            </a:pPr>
            <a:r>
              <a:rPr lang="en-US" dirty="0" smtClean="0"/>
              <a:t>Ej;	</a:t>
            </a:r>
            <a:r>
              <a:rPr lang="en-US" dirty="0" err="1" smtClean="0"/>
              <a:t>a,b</a:t>
            </a:r>
            <a:r>
              <a:rPr lang="en-US" dirty="0" smtClean="0"/>
              <a:t> = foo(100,200)</a:t>
            </a:r>
          </a:p>
          <a:p>
            <a:pPr marL="1371600" lvl="3" indent="0">
              <a:buFont typeface="Arial" panose="020B0604020202020204" pitchFamily="34" charset="0"/>
              <a:buNone/>
            </a:pPr>
            <a:endParaRPr lang="en-US" dirty="0" smtClean="0"/>
          </a:p>
          <a:p>
            <a:pPr marL="1371600" lvl="3" indent="0">
              <a:buFont typeface="Arial" panose="020B0604020202020204" pitchFamily="34" charset="0"/>
              <a:buNone/>
            </a:pPr>
            <a:r>
              <a:rPr lang="en-US" dirty="0" smtClean="0"/>
              <a:t>def 	foo (</a:t>
            </a:r>
            <a:r>
              <a:rPr lang="en-US" dirty="0" err="1" smtClean="0"/>
              <a:t>x,y</a:t>
            </a:r>
            <a:r>
              <a:rPr lang="en-US" dirty="0" smtClean="0"/>
              <a:t>=0)       #el </a:t>
            </a:r>
            <a:r>
              <a:rPr lang="en-US" dirty="0" err="1" smtClean="0"/>
              <a:t>parámetro</a:t>
            </a:r>
            <a:r>
              <a:rPr lang="en-US" dirty="0" smtClean="0"/>
              <a:t> (y) es opcional en la llamada </a:t>
            </a:r>
          </a:p>
          <a:p>
            <a:pPr marL="1371600" lvl="3" indent="0">
              <a:buFont typeface="Arial" panose="020B0604020202020204" pitchFamily="34" charset="0"/>
              <a:buNone/>
            </a:pPr>
            <a:r>
              <a:rPr lang="en-US" dirty="0" smtClean="0"/>
              <a:t>	[x,y+1]	          #por omisión se retorna el </a:t>
            </a:r>
            <a:r>
              <a:rPr lang="en-US" dirty="0" err="1" smtClean="0"/>
              <a:t>resultado</a:t>
            </a:r>
            <a:endParaRPr lang="en-US" dirty="0" smtClean="0"/>
          </a:p>
          <a:p>
            <a:pPr marL="1371600" lvl="3" indent="0">
              <a:buFont typeface="Arial" panose="020B0604020202020204" pitchFamily="34" charset="0"/>
              <a:buNone/>
            </a:pPr>
            <a:r>
              <a:rPr lang="en-US" dirty="0" smtClean="0"/>
              <a:t>end		          #de la última expresión</a:t>
            </a:r>
          </a:p>
          <a:p>
            <a:pPr marL="1371600" lvl="3" indent="0">
              <a:buFont typeface="Arial" panose="020B0604020202020204" pitchFamily="34" charset="0"/>
              <a:buNone/>
            </a:pPr>
            <a:endParaRPr lang="en-US" dirty="0"/>
          </a:p>
          <a:p>
            <a:pPr marL="1371600" lvl="3" indent="0">
              <a:buFont typeface="Arial" panose="020B0604020202020204" pitchFamily="34" charset="0"/>
              <a:buNone/>
            </a:pPr>
            <a:r>
              <a:rPr lang="en-US" dirty="0" smtClean="0"/>
              <a:t>Ej; 	</a:t>
            </a:r>
            <a:r>
              <a:rPr lang="en-US" dirty="0" err="1" smtClean="0"/>
              <a:t>a,b</a:t>
            </a:r>
            <a:r>
              <a:rPr lang="en-US" dirty="0" smtClean="0"/>
              <a:t> = foo(100) #</a:t>
            </a:r>
            <a:r>
              <a:rPr lang="en-US" dirty="0" err="1" smtClean="0"/>
              <a:t>aquí</a:t>
            </a:r>
            <a:r>
              <a:rPr lang="en-US" dirty="0" smtClean="0"/>
              <a:t> y asume 0</a:t>
            </a:r>
          </a:p>
          <a:p>
            <a:pPr marL="1371600" lvl="3" indent="0">
              <a:buFont typeface="Arial" panose="020B0604020202020204" pitchFamily="34" charset="0"/>
              <a:buNone/>
            </a:pPr>
            <a:endParaRPr lang="en-US" dirty="0"/>
          </a:p>
        </p:txBody>
      </p:sp>
    </p:spTree>
    <p:extLst>
      <p:ext uri="{BB962C8B-B14F-4D97-AF65-F5344CB8AC3E}">
        <p14:creationId xmlns:p14="http://schemas.microsoft.com/office/powerpoint/2010/main" val="427885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…mas razones?</a:t>
            </a:r>
            <a:endParaRPr lang="en-US" dirty="0"/>
          </a:p>
        </p:txBody>
      </p:sp>
      <p:sp>
        <p:nvSpPr>
          <p:cNvPr id="3" name="2 Marcador de contenido"/>
          <p:cNvSpPr>
            <a:spLocks noGrp="1"/>
          </p:cNvSpPr>
          <p:nvPr>
            <p:ph idx="1"/>
          </p:nvPr>
        </p:nvSpPr>
        <p:spPr/>
        <p:txBody>
          <a:bodyPr>
            <a:normAutofit fontScale="92500"/>
          </a:bodyPr>
          <a:lstStyle/>
          <a:p>
            <a:pPr lvl="1"/>
            <a:endParaRPr lang="en-US" dirty="0" smtClean="0"/>
          </a:p>
          <a:p>
            <a:pPr lvl="1"/>
            <a:r>
              <a:rPr lang="en-US" dirty="0" smtClean="0"/>
              <a:t>En 2005,el FBI invirtió 170M $ en un proyecto de archivo virtual para sus agentes. Fué tan mal diseñado que decidieron tirarlo </a:t>
            </a:r>
            <a:r>
              <a:rPr lang="en-US" dirty="0" err="1" smtClean="0"/>
              <a:t>todo</a:t>
            </a:r>
            <a:r>
              <a:rPr lang="en-US" dirty="0" smtClean="0"/>
              <a:t> a la basura.</a:t>
            </a:r>
          </a:p>
          <a:p>
            <a:pPr lvl="1"/>
            <a:r>
              <a:rPr lang="en-US" dirty="0"/>
              <a:t> </a:t>
            </a:r>
            <a:r>
              <a:rPr lang="en-US" dirty="0" smtClean="0"/>
              <a:t>En 1996,la explosión del cohete Ariane 5 con pérdida de 370M $ . Se mantuvo el mismo formato numérico del Ariane 4, en un nuevo cohete que generaba información mucho más rápido, y boooom.</a:t>
            </a:r>
            <a:endParaRPr lang="en-US" dirty="0"/>
          </a:p>
        </p:txBody>
      </p:sp>
      <p:pic>
        <p:nvPicPr>
          <p:cNvPr id="9" name="8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418" y="1672228"/>
            <a:ext cx="3449782" cy="3329904"/>
          </a:xfrm>
          <a:prstGeom prst="rect">
            <a:avLst/>
          </a:prstGeom>
        </p:spPr>
      </p:pic>
    </p:spTree>
    <p:extLst>
      <p:ext uri="{BB962C8B-B14F-4D97-AF65-F5344CB8AC3E}">
        <p14:creationId xmlns:p14="http://schemas.microsoft.com/office/powerpoint/2010/main" val="21824218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Construcciones básicas</a:t>
            </a:r>
            <a:endParaRPr lang="en-US" dirty="0"/>
          </a:p>
        </p:txBody>
      </p:sp>
      <p:sp>
        <p:nvSpPr>
          <p:cNvPr id="3" name="2 Marcador de contenido"/>
          <p:cNvSpPr>
            <a:spLocks noGrp="1"/>
          </p:cNvSpPr>
          <p:nvPr>
            <p:ph idx="1"/>
          </p:nvPr>
        </p:nvSpPr>
        <p:spPr/>
        <p:txBody>
          <a:bodyPr/>
          <a:lstStyle/>
          <a:p>
            <a:r>
              <a:rPr lang="en-US" dirty="0" smtClean="0"/>
              <a:t>Usar ; para fin de sentencia . Opcional cuando</a:t>
            </a:r>
          </a:p>
          <a:p>
            <a:pPr marL="0" indent="0">
              <a:buNone/>
            </a:pPr>
            <a:r>
              <a:rPr lang="en-US" dirty="0" smtClean="0"/>
              <a:t>    única setencia en la línea.</a:t>
            </a:r>
          </a:p>
          <a:p>
            <a:r>
              <a:rPr lang="en-US" dirty="0" smtClean="0"/>
              <a:t>Sentencias</a:t>
            </a:r>
            <a:r>
              <a:rPr lang="en-US" dirty="0"/>
              <a:t> </a:t>
            </a:r>
            <a:r>
              <a:rPr lang="en-US" dirty="0" smtClean="0"/>
              <a:t>pueden abarcar más de una línea</a:t>
            </a:r>
          </a:p>
          <a:p>
            <a:pPr marL="0" indent="0">
              <a:buNone/>
            </a:pPr>
            <a:r>
              <a:rPr lang="en-US" dirty="0" smtClean="0"/>
              <a:t>    sin ambiguedad</a:t>
            </a:r>
          </a:p>
          <a:p>
            <a:pPr marL="0" indent="0">
              <a:buNone/>
            </a:pPr>
            <a:r>
              <a:rPr lang="en-US" sz="2000" dirty="0" smtClean="0"/>
              <a:t>	Sí:</a:t>
            </a:r>
            <a:r>
              <a:rPr lang="en-US" sz="2000" dirty="0"/>
              <a:t>	</a:t>
            </a:r>
            <a:r>
              <a:rPr lang="en-US" sz="2000" dirty="0" smtClean="0"/>
              <a:t>raise(“Boom!”) unless	No;	</a:t>
            </a:r>
            <a:r>
              <a:rPr lang="en-US" sz="2000" dirty="0"/>
              <a:t> raise(“Boom!”) </a:t>
            </a:r>
            <a:endParaRPr lang="en-US" sz="2000" dirty="0" smtClean="0"/>
          </a:p>
          <a:p>
            <a:pPr marL="0" indent="0">
              <a:buNone/>
            </a:pPr>
            <a:r>
              <a:rPr lang="en-US" sz="2000" dirty="0"/>
              <a:t>	 </a:t>
            </a:r>
            <a:r>
              <a:rPr lang="en-US" sz="2000" dirty="0" smtClean="0"/>
              <a:t>                    ship_stable			     unless ship_stable</a:t>
            </a:r>
          </a:p>
          <a:p>
            <a:r>
              <a:rPr lang="en-US" dirty="0" smtClean="0"/>
              <a:t>Comparaciones básicas y </a:t>
            </a:r>
            <a:r>
              <a:rPr lang="en-US" dirty="0" err="1" smtClean="0"/>
              <a:t>booleans</a:t>
            </a:r>
            <a:endParaRPr lang="en-US" dirty="0" smtClean="0"/>
          </a:p>
          <a:p>
            <a:pPr marL="0" indent="0" algn="ctr">
              <a:buNone/>
            </a:pPr>
            <a:r>
              <a:rPr lang="en-US" sz="2400" dirty="0" smtClean="0"/>
              <a:t>==   !=  &lt; &gt;    =~    !~   true   false   nil </a:t>
            </a:r>
          </a:p>
          <a:p>
            <a:pPr marL="0" indent="0">
              <a:buNone/>
            </a:pPr>
            <a:endParaRPr lang="en-US" dirty="0"/>
          </a:p>
        </p:txBody>
      </p:sp>
    </p:spTree>
    <p:extLst>
      <p:ext uri="{BB962C8B-B14F-4D97-AF65-F5344CB8AC3E}">
        <p14:creationId xmlns:p14="http://schemas.microsoft.com/office/powerpoint/2010/main" val="260083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Control de ejecución</a:t>
            </a:r>
            <a:endParaRPr lang="en-US" dirty="0"/>
          </a:p>
        </p:txBody>
      </p:sp>
      <p:sp>
        <p:nvSpPr>
          <p:cNvPr id="3" name="2 Marcador de contenido"/>
          <p:cNvSpPr>
            <a:spLocks noGrp="1"/>
          </p:cNvSpPr>
          <p:nvPr>
            <p:ph idx="1"/>
          </p:nvPr>
        </p:nvSpPr>
        <p:spPr>
          <a:xfrm>
            <a:off x="457200" y="1600200"/>
            <a:ext cx="8229600" cy="4267200"/>
          </a:xfrm>
        </p:spPr>
        <p:txBody>
          <a:bodyPr>
            <a:normAutofit fontScale="77500" lnSpcReduction="20000"/>
          </a:bodyPr>
          <a:lstStyle/>
          <a:p>
            <a:pPr marL="0" indent="0">
              <a:buNone/>
            </a:pPr>
            <a:r>
              <a:rPr lang="en-US" b="1" dirty="0" smtClean="0"/>
              <a:t>If</a:t>
            </a:r>
            <a:r>
              <a:rPr lang="en-US" dirty="0" smtClean="0"/>
              <a:t> </a:t>
            </a:r>
            <a:r>
              <a:rPr lang="en-US" i="1" dirty="0" err="1" smtClean="0"/>
              <a:t>cond</a:t>
            </a:r>
            <a:r>
              <a:rPr lang="en-US" dirty="0" smtClean="0"/>
              <a:t> (</a:t>
            </a:r>
            <a:r>
              <a:rPr lang="en-US" b="1" dirty="0" smtClean="0"/>
              <a:t>unless</a:t>
            </a:r>
            <a:r>
              <a:rPr lang="en-US" dirty="0" smtClean="0"/>
              <a:t> </a:t>
            </a:r>
            <a:r>
              <a:rPr lang="en-US" i="1" dirty="0" err="1" smtClean="0"/>
              <a:t>cond</a:t>
            </a:r>
            <a:r>
              <a:rPr lang="en-US" dirty="0" smtClean="0"/>
              <a:t>)	     </a:t>
            </a:r>
            <a:r>
              <a:rPr lang="en-US" b="1" dirty="0" smtClean="0"/>
              <a:t>while </a:t>
            </a:r>
            <a:r>
              <a:rPr lang="en-US" i="1" dirty="0" err="1" smtClean="0"/>
              <a:t>cond</a:t>
            </a:r>
            <a:r>
              <a:rPr lang="en-US" i="1" dirty="0" smtClean="0"/>
              <a:t> (</a:t>
            </a:r>
            <a:r>
              <a:rPr lang="en-US" b="1" i="1" dirty="0" smtClean="0"/>
              <a:t>until </a:t>
            </a:r>
            <a:r>
              <a:rPr lang="en-US" i="1" dirty="0" err="1" smtClean="0"/>
              <a:t>cond</a:t>
            </a:r>
            <a:r>
              <a:rPr lang="en-US" i="1" dirty="0" smtClean="0"/>
              <a:t>)</a:t>
            </a:r>
          </a:p>
          <a:p>
            <a:pPr marL="0" indent="0">
              <a:buNone/>
            </a:pPr>
            <a:r>
              <a:rPr lang="en-US" b="1" dirty="0"/>
              <a:t>e</a:t>
            </a:r>
            <a:r>
              <a:rPr lang="en-US" b="1" dirty="0" smtClean="0"/>
              <a:t>lse				     end</a:t>
            </a:r>
          </a:p>
          <a:p>
            <a:pPr marL="0" indent="0">
              <a:buNone/>
            </a:pPr>
            <a:r>
              <a:rPr lang="en-US" b="1" dirty="0" err="1"/>
              <a:t>e</a:t>
            </a:r>
            <a:r>
              <a:rPr lang="en-US" b="1" dirty="0" err="1" smtClean="0"/>
              <a:t>lseif</a:t>
            </a:r>
            <a:r>
              <a:rPr lang="en-US" b="1" dirty="0" smtClean="0"/>
              <a:t> </a:t>
            </a:r>
            <a:r>
              <a:rPr lang="en-US" i="1" dirty="0" err="1" smtClean="0"/>
              <a:t>cond</a:t>
            </a:r>
            <a:r>
              <a:rPr lang="en-US" i="1" dirty="0" smtClean="0"/>
              <a:t>			     </a:t>
            </a:r>
            <a:r>
              <a:rPr lang="en-US" dirty="0" smtClean="0"/>
              <a:t>1.</a:t>
            </a:r>
            <a:r>
              <a:rPr lang="en-US" b="1" dirty="0" smtClean="0"/>
              <a:t>upto(</a:t>
            </a:r>
            <a:r>
              <a:rPr lang="en-US" dirty="0" smtClean="0"/>
              <a:t>10</a:t>
            </a:r>
            <a:r>
              <a:rPr lang="en-US" b="1" dirty="0" smtClean="0"/>
              <a:t>)</a:t>
            </a:r>
            <a:r>
              <a:rPr lang="en-US" dirty="0" smtClean="0"/>
              <a:t> </a:t>
            </a:r>
            <a:r>
              <a:rPr lang="en-US" b="1" dirty="0" smtClean="0"/>
              <a:t>do</a:t>
            </a:r>
            <a:r>
              <a:rPr lang="en-US" dirty="0" smtClean="0"/>
              <a:t> </a:t>
            </a:r>
            <a:r>
              <a:rPr lang="en-US" b="1" dirty="0" smtClean="0"/>
              <a:t>|</a:t>
            </a:r>
            <a:r>
              <a:rPr lang="en-US" dirty="0" smtClean="0"/>
              <a:t>i</a:t>
            </a:r>
            <a:r>
              <a:rPr lang="en-US" b="1" dirty="0" smtClean="0"/>
              <a:t>|</a:t>
            </a:r>
            <a:r>
              <a:rPr lang="en-US" dirty="0" smtClean="0"/>
              <a:t>... </a:t>
            </a:r>
            <a:r>
              <a:rPr lang="en-US" b="1" dirty="0" smtClean="0"/>
              <a:t>end</a:t>
            </a:r>
          </a:p>
          <a:p>
            <a:pPr marL="0" indent="0">
              <a:buNone/>
            </a:pPr>
            <a:r>
              <a:rPr lang="en-US" b="1" dirty="0"/>
              <a:t>e</a:t>
            </a:r>
            <a:r>
              <a:rPr lang="en-US" b="1" dirty="0" smtClean="0"/>
              <a:t>nd				     </a:t>
            </a:r>
            <a:r>
              <a:rPr lang="en-US" dirty="0" smtClean="0"/>
              <a:t>10.</a:t>
            </a:r>
            <a:r>
              <a:rPr lang="en-US" b="1" dirty="0" smtClean="0"/>
              <a:t>times</a:t>
            </a:r>
            <a:r>
              <a:rPr lang="en-US" dirty="0" smtClean="0"/>
              <a:t> do ... </a:t>
            </a:r>
            <a:r>
              <a:rPr lang="en-US" b="1" dirty="0" smtClean="0"/>
              <a:t>end</a:t>
            </a:r>
          </a:p>
          <a:p>
            <a:pPr marL="0" indent="0">
              <a:buNone/>
            </a:pPr>
            <a:r>
              <a:rPr lang="en-US" dirty="0" smtClean="0"/>
              <a:t>Ej; 	a/b if b != 0	     	    </a:t>
            </a:r>
            <a:r>
              <a:rPr lang="en-US" i="1" dirty="0" err="1" smtClean="0"/>
              <a:t>colección.</a:t>
            </a:r>
            <a:r>
              <a:rPr lang="en-US" b="1" dirty="0" err="1" smtClean="0"/>
              <a:t>each</a:t>
            </a:r>
            <a:r>
              <a:rPr lang="en-US" i="1" dirty="0" smtClean="0"/>
              <a:t> </a:t>
            </a:r>
            <a:r>
              <a:rPr lang="en-US" b="1" dirty="0" smtClean="0"/>
              <a:t>do</a:t>
            </a:r>
            <a:r>
              <a:rPr lang="en-US" i="1" dirty="0"/>
              <a:t> </a:t>
            </a:r>
            <a:r>
              <a:rPr lang="en-US" b="1" dirty="0" smtClean="0"/>
              <a:t>|</a:t>
            </a:r>
            <a:r>
              <a:rPr lang="en-US" dirty="0" smtClean="0"/>
              <a:t>i</a:t>
            </a:r>
            <a:r>
              <a:rPr lang="en-US" b="1" dirty="0" smtClean="0"/>
              <a:t>|</a:t>
            </a:r>
          </a:p>
          <a:p>
            <a:pPr marL="0" indent="0">
              <a:buNone/>
            </a:pPr>
            <a:r>
              <a:rPr lang="en-US" i="1" dirty="0" smtClean="0"/>
              <a:t>	</a:t>
            </a:r>
            <a:r>
              <a:rPr lang="en-US" dirty="0" smtClean="0"/>
              <a:t>a/b</a:t>
            </a:r>
            <a:r>
              <a:rPr lang="en-US" i="1" dirty="0"/>
              <a:t> </a:t>
            </a:r>
            <a:r>
              <a:rPr lang="en-US" dirty="0" smtClean="0"/>
              <a:t>unless b = 0</a:t>
            </a:r>
            <a:r>
              <a:rPr lang="en-US" i="1" dirty="0" smtClean="0"/>
              <a:t>				…								</a:t>
            </a:r>
            <a:r>
              <a:rPr lang="en-US" b="1" dirty="0" smtClean="0"/>
              <a:t>end</a:t>
            </a:r>
            <a:endParaRPr lang="en-US" i="1" dirty="0" smtClean="0"/>
          </a:p>
          <a:p>
            <a:pPr marL="0" indent="0">
              <a:buNone/>
            </a:pPr>
            <a:r>
              <a:rPr lang="en-US" b="1" i="1" dirty="0"/>
              <a:t>	</a:t>
            </a:r>
            <a:r>
              <a:rPr lang="en-US" b="1" i="1" dirty="0" smtClean="0"/>
              <a:t>			    </a:t>
            </a:r>
            <a:r>
              <a:rPr lang="en-US" dirty="0" smtClean="0"/>
              <a:t>Ej;</a:t>
            </a:r>
            <a:r>
              <a:rPr lang="en-US" b="1" i="1" dirty="0" smtClean="0"/>
              <a:t>	</a:t>
            </a:r>
            <a:r>
              <a:rPr lang="en-US" dirty="0" smtClean="0"/>
              <a:t>x=0;</a:t>
            </a:r>
          </a:p>
          <a:p>
            <a:pPr marL="0" indent="0">
              <a:buNone/>
            </a:pPr>
            <a:r>
              <a:rPr lang="en-US" dirty="0"/>
              <a:t>	</a:t>
            </a:r>
            <a:r>
              <a:rPr lang="en-US" dirty="0" smtClean="0"/>
              <a:t>				[1,2,3].each do |i|</a:t>
            </a:r>
          </a:p>
          <a:p>
            <a:pPr marL="0" indent="0">
              <a:buNone/>
            </a:pPr>
            <a:r>
              <a:rPr lang="en-US" dirty="0"/>
              <a:t>	</a:t>
            </a:r>
            <a:r>
              <a:rPr lang="en-US" dirty="0" smtClean="0"/>
              <a:t>				x =+ I</a:t>
            </a:r>
          </a:p>
          <a:p>
            <a:pPr marL="0" indent="0">
              <a:buNone/>
            </a:pPr>
            <a:r>
              <a:rPr lang="en-US" dirty="0"/>
              <a:t>	</a:t>
            </a:r>
            <a:r>
              <a:rPr lang="en-US" dirty="0" smtClean="0"/>
              <a:t>				end</a:t>
            </a:r>
          </a:p>
          <a:p>
            <a:pPr marL="0" indent="0">
              <a:buNone/>
            </a:pPr>
            <a:endParaRPr lang="en-US" dirty="0" smtClean="0"/>
          </a:p>
          <a:p>
            <a:pPr marL="0" indent="0">
              <a:buNone/>
            </a:pPr>
            <a:endParaRPr lang="en-US" dirty="0"/>
          </a:p>
        </p:txBody>
      </p:sp>
      <p:cxnSp>
        <p:nvCxnSpPr>
          <p:cNvPr id="5" name="4 Conector recto"/>
          <p:cNvCxnSpPr/>
          <p:nvPr/>
        </p:nvCxnSpPr>
        <p:spPr>
          <a:xfrm>
            <a:off x="4456578" y="1639423"/>
            <a:ext cx="0" cy="4608977"/>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778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Strings &amp; expresiones regulares</a:t>
            </a:r>
            <a:endParaRPr lang="en-US" dirty="0"/>
          </a:p>
        </p:txBody>
      </p:sp>
      <p:sp>
        <p:nvSpPr>
          <p:cNvPr id="3" name="2 Marcador de contenido"/>
          <p:cNvSpPr>
            <a:spLocks noGrp="1"/>
          </p:cNvSpPr>
          <p:nvPr>
            <p:ph idx="1"/>
          </p:nvPr>
        </p:nvSpPr>
        <p:spPr/>
        <p:txBody>
          <a:bodyPr>
            <a:normAutofit fontScale="70000" lnSpcReduction="20000"/>
          </a:bodyPr>
          <a:lstStyle/>
          <a:p>
            <a:r>
              <a:rPr lang="en-US" dirty="0" smtClean="0"/>
              <a:t>Visita rubular.com</a:t>
            </a:r>
          </a:p>
          <a:p>
            <a:r>
              <a:rPr lang="en-US" dirty="0" smtClean="0"/>
              <a:t>“string”,%Q{string},’string’, %q{string},#{}</a:t>
            </a:r>
          </a:p>
          <a:p>
            <a:pPr marL="0" indent="0">
              <a:buNone/>
            </a:pPr>
            <a:r>
              <a:rPr lang="en-US" dirty="0"/>
              <a:t> </a:t>
            </a:r>
            <a:r>
              <a:rPr lang="en-US" dirty="0" smtClean="0"/>
              <a:t>    Ej; a=41; “La respuesta es #{a+1}</a:t>
            </a:r>
          </a:p>
          <a:p>
            <a:r>
              <a:rPr lang="en-US" dirty="0" smtClean="0"/>
              <a:t>Una expresión regular (regexp) es un patrón</a:t>
            </a:r>
          </a:p>
          <a:p>
            <a:pPr marL="0" indent="0">
              <a:buNone/>
            </a:pPr>
            <a:r>
              <a:rPr lang="en-US" dirty="0"/>
              <a:t> </a:t>
            </a:r>
            <a:r>
              <a:rPr lang="en-US" dirty="0" smtClean="0"/>
              <a:t>   que se busca en un string</a:t>
            </a:r>
          </a:p>
          <a:p>
            <a:pPr marL="0" indent="0">
              <a:buNone/>
            </a:pPr>
            <a:r>
              <a:rPr lang="en-US" dirty="0" smtClean="0">
                <a:hlinkClick r:id="rId2"/>
              </a:rPr>
              <a:t>“fox@berkeley.EDU</a:t>
            </a:r>
            <a:r>
              <a:rPr lang="en-US" dirty="0" smtClean="0"/>
              <a:t> “ =~ /(.*)@(.*)\.edu$/I</a:t>
            </a:r>
          </a:p>
          <a:p>
            <a:pPr marL="0" indent="0">
              <a:buNone/>
            </a:pPr>
            <a:r>
              <a:rPr lang="en-US" dirty="0" smtClean="0"/>
              <a:t>Falso de no haber coincidencia con el patrón</a:t>
            </a:r>
          </a:p>
          <a:p>
            <a:pPr marL="0" indent="0">
              <a:buNone/>
            </a:pPr>
            <a:r>
              <a:rPr lang="en-US" dirty="0" smtClean="0"/>
              <a:t>Cierto de haberla ($1…$n son grupos de captura</a:t>
            </a:r>
          </a:p>
          <a:p>
            <a:pPr marL="0" indent="0">
              <a:buNone/>
            </a:pPr>
            <a:r>
              <a:rPr lang="en-US" dirty="0" smtClean="0"/>
              <a:t>$1==“fox”; $2==“berkeley”</a:t>
            </a:r>
          </a:p>
          <a:p>
            <a:pPr marL="0" indent="0">
              <a:buNone/>
            </a:pPr>
            <a:r>
              <a:rPr lang="en-US" dirty="0" smtClean="0"/>
              <a:t>También es válido escribir regexp así:</a:t>
            </a:r>
          </a:p>
          <a:p>
            <a:pPr marL="0" indent="0">
              <a:buNone/>
            </a:pPr>
            <a:r>
              <a:rPr lang="en-US" dirty="0" smtClean="0"/>
              <a:t>%r{(.*)@(.*)\.</a:t>
            </a:r>
            <a:r>
              <a:rPr lang="en-US" dirty="0"/>
              <a:t>edu</a:t>
            </a:r>
            <a:r>
              <a:rPr lang="en-US" dirty="0" smtClean="0"/>
              <a:t>$}I</a:t>
            </a:r>
          </a:p>
          <a:p>
            <a:pPr marL="0" indent="0">
              <a:buNone/>
            </a:pPr>
            <a:r>
              <a:rPr lang="en-US" dirty="0" smtClean="0"/>
              <a:t>Regexp.new((.*)@(.*)\.</a:t>
            </a:r>
            <a:r>
              <a:rPr lang="en-US" dirty="0"/>
              <a:t>edu</a:t>
            </a:r>
            <a:r>
              <a:rPr lang="en-US" dirty="0" smtClean="0"/>
              <a:t>$’’,Regexp::IGNORECASE)</a:t>
            </a:r>
            <a:endParaRPr lang="en-US" dirty="0"/>
          </a:p>
        </p:txBody>
      </p:sp>
    </p:spTree>
    <p:extLst>
      <p:ext uri="{BB962C8B-B14F-4D97-AF65-F5344CB8AC3E}">
        <p14:creationId xmlns:p14="http://schemas.microsoft.com/office/powerpoint/2010/main" val="3676278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Reto</a:t>
            </a:r>
            <a:endParaRPr lang="en-US" dirty="0"/>
          </a:p>
        </p:txBody>
      </p:sp>
      <p:sp>
        <p:nvSpPr>
          <p:cNvPr id="3" name="2 Marcador de contenido"/>
          <p:cNvSpPr>
            <a:spLocks noGrp="1"/>
          </p:cNvSpPr>
          <p:nvPr>
            <p:ph idx="1"/>
          </p:nvPr>
        </p:nvSpPr>
        <p:spPr>
          <a:xfrm>
            <a:off x="457200" y="1371600"/>
            <a:ext cx="8458200" cy="4754563"/>
          </a:xfrm>
        </p:spPr>
        <p:txBody>
          <a:bodyPr/>
          <a:lstStyle/>
          <a:p>
            <a:pPr marL="0" indent="0">
              <a:buNone/>
            </a:pPr>
            <a:r>
              <a:rPr lang="en-US" dirty="0" smtClean="0"/>
              <a:t>Si te doy esta expresión;</a:t>
            </a:r>
          </a:p>
          <a:p>
            <a:pPr marL="0" indent="0">
              <a:buNone/>
            </a:pPr>
            <a:r>
              <a:rPr lang="en-US" dirty="0" smtClean="0"/>
              <a:t>rx  = {:var=&gt;/^len/, ‘var’=&gt;[%r{EN(IN)$}, /en(in)/i]}</a:t>
            </a:r>
          </a:p>
          <a:p>
            <a:pPr marL="0" indent="0">
              <a:buNone/>
            </a:pPr>
            <a:endParaRPr lang="en-US" dirty="0" smtClean="0"/>
          </a:p>
          <a:p>
            <a:pPr marL="0" indent="0">
              <a:buNone/>
            </a:pPr>
            <a:r>
              <a:rPr lang="en-US" dirty="0" smtClean="0"/>
              <a:t>Puedes decirme cual expresión no evalua  a nil?</a:t>
            </a:r>
          </a:p>
          <a:p>
            <a:pPr marL="0" indent="0">
              <a:buNone/>
            </a:pPr>
            <a:r>
              <a:rPr lang="en-US" dirty="0" smtClean="0"/>
              <a:t>A- “lenin”=~rx{:var}</a:t>
            </a:r>
          </a:p>
          <a:p>
            <a:pPr marL="0" indent="0">
              <a:buNone/>
            </a:pPr>
            <a:r>
              <a:rPr lang="en-US" dirty="0" smtClean="0"/>
              <a:t>B- rx[:var][1] =~ “LENIN”</a:t>
            </a:r>
          </a:p>
          <a:p>
            <a:pPr marL="0" indent="0">
              <a:buNone/>
            </a:pPr>
            <a:r>
              <a:rPr lang="en-US" dirty="0" smtClean="0"/>
              <a:t>C- rx[“fox”][1] =~ “LENIN”</a:t>
            </a:r>
          </a:p>
          <a:p>
            <a:pPr marL="0" indent="0">
              <a:buNone/>
            </a:pPr>
            <a:r>
              <a:rPr lang="en-US" dirty="0" smtClean="0"/>
              <a:t>D- “lenin” =~ rx[‘fox’,1]</a:t>
            </a:r>
            <a:endParaRPr lang="en-US" dirty="0"/>
          </a:p>
        </p:txBody>
      </p:sp>
    </p:spTree>
    <p:extLst>
      <p:ext uri="{BB962C8B-B14F-4D97-AF65-F5344CB8AC3E}">
        <p14:creationId xmlns:p14="http://schemas.microsoft.com/office/powerpoint/2010/main" val="616781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0"/>
            <a:ext cx="8229600" cy="1143000"/>
          </a:xfrm>
        </p:spPr>
        <p:txBody>
          <a:bodyPr/>
          <a:lstStyle/>
          <a:p>
            <a:r>
              <a:rPr lang="en-US" dirty="0" smtClean="0"/>
              <a:t>Para Ruby </a:t>
            </a:r>
            <a:r>
              <a:rPr lang="en-US" dirty="0" err="1" smtClean="0"/>
              <a:t>todo</a:t>
            </a:r>
            <a:r>
              <a:rPr lang="en-US" dirty="0" smtClean="0"/>
              <a:t> es objeto</a:t>
            </a:r>
            <a:endParaRPr lang="en-US" dirty="0"/>
          </a:p>
        </p:txBody>
      </p:sp>
      <p:sp>
        <p:nvSpPr>
          <p:cNvPr id="3" name="2 Marcador de contenido"/>
          <p:cNvSpPr>
            <a:spLocks noGrp="1"/>
          </p:cNvSpPr>
          <p:nvPr>
            <p:ph idx="1"/>
          </p:nvPr>
        </p:nvSpPr>
        <p:spPr>
          <a:xfrm>
            <a:off x="457200" y="1066800"/>
            <a:ext cx="8382000" cy="2362199"/>
          </a:xfrm>
        </p:spPr>
        <p:txBody>
          <a:bodyPr>
            <a:normAutofit fontScale="85000" lnSpcReduction="20000"/>
          </a:bodyPr>
          <a:lstStyle/>
          <a:p>
            <a:r>
              <a:rPr lang="en-US" dirty="0" smtClean="0"/>
              <a:t>Casi </a:t>
            </a:r>
            <a:r>
              <a:rPr lang="en-US" dirty="0" err="1" smtClean="0"/>
              <a:t>todo</a:t>
            </a:r>
            <a:r>
              <a:rPr lang="en-US" dirty="0" smtClean="0"/>
              <a:t> se resuelve con una llamada a objeto</a:t>
            </a:r>
          </a:p>
          <a:p>
            <a:r>
              <a:rPr lang="en-US" dirty="0" smtClean="0"/>
              <a:t>Aún enteros simples (tipos primitivos en Java) y nil tienen categoría de objeto</a:t>
            </a:r>
          </a:p>
          <a:p>
            <a:pPr marL="457200" lvl="1" indent="0">
              <a:buNone/>
            </a:pPr>
            <a:r>
              <a:rPr lang="en-US" dirty="0" smtClean="0"/>
              <a:t>3.days.ago	(solo en Rails  y en segundos)</a:t>
            </a:r>
          </a:p>
          <a:p>
            <a:pPr marL="457200" lvl="1" indent="0">
              <a:buNone/>
            </a:pPr>
            <a:r>
              <a:rPr lang="en-US" dirty="0" smtClean="0"/>
              <a:t>50.methods</a:t>
            </a:r>
          </a:p>
          <a:p>
            <a:pPr marL="457200" lvl="1" indent="0">
              <a:buNone/>
            </a:pPr>
            <a:r>
              <a:rPr lang="en-US" dirty="0" smtClean="0"/>
              <a:t>nil.respond_to?(:to_s) </a:t>
            </a:r>
          </a:p>
          <a:p>
            <a:pPr marL="457200" lvl="1" indent="0">
              <a:buNone/>
            </a:pPr>
            <a:endParaRPr lang="en-US" dirty="0" smtClean="0"/>
          </a:p>
          <a:p>
            <a:endParaRPr lang="en-US" dirty="0"/>
          </a:p>
        </p:txBody>
      </p:sp>
      <p:sp>
        <p:nvSpPr>
          <p:cNvPr id="4" name="2 Marcador de contenido"/>
          <p:cNvSpPr txBox="1">
            <a:spLocks/>
          </p:cNvSpPr>
          <p:nvPr/>
        </p:nvSpPr>
        <p:spPr>
          <a:xfrm>
            <a:off x="605118" y="3581400"/>
            <a:ext cx="8382000" cy="30480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Es bueno recordar que la llamada a un método es un mensaje enviado al objeto</a:t>
            </a:r>
          </a:p>
          <a:p>
            <a:r>
              <a:rPr lang="en-US" dirty="0" smtClean="0"/>
              <a:t>Ej; my_str.length =&gt; my_str.send(:length)</a:t>
            </a:r>
          </a:p>
          <a:p>
            <a:pPr marL="457200" lvl="1" indent="0">
              <a:buFont typeface="Arial" panose="020B0604020202020204" pitchFamily="34" charset="0"/>
              <a:buNone/>
            </a:pPr>
            <a:r>
              <a:rPr lang="en-US" dirty="0" smtClean="0"/>
              <a:t>1 + 2			1.send(:+ , 2)</a:t>
            </a:r>
          </a:p>
          <a:p>
            <a:pPr marL="457200" lvl="1" indent="0">
              <a:buFont typeface="Arial" panose="020B0604020202020204" pitchFamily="34" charset="0"/>
              <a:buNone/>
            </a:pPr>
            <a:r>
              <a:rPr lang="en-US" dirty="0"/>
              <a:t>m</a:t>
            </a:r>
            <a:r>
              <a:rPr lang="en-US" dirty="0" smtClean="0"/>
              <a:t>y_array[4]		my_array.send(:[],4)</a:t>
            </a:r>
          </a:p>
          <a:p>
            <a:pPr marL="457200" lvl="1" indent="0">
              <a:buFont typeface="Arial" panose="020B0604020202020204" pitchFamily="34" charset="0"/>
              <a:buNone/>
            </a:pPr>
            <a:r>
              <a:rPr lang="en-US" dirty="0"/>
              <a:t>m</a:t>
            </a:r>
            <a:r>
              <a:rPr lang="en-US" dirty="0" smtClean="0"/>
              <a:t>y_array[3]=“foo”	my_array.send(:[],3,”foo”)</a:t>
            </a:r>
          </a:p>
          <a:p>
            <a:pPr marL="457200" lvl="1" indent="0">
              <a:buFont typeface="Arial" panose="020B0604020202020204" pitchFamily="34" charset="0"/>
              <a:buNone/>
            </a:pPr>
            <a:r>
              <a:rPr lang="en-US" dirty="0" smtClean="0"/>
              <a:t>If (x==3) …		if (x.send(:==,3)) …</a:t>
            </a:r>
          </a:p>
          <a:p>
            <a:pPr marL="457200" lvl="1" indent="0">
              <a:buFont typeface="Arial" panose="020B0604020202020204" pitchFamily="34" charset="0"/>
              <a:buNone/>
            </a:pPr>
            <a:r>
              <a:rPr lang="en-US" dirty="0"/>
              <a:t>m</a:t>
            </a:r>
            <a:r>
              <a:rPr lang="en-US" dirty="0" smtClean="0"/>
              <a:t>y_func(z)		self.send(:my_func,z) </a:t>
            </a:r>
          </a:p>
          <a:p>
            <a:pPr marL="457200" lvl="1" indent="0">
              <a:buFont typeface="Arial" panose="020B0604020202020204" pitchFamily="34" charset="0"/>
              <a:buNone/>
            </a:pPr>
            <a:endParaRPr lang="en-US" dirty="0" smtClean="0"/>
          </a:p>
          <a:p>
            <a:endParaRPr lang="en-US" dirty="0"/>
          </a:p>
        </p:txBody>
      </p:sp>
    </p:spTree>
    <p:extLst>
      <p:ext uri="{BB962C8B-B14F-4D97-AF65-F5344CB8AC3E}">
        <p14:creationId xmlns:p14="http://schemas.microsoft.com/office/powerpoint/2010/main" val="4284892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smtClean="0"/>
              <a:t>Toda operación es una llamada a método </a:t>
            </a:r>
            <a:endParaRPr lang="en-US" dirty="0"/>
          </a:p>
        </p:txBody>
      </p:sp>
      <p:sp>
        <p:nvSpPr>
          <p:cNvPr id="3" name="2 Marcador de contenido"/>
          <p:cNvSpPr>
            <a:spLocks noGrp="1"/>
          </p:cNvSpPr>
          <p:nvPr>
            <p:ph idx="1"/>
          </p:nvPr>
        </p:nvSpPr>
        <p:spPr/>
        <p:txBody>
          <a:bodyPr/>
          <a:lstStyle/>
          <a:p>
            <a:pPr marL="0" indent="0">
              <a:buNone/>
            </a:pPr>
            <a:r>
              <a:rPr lang="en-US" dirty="0"/>
              <a:t>y</a:t>
            </a:r>
            <a:r>
              <a:rPr lang="en-US" dirty="0" smtClean="0"/>
              <a:t> = 3 + 5 				# 8</a:t>
            </a:r>
          </a:p>
          <a:p>
            <a:pPr marL="0" indent="0">
              <a:buNone/>
            </a:pPr>
            <a:r>
              <a:rPr lang="en-US" dirty="0"/>
              <a:t>y</a:t>
            </a:r>
            <a:r>
              <a:rPr lang="en-US" dirty="0" smtClean="0"/>
              <a:t> = [1,2] + [“foo”,:bar]	# [1,2</a:t>
            </a:r>
            <a:r>
              <a:rPr lang="en-US" dirty="0"/>
              <a:t>,</a:t>
            </a:r>
            <a:r>
              <a:rPr lang="en-US" dirty="0" smtClean="0"/>
              <a:t>“foo</a:t>
            </a:r>
            <a:r>
              <a:rPr lang="en-US" dirty="0"/>
              <a:t>”,:bar</a:t>
            </a:r>
            <a:r>
              <a:rPr lang="en-US" dirty="0" smtClean="0"/>
              <a:t>]</a:t>
            </a:r>
          </a:p>
          <a:p>
            <a:pPr marL="0" indent="0">
              <a:buNone/>
            </a:pPr>
            <a:r>
              <a:rPr lang="en-US" dirty="0"/>
              <a:t>y</a:t>
            </a:r>
            <a:r>
              <a:rPr lang="en-US" dirty="0" smtClean="0"/>
              <a:t> = “hello”+ “world”	# “helloworld”</a:t>
            </a:r>
          </a:p>
          <a:p>
            <a:pPr marL="0" indent="0">
              <a:buNone/>
            </a:pPr>
            <a:endParaRPr lang="en-US" dirty="0"/>
          </a:p>
          <a:p>
            <a:pPr marL="0" indent="0">
              <a:buNone/>
            </a:pPr>
            <a:r>
              <a:rPr lang="en-US" dirty="0" smtClean="0"/>
              <a:t>….. La promoción de tipos no </a:t>
            </a:r>
            <a:r>
              <a:rPr lang="en-US" dirty="0" err="1" smtClean="0"/>
              <a:t>existe</a:t>
            </a:r>
            <a:r>
              <a:rPr lang="en-US" dirty="0" smtClean="0"/>
              <a:t> en Ruby</a:t>
            </a:r>
          </a:p>
          <a:p>
            <a:pPr marL="0" indent="0">
              <a:buNone/>
            </a:pPr>
            <a:r>
              <a:rPr lang="en-US" dirty="0" smtClean="0"/>
              <a:t>….. En cada ejemplo el + es de hecho un método de instancia de las clases Numeric,Array y String respectivamente</a:t>
            </a:r>
            <a:endParaRPr lang="en-US" dirty="0"/>
          </a:p>
        </p:txBody>
      </p:sp>
    </p:spTree>
    <p:extLst>
      <p:ext uri="{BB962C8B-B14F-4D97-AF65-F5344CB8AC3E}">
        <p14:creationId xmlns:p14="http://schemas.microsoft.com/office/powerpoint/2010/main" val="649835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smtClean="0"/>
              <a:t>Modo poético en Ruby (claridad en código)</a:t>
            </a:r>
            <a:endParaRPr lang="en-US" dirty="0"/>
          </a:p>
        </p:txBody>
      </p:sp>
      <p:sp>
        <p:nvSpPr>
          <p:cNvPr id="3" name="2 Marcador de contenido"/>
          <p:cNvSpPr>
            <a:spLocks noGrp="1"/>
          </p:cNvSpPr>
          <p:nvPr>
            <p:ph idx="1"/>
          </p:nvPr>
        </p:nvSpPr>
        <p:spPr>
          <a:xfrm>
            <a:off x="457200" y="1600200"/>
            <a:ext cx="8153400" cy="4876800"/>
          </a:xfrm>
        </p:spPr>
        <p:txBody>
          <a:bodyPr>
            <a:normAutofit fontScale="92500"/>
          </a:bodyPr>
          <a:lstStyle/>
          <a:p>
            <a:pPr marL="0" indent="0">
              <a:buNone/>
            </a:pPr>
            <a:r>
              <a:rPr lang="en-US" dirty="0" smtClean="0"/>
              <a:t>Redirect_to login_page and return unless logged_in?</a:t>
            </a:r>
          </a:p>
          <a:p>
            <a:pPr marL="0" indent="0">
              <a:buNone/>
            </a:pPr>
            <a:r>
              <a:rPr lang="en-US" dirty="0" smtClean="0"/>
              <a:t>(redirect_to(login_page)) and return() unless logged_in?</a:t>
            </a:r>
          </a:p>
          <a:p>
            <a:pPr marL="0" indent="0">
              <a:buNone/>
            </a:pPr>
            <a:endParaRPr lang="en-US" dirty="0"/>
          </a:p>
          <a:p>
            <a:pPr marL="0" indent="0">
              <a:buNone/>
            </a:pPr>
            <a:r>
              <a:rPr lang="en-US" dirty="0" smtClean="0"/>
              <a:t>a.should be &gt;= 7		a.should(be() &gt;= 7)</a:t>
            </a:r>
          </a:p>
          <a:p>
            <a:pPr marL="0" indent="0">
              <a:buNone/>
            </a:pPr>
            <a:endParaRPr lang="en-US" dirty="0"/>
          </a:p>
          <a:p>
            <a:pPr marL="0" indent="0">
              <a:buNone/>
            </a:pPr>
            <a:r>
              <a:rPr lang="en-US" dirty="0"/>
              <a:t>l</a:t>
            </a:r>
            <a:r>
              <a:rPr lang="en-US" dirty="0" smtClean="0"/>
              <a:t>ink_to :controller  =&gt;  :users, :action =&gt; :show</a:t>
            </a:r>
          </a:p>
          <a:p>
            <a:pPr marL="0" indent="0">
              <a:buNone/>
            </a:pPr>
            <a:r>
              <a:rPr lang="en-US" dirty="0" smtClean="0"/>
              <a:t>link_to( {:</a:t>
            </a:r>
            <a:r>
              <a:rPr lang="en-US" dirty="0"/>
              <a:t>controller  =&gt;  :users, :action =&gt; :</a:t>
            </a:r>
            <a:r>
              <a:rPr lang="en-US" dirty="0" smtClean="0"/>
              <a:t>show })</a:t>
            </a:r>
            <a:endParaRPr lang="en-US" dirty="0"/>
          </a:p>
          <a:p>
            <a:pPr marL="0" indent="0">
              <a:buNone/>
            </a:pPr>
            <a:endParaRPr lang="en-US" dirty="0"/>
          </a:p>
        </p:txBody>
      </p:sp>
    </p:spTree>
    <p:extLst>
      <p:ext uri="{BB962C8B-B14F-4D97-AF65-F5344CB8AC3E}">
        <p14:creationId xmlns:p14="http://schemas.microsoft.com/office/powerpoint/2010/main" val="4251018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Reto</a:t>
            </a:r>
            <a:endParaRPr lang="en-US" dirty="0"/>
          </a:p>
        </p:txBody>
      </p:sp>
      <p:sp>
        <p:nvSpPr>
          <p:cNvPr id="3" name="2 Marcador de contenido"/>
          <p:cNvSpPr>
            <a:spLocks noGrp="1"/>
          </p:cNvSpPr>
          <p:nvPr>
            <p:ph idx="1"/>
          </p:nvPr>
        </p:nvSpPr>
        <p:spPr/>
        <p:txBody>
          <a:bodyPr>
            <a:normAutofit lnSpcReduction="10000"/>
          </a:bodyPr>
          <a:lstStyle/>
          <a:p>
            <a:r>
              <a:rPr lang="en-US" dirty="0" smtClean="0"/>
              <a:t>Si tenemos una función definida así:</a:t>
            </a:r>
          </a:p>
          <a:p>
            <a:pPr marL="0" indent="0">
              <a:buNone/>
            </a:pPr>
            <a:r>
              <a:rPr lang="en-US" dirty="0"/>
              <a:t>d</a:t>
            </a:r>
            <a:r>
              <a:rPr lang="en-US" dirty="0" smtClean="0"/>
              <a:t>ef  foo(arg,hash1,hash2) … end</a:t>
            </a:r>
          </a:p>
          <a:p>
            <a:pPr marL="0" indent="0">
              <a:buNone/>
            </a:pPr>
            <a:r>
              <a:rPr lang="en-US" dirty="0" smtClean="0"/>
              <a:t>… cuál de las siguientes formas de invocarla es invalida?,porque?</a:t>
            </a:r>
          </a:p>
          <a:p>
            <a:pPr marL="0" indent="0">
              <a:buNone/>
            </a:pPr>
            <a:r>
              <a:rPr lang="en-US" dirty="0"/>
              <a:t>a</a:t>
            </a:r>
            <a:r>
              <a:rPr lang="en-US" dirty="0" smtClean="0"/>
              <a:t>- 	foo a, {:x=&gt;1,:y=&gt;2} , :z=&gt;3</a:t>
            </a:r>
          </a:p>
          <a:p>
            <a:pPr marL="0" indent="0">
              <a:buNone/>
            </a:pPr>
            <a:r>
              <a:rPr lang="en-US" dirty="0" smtClean="0"/>
              <a:t>b- 	foo (a</a:t>
            </a:r>
            <a:r>
              <a:rPr lang="en-US" dirty="0"/>
              <a:t>, </a:t>
            </a:r>
            <a:r>
              <a:rPr lang="en-US" dirty="0" smtClean="0"/>
              <a:t>:</a:t>
            </a:r>
            <a:r>
              <a:rPr lang="en-US" dirty="0"/>
              <a:t>x=&gt;1</a:t>
            </a:r>
            <a:r>
              <a:rPr lang="en-US" dirty="0" smtClean="0"/>
              <a:t>, :</a:t>
            </a:r>
            <a:r>
              <a:rPr lang="en-US" dirty="0"/>
              <a:t>y=&gt;</a:t>
            </a:r>
            <a:r>
              <a:rPr lang="en-US" dirty="0" smtClean="0"/>
              <a:t>2 </a:t>
            </a:r>
            <a:r>
              <a:rPr lang="en-US" dirty="0"/>
              <a:t>, :z=&gt;</a:t>
            </a:r>
            <a:r>
              <a:rPr lang="en-US" dirty="0" smtClean="0"/>
              <a:t>3)</a:t>
            </a:r>
            <a:endParaRPr lang="en-US" dirty="0"/>
          </a:p>
          <a:p>
            <a:pPr marL="0" indent="0">
              <a:buNone/>
            </a:pPr>
            <a:r>
              <a:rPr lang="en-US" dirty="0" smtClean="0"/>
              <a:t>c- 	foo (a</a:t>
            </a:r>
            <a:r>
              <a:rPr lang="en-US" dirty="0"/>
              <a:t>, {:x=&gt;1,:y=&gt;2} , </a:t>
            </a:r>
            <a:r>
              <a:rPr lang="en-US" dirty="0" smtClean="0"/>
              <a:t>{:</a:t>
            </a:r>
            <a:r>
              <a:rPr lang="en-US" dirty="0"/>
              <a:t>z=&gt;</a:t>
            </a:r>
            <a:r>
              <a:rPr lang="en-US" dirty="0" smtClean="0"/>
              <a:t>3})</a:t>
            </a:r>
            <a:endParaRPr lang="en-US" dirty="0"/>
          </a:p>
          <a:p>
            <a:pPr marL="0" indent="0">
              <a:buNone/>
            </a:pPr>
            <a:r>
              <a:rPr lang="en-US" dirty="0" smtClean="0"/>
              <a:t>d- 	foo  a</a:t>
            </a:r>
            <a:r>
              <a:rPr lang="en-US" dirty="0"/>
              <a:t>, {:x=&gt;1,:y=&gt;2} , {:z=&gt;3</a:t>
            </a:r>
            <a:r>
              <a:rPr lang="en-US" dirty="0" smtClean="0"/>
              <a:t>}</a:t>
            </a:r>
            <a:endParaRPr lang="en-US" dirty="0"/>
          </a:p>
          <a:p>
            <a:pPr marL="0" indent="0">
              <a:buNone/>
            </a:pPr>
            <a:endParaRPr lang="en-US" dirty="0" smtClean="0"/>
          </a:p>
        </p:txBody>
      </p:sp>
    </p:spTree>
    <p:extLst>
      <p:ext uri="{BB962C8B-B14F-4D97-AF65-F5344CB8AC3E}">
        <p14:creationId xmlns:p14="http://schemas.microsoft.com/office/powerpoint/2010/main" val="265344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Clases </a:t>
            </a:r>
            <a:endParaRPr lang="en-US" dirty="0"/>
          </a:p>
        </p:txBody>
      </p:sp>
      <p:sp>
        <p:nvSpPr>
          <p:cNvPr id="3" name="2 Marcador de contenido"/>
          <p:cNvSpPr>
            <a:spLocks noGrp="1"/>
          </p:cNvSpPr>
          <p:nvPr>
            <p:ph idx="1"/>
          </p:nvPr>
        </p:nvSpPr>
        <p:spPr>
          <a:xfrm>
            <a:off x="304800" y="1295400"/>
            <a:ext cx="8839200" cy="5791200"/>
          </a:xfrm>
        </p:spPr>
        <p:txBody>
          <a:bodyPr>
            <a:normAutofit fontScale="55000" lnSpcReduction="20000"/>
          </a:bodyPr>
          <a:lstStyle/>
          <a:p>
            <a:pPr marL="0" indent="0">
              <a:buNone/>
            </a:pPr>
            <a:r>
              <a:rPr lang="en-US" sz="3000" dirty="0"/>
              <a:t>c</a:t>
            </a:r>
            <a:r>
              <a:rPr lang="en-US" sz="3000" dirty="0" smtClean="0"/>
              <a:t>lass SavingsAccount</a:t>
            </a:r>
            <a:r>
              <a:rPr lang="en-US" sz="3000" dirty="0"/>
              <a:t> </a:t>
            </a:r>
            <a:r>
              <a:rPr lang="en-US" sz="3000" dirty="0" smtClean="0"/>
              <a:t> &lt;   Account  #herencia</a:t>
            </a:r>
          </a:p>
          <a:p>
            <a:pPr marL="0" indent="0">
              <a:buNone/>
            </a:pPr>
            <a:r>
              <a:rPr lang="en-US" sz="3000" dirty="0"/>
              <a:t>	</a:t>
            </a:r>
            <a:r>
              <a:rPr lang="en-US" sz="3000" dirty="0" smtClean="0"/>
              <a:t>@@</a:t>
            </a:r>
            <a:r>
              <a:rPr lang="en-US" sz="3000" dirty="0"/>
              <a:t>bank_name = </a:t>
            </a:r>
            <a:r>
              <a:rPr lang="en-US" sz="3000" dirty="0" smtClean="0"/>
              <a:t>‘myBank.com’</a:t>
            </a:r>
            <a:r>
              <a:rPr lang="en-US" sz="3000" dirty="0"/>
              <a:t>	# variable de clase o estática</a:t>
            </a:r>
          </a:p>
          <a:p>
            <a:pPr marL="0" indent="0">
              <a:buNone/>
            </a:pPr>
            <a:endParaRPr lang="en-US" sz="3000" dirty="0"/>
          </a:p>
          <a:p>
            <a:pPr marL="0" indent="0">
              <a:buNone/>
            </a:pPr>
            <a:r>
              <a:rPr lang="en-US" sz="3000" dirty="0"/>
              <a:t>	def self.bank_name		#def SavingsAccount.bank_name</a:t>
            </a:r>
          </a:p>
          <a:p>
            <a:pPr marL="0" indent="0">
              <a:buNone/>
            </a:pPr>
            <a:r>
              <a:rPr lang="en-US" sz="3000" dirty="0"/>
              <a:t>	 	@@bank_name	#	 @@bank_name</a:t>
            </a:r>
          </a:p>
          <a:p>
            <a:pPr marL="0" indent="0">
              <a:buNone/>
            </a:pPr>
            <a:r>
              <a:rPr lang="en-US" sz="3000" dirty="0"/>
              <a:t>	end</a:t>
            </a:r>
            <a:endParaRPr lang="en-US" sz="3000" dirty="0" smtClean="0"/>
          </a:p>
          <a:p>
            <a:pPr marL="0" indent="0">
              <a:buNone/>
            </a:pPr>
            <a:r>
              <a:rPr lang="en-US" sz="2900" dirty="0" smtClean="0"/>
              <a:t>	# el constructor usado cuando SavingsAccount.new(…) se invoca es:</a:t>
            </a:r>
          </a:p>
          <a:p>
            <a:pPr marL="0" indent="0">
              <a:buNone/>
            </a:pPr>
            <a:endParaRPr lang="en-US" sz="2900" dirty="0" smtClean="0"/>
          </a:p>
          <a:p>
            <a:pPr marL="0" indent="0">
              <a:buNone/>
            </a:pPr>
            <a:r>
              <a:rPr lang="en-US" sz="2900" dirty="0" smtClean="0"/>
              <a:t>	def initialize(balance = 0)		# en el ejemplo balance es opcional </a:t>
            </a:r>
          </a:p>
          <a:p>
            <a:pPr marL="0" indent="0">
              <a:buNone/>
            </a:pPr>
            <a:r>
              <a:rPr lang="en-US" sz="2900" dirty="0"/>
              <a:t>	</a:t>
            </a:r>
            <a:r>
              <a:rPr lang="en-US" sz="2900" dirty="0" smtClean="0"/>
              <a:t>	@balance = balance	# variable local vs. variable de instancia</a:t>
            </a:r>
          </a:p>
          <a:p>
            <a:pPr marL="0" indent="0">
              <a:buNone/>
            </a:pPr>
            <a:r>
              <a:rPr lang="en-US" sz="2900" dirty="0" smtClean="0"/>
              <a:t>	end </a:t>
            </a:r>
          </a:p>
          <a:p>
            <a:pPr marL="0" indent="0">
              <a:buNone/>
            </a:pPr>
            <a:r>
              <a:rPr lang="en-US" sz="2900" dirty="0" smtClean="0"/>
              <a:t>	def balance	</a:t>
            </a:r>
            <a:r>
              <a:rPr lang="en-US" sz="2900" dirty="0"/>
              <a:t>		# </a:t>
            </a:r>
            <a:r>
              <a:rPr lang="en-US" sz="2900" dirty="0" smtClean="0"/>
              <a:t>método de instancia para acceder a @balance</a:t>
            </a:r>
            <a:endParaRPr lang="en-US" sz="2900" dirty="0"/>
          </a:p>
          <a:p>
            <a:pPr marL="0" indent="0">
              <a:buNone/>
            </a:pPr>
            <a:r>
              <a:rPr lang="en-US" sz="2900" dirty="0"/>
              <a:t>	</a:t>
            </a:r>
            <a:r>
              <a:rPr lang="en-US" sz="2900" dirty="0" smtClean="0"/>
              <a:t>	@</a:t>
            </a:r>
            <a:r>
              <a:rPr lang="en-US" sz="2900" dirty="0"/>
              <a:t>balance 		# </a:t>
            </a:r>
            <a:r>
              <a:rPr lang="en-US" sz="2900" dirty="0" smtClean="0"/>
              <a:t>se retorna por omisión el valor de la última expr.</a:t>
            </a:r>
            <a:endParaRPr lang="en-US" sz="2900" dirty="0"/>
          </a:p>
          <a:p>
            <a:pPr marL="0" indent="0">
              <a:buNone/>
            </a:pPr>
            <a:r>
              <a:rPr lang="en-US" sz="2900" dirty="0" smtClean="0"/>
              <a:t>	end </a:t>
            </a:r>
          </a:p>
          <a:p>
            <a:pPr marL="0" indent="0">
              <a:buNone/>
            </a:pPr>
            <a:r>
              <a:rPr lang="en-US" sz="2900" dirty="0" smtClean="0"/>
              <a:t>	def balance=(new_amount)		# equivale a un setter de Java</a:t>
            </a:r>
          </a:p>
          <a:p>
            <a:pPr marL="0" indent="0">
              <a:buNone/>
            </a:pPr>
            <a:r>
              <a:rPr lang="en-US" sz="2900" dirty="0"/>
              <a:t>	</a:t>
            </a:r>
            <a:r>
              <a:rPr lang="en-US" sz="2900" dirty="0" smtClean="0"/>
              <a:t>	@balance = new_amount</a:t>
            </a:r>
          </a:p>
          <a:p>
            <a:pPr marL="0" indent="0">
              <a:buNone/>
            </a:pPr>
            <a:r>
              <a:rPr lang="en-US" sz="2900" dirty="0" smtClean="0"/>
              <a:t>	end</a:t>
            </a:r>
          </a:p>
          <a:p>
            <a:pPr marL="0" indent="0">
              <a:buNone/>
            </a:pPr>
            <a:r>
              <a:rPr lang="en-US" sz="2900" dirty="0" smtClean="0"/>
              <a:t>	def deposit=(amount</a:t>
            </a:r>
            <a:r>
              <a:rPr lang="en-US" sz="2900" dirty="0"/>
              <a:t>)		</a:t>
            </a:r>
          </a:p>
          <a:p>
            <a:pPr marL="0" indent="0">
              <a:buNone/>
            </a:pPr>
            <a:r>
              <a:rPr lang="en-US" sz="2900" dirty="0"/>
              <a:t>	</a:t>
            </a:r>
            <a:r>
              <a:rPr lang="en-US" sz="2900" dirty="0" smtClean="0"/>
              <a:t>	@</a:t>
            </a:r>
            <a:r>
              <a:rPr lang="en-US" sz="2900" dirty="0"/>
              <a:t>balance </a:t>
            </a:r>
            <a:r>
              <a:rPr lang="en-US" sz="2900" dirty="0" smtClean="0"/>
              <a:t>+= amount</a:t>
            </a:r>
            <a:endParaRPr lang="en-US" sz="2900" dirty="0"/>
          </a:p>
          <a:p>
            <a:pPr marL="0" indent="0">
              <a:buNone/>
            </a:pPr>
            <a:r>
              <a:rPr lang="en-US" sz="2900" dirty="0" smtClean="0"/>
              <a:t>	end</a:t>
            </a:r>
          </a:p>
          <a:p>
            <a:pPr marL="0" indent="0">
              <a:buNone/>
            </a:pPr>
            <a:r>
              <a:rPr lang="en-US" sz="1800" dirty="0" smtClean="0"/>
              <a:t>			</a:t>
            </a:r>
          </a:p>
          <a:p>
            <a:pPr marL="0" indent="0">
              <a:buNone/>
            </a:pPr>
            <a:r>
              <a:rPr lang="en-US" sz="3000" dirty="0" smtClean="0"/>
              <a:t>end</a:t>
            </a:r>
          </a:p>
          <a:p>
            <a:pPr marL="0" indent="0">
              <a:buNone/>
            </a:pPr>
            <a:endParaRPr lang="en-US" sz="1800" dirty="0" smtClean="0"/>
          </a:p>
          <a:p>
            <a:pPr marL="0" indent="0">
              <a:buNone/>
            </a:pPr>
            <a:endParaRPr lang="en-US" sz="1800" dirty="0"/>
          </a:p>
          <a:p>
            <a:pPr marL="0" indent="0">
              <a:buNone/>
            </a:pPr>
            <a:endParaRPr lang="en-US" sz="1800" b="1" dirty="0"/>
          </a:p>
          <a:p>
            <a:pPr marL="0" indent="0">
              <a:buNone/>
            </a:pPr>
            <a:endParaRPr lang="en-US" sz="1800" dirty="0"/>
          </a:p>
        </p:txBody>
      </p:sp>
    </p:spTree>
    <p:extLst>
      <p:ext uri="{BB962C8B-B14F-4D97-AF65-F5344CB8AC3E}">
        <p14:creationId xmlns:p14="http://schemas.microsoft.com/office/powerpoint/2010/main" val="10908388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Reto</a:t>
            </a:r>
            <a:endParaRPr lang="en-US" dirty="0"/>
          </a:p>
        </p:txBody>
      </p:sp>
      <p:sp>
        <p:nvSpPr>
          <p:cNvPr id="3" name="2 Marcador de contenido"/>
          <p:cNvSpPr>
            <a:spLocks noGrp="1"/>
          </p:cNvSpPr>
          <p:nvPr>
            <p:ph idx="1"/>
          </p:nvPr>
        </p:nvSpPr>
        <p:spPr/>
        <p:txBody>
          <a:bodyPr/>
          <a:lstStyle/>
          <a:p>
            <a:r>
              <a:rPr lang="en-US" dirty="0" smtClean="0"/>
              <a:t>Cual(es)  forma(s)  válida(s)</a:t>
            </a:r>
          </a:p>
          <a:p>
            <a:pPr marL="0" indent="0">
              <a:buNone/>
            </a:pPr>
            <a:r>
              <a:rPr lang="en-US" dirty="0" smtClean="0"/>
              <a:t>a- 	my_account.@balance</a:t>
            </a:r>
          </a:p>
          <a:p>
            <a:pPr marL="0" indent="0">
              <a:buNone/>
            </a:pPr>
            <a:r>
              <a:rPr lang="en-US" dirty="0" smtClean="0"/>
              <a:t>b-	my_account.balance</a:t>
            </a:r>
          </a:p>
          <a:p>
            <a:pPr marL="0" indent="0">
              <a:buNone/>
            </a:pPr>
            <a:r>
              <a:rPr lang="en-US" dirty="0" smtClean="0"/>
              <a:t>c-	my_account.balance()</a:t>
            </a:r>
            <a:endParaRPr lang="en-US" dirty="0"/>
          </a:p>
        </p:txBody>
      </p:sp>
    </p:spTree>
    <p:extLst>
      <p:ext uri="{BB962C8B-B14F-4D97-AF65-F5344CB8AC3E}">
        <p14:creationId xmlns:p14="http://schemas.microsoft.com/office/powerpoint/2010/main" val="1365520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smtClean="0"/>
              <a:t>Razones para un desarrollo efectivo de software</a:t>
            </a:r>
            <a:endParaRPr lang="en-US" dirty="0"/>
          </a:p>
        </p:txBody>
      </p:sp>
      <p:sp>
        <p:nvSpPr>
          <p:cNvPr id="3" name="2 Marcador de contenido"/>
          <p:cNvSpPr>
            <a:spLocks noGrp="1"/>
          </p:cNvSpPr>
          <p:nvPr>
            <p:ph idx="1"/>
          </p:nvPr>
        </p:nvSpPr>
        <p:spPr/>
        <p:txBody>
          <a:bodyPr>
            <a:normAutofit fontScale="92500" lnSpcReduction="20000"/>
          </a:bodyPr>
          <a:lstStyle/>
          <a:p>
            <a:r>
              <a:rPr lang="en-US" dirty="0" smtClean="0"/>
              <a:t>Desarrollo de aplicaciones como servicios de la red o Software As A Service (SAAS)</a:t>
            </a:r>
          </a:p>
          <a:p>
            <a:endParaRPr lang="en-US" dirty="0" smtClean="0"/>
          </a:p>
          <a:p>
            <a:pPr marL="0" indent="0">
              <a:buNone/>
            </a:pPr>
            <a:r>
              <a:rPr lang="en-US" dirty="0" smtClean="0"/>
              <a:t>	SAAS brinda Software y datos como un 	servicio más en Internet desde un 	programa 	en el cliente (Browser)</a:t>
            </a:r>
          </a:p>
          <a:p>
            <a:pPr marL="0" indent="0">
              <a:buNone/>
            </a:pPr>
            <a:endParaRPr lang="en-US" dirty="0" smtClean="0"/>
          </a:p>
          <a:p>
            <a:pPr marL="0" indent="0">
              <a:buNone/>
            </a:pPr>
            <a:r>
              <a:rPr lang="en-US" dirty="0"/>
              <a:t>	</a:t>
            </a:r>
            <a:r>
              <a:rPr lang="en-US" dirty="0" smtClean="0"/>
              <a:t>Aplicaciones tradicionales como Microsoft 	Office están disponibles desde la red,sin 	necesidad de que el usuario las instale y de 	mantenimiento en sus equipos</a:t>
            </a:r>
            <a:endParaRPr lang="en-US" dirty="0"/>
          </a:p>
        </p:txBody>
      </p:sp>
    </p:spTree>
    <p:extLst>
      <p:ext uri="{BB962C8B-B14F-4D97-AF65-F5344CB8AC3E}">
        <p14:creationId xmlns:p14="http://schemas.microsoft.com/office/powerpoint/2010/main" val="18043421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smtClean="0"/>
              <a:t>Hay maneras más fáciles para </a:t>
            </a:r>
            <a:r>
              <a:rPr lang="en-US" dirty="0" err="1" smtClean="0"/>
              <a:t>definir</a:t>
            </a:r>
            <a:r>
              <a:rPr lang="en-US" dirty="0" smtClean="0"/>
              <a:t> accesors (getters y setters) </a:t>
            </a:r>
            <a:endParaRPr lang="en-US" dirty="0"/>
          </a:p>
        </p:txBody>
      </p:sp>
      <p:sp>
        <p:nvSpPr>
          <p:cNvPr id="3" name="2 Marcador de contenido"/>
          <p:cNvSpPr>
            <a:spLocks noGrp="1"/>
          </p:cNvSpPr>
          <p:nvPr>
            <p:ph idx="1"/>
          </p:nvPr>
        </p:nvSpPr>
        <p:spPr>
          <a:xfrm>
            <a:off x="457200" y="1600200"/>
            <a:ext cx="8305800" cy="5257800"/>
          </a:xfrm>
        </p:spPr>
        <p:txBody>
          <a:bodyPr>
            <a:normAutofit fontScale="47500" lnSpcReduction="20000"/>
          </a:bodyPr>
          <a:lstStyle/>
          <a:p>
            <a:pPr marL="0" indent="0">
              <a:buNone/>
            </a:pPr>
            <a:r>
              <a:rPr lang="en-US" dirty="0"/>
              <a:t>class SavingsAccount  &lt;   Account  #herencia</a:t>
            </a:r>
          </a:p>
          <a:p>
            <a:pPr marL="0" indent="0">
              <a:buNone/>
            </a:pPr>
            <a:r>
              <a:rPr lang="en-US" dirty="0"/>
              <a:t>	@@bank_name = ‘myBank.com’	# variable de clase o estática</a:t>
            </a:r>
          </a:p>
          <a:p>
            <a:pPr marL="0" indent="0">
              <a:buNone/>
            </a:pPr>
            <a:endParaRPr lang="en-US" dirty="0"/>
          </a:p>
          <a:p>
            <a:pPr marL="0" indent="0">
              <a:buNone/>
            </a:pPr>
            <a:r>
              <a:rPr lang="en-US" dirty="0"/>
              <a:t>	def self.bank_name		#def SavingsAccount.bank_name</a:t>
            </a:r>
          </a:p>
          <a:p>
            <a:pPr marL="0" indent="0">
              <a:buNone/>
            </a:pPr>
            <a:r>
              <a:rPr lang="en-US" dirty="0"/>
              <a:t>	 	@@bank_name	#	 @@bank_name</a:t>
            </a:r>
          </a:p>
          <a:p>
            <a:pPr marL="0" indent="0">
              <a:buNone/>
            </a:pPr>
            <a:r>
              <a:rPr lang="en-US" dirty="0"/>
              <a:t>	end</a:t>
            </a:r>
          </a:p>
          <a:p>
            <a:pPr marL="0" indent="0">
              <a:buNone/>
            </a:pPr>
            <a:r>
              <a:rPr lang="en-US" dirty="0"/>
              <a:t>	# el constructor usado cuando SavingsAccount.new(…) se invoca es:</a:t>
            </a:r>
          </a:p>
          <a:p>
            <a:pPr marL="0" indent="0">
              <a:buNone/>
            </a:pPr>
            <a:endParaRPr lang="en-US" dirty="0"/>
          </a:p>
          <a:p>
            <a:pPr marL="0" indent="0">
              <a:buNone/>
            </a:pPr>
            <a:r>
              <a:rPr lang="en-US" dirty="0"/>
              <a:t>	def initialize(balance = 0)		# en el ejemplo balance es opcional </a:t>
            </a:r>
          </a:p>
          <a:p>
            <a:pPr marL="0" indent="0">
              <a:buNone/>
            </a:pPr>
            <a:r>
              <a:rPr lang="en-US" dirty="0"/>
              <a:t>		@balance = balance	# variable local vs. variable de instancia</a:t>
            </a:r>
          </a:p>
          <a:p>
            <a:pPr marL="0" indent="0">
              <a:buNone/>
            </a:pPr>
            <a:r>
              <a:rPr lang="en-US" dirty="0"/>
              <a:t>	end </a:t>
            </a:r>
            <a:endParaRPr lang="en-US" dirty="0" smtClean="0"/>
          </a:p>
          <a:p>
            <a:pPr marL="0" indent="0">
              <a:buNone/>
            </a:pPr>
            <a:r>
              <a:rPr lang="en-US" dirty="0"/>
              <a:t>	</a:t>
            </a:r>
            <a:r>
              <a:rPr lang="en-US" dirty="0" smtClean="0"/>
              <a:t>attr_accesor</a:t>
            </a:r>
            <a:r>
              <a:rPr lang="en-US" dirty="0"/>
              <a:t> </a:t>
            </a:r>
            <a:r>
              <a:rPr lang="en-US" dirty="0" smtClean="0"/>
              <a:t>  :balance		# ejemplo de </a:t>
            </a:r>
            <a:r>
              <a:rPr lang="en-US" dirty="0" err="1" smtClean="0"/>
              <a:t>metaprograma</a:t>
            </a:r>
            <a:endParaRPr lang="en-US" dirty="0"/>
          </a:p>
          <a:p>
            <a:pPr marL="0" indent="0">
              <a:buNone/>
            </a:pPr>
            <a:r>
              <a:rPr lang="en-US" dirty="0"/>
              <a:t>	</a:t>
            </a:r>
            <a:r>
              <a:rPr lang="en-US" dirty="0" smtClean="0"/>
              <a:t>	#def </a:t>
            </a:r>
            <a:r>
              <a:rPr lang="en-US" dirty="0"/>
              <a:t>balance			</a:t>
            </a:r>
          </a:p>
          <a:p>
            <a:pPr marL="0" indent="0">
              <a:buNone/>
            </a:pPr>
            <a:r>
              <a:rPr lang="en-US" dirty="0"/>
              <a:t>		</a:t>
            </a:r>
            <a:r>
              <a:rPr lang="en-US" dirty="0" smtClean="0"/>
              <a:t>#	@</a:t>
            </a:r>
            <a:r>
              <a:rPr lang="en-US" dirty="0"/>
              <a:t>balance 		</a:t>
            </a:r>
          </a:p>
          <a:p>
            <a:pPr marL="0" indent="0">
              <a:buNone/>
            </a:pPr>
            <a:r>
              <a:rPr lang="en-US" dirty="0"/>
              <a:t>	</a:t>
            </a:r>
            <a:r>
              <a:rPr lang="en-US" dirty="0" smtClean="0"/>
              <a:t>	#end </a:t>
            </a:r>
            <a:endParaRPr lang="en-US" dirty="0"/>
          </a:p>
          <a:p>
            <a:pPr marL="0" indent="0">
              <a:buNone/>
            </a:pPr>
            <a:r>
              <a:rPr lang="en-US" dirty="0"/>
              <a:t>	</a:t>
            </a:r>
            <a:r>
              <a:rPr lang="en-US" dirty="0" smtClean="0"/>
              <a:t>	#def </a:t>
            </a:r>
            <a:r>
              <a:rPr lang="en-US" dirty="0"/>
              <a:t>balance=(new_amount)		</a:t>
            </a:r>
          </a:p>
          <a:p>
            <a:pPr marL="0" indent="0">
              <a:buNone/>
            </a:pPr>
            <a:r>
              <a:rPr lang="en-US" dirty="0"/>
              <a:t>		#</a:t>
            </a:r>
            <a:r>
              <a:rPr lang="en-US" dirty="0" smtClean="0"/>
              <a:t>	@</a:t>
            </a:r>
            <a:r>
              <a:rPr lang="en-US" dirty="0"/>
              <a:t>balance = new_amount</a:t>
            </a:r>
          </a:p>
          <a:p>
            <a:pPr marL="0" indent="0">
              <a:buNone/>
            </a:pPr>
            <a:r>
              <a:rPr lang="en-US" dirty="0"/>
              <a:t>	</a:t>
            </a:r>
            <a:r>
              <a:rPr lang="en-US" dirty="0" smtClean="0"/>
              <a:t>	#end</a:t>
            </a:r>
            <a:endParaRPr lang="en-US" dirty="0"/>
          </a:p>
          <a:p>
            <a:pPr marL="0" indent="0">
              <a:buNone/>
            </a:pPr>
            <a:r>
              <a:rPr lang="en-US" dirty="0"/>
              <a:t>	def deposit=(amount)		</a:t>
            </a:r>
          </a:p>
          <a:p>
            <a:pPr marL="0" indent="0">
              <a:buNone/>
            </a:pPr>
            <a:r>
              <a:rPr lang="en-US" dirty="0"/>
              <a:t>		@balance += amount</a:t>
            </a:r>
          </a:p>
          <a:p>
            <a:pPr marL="0" indent="0">
              <a:buNone/>
            </a:pPr>
            <a:r>
              <a:rPr lang="en-US" dirty="0"/>
              <a:t>	end</a:t>
            </a:r>
          </a:p>
          <a:p>
            <a:pPr marL="0" indent="0">
              <a:buNone/>
            </a:pPr>
            <a:r>
              <a:rPr lang="en-US" sz="2000" dirty="0"/>
              <a:t>			</a:t>
            </a:r>
          </a:p>
          <a:p>
            <a:pPr marL="0" indent="0">
              <a:buNone/>
            </a:pPr>
            <a:r>
              <a:rPr lang="en-US" dirty="0"/>
              <a:t>end</a:t>
            </a:r>
          </a:p>
          <a:p>
            <a:endParaRPr lang="en-US" dirty="0"/>
          </a:p>
        </p:txBody>
      </p:sp>
    </p:spTree>
    <p:extLst>
      <p:ext uri="{BB962C8B-B14F-4D97-AF65-F5344CB8AC3E}">
        <p14:creationId xmlns:p14="http://schemas.microsoft.com/office/powerpoint/2010/main" val="21028878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0"/>
            <a:ext cx="8229600" cy="1143000"/>
          </a:xfrm>
        </p:spPr>
        <p:txBody>
          <a:bodyPr/>
          <a:lstStyle/>
          <a:p>
            <a:r>
              <a:rPr lang="en-US" dirty="0" smtClean="0"/>
              <a:t>Reto</a:t>
            </a:r>
            <a:endParaRPr lang="en-US" dirty="0"/>
          </a:p>
        </p:txBody>
      </p:sp>
      <p:sp>
        <p:nvSpPr>
          <p:cNvPr id="3" name="2 Marcador de contenido"/>
          <p:cNvSpPr>
            <a:spLocks noGrp="1"/>
          </p:cNvSpPr>
          <p:nvPr>
            <p:ph idx="1"/>
          </p:nvPr>
        </p:nvSpPr>
        <p:spPr>
          <a:xfrm>
            <a:off x="457200" y="914400"/>
            <a:ext cx="8153400" cy="3543300"/>
          </a:xfrm>
        </p:spPr>
        <p:txBody>
          <a:bodyPr>
            <a:normAutofit fontScale="55000" lnSpcReduction="20000"/>
          </a:bodyPr>
          <a:lstStyle/>
          <a:p>
            <a:pPr marL="0" indent="0">
              <a:buNone/>
            </a:pPr>
            <a:r>
              <a:rPr lang="en-US" dirty="0" smtClean="0"/>
              <a:t>Es posible </a:t>
            </a:r>
            <a:r>
              <a:rPr lang="en-US" dirty="0" err="1" smtClean="0"/>
              <a:t>definir</a:t>
            </a:r>
            <a:r>
              <a:rPr lang="en-US" dirty="0" smtClean="0"/>
              <a:t> nuevos métodos en  clases del lenguaje</a:t>
            </a:r>
          </a:p>
          <a:p>
            <a:pPr marL="0" indent="0">
              <a:buNone/>
            </a:pPr>
            <a:endParaRPr lang="en-US" dirty="0" smtClean="0"/>
          </a:p>
          <a:p>
            <a:pPr marL="0" indent="0">
              <a:buNone/>
            </a:pPr>
            <a:r>
              <a:rPr lang="en-US" dirty="0"/>
              <a:t>c</a:t>
            </a:r>
            <a:r>
              <a:rPr lang="en-US" dirty="0" smtClean="0"/>
              <a:t>lass  String</a:t>
            </a:r>
          </a:p>
          <a:p>
            <a:pPr marL="0" indent="0">
              <a:buNone/>
            </a:pPr>
            <a:r>
              <a:rPr lang="en-US" dirty="0"/>
              <a:t>	</a:t>
            </a:r>
            <a:r>
              <a:rPr lang="en-US" dirty="0" smtClean="0"/>
              <a:t>def  curvas?</a:t>
            </a:r>
          </a:p>
          <a:p>
            <a:pPr marL="0" indent="0">
              <a:buNone/>
            </a:pPr>
            <a:r>
              <a:rPr lang="en-US" dirty="0"/>
              <a:t>	</a:t>
            </a:r>
            <a:r>
              <a:rPr lang="en-US" dirty="0" smtClean="0"/>
              <a:t>	“BCDGJOPRSQ</a:t>
            </a:r>
            <a:r>
              <a:rPr lang="en-US" dirty="0" smtClean="0">
                <a:latin typeface="Arial" panose="020B0604020202020204" pitchFamily="34" charset="0"/>
                <a:cs typeface="Arial" panose="020B0604020202020204" pitchFamily="34" charset="0"/>
              </a:rPr>
              <a:t>”</a:t>
            </a:r>
            <a:r>
              <a:rPr lang="en-US" dirty="0" smtClean="0"/>
              <a:t>.split(“”).each do |c|</a:t>
            </a:r>
          </a:p>
          <a:p>
            <a:pPr marL="0" indent="0">
              <a:buNone/>
            </a:pPr>
            <a:r>
              <a:rPr lang="en-US" dirty="0"/>
              <a:t>	</a:t>
            </a:r>
            <a:r>
              <a:rPr lang="en-US" dirty="0" smtClean="0"/>
              <a:t>		if self.upcase.include?(c)</a:t>
            </a:r>
          </a:p>
          <a:p>
            <a:pPr marL="0" indent="0">
              <a:buNone/>
            </a:pPr>
            <a:r>
              <a:rPr lang="en-US" dirty="0"/>
              <a:t>	</a:t>
            </a:r>
            <a:r>
              <a:rPr lang="en-US" dirty="0" smtClean="0"/>
              <a:t>			return true</a:t>
            </a:r>
          </a:p>
          <a:p>
            <a:pPr marL="0" indent="0">
              <a:buNone/>
            </a:pPr>
            <a:r>
              <a:rPr lang="en-US" dirty="0"/>
              <a:t>	</a:t>
            </a:r>
            <a:r>
              <a:rPr lang="en-US" dirty="0" smtClean="0"/>
              <a:t>		end</a:t>
            </a:r>
          </a:p>
          <a:p>
            <a:pPr marL="0" indent="0">
              <a:buNone/>
            </a:pPr>
            <a:r>
              <a:rPr lang="en-US" dirty="0"/>
              <a:t>	</a:t>
            </a:r>
            <a:r>
              <a:rPr lang="en-US" dirty="0" smtClean="0"/>
              <a:t>	end</a:t>
            </a:r>
          </a:p>
          <a:p>
            <a:pPr marL="0" indent="0">
              <a:buNone/>
            </a:pPr>
            <a:r>
              <a:rPr lang="en-US" dirty="0"/>
              <a:t>	</a:t>
            </a:r>
            <a:r>
              <a:rPr lang="en-US" dirty="0" smtClean="0"/>
              <a:t>	return false</a:t>
            </a:r>
          </a:p>
          <a:p>
            <a:pPr marL="0" indent="0">
              <a:buNone/>
            </a:pPr>
            <a:r>
              <a:rPr lang="en-US" dirty="0"/>
              <a:t>	</a:t>
            </a:r>
            <a:r>
              <a:rPr lang="en-US" dirty="0" smtClean="0"/>
              <a:t>end</a:t>
            </a:r>
          </a:p>
          <a:p>
            <a:pPr marL="0" indent="0">
              <a:buNone/>
            </a:pPr>
            <a:r>
              <a:rPr lang="en-US" dirty="0" smtClean="0"/>
              <a:t>end</a:t>
            </a:r>
            <a:endParaRPr lang="en-US" dirty="0"/>
          </a:p>
        </p:txBody>
      </p:sp>
      <p:sp>
        <p:nvSpPr>
          <p:cNvPr id="4" name="2 Marcador de contenido"/>
          <p:cNvSpPr txBox="1">
            <a:spLocks/>
          </p:cNvSpPr>
          <p:nvPr/>
        </p:nvSpPr>
        <p:spPr>
          <a:xfrm>
            <a:off x="533400" y="4457700"/>
            <a:ext cx="8153400" cy="2019300"/>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t>Cual sería la forma correcta de invocar este método?</a:t>
            </a:r>
          </a:p>
          <a:p>
            <a:pPr marL="0" indent="0">
              <a:buFont typeface="Arial" panose="020B0604020202020204" pitchFamily="34" charset="0"/>
              <a:buNone/>
            </a:pPr>
            <a:endParaRPr lang="en-US" dirty="0"/>
          </a:p>
          <a:p>
            <a:pPr marL="0" indent="0">
              <a:buFont typeface="Arial" panose="020B0604020202020204" pitchFamily="34" charset="0"/>
              <a:buNone/>
            </a:pPr>
            <a:r>
              <a:rPr lang="en-US" dirty="0" smtClean="0"/>
              <a:t>a-  String.curvas?(“ATILA”)</a:t>
            </a:r>
          </a:p>
          <a:p>
            <a:pPr marL="0" indent="0">
              <a:buFont typeface="Arial" panose="020B0604020202020204" pitchFamily="34" charset="0"/>
              <a:buNone/>
            </a:pPr>
            <a:r>
              <a:rPr lang="en-US" dirty="0"/>
              <a:t>b</a:t>
            </a:r>
            <a:r>
              <a:rPr lang="en-US" dirty="0" smtClean="0"/>
              <a:t>- “guason”.curvas?</a:t>
            </a:r>
          </a:p>
          <a:p>
            <a:pPr marL="0" indent="0">
              <a:buFont typeface="Arial" panose="020B0604020202020204" pitchFamily="34" charset="0"/>
              <a:buNone/>
            </a:pPr>
            <a:r>
              <a:rPr lang="en-US" dirty="0" smtClean="0"/>
              <a:t>c-  self.curvas?(“alita”)</a:t>
            </a:r>
          </a:p>
          <a:p>
            <a:pPr marL="0" indent="0">
              <a:buFont typeface="Arial" panose="020B0604020202020204" pitchFamily="34" charset="0"/>
              <a:buNone/>
            </a:pPr>
            <a:r>
              <a:rPr lang="en-US" dirty="0" smtClean="0"/>
              <a:t>d-  curvas?(alta)</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554004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smtClean="0"/>
              <a:t>Ruby en </a:t>
            </a:r>
            <a:r>
              <a:rPr lang="en-US" dirty="0" err="1" smtClean="0"/>
              <a:t>avanzada</a:t>
            </a:r>
            <a:r>
              <a:rPr lang="en-US" dirty="0" smtClean="0"/>
              <a:t/>
            </a:r>
            <a:br>
              <a:rPr lang="en-US" dirty="0" smtClean="0"/>
            </a:br>
            <a:r>
              <a:rPr lang="en-US" dirty="0" smtClean="0"/>
              <a:t>Reflexión y Metaprogramación</a:t>
            </a:r>
            <a:endParaRPr lang="en-US" dirty="0"/>
          </a:p>
        </p:txBody>
      </p:sp>
      <p:sp>
        <p:nvSpPr>
          <p:cNvPr id="3" name="2 Marcador de contenido"/>
          <p:cNvSpPr>
            <a:spLocks noGrp="1"/>
          </p:cNvSpPr>
          <p:nvPr>
            <p:ph idx="1"/>
          </p:nvPr>
        </p:nvSpPr>
        <p:spPr/>
        <p:txBody>
          <a:bodyPr/>
          <a:lstStyle/>
          <a:p>
            <a:r>
              <a:rPr lang="en-US" dirty="0" smtClean="0"/>
              <a:t>La </a:t>
            </a:r>
            <a:r>
              <a:rPr lang="en-US" dirty="0" err="1" smtClean="0"/>
              <a:t>capacidad</a:t>
            </a:r>
            <a:r>
              <a:rPr lang="en-US" dirty="0" smtClean="0"/>
              <a:t> de  reflexión </a:t>
            </a:r>
            <a:r>
              <a:rPr lang="en-US" dirty="0" err="1" smtClean="0"/>
              <a:t>permite</a:t>
            </a:r>
            <a:r>
              <a:rPr lang="en-US" dirty="0" smtClean="0"/>
              <a:t> que un objeto </a:t>
            </a:r>
            <a:r>
              <a:rPr lang="en-US" dirty="0" err="1" smtClean="0"/>
              <a:t>indague</a:t>
            </a:r>
            <a:r>
              <a:rPr lang="en-US" dirty="0" smtClean="0"/>
              <a:t> en sí mismo y mute.</a:t>
            </a:r>
          </a:p>
          <a:p>
            <a:r>
              <a:rPr lang="en-US" dirty="0" smtClean="0"/>
              <a:t>La metaprogramación  </a:t>
            </a:r>
            <a:r>
              <a:rPr lang="en-US" dirty="0" err="1" smtClean="0"/>
              <a:t>nos</a:t>
            </a:r>
            <a:r>
              <a:rPr lang="en-US" dirty="0" smtClean="0"/>
              <a:t> </a:t>
            </a:r>
            <a:r>
              <a:rPr lang="en-US" dirty="0" err="1" smtClean="0"/>
              <a:t>permite</a:t>
            </a:r>
            <a:r>
              <a:rPr lang="en-US" dirty="0" smtClean="0"/>
              <a:t> </a:t>
            </a:r>
            <a:r>
              <a:rPr lang="en-US" dirty="0" err="1" smtClean="0"/>
              <a:t>definir</a:t>
            </a:r>
            <a:r>
              <a:rPr lang="en-US" dirty="0" smtClean="0"/>
              <a:t> nuevo código en tiempo de ejecución para </a:t>
            </a:r>
            <a:r>
              <a:rPr lang="en-US" dirty="0" err="1" smtClean="0"/>
              <a:t>modificar</a:t>
            </a:r>
            <a:r>
              <a:rPr lang="en-US" dirty="0" smtClean="0"/>
              <a:t> el objeto</a:t>
            </a:r>
          </a:p>
          <a:p>
            <a:r>
              <a:rPr lang="en-US" dirty="0" err="1" smtClean="0"/>
              <a:t>Estas</a:t>
            </a:r>
            <a:r>
              <a:rPr lang="en-US" dirty="0" smtClean="0"/>
              <a:t> </a:t>
            </a:r>
            <a:r>
              <a:rPr lang="en-US" dirty="0" err="1" smtClean="0"/>
              <a:t>características</a:t>
            </a:r>
            <a:r>
              <a:rPr lang="en-US" dirty="0" smtClean="0"/>
              <a:t> </a:t>
            </a:r>
            <a:r>
              <a:rPr lang="en-US" dirty="0" err="1" smtClean="0"/>
              <a:t>contribuyen</a:t>
            </a:r>
            <a:r>
              <a:rPr lang="en-US" dirty="0" smtClean="0"/>
              <a:t> a un software más </a:t>
            </a:r>
            <a:r>
              <a:rPr lang="en-US" dirty="0" err="1" smtClean="0"/>
              <a:t>elegante</a:t>
            </a:r>
            <a:r>
              <a:rPr lang="en-US" dirty="0" smtClean="0"/>
              <a:t> y fácil de </a:t>
            </a:r>
            <a:r>
              <a:rPr lang="en-US" dirty="0" err="1" smtClean="0"/>
              <a:t>codificar</a:t>
            </a:r>
            <a:r>
              <a:rPr lang="en-US" dirty="0" smtClean="0"/>
              <a:t>, entender y </a:t>
            </a:r>
            <a:r>
              <a:rPr lang="en-US" dirty="0" err="1" smtClean="0"/>
              <a:t>mantener</a:t>
            </a:r>
            <a:r>
              <a:rPr lang="en-US" dirty="0" smtClean="0"/>
              <a:t>.</a:t>
            </a:r>
            <a:endParaRPr lang="en-US" dirty="0"/>
          </a:p>
        </p:txBody>
      </p:sp>
    </p:spTree>
    <p:extLst>
      <p:ext uri="{BB962C8B-B14F-4D97-AF65-F5344CB8AC3E}">
        <p14:creationId xmlns:p14="http://schemas.microsoft.com/office/powerpoint/2010/main" val="3475502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smtClean="0"/>
              <a:t>Un ejemplo de cuenta de </a:t>
            </a:r>
            <a:r>
              <a:rPr lang="en-US" dirty="0" err="1" smtClean="0"/>
              <a:t>ahorro</a:t>
            </a:r>
            <a:r>
              <a:rPr lang="en-US" dirty="0" smtClean="0"/>
              <a:t> internacional</a:t>
            </a:r>
            <a:endParaRPr lang="en-US" dirty="0"/>
          </a:p>
        </p:txBody>
      </p:sp>
      <p:sp>
        <p:nvSpPr>
          <p:cNvPr id="3" name="2 Marcador de contenido"/>
          <p:cNvSpPr>
            <a:spLocks noGrp="1"/>
          </p:cNvSpPr>
          <p:nvPr>
            <p:ph idx="1"/>
          </p:nvPr>
        </p:nvSpPr>
        <p:spPr/>
        <p:txBody>
          <a:bodyPr/>
          <a:lstStyle/>
          <a:p>
            <a:pPr marL="0" indent="0">
              <a:buNone/>
            </a:pPr>
            <a:r>
              <a:rPr lang="en-US" dirty="0" smtClean="0"/>
              <a:t>Cta.deposito(100)		# depósito $100</a:t>
            </a:r>
          </a:p>
          <a:p>
            <a:pPr marL="0" indent="0">
              <a:buNone/>
            </a:pPr>
            <a:r>
              <a:rPr lang="en-US" dirty="0" err="1" smtClean="0"/>
              <a:t>Cta.deposito</a:t>
            </a:r>
            <a:r>
              <a:rPr lang="en-US" dirty="0" smtClean="0"/>
              <a:t>(</a:t>
            </a:r>
            <a:r>
              <a:rPr lang="en-US" dirty="0" err="1" smtClean="0"/>
              <a:t>bs_a_dolares</a:t>
            </a:r>
            <a:r>
              <a:rPr lang="en-US" dirty="0" smtClean="0"/>
              <a:t>(300000))	#1$</a:t>
            </a:r>
          </a:p>
          <a:p>
            <a:pPr marL="0" indent="0">
              <a:buNone/>
            </a:pPr>
            <a:r>
              <a:rPr lang="en-US" dirty="0" err="1" smtClean="0"/>
              <a:t>Cta.deposito</a:t>
            </a:r>
            <a:r>
              <a:rPr lang="en-US" dirty="0" smtClean="0"/>
              <a:t>(</a:t>
            </a:r>
            <a:r>
              <a:rPr lang="en-US" dirty="0" err="1" smtClean="0"/>
              <a:t>ConversorMoneda.new</a:t>
            </a:r>
            <a:r>
              <a:rPr lang="en-US" dirty="0" smtClean="0"/>
              <a:t>(:</a:t>
            </a:r>
            <a:r>
              <a:rPr lang="en-US" dirty="0" err="1" smtClean="0"/>
              <a:t>bs</a:t>
            </a:r>
            <a:r>
              <a:rPr lang="en-US" dirty="0" smtClean="0"/>
              <a:t> ,300000))				# </a:t>
            </a:r>
            <a:r>
              <a:rPr lang="en-US" dirty="0" err="1" smtClean="0"/>
              <a:t>lleva</a:t>
            </a:r>
            <a:r>
              <a:rPr lang="en-US" dirty="0" smtClean="0"/>
              <a:t> </a:t>
            </a:r>
            <a:r>
              <a:rPr lang="en-US" dirty="0" err="1" smtClean="0"/>
              <a:t>bs</a:t>
            </a:r>
            <a:r>
              <a:rPr lang="en-US" dirty="0" smtClean="0"/>
              <a:t> a $</a:t>
            </a:r>
          </a:p>
          <a:p>
            <a:pPr marL="0" indent="0">
              <a:buNone/>
            </a:pPr>
            <a:endParaRPr lang="en-US" dirty="0"/>
          </a:p>
          <a:p>
            <a:pPr marL="0" indent="0">
              <a:buNone/>
            </a:pPr>
            <a:r>
              <a:rPr lang="en-US" dirty="0" smtClean="0"/>
              <a:t>Se </a:t>
            </a:r>
            <a:r>
              <a:rPr lang="en-US" dirty="0" err="1" smtClean="0"/>
              <a:t>ve</a:t>
            </a:r>
            <a:r>
              <a:rPr lang="en-US" dirty="0" smtClean="0"/>
              <a:t> como </a:t>
            </a:r>
            <a:r>
              <a:rPr lang="en-US" dirty="0" err="1" smtClean="0"/>
              <a:t>feo</a:t>
            </a:r>
            <a:r>
              <a:rPr lang="en-US" dirty="0" smtClean="0"/>
              <a:t> no? </a:t>
            </a:r>
            <a:endParaRPr lang="en-US"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962400"/>
            <a:ext cx="1701800" cy="2552700"/>
          </a:xfrm>
          <a:prstGeom prst="rect">
            <a:avLst/>
          </a:prstGeom>
        </p:spPr>
      </p:pic>
    </p:spTree>
    <p:extLst>
      <p:ext uri="{BB962C8B-B14F-4D97-AF65-F5344CB8AC3E}">
        <p14:creationId xmlns:p14="http://schemas.microsoft.com/office/powerpoint/2010/main" val="37112756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smtClean="0"/>
              <a:t>Una cuenta internacional más fácil de entender</a:t>
            </a:r>
            <a:endParaRPr lang="en-US" dirty="0"/>
          </a:p>
        </p:txBody>
      </p:sp>
      <p:sp>
        <p:nvSpPr>
          <p:cNvPr id="3" name="2 Marcador de contenido"/>
          <p:cNvSpPr>
            <a:spLocks noGrp="1"/>
          </p:cNvSpPr>
          <p:nvPr>
            <p:ph idx="1"/>
          </p:nvPr>
        </p:nvSpPr>
        <p:spPr>
          <a:xfrm>
            <a:off x="457200" y="1600200"/>
            <a:ext cx="8229600" cy="5029200"/>
          </a:xfrm>
        </p:spPr>
        <p:txBody>
          <a:bodyPr>
            <a:normAutofit lnSpcReduction="10000"/>
          </a:bodyPr>
          <a:lstStyle/>
          <a:p>
            <a:pPr marL="0" indent="0">
              <a:buNone/>
            </a:pPr>
            <a:r>
              <a:rPr lang="en-US" dirty="0"/>
              <a:t>Cta.deposito(100)		# depósito $100</a:t>
            </a:r>
          </a:p>
          <a:p>
            <a:pPr marL="0" indent="0">
              <a:buNone/>
            </a:pPr>
            <a:r>
              <a:rPr lang="en-US" dirty="0" smtClean="0"/>
              <a:t>Cta.deposito(300000.bs)	# depósito $1</a:t>
            </a:r>
          </a:p>
          <a:p>
            <a:pPr marL="0" indent="0">
              <a:buNone/>
            </a:pPr>
            <a:r>
              <a:rPr lang="en-US" dirty="0" smtClean="0"/>
              <a:t>Cta.deposito(30.euros)</a:t>
            </a:r>
            <a:r>
              <a:rPr lang="en-US" dirty="0"/>
              <a:t>	# depósito </a:t>
            </a:r>
            <a:r>
              <a:rPr lang="en-US" dirty="0" smtClean="0"/>
              <a:t>$37.2</a:t>
            </a:r>
          </a:p>
          <a:p>
            <a:r>
              <a:rPr lang="en-US" dirty="0" smtClean="0"/>
              <a:t>En Ruby las clases son abiertas al cambio</a:t>
            </a:r>
          </a:p>
          <a:p>
            <a:pPr marL="0" indent="0">
              <a:buNone/>
            </a:pPr>
            <a:r>
              <a:rPr lang="en-US" dirty="0" err="1" smtClean="0"/>
              <a:t>Así</a:t>
            </a:r>
            <a:r>
              <a:rPr lang="en-US" dirty="0" smtClean="0"/>
              <a:t>:</a:t>
            </a:r>
          </a:p>
          <a:p>
            <a:pPr marL="0" indent="0">
              <a:buNone/>
            </a:pPr>
            <a:r>
              <a:rPr lang="en-US" dirty="0"/>
              <a:t>	</a:t>
            </a:r>
            <a:r>
              <a:rPr lang="en-US" dirty="0" smtClean="0"/>
              <a:t>class Numeric</a:t>
            </a:r>
          </a:p>
          <a:p>
            <a:pPr marL="0" indent="0">
              <a:buNone/>
            </a:pPr>
            <a:r>
              <a:rPr lang="en-US" dirty="0"/>
              <a:t>	</a:t>
            </a:r>
            <a:r>
              <a:rPr lang="en-US" dirty="0" smtClean="0"/>
              <a:t>	def </a:t>
            </a:r>
            <a:r>
              <a:rPr lang="en-US" dirty="0" err="1" smtClean="0"/>
              <a:t>bs</a:t>
            </a:r>
            <a:r>
              <a:rPr lang="en-US" dirty="0" smtClean="0"/>
              <a:t> ; self * (1/300000) ; end</a:t>
            </a:r>
          </a:p>
          <a:p>
            <a:pPr marL="0" indent="0">
              <a:buNone/>
            </a:pPr>
            <a:r>
              <a:rPr lang="en-US" dirty="0"/>
              <a:t>	</a:t>
            </a:r>
            <a:r>
              <a:rPr lang="en-US" dirty="0" smtClean="0"/>
              <a:t>	def euros; self * 1.24; end</a:t>
            </a:r>
          </a:p>
          <a:p>
            <a:pPr marL="0" indent="0">
              <a:buNone/>
            </a:pPr>
            <a:r>
              <a:rPr lang="en-US" dirty="0"/>
              <a:t>	</a:t>
            </a:r>
            <a:r>
              <a:rPr lang="en-US" dirty="0" smtClean="0"/>
              <a:t>end</a:t>
            </a:r>
          </a:p>
          <a:p>
            <a:pPr marL="0" indent="0">
              <a:buNone/>
            </a:pPr>
            <a:endParaRPr lang="en-US" dirty="0"/>
          </a:p>
        </p:txBody>
      </p:sp>
    </p:spTree>
    <p:extLst>
      <p:ext uri="{BB962C8B-B14F-4D97-AF65-F5344CB8AC3E}">
        <p14:creationId xmlns:p14="http://schemas.microsoft.com/office/powerpoint/2010/main" val="523225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Al infinito y </a:t>
            </a:r>
            <a:r>
              <a:rPr lang="en-US" dirty="0"/>
              <a:t>m</a:t>
            </a:r>
            <a:r>
              <a:rPr lang="en-US" dirty="0" smtClean="0"/>
              <a:t>ás allá….</a:t>
            </a:r>
            <a:endParaRPr lang="en-US" dirty="0"/>
          </a:p>
        </p:txBody>
      </p:sp>
      <p:sp>
        <p:nvSpPr>
          <p:cNvPr id="3" name="2 Marcador de contenido"/>
          <p:cNvSpPr>
            <a:spLocks noGrp="1"/>
          </p:cNvSpPr>
          <p:nvPr>
            <p:ph idx="1"/>
          </p:nvPr>
        </p:nvSpPr>
        <p:spPr/>
        <p:txBody>
          <a:bodyPr>
            <a:normAutofit fontScale="85000" lnSpcReduction="10000"/>
          </a:bodyPr>
          <a:lstStyle/>
          <a:p>
            <a:r>
              <a:rPr lang="en-US" dirty="0" smtClean="0"/>
              <a:t>Queremos dar soporte a:</a:t>
            </a:r>
          </a:p>
          <a:p>
            <a:pPr marL="0" indent="0">
              <a:buNone/>
            </a:pPr>
            <a:r>
              <a:rPr lang="en-US" dirty="0" smtClean="0"/>
              <a:t>	Cta.deposito(15000.yen)</a:t>
            </a:r>
          </a:p>
          <a:p>
            <a:pPr marL="0" indent="0">
              <a:buNone/>
            </a:pPr>
            <a:r>
              <a:rPr lang="en-US" dirty="0" smtClean="0"/>
              <a:t>	Cta.deposito(25.rupias)</a:t>
            </a:r>
          </a:p>
          <a:p>
            <a:pPr marL="0" indent="0">
              <a:buNone/>
            </a:pPr>
            <a:r>
              <a:rPr lang="en-US" sz="2000" dirty="0"/>
              <a:t>c</a:t>
            </a:r>
            <a:r>
              <a:rPr lang="en-US" sz="2000" dirty="0" smtClean="0"/>
              <a:t>lass Numeric</a:t>
            </a:r>
          </a:p>
          <a:p>
            <a:pPr marL="0" indent="0">
              <a:buNone/>
            </a:pPr>
            <a:r>
              <a:rPr lang="en-US" sz="2000" dirty="0"/>
              <a:t>	</a:t>
            </a:r>
            <a:r>
              <a:rPr lang="en-US" sz="2000" dirty="0" smtClean="0"/>
              <a:t>@@tasa_cambio = {‘yen’ =&gt; 0.013 , ’euro’ =&gt; 1.24 , ‘rupia’ =&gt; 0.019 }</a:t>
            </a:r>
          </a:p>
          <a:p>
            <a:pPr marL="0" indent="0">
              <a:buNone/>
            </a:pPr>
            <a:r>
              <a:rPr lang="en-US" sz="2000" dirty="0"/>
              <a:t>	</a:t>
            </a:r>
            <a:r>
              <a:rPr lang="en-US" sz="2000" dirty="0" smtClean="0"/>
              <a:t>def method_missing(</a:t>
            </a:r>
            <a:r>
              <a:rPr lang="en-US" sz="2000" dirty="0" err="1" smtClean="0">
                <a:solidFill>
                  <a:srgbClr val="C00000"/>
                </a:solidFill>
              </a:rPr>
              <a:t>method_id</a:t>
            </a:r>
            <a:r>
              <a:rPr lang="en-US" sz="2000" dirty="0" smtClean="0">
                <a:solidFill>
                  <a:srgbClr val="C00000"/>
                </a:solidFill>
              </a:rPr>
              <a:t> </a:t>
            </a:r>
            <a:r>
              <a:rPr lang="en-US" sz="2000" dirty="0" smtClean="0"/>
              <a:t>, *args , &amp;block)</a:t>
            </a:r>
          </a:p>
          <a:p>
            <a:pPr marL="0" indent="0">
              <a:buNone/>
            </a:pPr>
            <a:r>
              <a:rPr lang="en-US" sz="2000" dirty="0"/>
              <a:t>	</a:t>
            </a:r>
            <a:r>
              <a:rPr lang="en-US" sz="2000" dirty="0" smtClean="0"/>
              <a:t>	una_moneda = </a:t>
            </a:r>
            <a:r>
              <a:rPr lang="en-US" sz="2000" dirty="0" smtClean="0">
                <a:solidFill>
                  <a:srgbClr val="C00000"/>
                </a:solidFill>
              </a:rPr>
              <a:t>method_id</a:t>
            </a:r>
            <a:r>
              <a:rPr lang="en-US" sz="2000" dirty="0" smtClean="0"/>
              <a:t>.to_s.gsub(/s$/,’‘)</a:t>
            </a:r>
          </a:p>
          <a:p>
            <a:pPr marL="0" indent="0">
              <a:buNone/>
            </a:pPr>
            <a:r>
              <a:rPr lang="en-US" sz="2000" dirty="0"/>
              <a:t>	</a:t>
            </a:r>
            <a:r>
              <a:rPr lang="en-US" sz="2000" dirty="0" smtClean="0"/>
              <a:t>	if </a:t>
            </a:r>
            <a:r>
              <a:rPr lang="en-US" sz="2000" dirty="0"/>
              <a:t>@@</a:t>
            </a:r>
            <a:r>
              <a:rPr lang="en-US" sz="2000" dirty="0" err="1" smtClean="0"/>
              <a:t>tasa_cambio.has_key</a:t>
            </a:r>
            <a:r>
              <a:rPr lang="en-US" sz="2000" dirty="0" smtClean="0"/>
              <a:t>?(una_moneda)</a:t>
            </a:r>
          </a:p>
          <a:p>
            <a:pPr marL="0" indent="0">
              <a:buNone/>
            </a:pPr>
            <a:r>
              <a:rPr lang="en-US" sz="2000" dirty="0"/>
              <a:t>	</a:t>
            </a:r>
            <a:r>
              <a:rPr lang="en-US" sz="2000" dirty="0" smtClean="0"/>
              <a:t>		self * </a:t>
            </a:r>
            <a:r>
              <a:rPr lang="en-US" sz="2000" dirty="0"/>
              <a:t>@@</a:t>
            </a:r>
            <a:r>
              <a:rPr lang="en-US" sz="2000" dirty="0" smtClean="0"/>
              <a:t>tasa_cambio[una_moneda]</a:t>
            </a:r>
          </a:p>
          <a:p>
            <a:pPr marL="0" indent="0">
              <a:buNone/>
            </a:pPr>
            <a:r>
              <a:rPr lang="en-US" sz="2000" dirty="0"/>
              <a:t>	</a:t>
            </a:r>
            <a:r>
              <a:rPr lang="en-US" sz="2000" dirty="0" smtClean="0"/>
              <a:t>	else</a:t>
            </a:r>
          </a:p>
          <a:p>
            <a:pPr marL="0" indent="0">
              <a:buNone/>
            </a:pPr>
            <a:r>
              <a:rPr lang="en-US" sz="2000" dirty="0"/>
              <a:t>	</a:t>
            </a:r>
            <a:r>
              <a:rPr lang="en-US" sz="2000" dirty="0" smtClean="0"/>
              <a:t>		super</a:t>
            </a:r>
          </a:p>
          <a:p>
            <a:pPr marL="0" indent="0">
              <a:buNone/>
            </a:pPr>
            <a:r>
              <a:rPr lang="en-US" sz="2000" dirty="0"/>
              <a:t>	</a:t>
            </a:r>
            <a:r>
              <a:rPr lang="en-US" sz="2000" dirty="0" smtClean="0"/>
              <a:t>	end</a:t>
            </a:r>
          </a:p>
          <a:p>
            <a:pPr marL="0" indent="0">
              <a:buNone/>
            </a:pPr>
            <a:r>
              <a:rPr lang="en-US" sz="2000" dirty="0"/>
              <a:t>	</a:t>
            </a:r>
            <a:r>
              <a:rPr lang="en-US" sz="2000" dirty="0" smtClean="0"/>
              <a:t>end</a:t>
            </a:r>
          </a:p>
          <a:p>
            <a:pPr marL="0" indent="0">
              <a:buNone/>
            </a:pPr>
            <a:r>
              <a:rPr lang="en-US" sz="2000" dirty="0" smtClean="0"/>
              <a:t>end</a:t>
            </a:r>
            <a:endParaRPr lang="en-US" sz="2000"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0"/>
            <a:ext cx="1778000" cy="1778000"/>
          </a:xfrm>
          <a:prstGeom prst="rect">
            <a:avLst/>
          </a:prstGeom>
        </p:spPr>
      </p:pic>
    </p:spTree>
    <p:extLst>
      <p:ext uri="{BB962C8B-B14F-4D97-AF65-F5344CB8AC3E}">
        <p14:creationId xmlns:p14="http://schemas.microsoft.com/office/powerpoint/2010/main" val="39172448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Reflexión y Metaprogramación</a:t>
            </a:r>
            <a:endParaRPr lang="en-US" dirty="0"/>
          </a:p>
        </p:txBody>
      </p:sp>
      <p:sp>
        <p:nvSpPr>
          <p:cNvPr id="3" name="2 Marcador de contenido"/>
          <p:cNvSpPr>
            <a:spLocks noGrp="1"/>
          </p:cNvSpPr>
          <p:nvPr>
            <p:ph idx="1"/>
          </p:nvPr>
        </p:nvSpPr>
        <p:spPr/>
        <p:txBody>
          <a:bodyPr>
            <a:normAutofit fontScale="92500" lnSpcReduction="20000"/>
          </a:bodyPr>
          <a:lstStyle/>
          <a:p>
            <a:r>
              <a:rPr lang="en-US" dirty="0" smtClean="0"/>
              <a:t>Se puede interrogar a un objeto de Ruby sobre sí mismo (instrospección)</a:t>
            </a:r>
          </a:p>
          <a:p>
            <a:r>
              <a:rPr lang="en-US" dirty="0" smtClean="0"/>
              <a:t>Es posible usar esta información para generar código en tiempo de ejecución </a:t>
            </a:r>
            <a:r>
              <a:rPr lang="en-US" dirty="0"/>
              <a:t>(reflexión</a:t>
            </a:r>
            <a:r>
              <a:rPr lang="en-US" dirty="0" smtClean="0"/>
              <a:t>):</a:t>
            </a:r>
            <a:endParaRPr lang="en-US" dirty="0"/>
          </a:p>
          <a:p>
            <a:pPr marL="0" indent="0">
              <a:buNone/>
            </a:pPr>
            <a:r>
              <a:rPr lang="en-US" dirty="0"/>
              <a:t>	</a:t>
            </a:r>
            <a:r>
              <a:rPr lang="en-US" dirty="0" smtClean="0"/>
              <a:t>	métodos,objetos,clases</a:t>
            </a:r>
            <a:endParaRPr lang="en-US" dirty="0"/>
          </a:p>
          <a:p>
            <a:pPr marL="0" indent="0">
              <a:buNone/>
            </a:pPr>
            <a:r>
              <a:rPr lang="en-US" dirty="0"/>
              <a:t> </a:t>
            </a:r>
            <a:r>
              <a:rPr lang="en-US" dirty="0" smtClean="0"/>
              <a:t>   ejemplo ; attr_accessor</a:t>
            </a:r>
          </a:p>
          <a:p>
            <a:r>
              <a:rPr lang="en-US" dirty="0" smtClean="0"/>
              <a:t>Código que escribe código (metaprogramación)</a:t>
            </a:r>
          </a:p>
          <a:p>
            <a:r>
              <a:rPr lang="en-US" dirty="0" smtClean="0"/>
              <a:t>Clases existentes pueden ser reabiertas con nuevo código (adicional de la subclase o la extensión)</a:t>
            </a:r>
            <a:endParaRPr lang="en-US" dirty="0"/>
          </a:p>
        </p:txBody>
      </p:sp>
    </p:spTree>
    <p:extLst>
      <p:ext uri="{BB962C8B-B14F-4D97-AF65-F5344CB8AC3E}">
        <p14:creationId xmlns:p14="http://schemas.microsoft.com/office/powerpoint/2010/main" val="2169735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Reto</a:t>
            </a:r>
            <a:endParaRPr lang="en-US" dirty="0"/>
          </a:p>
        </p:txBody>
      </p:sp>
      <p:sp>
        <p:nvSpPr>
          <p:cNvPr id="3" name="2 Marcador de contenido"/>
          <p:cNvSpPr>
            <a:spLocks noGrp="1"/>
          </p:cNvSpPr>
          <p:nvPr>
            <p:ph idx="1"/>
          </p:nvPr>
        </p:nvSpPr>
        <p:spPr/>
        <p:txBody>
          <a:bodyPr>
            <a:normAutofit/>
          </a:bodyPr>
          <a:lstStyle/>
          <a:p>
            <a:r>
              <a:rPr lang="es-VE" sz="2000" dirty="0"/>
              <a:t>Supongamos que queremos manejar </a:t>
            </a:r>
            <a:r>
              <a:rPr lang="es-VE" sz="2000" dirty="0"/>
              <a:t>5.dollars.</a:t>
            </a:r>
            <a:r>
              <a:rPr lang="es-VE" sz="2000" dirty="0">
                <a:solidFill>
                  <a:schemeClr val="accent3"/>
                </a:solidFill>
              </a:rPr>
              <a:t>in</a:t>
            </a:r>
            <a:r>
              <a:rPr lang="es-VE" sz="2000" dirty="0"/>
              <a:t> (: rupias)</a:t>
            </a:r>
            <a:r>
              <a:rPr lang="es-VE" sz="2000" dirty="0"/>
              <a:t> . ¿Cuál sería el cambio más apropiado </a:t>
            </a:r>
            <a:r>
              <a:rPr lang="es-VE" sz="2000" dirty="0" smtClean="0"/>
              <a:t>en</a:t>
            </a:r>
            <a:r>
              <a:rPr lang="es-VE" sz="2000" dirty="0"/>
              <a:t> </a:t>
            </a:r>
            <a:r>
              <a:rPr lang="es-VE" sz="2000" dirty="0"/>
              <a:t>Numeric</a:t>
            </a:r>
            <a:r>
              <a:rPr lang="es-VE" sz="2000" dirty="0"/>
              <a:t> para apoyar esto</a:t>
            </a:r>
            <a:r>
              <a:rPr lang="es-VE" sz="2000" dirty="0" smtClean="0"/>
              <a:t>?</a:t>
            </a:r>
          </a:p>
          <a:p>
            <a:pPr marL="0" indent="0">
              <a:buNone/>
            </a:pPr>
            <a:endParaRPr lang="es-VE" sz="2000" dirty="0" smtClean="0"/>
          </a:p>
          <a:p>
            <a:pPr marL="800100" lvl="1" indent="-342900">
              <a:buFont typeface="+mj-lt"/>
              <a:buAutoNum type="arabicPeriod"/>
            </a:pPr>
            <a:r>
              <a:rPr lang="en-US" sz="1600" dirty="0"/>
              <a:t>Cambiar </a:t>
            </a:r>
            <a:r>
              <a:rPr lang="en-US" sz="1600" dirty="0" smtClean="0"/>
              <a:t>Numeric.method_missing</a:t>
            </a:r>
            <a:r>
              <a:rPr lang="en-US" sz="1600" dirty="0"/>
              <a:t> para detectar llamadas a </a:t>
            </a:r>
            <a:r>
              <a:rPr lang="en-US" sz="1600" dirty="0" smtClean="0"/>
              <a:t>'in‘  	 # def. en clase</a:t>
            </a:r>
          </a:p>
          <a:p>
            <a:pPr marL="800100" lvl="1" indent="-342900">
              <a:buFont typeface="+mj-lt"/>
              <a:buAutoNum type="arabicPeriod"/>
            </a:pPr>
            <a:endParaRPr lang="en-US" sz="1600" dirty="0" smtClean="0"/>
          </a:p>
          <a:p>
            <a:pPr marL="800100" lvl="1" indent="-342900">
              <a:buFont typeface="+mj-lt"/>
              <a:buAutoNum type="arabicPeriod"/>
            </a:pPr>
            <a:endParaRPr lang="en-US" sz="1600" dirty="0"/>
          </a:p>
          <a:p>
            <a:pPr marL="800100" lvl="1" indent="-342900">
              <a:buFont typeface="+mj-lt"/>
              <a:buAutoNum type="arabicPeriod"/>
            </a:pPr>
            <a:r>
              <a:rPr lang="en-US" sz="1600" dirty="0"/>
              <a:t>Cambiar </a:t>
            </a:r>
            <a:r>
              <a:rPr lang="en-US" sz="1600" dirty="0" smtClean="0"/>
              <a:t>numéric </a:t>
            </a:r>
            <a:r>
              <a:rPr lang="en-US" sz="1600" dirty="0"/>
              <a:t># method_missing</a:t>
            </a:r>
            <a:r>
              <a:rPr lang="en-US" sz="1600" dirty="0"/>
              <a:t> para detectar llamadas a </a:t>
            </a:r>
            <a:r>
              <a:rPr lang="en-US" sz="1600" dirty="0" smtClean="0"/>
              <a:t>'in‘ 	</a:t>
            </a:r>
            <a:r>
              <a:rPr lang="en-US" sz="1600" dirty="0"/>
              <a:t># def. en </a:t>
            </a:r>
            <a:r>
              <a:rPr lang="en-US" sz="1600" dirty="0" smtClean="0"/>
              <a:t>objeto</a:t>
            </a:r>
            <a:endParaRPr lang="en-US" sz="1600" dirty="0"/>
          </a:p>
          <a:p>
            <a:pPr marL="800100" lvl="1" indent="-342900">
              <a:buFont typeface="+mj-lt"/>
              <a:buAutoNum type="arabicPeriod"/>
            </a:pPr>
            <a:endParaRPr lang="en-US" sz="1600" dirty="0" smtClean="0"/>
          </a:p>
          <a:p>
            <a:pPr marL="800100" lvl="1" indent="-342900">
              <a:buFont typeface="+mj-lt"/>
              <a:buAutoNum type="arabicPeriod"/>
            </a:pPr>
            <a:endParaRPr lang="en-US" sz="1600" dirty="0"/>
          </a:p>
          <a:p>
            <a:pPr marL="800100" lvl="1" indent="-342900">
              <a:buFont typeface="+mj-lt"/>
              <a:buAutoNum type="arabicPeriod"/>
            </a:pPr>
            <a:r>
              <a:rPr lang="es-VE" sz="1600" dirty="0"/>
              <a:t>Definir el método </a:t>
            </a:r>
            <a:r>
              <a:rPr lang="es-VE" sz="1600" dirty="0"/>
              <a:t>Numérico # </a:t>
            </a:r>
            <a:r>
              <a:rPr lang="es-VE" sz="1600" dirty="0" smtClean="0"/>
              <a:t>in				</a:t>
            </a:r>
            <a:r>
              <a:rPr lang="en-US" sz="1600" dirty="0"/>
              <a:t># def. en </a:t>
            </a:r>
            <a:r>
              <a:rPr lang="en-US" sz="1600" dirty="0" smtClean="0"/>
              <a:t>objeto</a:t>
            </a:r>
            <a:endParaRPr lang="en-US" sz="1600" dirty="0"/>
          </a:p>
          <a:p>
            <a:pPr marL="800100" lvl="1" indent="-342900">
              <a:buFont typeface="+mj-lt"/>
              <a:buAutoNum type="arabicPeriod"/>
            </a:pPr>
            <a:endParaRPr lang="es-VE" sz="1600" dirty="0" smtClean="0"/>
          </a:p>
          <a:p>
            <a:pPr marL="800100" lvl="1" indent="-342900">
              <a:buFont typeface="+mj-lt"/>
              <a:buAutoNum type="arabicPeriod"/>
            </a:pPr>
            <a:endParaRPr lang="es-VE" sz="1600" dirty="0"/>
          </a:p>
          <a:p>
            <a:pPr marL="800100" lvl="1" indent="-342900">
              <a:buFont typeface="+mj-lt"/>
              <a:buAutoNum type="arabicPeriod"/>
            </a:pPr>
            <a:r>
              <a:rPr lang="en-US" sz="1600" dirty="0"/>
              <a:t>Definir el método </a:t>
            </a:r>
            <a:r>
              <a:rPr lang="en-US" sz="1600" dirty="0" smtClean="0"/>
              <a:t>Numeric.in				</a:t>
            </a:r>
            <a:r>
              <a:rPr lang="en-US" sz="1600" dirty="0"/>
              <a:t># def. en clase</a:t>
            </a:r>
          </a:p>
          <a:p>
            <a:pPr marL="800100" lvl="1" indent="-342900">
              <a:buFont typeface="+mj-lt"/>
              <a:buAutoNum type="arabicPeriod"/>
            </a:pPr>
            <a:endParaRPr lang="en-US" sz="1600" dirty="0" smtClean="0"/>
          </a:p>
          <a:p>
            <a:pPr marL="800100" lvl="1" indent="-342900">
              <a:buFont typeface="+mj-lt"/>
              <a:buAutoNum type="arabicPeriod"/>
            </a:pPr>
            <a:endParaRPr lang="en-US" sz="1600" dirty="0"/>
          </a:p>
          <a:p>
            <a:pPr marL="800100" lvl="1" indent="-342900">
              <a:buFont typeface="+mj-lt"/>
              <a:buAutoNum type="arabicPeriod"/>
            </a:pPr>
            <a:endParaRPr lang="en-US" sz="1600" dirty="0"/>
          </a:p>
        </p:txBody>
      </p:sp>
    </p:spTree>
    <p:extLst>
      <p:ext uri="{BB962C8B-B14F-4D97-AF65-F5344CB8AC3E}">
        <p14:creationId xmlns:p14="http://schemas.microsoft.com/office/powerpoint/2010/main" val="30081231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Repensar el “Loop”</a:t>
            </a:r>
            <a:endParaRPr lang="en-US" dirty="0"/>
          </a:p>
        </p:txBody>
      </p:sp>
      <p:sp>
        <p:nvSpPr>
          <p:cNvPr id="3" name="2 Marcador de contenido"/>
          <p:cNvSpPr>
            <a:spLocks noGrp="1"/>
          </p:cNvSpPr>
          <p:nvPr>
            <p:ph idx="1"/>
          </p:nvPr>
        </p:nvSpPr>
        <p:spPr/>
        <p:txBody>
          <a:bodyPr>
            <a:normAutofit lnSpcReduction="10000"/>
          </a:bodyPr>
          <a:lstStyle/>
          <a:p>
            <a:pPr marL="0" indent="0">
              <a:buNone/>
            </a:pPr>
            <a:r>
              <a:rPr lang="en-US" sz="2000" dirty="0" smtClean="0"/>
              <a:t>{“</a:t>
            </a:r>
            <a:r>
              <a:rPr lang="en-US" sz="2000" dirty="0" err="1" smtClean="0"/>
              <a:t>manzana”,”cambur”,”fresa</a:t>
            </a:r>
            <a:r>
              <a:rPr lang="en-US" sz="2000" dirty="0" smtClean="0"/>
              <a:t>”}.each do |cadena| </a:t>
            </a:r>
          </a:p>
          <a:p>
            <a:pPr marL="0" indent="0">
              <a:buNone/>
            </a:pPr>
            <a:r>
              <a:rPr lang="en-US" sz="2000" dirty="0"/>
              <a:t>	</a:t>
            </a:r>
            <a:r>
              <a:rPr lang="en-US" sz="2000" dirty="0" smtClean="0"/>
              <a:t>puts cadena</a:t>
            </a:r>
          </a:p>
          <a:p>
            <a:pPr marL="0" indent="0">
              <a:buNone/>
            </a:pPr>
            <a:r>
              <a:rPr lang="en-US" sz="2000" dirty="0" smtClean="0"/>
              <a:t>end</a:t>
            </a:r>
          </a:p>
          <a:p>
            <a:pPr marL="0" indent="0">
              <a:buNone/>
            </a:pPr>
            <a:endParaRPr lang="en-US" sz="2000" dirty="0" smtClean="0"/>
          </a:p>
          <a:p>
            <a:pPr marL="0" indent="0">
              <a:buNone/>
            </a:pPr>
            <a:r>
              <a:rPr lang="en-US" sz="2000" dirty="0"/>
              <a:t>f</a:t>
            </a:r>
            <a:r>
              <a:rPr lang="en-US" sz="2000" dirty="0" smtClean="0"/>
              <a:t>or I in  (1..10) do</a:t>
            </a:r>
          </a:p>
          <a:p>
            <a:pPr marL="0" indent="0">
              <a:buNone/>
            </a:pPr>
            <a:r>
              <a:rPr lang="en-US" sz="2000" dirty="0"/>
              <a:t>	</a:t>
            </a:r>
            <a:r>
              <a:rPr lang="en-US" sz="2000" dirty="0" smtClean="0"/>
              <a:t>puts I</a:t>
            </a:r>
          </a:p>
          <a:p>
            <a:pPr marL="0" indent="0">
              <a:buNone/>
            </a:pPr>
            <a:r>
              <a:rPr lang="en-US" sz="2000" dirty="0" smtClean="0"/>
              <a:t>end</a:t>
            </a:r>
          </a:p>
          <a:p>
            <a:pPr marL="0" indent="0">
              <a:buNone/>
            </a:pPr>
            <a:endParaRPr lang="en-US" sz="2000" dirty="0" smtClean="0"/>
          </a:p>
          <a:p>
            <a:pPr marL="0" indent="0">
              <a:buNone/>
            </a:pPr>
            <a:r>
              <a:rPr lang="en-US" sz="2000" dirty="0" smtClean="0"/>
              <a:t>1.upto 10 do |num|	# incluye un método.argumento y bloque (con otro</a:t>
            </a:r>
          </a:p>
          <a:p>
            <a:pPr marL="0" indent="0">
              <a:buNone/>
            </a:pPr>
            <a:r>
              <a:rPr lang="en-US" sz="2000" dirty="0"/>
              <a:t>	</a:t>
            </a:r>
            <a:r>
              <a:rPr lang="en-US" sz="2000" dirty="0" smtClean="0"/>
              <a:t>puts num	# argumento)</a:t>
            </a:r>
          </a:p>
          <a:p>
            <a:pPr marL="0" indent="0">
              <a:buNone/>
            </a:pPr>
            <a:r>
              <a:rPr lang="en-US" sz="2000" dirty="0" smtClean="0"/>
              <a:t>end</a:t>
            </a:r>
          </a:p>
          <a:p>
            <a:pPr marL="0" indent="0">
              <a:buNone/>
            </a:pPr>
            <a:endParaRPr lang="en-US" sz="2000" dirty="0"/>
          </a:p>
          <a:p>
            <a:pPr marL="0" indent="0">
              <a:buNone/>
            </a:pPr>
            <a:r>
              <a:rPr lang="en-US" sz="2000" dirty="0" smtClean="0"/>
              <a:t>3.times {prints “hip,”}</a:t>
            </a:r>
          </a:p>
          <a:p>
            <a:pPr marL="0" indent="0">
              <a:buNone/>
            </a:pPr>
            <a:endParaRPr lang="en-US" sz="2000" dirty="0"/>
          </a:p>
        </p:txBody>
      </p:sp>
    </p:spTree>
    <p:extLst>
      <p:ext uri="{BB962C8B-B14F-4D97-AF65-F5344CB8AC3E}">
        <p14:creationId xmlns:p14="http://schemas.microsoft.com/office/powerpoint/2010/main" val="404426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Estilo Ruby de iteración</a:t>
            </a:r>
            <a:endParaRPr lang="en-US" dirty="0"/>
          </a:p>
        </p:txBody>
      </p:sp>
      <p:sp>
        <p:nvSpPr>
          <p:cNvPr id="3" name="2 Marcador de contenido"/>
          <p:cNvSpPr>
            <a:spLocks noGrp="1"/>
          </p:cNvSpPr>
          <p:nvPr>
            <p:ph idx="1"/>
          </p:nvPr>
        </p:nvSpPr>
        <p:spPr/>
        <p:txBody>
          <a:bodyPr>
            <a:normAutofit lnSpcReduction="10000"/>
          </a:bodyPr>
          <a:lstStyle/>
          <a:p>
            <a:r>
              <a:rPr lang="en-US" sz="2000" dirty="0" smtClean="0"/>
              <a:t>Los </a:t>
            </a:r>
            <a:r>
              <a:rPr lang="en-US" sz="2000" i="1" dirty="0" smtClean="0"/>
              <a:t>iteradores </a:t>
            </a:r>
            <a:r>
              <a:rPr lang="en-US" sz="2000" dirty="0" smtClean="0"/>
              <a:t>permiten a un objeto manejar su propio recorrido</a:t>
            </a:r>
          </a:p>
          <a:p>
            <a:pPr lvl="1"/>
            <a:r>
              <a:rPr lang="en-US" sz="1600" dirty="0" smtClean="0"/>
              <a:t>Recorrido en un rango</a:t>
            </a:r>
          </a:p>
          <a:p>
            <a:pPr marL="0" indent="0">
              <a:buNone/>
            </a:pPr>
            <a:r>
              <a:rPr lang="en-US" sz="2000" dirty="0" smtClean="0"/>
              <a:t>	(1..10).</a:t>
            </a:r>
            <a:r>
              <a:rPr lang="en-US" sz="2000" dirty="0" smtClean="0">
                <a:solidFill>
                  <a:schemeClr val="accent3"/>
                </a:solidFill>
              </a:rPr>
              <a:t>each</a:t>
            </a:r>
            <a:r>
              <a:rPr lang="en-US" sz="2000" dirty="0" smtClean="0"/>
              <a:t> </a:t>
            </a:r>
            <a:r>
              <a:rPr lang="en-US" sz="2000" dirty="0" smtClean="0">
                <a:solidFill>
                  <a:schemeClr val="accent3"/>
                </a:solidFill>
              </a:rPr>
              <a:t>do</a:t>
            </a:r>
            <a:r>
              <a:rPr lang="en-US" sz="2000" dirty="0" smtClean="0"/>
              <a:t> </a:t>
            </a:r>
            <a:r>
              <a:rPr lang="en-US" sz="2000" dirty="0" smtClean="0">
                <a:solidFill>
                  <a:schemeClr val="accent3"/>
                </a:solidFill>
              </a:rPr>
              <a:t>|</a:t>
            </a:r>
            <a:r>
              <a:rPr lang="en-US" sz="2000" dirty="0" smtClean="0"/>
              <a:t>x</a:t>
            </a:r>
            <a:r>
              <a:rPr lang="en-US" sz="2000" dirty="0" smtClean="0">
                <a:solidFill>
                  <a:schemeClr val="accent3"/>
                </a:solidFill>
              </a:rPr>
              <a:t>|</a:t>
            </a:r>
            <a:r>
              <a:rPr lang="en-US" sz="2000" dirty="0" smtClean="0"/>
              <a:t> … </a:t>
            </a:r>
            <a:r>
              <a:rPr lang="en-US" sz="2000" dirty="0" smtClean="0">
                <a:solidFill>
                  <a:schemeClr val="accent3"/>
                </a:solidFill>
              </a:rPr>
              <a:t>end</a:t>
            </a:r>
          </a:p>
          <a:p>
            <a:pPr marL="0" indent="0">
              <a:buNone/>
            </a:pPr>
            <a:r>
              <a:rPr lang="en-US" sz="2000" dirty="0" smtClean="0"/>
              <a:t>	(</a:t>
            </a:r>
            <a:r>
              <a:rPr lang="en-US" sz="2000" dirty="0"/>
              <a:t>1..10).</a:t>
            </a:r>
            <a:r>
              <a:rPr lang="en-US" sz="2000" dirty="0">
                <a:solidFill>
                  <a:schemeClr val="accent3"/>
                </a:solidFill>
              </a:rPr>
              <a:t>each</a:t>
            </a:r>
            <a:r>
              <a:rPr lang="en-US" sz="2000" dirty="0"/>
              <a:t> </a:t>
            </a:r>
            <a:r>
              <a:rPr lang="en-US" sz="2000" dirty="0" smtClean="0">
                <a:solidFill>
                  <a:schemeClr val="accent3"/>
                </a:solidFill>
              </a:rPr>
              <a:t>{</a:t>
            </a:r>
            <a:r>
              <a:rPr lang="en-US" sz="2000" dirty="0" smtClean="0"/>
              <a:t> </a:t>
            </a:r>
            <a:r>
              <a:rPr lang="en-US" sz="2000" dirty="0" smtClean="0">
                <a:solidFill>
                  <a:schemeClr val="accent3"/>
                </a:solidFill>
              </a:rPr>
              <a:t>|</a:t>
            </a:r>
            <a:r>
              <a:rPr lang="en-US" sz="2000" dirty="0" smtClean="0"/>
              <a:t>x</a:t>
            </a:r>
            <a:r>
              <a:rPr lang="en-US" sz="2000" dirty="0">
                <a:solidFill>
                  <a:schemeClr val="accent3"/>
                </a:solidFill>
              </a:rPr>
              <a:t>|</a:t>
            </a:r>
            <a:r>
              <a:rPr lang="en-US" sz="2000" dirty="0"/>
              <a:t> … </a:t>
            </a:r>
            <a:r>
              <a:rPr lang="en-US" sz="2000" dirty="0" smtClean="0">
                <a:solidFill>
                  <a:schemeClr val="accent3"/>
                </a:solidFill>
              </a:rPr>
              <a:t>}</a:t>
            </a:r>
          </a:p>
          <a:p>
            <a:pPr marL="0" indent="0">
              <a:buNone/>
            </a:pPr>
            <a:r>
              <a:rPr lang="en-US" sz="2000" dirty="0" smtClean="0"/>
              <a:t>	1.</a:t>
            </a:r>
            <a:r>
              <a:rPr lang="en-US" sz="2000" dirty="0" smtClean="0">
                <a:solidFill>
                  <a:schemeClr val="accent3"/>
                </a:solidFill>
              </a:rPr>
              <a:t>upto(</a:t>
            </a:r>
            <a:r>
              <a:rPr lang="en-US" sz="2000" dirty="0" smtClean="0"/>
              <a:t>10</a:t>
            </a:r>
            <a:r>
              <a:rPr lang="en-US" sz="2000" dirty="0" smtClean="0">
                <a:solidFill>
                  <a:schemeClr val="accent3"/>
                </a:solidFill>
              </a:rPr>
              <a:t>)</a:t>
            </a:r>
            <a:r>
              <a:rPr lang="en-US" sz="2000" dirty="0" smtClean="0"/>
              <a:t>    </a:t>
            </a:r>
            <a:r>
              <a:rPr lang="en-US" sz="2000" dirty="0" smtClean="0">
                <a:solidFill>
                  <a:schemeClr val="accent3"/>
                </a:solidFill>
              </a:rPr>
              <a:t>do</a:t>
            </a:r>
            <a:r>
              <a:rPr lang="en-US" sz="2000" dirty="0" smtClean="0"/>
              <a:t> </a:t>
            </a:r>
            <a:r>
              <a:rPr lang="en-US" sz="2000" dirty="0" smtClean="0">
                <a:solidFill>
                  <a:schemeClr val="accent3"/>
                </a:solidFill>
              </a:rPr>
              <a:t>|</a:t>
            </a:r>
            <a:r>
              <a:rPr lang="en-US" sz="2000" dirty="0" smtClean="0"/>
              <a:t>x</a:t>
            </a:r>
            <a:r>
              <a:rPr lang="en-US" sz="2000" dirty="0" smtClean="0">
                <a:solidFill>
                  <a:schemeClr val="accent3"/>
                </a:solidFill>
              </a:rPr>
              <a:t>|</a:t>
            </a:r>
            <a:r>
              <a:rPr lang="en-US" sz="2000" dirty="0" smtClean="0"/>
              <a:t> … </a:t>
            </a:r>
            <a:r>
              <a:rPr lang="en-US" sz="2000" dirty="0" smtClean="0">
                <a:solidFill>
                  <a:schemeClr val="accent3"/>
                </a:solidFill>
              </a:rPr>
              <a:t>end</a:t>
            </a:r>
          </a:p>
          <a:p>
            <a:pPr lvl="1"/>
            <a:r>
              <a:rPr lang="en-US" sz="1600" dirty="0" smtClean="0"/>
              <a:t>Recorrido de un arreglo</a:t>
            </a:r>
            <a:endParaRPr lang="en-US" sz="1600" dirty="0"/>
          </a:p>
          <a:p>
            <a:pPr marL="0" indent="0">
              <a:buNone/>
            </a:pPr>
            <a:r>
              <a:rPr lang="en-US" sz="2000" dirty="0" smtClean="0"/>
              <a:t>	mi_arreglo.</a:t>
            </a:r>
            <a:r>
              <a:rPr lang="en-US" sz="2000" dirty="0" smtClean="0">
                <a:solidFill>
                  <a:schemeClr val="accent3"/>
                </a:solidFill>
              </a:rPr>
              <a:t>each</a:t>
            </a:r>
            <a:r>
              <a:rPr lang="en-US" sz="2000" dirty="0" smtClean="0"/>
              <a:t>	</a:t>
            </a:r>
            <a:r>
              <a:rPr lang="en-US" sz="2000" dirty="0" smtClean="0">
                <a:solidFill>
                  <a:schemeClr val="accent3"/>
                </a:solidFill>
              </a:rPr>
              <a:t>do</a:t>
            </a:r>
            <a:r>
              <a:rPr lang="en-US" sz="2000" dirty="0" smtClean="0"/>
              <a:t> </a:t>
            </a:r>
            <a:r>
              <a:rPr lang="en-US" sz="2000" dirty="0" smtClean="0">
                <a:solidFill>
                  <a:schemeClr val="accent3"/>
                </a:solidFill>
              </a:rPr>
              <a:t>|</a:t>
            </a:r>
            <a:r>
              <a:rPr lang="en-US" sz="2000" dirty="0" smtClean="0"/>
              <a:t>elem </a:t>
            </a:r>
            <a:r>
              <a:rPr lang="en-US" sz="2000" dirty="0" smtClean="0">
                <a:solidFill>
                  <a:schemeClr val="accent3"/>
                </a:solidFill>
              </a:rPr>
              <a:t>|</a:t>
            </a:r>
            <a:r>
              <a:rPr lang="en-US" sz="2000" dirty="0" smtClean="0"/>
              <a:t> … </a:t>
            </a:r>
            <a:r>
              <a:rPr lang="en-US" sz="2000" dirty="0" smtClean="0">
                <a:solidFill>
                  <a:schemeClr val="accent3"/>
                </a:solidFill>
              </a:rPr>
              <a:t>end</a:t>
            </a:r>
          </a:p>
          <a:p>
            <a:pPr lvl="1"/>
            <a:r>
              <a:rPr lang="en-US" sz="1600" dirty="0" smtClean="0"/>
              <a:t>Recorrido de un hash</a:t>
            </a:r>
          </a:p>
          <a:p>
            <a:pPr marL="457200" lvl="1" indent="0">
              <a:buNone/>
            </a:pPr>
            <a:r>
              <a:rPr lang="en-US" sz="1600" dirty="0"/>
              <a:t>	</a:t>
            </a:r>
            <a:r>
              <a:rPr lang="en-US" sz="1600" dirty="0" smtClean="0"/>
              <a:t>diccionario.</a:t>
            </a:r>
            <a:r>
              <a:rPr lang="en-US" sz="1600" dirty="0" smtClean="0">
                <a:solidFill>
                  <a:schemeClr val="accent3"/>
                </a:solidFill>
              </a:rPr>
              <a:t>each_key</a:t>
            </a:r>
            <a:r>
              <a:rPr lang="en-US" sz="1600" dirty="0" smtClean="0"/>
              <a:t> 	</a:t>
            </a:r>
            <a:r>
              <a:rPr lang="en-US" sz="1600" dirty="0" smtClean="0">
                <a:solidFill>
                  <a:schemeClr val="accent3"/>
                </a:solidFill>
              </a:rPr>
              <a:t>do</a:t>
            </a:r>
            <a:r>
              <a:rPr lang="en-US" sz="1600" dirty="0" smtClean="0"/>
              <a:t>  </a:t>
            </a:r>
            <a:r>
              <a:rPr lang="en-US" sz="1600" dirty="0" smtClean="0">
                <a:solidFill>
                  <a:schemeClr val="accent3"/>
                </a:solidFill>
              </a:rPr>
              <a:t>|</a:t>
            </a:r>
            <a:r>
              <a:rPr lang="en-US" sz="1600" dirty="0" smtClean="0"/>
              <a:t>clave</a:t>
            </a:r>
            <a:r>
              <a:rPr lang="en-US" sz="1600" dirty="0" smtClean="0">
                <a:solidFill>
                  <a:schemeClr val="accent3"/>
                </a:solidFill>
              </a:rPr>
              <a:t>|</a:t>
            </a:r>
            <a:r>
              <a:rPr lang="en-US" sz="1600" dirty="0" smtClean="0"/>
              <a:t> …  </a:t>
            </a:r>
            <a:r>
              <a:rPr lang="en-US" sz="1600" dirty="0" smtClean="0">
                <a:solidFill>
                  <a:schemeClr val="accent3"/>
                </a:solidFill>
              </a:rPr>
              <a:t>en</a:t>
            </a:r>
            <a:r>
              <a:rPr lang="en-US" sz="2000" dirty="0" smtClean="0">
                <a:solidFill>
                  <a:schemeClr val="accent3"/>
                </a:solidFill>
              </a:rPr>
              <a:t>d</a:t>
            </a:r>
          </a:p>
          <a:p>
            <a:pPr marL="457200" lvl="1" indent="0">
              <a:buNone/>
            </a:pPr>
            <a:r>
              <a:rPr lang="en-US" sz="2000" dirty="0"/>
              <a:t>	</a:t>
            </a:r>
            <a:r>
              <a:rPr lang="en-US" sz="2000" dirty="0" smtClean="0"/>
              <a:t>otrodic.</a:t>
            </a:r>
            <a:r>
              <a:rPr lang="en-US" sz="2000" dirty="0" smtClean="0">
                <a:solidFill>
                  <a:schemeClr val="accent3"/>
                </a:solidFill>
              </a:rPr>
              <a:t>each_pair</a:t>
            </a:r>
            <a:r>
              <a:rPr lang="en-US" sz="2000" dirty="0" smtClean="0"/>
              <a:t> </a:t>
            </a:r>
            <a:r>
              <a:rPr lang="en-US" sz="2000" dirty="0" smtClean="0">
                <a:solidFill>
                  <a:schemeClr val="accent3"/>
                </a:solidFill>
              </a:rPr>
              <a:t>do</a:t>
            </a:r>
            <a:r>
              <a:rPr lang="en-US" sz="2000" dirty="0" smtClean="0"/>
              <a:t> </a:t>
            </a:r>
            <a:r>
              <a:rPr lang="en-US" sz="2000" dirty="0" smtClean="0">
                <a:solidFill>
                  <a:schemeClr val="accent3"/>
                </a:solidFill>
              </a:rPr>
              <a:t>|</a:t>
            </a:r>
            <a:r>
              <a:rPr lang="en-US" sz="2000" dirty="0" smtClean="0"/>
              <a:t>key,valor</a:t>
            </a:r>
            <a:r>
              <a:rPr lang="en-US" sz="2000" dirty="0" smtClean="0">
                <a:solidFill>
                  <a:schemeClr val="accent3"/>
                </a:solidFill>
              </a:rPr>
              <a:t>|</a:t>
            </a:r>
            <a:r>
              <a:rPr lang="en-US" sz="2000" dirty="0" smtClean="0"/>
              <a:t> … </a:t>
            </a:r>
            <a:r>
              <a:rPr lang="en-US" sz="2000" dirty="0" smtClean="0">
                <a:solidFill>
                  <a:schemeClr val="accent3"/>
                </a:solidFill>
              </a:rPr>
              <a:t>end</a:t>
            </a:r>
          </a:p>
          <a:p>
            <a:pPr marL="457200" lvl="1" indent="0">
              <a:buNone/>
            </a:pPr>
            <a:r>
              <a:rPr lang="en-US" sz="2000" dirty="0" smtClean="0"/>
              <a:t>Otros recorridos simples</a:t>
            </a:r>
          </a:p>
          <a:p>
            <a:pPr marL="457200" lvl="1" indent="0">
              <a:buNone/>
            </a:pPr>
            <a:r>
              <a:rPr lang="en-US" sz="2000" dirty="0"/>
              <a:t>	</a:t>
            </a:r>
            <a:r>
              <a:rPr lang="en-US" sz="2000" dirty="0" smtClean="0"/>
              <a:t>10.</a:t>
            </a:r>
            <a:r>
              <a:rPr lang="en-US" sz="2000" dirty="0" smtClean="0">
                <a:solidFill>
                  <a:schemeClr val="accent3"/>
                </a:solidFill>
              </a:rPr>
              <a:t>times</a:t>
            </a:r>
            <a:r>
              <a:rPr lang="en-US" sz="2000" dirty="0" smtClean="0"/>
              <a:t>	</a:t>
            </a:r>
            <a:r>
              <a:rPr lang="en-US" sz="2000" dirty="0" smtClean="0">
                <a:solidFill>
                  <a:schemeClr val="accent3"/>
                </a:solidFill>
              </a:rPr>
              <a:t>{</a:t>
            </a:r>
            <a:r>
              <a:rPr lang="en-US" sz="2000" dirty="0" smtClean="0"/>
              <a:t> … </a:t>
            </a:r>
            <a:r>
              <a:rPr lang="en-US" sz="2000" dirty="0" smtClean="0">
                <a:solidFill>
                  <a:schemeClr val="accent3"/>
                </a:solidFill>
              </a:rPr>
              <a:t>}</a:t>
            </a:r>
            <a:r>
              <a:rPr lang="en-US" sz="2000" dirty="0" smtClean="0"/>
              <a:t>		# repite 10 veces el bloque</a:t>
            </a:r>
          </a:p>
          <a:p>
            <a:pPr marL="457200" lvl="1" indent="0">
              <a:buNone/>
            </a:pPr>
            <a:r>
              <a:rPr lang="en-US" sz="2000" dirty="0"/>
              <a:t>	</a:t>
            </a:r>
            <a:r>
              <a:rPr lang="en-US" sz="2000" dirty="0" smtClean="0"/>
              <a:t>10.</a:t>
            </a:r>
            <a:r>
              <a:rPr lang="en-US" sz="2000" dirty="0" smtClean="0">
                <a:solidFill>
                  <a:schemeClr val="accent3"/>
                </a:solidFill>
              </a:rPr>
              <a:t>times</a:t>
            </a:r>
            <a:r>
              <a:rPr lang="en-US" sz="2000" dirty="0" smtClean="0"/>
              <a:t> </a:t>
            </a:r>
            <a:r>
              <a:rPr lang="en-US" sz="2000" dirty="0" smtClean="0">
                <a:solidFill>
                  <a:schemeClr val="accent3"/>
                </a:solidFill>
              </a:rPr>
              <a:t>do</a:t>
            </a:r>
            <a:r>
              <a:rPr lang="en-US" sz="2000" dirty="0" smtClean="0"/>
              <a:t> … </a:t>
            </a:r>
            <a:r>
              <a:rPr lang="en-US" sz="2000" dirty="0" smtClean="0">
                <a:solidFill>
                  <a:schemeClr val="accent3"/>
                </a:solidFill>
              </a:rPr>
              <a:t>end	</a:t>
            </a:r>
            <a:r>
              <a:rPr lang="en-US" sz="2000" dirty="0" smtClean="0"/>
              <a:t># </a:t>
            </a:r>
            <a:r>
              <a:rPr lang="en-US" sz="2000" dirty="0" err="1" smtClean="0"/>
              <a:t>igual</a:t>
            </a:r>
            <a:endParaRPr lang="en-US" sz="2000" dirty="0" smtClean="0">
              <a:solidFill>
                <a:schemeClr val="accent3"/>
              </a:solidFill>
            </a:endParaRPr>
          </a:p>
        </p:txBody>
      </p:sp>
    </p:spTree>
    <p:extLst>
      <p:ext uri="{BB962C8B-B14F-4D97-AF65-F5344CB8AC3E}">
        <p14:creationId xmlns:p14="http://schemas.microsoft.com/office/powerpoint/2010/main" val="394380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smtClean="0"/>
              <a:t>Porqué desarrollar SAAS usado Ruby on Rails</a:t>
            </a:r>
            <a:endParaRPr lang="en-US" dirty="0"/>
          </a:p>
        </p:txBody>
      </p:sp>
      <p:sp>
        <p:nvSpPr>
          <p:cNvPr id="3" name="2 Marcador de contenido"/>
          <p:cNvSpPr>
            <a:spLocks noGrp="1"/>
          </p:cNvSpPr>
          <p:nvPr>
            <p:ph idx="1"/>
          </p:nvPr>
        </p:nvSpPr>
        <p:spPr/>
        <p:txBody>
          <a:bodyPr>
            <a:normAutofit fontScale="92500" lnSpcReduction="10000"/>
          </a:bodyPr>
          <a:lstStyle/>
          <a:p>
            <a:r>
              <a:rPr lang="en-US" dirty="0" smtClean="0"/>
              <a:t>Aunque no es la única opción</a:t>
            </a:r>
            <a:r>
              <a:rPr lang="en-US" dirty="0"/>
              <a:t> </a:t>
            </a:r>
            <a:r>
              <a:rPr lang="en-US" dirty="0" smtClean="0"/>
              <a:t>(Dango/Phyton,Zend/PHP,Spring/Java son algunas otras)</a:t>
            </a:r>
          </a:p>
          <a:p>
            <a:r>
              <a:rPr lang="en-US" dirty="0" smtClean="0"/>
              <a:t>Rails es un framework (modelo) de programación que se fundamenta en el superlenguaje Ruby. Twitter es un ejemplo de industria que lo utiliza.</a:t>
            </a:r>
          </a:p>
          <a:p>
            <a:r>
              <a:rPr lang="en-US" dirty="0" smtClean="0"/>
              <a:t>Ruby es un lenguaje orientado a objeto (de hecho,se orienta más a métodos) con manejo automatizado de memoria,tipos dinamicos,y soporta totalmente la metaprogramación.</a:t>
            </a:r>
            <a:endParaRPr lang="en-US" dirty="0"/>
          </a:p>
        </p:txBody>
      </p:sp>
    </p:spTree>
    <p:extLst>
      <p:ext uri="{BB962C8B-B14F-4D97-AF65-F5344CB8AC3E}">
        <p14:creationId xmlns:p14="http://schemas.microsoft.com/office/powerpoint/2010/main" val="33878274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smtClean="0"/>
              <a:t>..más </a:t>
            </a:r>
            <a:r>
              <a:rPr lang="en-US" i="1" dirty="0" smtClean="0"/>
              <a:t>comportamientos </a:t>
            </a:r>
            <a:r>
              <a:rPr lang="en-US" dirty="0" smtClean="0"/>
              <a:t>útiles en</a:t>
            </a:r>
            <a:br>
              <a:rPr lang="en-US" dirty="0" smtClean="0"/>
            </a:br>
            <a:r>
              <a:rPr lang="en-US" dirty="0" smtClean="0"/>
              <a:t>objetos de Ruby</a:t>
            </a:r>
            <a:endParaRPr lang="en-US" i="1" dirty="0"/>
          </a:p>
        </p:txBody>
      </p:sp>
      <p:sp>
        <p:nvSpPr>
          <p:cNvPr id="3" name="2 Marcador de contenido"/>
          <p:cNvSpPr>
            <a:spLocks noGrp="1"/>
          </p:cNvSpPr>
          <p:nvPr>
            <p:ph idx="1"/>
          </p:nvPr>
        </p:nvSpPr>
        <p:spPr/>
        <p:txBody>
          <a:bodyPr>
            <a:normAutofit fontScale="92500" lnSpcReduction="10000"/>
          </a:bodyPr>
          <a:lstStyle/>
          <a:p>
            <a:r>
              <a:rPr lang="en-US" sz="2000" dirty="0" smtClean="0"/>
              <a:t>En lugar de “hacer” algo con el objeto, se le </a:t>
            </a:r>
            <a:r>
              <a:rPr lang="en-US" sz="2000" dirty="0" err="1" smtClean="0"/>
              <a:t>pide</a:t>
            </a:r>
            <a:r>
              <a:rPr lang="en-US" sz="2000" dirty="0" smtClean="0"/>
              <a:t> “responder” a un comportamiento (definido en un método)</a:t>
            </a:r>
          </a:p>
          <a:p>
            <a:endParaRPr lang="en-US" sz="2000" dirty="0" smtClean="0"/>
          </a:p>
          <a:p>
            <a:pPr marL="0" indent="0">
              <a:buNone/>
            </a:pPr>
            <a:r>
              <a:rPr lang="en-US" sz="2000" dirty="0" smtClean="0"/>
              <a:t>	x = [‘manzana’ , ‘cambur’ , ‘manzana’ , ‘fresa’]</a:t>
            </a:r>
          </a:p>
          <a:p>
            <a:pPr marL="0" indent="0">
              <a:buNone/>
            </a:pPr>
            <a:r>
              <a:rPr lang="en-US" sz="2000" dirty="0" smtClean="0"/>
              <a:t>	x.</a:t>
            </a:r>
            <a:r>
              <a:rPr lang="en-US" sz="2000" dirty="0" smtClean="0">
                <a:solidFill>
                  <a:schemeClr val="accent3"/>
                </a:solidFill>
              </a:rPr>
              <a:t>sort </a:t>
            </a:r>
            <a:r>
              <a:rPr lang="en-US" sz="2000" dirty="0" smtClean="0"/>
              <a:t>	# =&gt;  [‘cambur’ , ‘fresa’ , ‘manzana’ , ‘manzana’]</a:t>
            </a:r>
          </a:p>
          <a:p>
            <a:pPr marL="0" indent="0">
              <a:buNone/>
            </a:pPr>
            <a:r>
              <a:rPr lang="en-US" sz="2000" dirty="0" smtClean="0"/>
              <a:t>	x.</a:t>
            </a:r>
            <a:r>
              <a:rPr lang="en-US" sz="2000" dirty="0" smtClean="0">
                <a:solidFill>
                  <a:schemeClr val="accent3"/>
                </a:solidFill>
              </a:rPr>
              <a:t>unique.reverse</a:t>
            </a:r>
            <a:r>
              <a:rPr lang="en-US" sz="2000" dirty="0" smtClean="0"/>
              <a:t>	# =&gt; [‘</a:t>
            </a:r>
            <a:r>
              <a:rPr lang="en-US" sz="2000" dirty="0"/>
              <a:t>manzana</a:t>
            </a:r>
            <a:r>
              <a:rPr lang="en-US" sz="2000" dirty="0" smtClean="0"/>
              <a:t>’ , ‘</a:t>
            </a:r>
            <a:r>
              <a:rPr lang="en-US" sz="2000" dirty="0"/>
              <a:t>fresa</a:t>
            </a:r>
            <a:r>
              <a:rPr lang="en-US" sz="2000" dirty="0" smtClean="0"/>
              <a:t>’ , ‘</a:t>
            </a:r>
            <a:r>
              <a:rPr lang="en-US" sz="2000" dirty="0"/>
              <a:t>cambur</a:t>
            </a:r>
            <a:r>
              <a:rPr lang="en-US" sz="2000" dirty="0" smtClean="0"/>
              <a:t>’]</a:t>
            </a:r>
          </a:p>
          <a:p>
            <a:pPr marL="0" indent="0">
              <a:buNone/>
            </a:pPr>
            <a:r>
              <a:rPr lang="en-US" sz="2000" dirty="0"/>
              <a:t>	</a:t>
            </a:r>
            <a:r>
              <a:rPr lang="en-US" sz="2000" dirty="0" smtClean="0"/>
              <a:t>x.</a:t>
            </a:r>
            <a:r>
              <a:rPr lang="en-US" sz="2000" dirty="0" smtClean="0">
                <a:solidFill>
                  <a:schemeClr val="accent3"/>
                </a:solidFill>
              </a:rPr>
              <a:t>reverse!</a:t>
            </a:r>
            <a:r>
              <a:rPr lang="en-US" sz="2000" dirty="0" smtClean="0"/>
              <a:t>	# modifica a x</a:t>
            </a:r>
          </a:p>
          <a:p>
            <a:pPr marL="0" indent="0">
              <a:buNone/>
            </a:pPr>
            <a:r>
              <a:rPr lang="en-US" sz="2000" dirty="0"/>
              <a:t>	</a:t>
            </a:r>
            <a:r>
              <a:rPr lang="en-US" sz="2000" dirty="0" smtClean="0"/>
              <a:t>x.</a:t>
            </a:r>
            <a:r>
              <a:rPr lang="en-US" sz="2000" dirty="0" smtClean="0">
                <a:solidFill>
                  <a:schemeClr val="accent3"/>
                </a:solidFill>
              </a:rPr>
              <a:t>map</a:t>
            </a:r>
            <a:r>
              <a:rPr lang="en-US" sz="2000" dirty="0" smtClean="0"/>
              <a:t> </a:t>
            </a:r>
            <a:r>
              <a:rPr lang="en-US" sz="2000" dirty="0" smtClean="0">
                <a:solidFill>
                  <a:schemeClr val="accent3"/>
                </a:solidFill>
              </a:rPr>
              <a:t>do</a:t>
            </a:r>
            <a:r>
              <a:rPr lang="en-US" sz="2000" dirty="0" smtClean="0"/>
              <a:t> </a:t>
            </a:r>
            <a:r>
              <a:rPr lang="en-US" sz="2000" dirty="0" smtClean="0">
                <a:solidFill>
                  <a:schemeClr val="accent3"/>
                </a:solidFill>
              </a:rPr>
              <a:t>|</a:t>
            </a:r>
            <a:r>
              <a:rPr lang="en-US" sz="2000" dirty="0" smtClean="0"/>
              <a:t>fruta</a:t>
            </a:r>
            <a:r>
              <a:rPr lang="en-US" sz="2000" dirty="0" smtClean="0">
                <a:solidFill>
                  <a:schemeClr val="accent3"/>
                </a:solidFill>
              </a:rPr>
              <a:t>|</a:t>
            </a:r>
          </a:p>
          <a:p>
            <a:pPr marL="0" indent="0">
              <a:buNone/>
            </a:pPr>
            <a:r>
              <a:rPr lang="en-US" sz="2000" dirty="0"/>
              <a:t>	</a:t>
            </a:r>
            <a:r>
              <a:rPr lang="en-US" sz="2000" dirty="0" smtClean="0"/>
              <a:t>	fruta.</a:t>
            </a:r>
            <a:r>
              <a:rPr lang="en-US" sz="2000" dirty="0" smtClean="0">
                <a:solidFill>
                  <a:schemeClr val="accent3"/>
                </a:solidFill>
              </a:rPr>
              <a:t>reverse</a:t>
            </a:r>
          </a:p>
          <a:p>
            <a:pPr marL="0" indent="0">
              <a:buNone/>
            </a:pPr>
            <a:r>
              <a:rPr lang="en-US" sz="2000" dirty="0"/>
              <a:t>	</a:t>
            </a:r>
            <a:r>
              <a:rPr lang="en-US" sz="2000" dirty="0" smtClean="0">
                <a:solidFill>
                  <a:schemeClr val="accent3"/>
                </a:solidFill>
              </a:rPr>
              <a:t>end.sort		</a:t>
            </a:r>
            <a:r>
              <a:rPr lang="en-US" sz="2000" dirty="0" smtClean="0"/>
              <a:t># =&gt; [“anaznam” , “</a:t>
            </a:r>
            <a:r>
              <a:rPr lang="en-US" sz="2000" dirty="0"/>
              <a:t>anaznam</a:t>
            </a:r>
            <a:r>
              <a:rPr lang="en-US" sz="2000" dirty="0" smtClean="0"/>
              <a:t>” , “aserf” , “rubmac”]</a:t>
            </a:r>
          </a:p>
          <a:p>
            <a:pPr marL="0" indent="0">
              <a:buNone/>
            </a:pPr>
            <a:r>
              <a:rPr lang="en-US" sz="2000" dirty="0"/>
              <a:t>	</a:t>
            </a:r>
            <a:r>
              <a:rPr lang="en-US" sz="2000" dirty="0" smtClean="0"/>
              <a:t>x.</a:t>
            </a:r>
            <a:r>
              <a:rPr lang="en-US" sz="2000" dirty="0" smtClean="0">
                <a:solidFill>
                  <a:schemeClr val="accent3"/>
                </a:solidFill>
              </a:rPr>
              <a:t>collect</a:t>
            </a:r>
            <a:r>
              <a:rPr lang="en-US" sz="2000" dirty="0" smtClean="0"/>
              <a:t>	</a:t>
            </a:r>
            <a:r>
              <a:rPr lang="en-US" sz="2000" dirty="0" smtClean="0">
                <a:solidFill>
                  <a:schemeClr val="accent3"/>
                </a:solidFill>
              </a:rPr>
              <a:t>{</a:t>
            </a:r>
            <a:r>
              <a:rPr lang="en-US" sz="2000" dirty="0" smtClean="0"/>
              <a:t> </a:t>
            </a:r>
            <a:r>
              <a:rPr lang="en-US" sz="2000" dirty="0" smtClean="0">
                <a:solidFill>
                  <a:schemeClr val="accent3"/>
                </a:solidFill>
              </a:rPr>
              <a:t>|</a:t>
            </a:r>
            <a:r>
              <a:rPr lang="en-US" sz="2000" dirty="0" smtClean="0"/>
              <a:t>f</a:t>
            </a:r>
            <a:r>
              <a:rPr lang="en-US" sz="2000" dirty="0" smtClean="0">
                <a:solidFill>
                  <a:schemeClr val="accent3"/>
                </a:solidFill>
              </a:rPr>
              <a:t>|</a:t>
            </a:r>
            <a:r>
              <a:rPr lang="en-US" sz="2000" dirty="0" smtClean="0"/>
              <a:t> f.</a:t>
            </a:r>
            <a:r>
              <a:rPr lang="en-US" sz="2000" dirty="0" smtClean="0">
                <a:solidFill>
                  <a:schemeClr val="accent3"/>
                </a:solidFill>
              </a:rPr>
              <a:t>include?(“</a:t>
            </a:r>
            <a:r>
              <a:rPr lang="en-US" sz="2000" dirty="0" smtClean="0"/>
              <a:t>e</a:t>
            </a:r>
            <a:r>
              <a:rPr lang="en-US" sz="2000" dirty="0" smtClean="0">
                <a:solidFill>
                  <a:schemeClr val="accent3"/>
                </a:solidFill>
              </a:rPr>
              <a:t>”)</a:t>
            </a:r>
            <a:r>
              <a:rPr lang="en-US" sz="2000" dirty="0" smtClean="0"/>
              <a:t> </a:t>
            </a:r>
            <a:r>
              <a:rPr lang="en-US" sz="2000" dirty="0" smtClean="0">
                <a:solidFill>
                  <a:schemeClr val="accent3"/>
                </a:solidFill>
              </a:rPr>
              <a:t>}</a:t>
            </a:r>
            <a:r>
              <a:rPr lang="en-US" sz="2000" dirty="0" smtClean="0"/>
              <a:t>  	# =&gt; [ “fresa” ]</a:t>
            </a:r>
          </a:p>
          <a:p>
            <a:pPr marL="0" indent="0">
              <a:buNone/>
            </a:pPr>
            <a:r>
              <a:rPr lang="en-US" sz="2000" dirty="0"/>
              <a:t>	</a:t>
            </a:r>
            <a:r>
              <a:rPr lang="en-US" sz="2000" dirty="0" smtClean="0"/>
              <a:t>x.</a:t>
            </a:r>
            <a:r>
              <a:rPr lang="en-US" sz="2000" dirty="0" smtClean="0">
                <a:solidFill>
                  <a:schemeClr val="accent3"/>
                </a:solidFill>
              </a:rPr>
              <a:t>any?</a:t>
            </a:r>
            <a:r>
              <a:rPr lang="en-US" sz="2000" dirty="0" smtClean="0"/>
              <a:t>	</a:t>
            </a:r>
            <a:r>
              <a:rPr lang="en-US" sz="2000" dirty="0" smtClean="0">
                <a:solidFill>
                  <a:schemeClr val="accent3"/>
                </a:solidFill>
              </a:rPr>
              <a:t>{</a:t>
            </a:r>
            <a:r>
              <a:rPr lang="en-US" sz="2000" dirty="0" smtClean="0"/>
              <a:t> </a:t>
            </a:r>
            <a:r>
              <a:rPr lang="en-US" sz="2000" dirty="0" smtClean="0">
                <a:solidFill>
                  <a:schemeClr val="accent3"/>
                </a:solidFill>
              </a:rPr>
              <a:t>|</a:t>
            </a:r>
            <a:r>
              <a:rPr lang="en-US" sz="2000" dirty="0" smtClean="0"/>
              <a:t>f</a:t>
            </a:r>
            <a:r>
              <a:rPr lang="en-US" sz="2000" dirty="0" smtClean="0">
                <a:solidFill>
                  <a:schemeClr val="accent3"/>
                </a:solidFill>
              </a:rPr>
              <a:t>|</a:t>
            </a:r>
            <a:r>
              <a:rPr lang="en-US" sz="2000" dirty="0" smtClean="0"/>
              <a:t> f.</a:t>
            </a:r>
            <a:r>
              <a:rPr lang="en-US" sz="2000" dirty="0" smtClean="0">
                <a:solidFill>
                  <a:schemeClr val="accent3"/>
                </a:solidFill>
              </a:rPr>
              <a:t>length</a:t>
            </a:r>
            <a:r>
              <a:rPr lang="en-US" sz="2000" dirty="0" smtClean="0"/>
              <a:t> &gt; 5</a:t>
            </a:r>
            <a:r>
              <a:rPr lang="en-US" sz="2000" dirty="0" smtClean="0">
                <a:solidFill>
                  <a:schemeClr val="accent3"/>
                </a:solidFill>
              </a:rPr>
              <a:t>}</a:t>
            </a:r>
            <a:r>
              <a:rPr lang="en-US" sz="2000" dirty="0" smtClean="0"/>
              <a:t>	   	# =&gt; true</a:t>
            </a:r>
          </a:p>
          <a:p>
            <a:r>
              <a:rPr lang="en-US" sz="2000" dirty="0" smtClean="0"/>
              <a:t>En Ruby se </a:t>
            </a:r>
            <a:r>
              <a:rPr lang="en-US" sz="2000" dirty="0" err="1" smtClean="0"/>
              <a:t>prioritiza</a:t>
            </a:r>
            <a:r>
              <a:rPr lang="en-US" sz="2000" dirty="0" smtClean="0"/>
              <a:t> </a:t>
            </a:r>
            <a:r>
              <a:rPr lang="en-US" sz="2000" i="1" dirty="0" smtClean="0"/>
              <a:t>A qué </a:t>
            </a:r>
            <a:r>
              <a:rPr lang="en-US" sz="2000" i="1" dirty="0" err="1" smtClean="0"/>
              <a:t>metodos</a:t>
            </a:r>
            <a:r>
              <a:rPr lang="en-US" sz="2000" i="1" dirty="0" smtClean="0"/>
              <a:t> responde </a:t>
            </a:r>
            <a:r>
              <a:rPr lang="en-US" sz="2000" dirty="0" smtClean="0"/>
              <a:t>el objeto sobre </a:t>
            </a:r>
            <a:r>
              <a:rPr lang="en-US" sz="2000" i="1" dirty="0" smtClean="0"/>
              <a:t>A que clase pertenece</a:t>
            </a:r>
            <a:endParaRPr lang="en-US" sz="2000" dirty="0" smtClean="0"/>
          </a:p>
          <a:p>
            <a:pPr marL="0" indent="0">
              <a:buNone/>
            </a:pPr>
            <a:endParaRPr lang="en-US" sz="2000" dirty="0">
              <a:solidFill>
                <a:schemeClr val="accent3"/>
              </a:solidFill>
            </a:endParaRPr>
          </a:p>
        </p:txBody>
      </p:sp>
    </p:spTree>
    <p:extLst>
      <p:ext uri="{BB962C8B-B14F-4D97-AF65-F5344CB8AC3E}">
        <p14:creationId xmlns:p14="http://schemas.microsoft.com/office/powerpoint/2010/main" val="21724919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Reto</a:t>
            </a:r>
            <a:endParaRPr lang="en-US" dirty="0"/>
          </a:p>
        </p:txBody>
      </p:sp>
      <p:sp>
        <p:nvSpPr>
          <p:cNvPr id="3" name="2 Marcador de contenido"/>
          <p:cNvSpPr>
            <a:spLocks noGrp="1"/>
          </p:cNvSpPr>
          <p:nvPr>
            <p:ph idx="1"/>
          </p:nvPr>
        </p:nvSpPr>
        <p:spPr/>
        <p:txBody>
          <a:bodyPr/>
          <a:lstStyle/>
          <a:p>
            <a:pPr marL="0" indent="0">
              <a:buNone/>
            </a:pPr>
            <a:r>
              <a:rPr lang="es-VE" dirty="0"/>
              <a:t>¿Qué cadena NO aparecerá en el resultado de</a:t>
            </a:r>
            <a:r>
              <a:rPr lang="es-VE" dirty="0" smtClean="0"/>
              <a:t>:</a:t>
            </a:r>
          </a:p>
          <a:p>
            <a:pPr marL="0" indent="0">
              <a:buNone/>
            </a:pPr>
            <a:r>
              <a:rPr lang="en-US" dirty="0" smtClean="0"/>
              <a:t>[</a:t>
            </a:r>
            <a:r>
              <a:rPr lang="en-US" dirty="0"/>
              <a:t>'banana', '</a:t>
            </a:r>
            <a:r>
              <a:rPr lang="en-US" dirty="0" err="1"/>
              <a:t>anana</a:t>
            </a:r>
            <a:r>
              <a:rPr lang="en-US" dirty="0"/>
              <a:t>', 'naan'].map do |food| </a:t>
            </a:r>
            <a:r>
              <a:rPr lang="en-US" dirty="0" err="1"/>
              <a:t>food.reverse</a:t>
            </a:r>
            <a:r>
              <a:rPr lang="en-US" dirty="0"/>
              <a:t> </a:t>
            </a:r>
            <a:r>
              <a:rPr lang="en-US" dirty="0" err="1"/>
              <a:t>end.select</a:t>
            </a:r>
            <a:r>
              <a:rPr lang="en-US" dirty="0"/>
              <a:t> { |f| </a:t>
            </a:r>
            <a:r>
              <a:rPr lang="en-US" dirty="0" err="1"/>
              <a:t>f.match</a:t>
            </a:r>
            <a:r>
              <a:rPr lang="en-US" dirty="0"/>
              <a:t> /^a/ } </a:t>
            </a:r>
            <a:endParaRPr lang="en-US" dirty="0"/>
          </a:p>
          <a:p>
            <a:pPr marL="514350" indent="-514350">
              <a:buFont typeface="+mj-lt"/>
              <a:buAutoNum type="arabicPeriod"/>
            </a:pPr>
            <a:r>
              <a:rPr lang="en-US" dirty="0"/>
              <a:t>naan </a:t>
            </a:r>
          </a:p>
          <a:p>
            <a:pPr marL="514350" indent="-514350">
              <a:buFont typeface="+mj-lt"/>
              <a:buAutoNum type="arabicPeriod"/>
            </a:pPr>
            <a:r>
              <a:rPr lang="en-US" dirty="0" err="1"/>
              <a:t>ananab</a:t>
            </a:r>
            <a:endParaRPr lang="en-US" dirty="0"/>
          </a:p>
          <a:p>
            <a:pPr marL="514350" indent="-514350">
              <a:buFont typeface="+mj-lt"/>
              <a:buAutoNum type="arabicPeriod"/>
            </a:pPr>
            <a:r>
              <a:rPr lang="en-US" dirty="0" err="1"/>
              <a:t>anana</a:t>
            </a:r>
            <a:endParaRPr lang="en-US" dirty="0"/>
          </a:p>
          <a:p>
            <a:pPr marL="514350" indent="-514350">
              <a:buFont typeface="+mj-lt"/>
              <a:buAutoNum type="arabicPeriod"/>
            </a:pPr>
            <a:r>
              <a:rPr lang="en-US" dirty="0" smtClean="0"/>
              <a:t>Este código no funciona por </a:t>
            </a:r>
            <a:r>
              <a:rPr lang="en-US" dirty="0" err="1" smtClean="0"/>
              <a:t>errores</a:t>
            </a:r>
            <a:r>
              <a:rPr lang="en-US" dirty="0" smtClean="0"/>
              <a:t> de </a:t>
            </a:r>
            <a:r>
              <a:rPr lang="en-US" dirty="0" err="1" smtClean="0"/>
              <a:t>sintáxis</a:t>
            </a:r>
            <a:endParaRPr lang="en-US" dirty="0"/>
          </a:p>
          <a:p>
            <a:pPr marL="0" indent="0">
              <a:buNone/>
            </a:pPr>
            <a:endParaRPr lang="en-US" dirty="0"/>
          </a:p>
        </p:txBody>
      </p:sp>
    </p:spTree>
    <p:extLst>
      <p:ext uri="{BB962C8B-B14F-4D97-AF65-F5344CB8AC3E}">
        <p14:creationId xmlns:p14="http://schemas.microsoft.com/office/powerpoint/2010/main" val="32897206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Las </a:t>
            </a:r>
            <a:r>
              <a:rPr lang="en-US" dirty="0" err="1" smtClean="0"/>
              <a:t>apariencias</a:t>
            </a:r>
            <a:r>
              <a:rPr lang="en-US" dirty="0" smtClean="0"/>
              <a:t> </a:t>
            </a:r>
            <a:r>
              <a:rPr lang="en-US" dirty="0" err="1" smtClean="0"/>
              <a:t>cuentan</a:t>
            </a:r>
            <a:r>
              <a:rPr lang="en-US" dirty="0" smtClean="0"/>
              <a:t> en Ruby</a:t>
            </a:r>
            <a:endParaRPr lang="en-US" dirty="0"/>
          </a:p>
        </p:txBody>
      </p:sp>
      <p:sp>
        <p:nvSpPr>
          <p:cNvPr id="3" name="2 Marcador de contenido"/>
          <p:cNvSpPr>
            <a:spLocks noGrp="1"/>
          </p:cNvSpPr>
          <p:nvPr>
            <p:ph idx="1"/>
          </p:nvPr>
        </p:nvSpPr>
        <p:spPr/>
        <p:txBody>
          <a:bodyPr>
            <a:normAutofit fontScale="85000" lnSpcReduction="20000"/>
          </a:bodyPr>
          <a:lstStyle/>
          <a:p>
            <a:r>
              <a:rPr lang="en-US" dirty="0" smtClean="0"/>
              <a:t>Si tiene el mismo comportamiento que un pato, lo tratamos como un  pato</a:t>
            </a:r>
          </a:p>
          <a:p>
            <a:endParaRPr lang="en-US" dirty="0"/>
          </a:p>
          <a:p>
            <a:r>
              <a:rPr lang="en-US" dirty="0" smtClean="0"/>
              <a:t>Similar a </a:t>
            </a:r>
            <a:r>
              <a:rPr lang="en-US" i="1" dirty="0" smtClean="0"/>
              <a:t>interfaces </a:t>
            </a:r>
            <a:r>
              <a:rPr lang="en-US" dirty="0" smtClean="0"/>
              <a:t>de Java (más </a:t>
            </a:r>
          </a:p>
          <a:p>
            <a:pPr marL="0" indent="0">
              <a:buNone/>
            </a:pPr>
            <a:r>
              <a:rPr lang="en-US" dirty="0" smtClean="0"/>
              <a:t>	fácil de usar)</a:t>
            </a:r>
          </a:p>
          <a:p>
            <a:pPr marL="0" indent="0">
              <a:buNone/>
            </a:pPr>
            <a:r>
              <a:rPr lang="en-US" dirty="0"/>
              <a:t> </a:t>
            </a:r>
            <a:r>
              <a:rPr lang="en-US" dirty="0" smtClean="0"/>
              <a:t>   Ej; 			mi_lista.</a:t>
            </a:r>
            <a:r>
              <a:rPr lang="en-US" dirty="0" smtClean="0">
                <a:solidFill>
                  <a:schemeClr val="accent3"/>
                </a:solidFill>
              </a:rPr>
              <a:t>sort</a:t>
            </a:r>
          </a:p>
          <a:p>
            <a:pPr marL="0" indent="0">
              <a:buNone/>
            </a:pPr>
            <a:r>
              <a:rPr lang="en-US" dirty="0">
                <a:solidFill>
                  <a:schemeClr val="accent3"/>
                </a:solidFill>
              </a:rPr>
              <a:t>	</a:t>
            </a:r>
            <a:r>
              <a:rPr lang="en-US" dirty="0" smtClean="0">
                <a:solidFill>
                  <a:schemeClr val="accent3"/>
                </a:solidFill>
              </a:rPr>
              <a:t>		</a:t>
            </a:r>
            <a:r>
              <a:rPr lang="en-US" dirty="0" smtClean="0"/>
              <a:t>[5, 4, 3].</a:t>
            </a:r>
            <a:r>
              <a:rPr lang="en-US" dirty="0" smtClean="0">
                <a:solidFill>
                  <a:schemeClr val="accent3"/>
                </a:solidFill>
              </a:rPr>
              <a:t>sort</a:t>
            </a:r>
          </a:p>
          <a:p>
            <a:pPr marL="0" indent="0">
              <a:buNone/>
            </a:pPr>
            <a:r>
              <a:rPr lang="en-US" dirty="0">
                <a:solidFill>
                  <a:schemeClr val="accent3"/>
                </a:solidFill>
              </a:rPr>
              <a:t>	</a:t>
            </a:r>
            <a:r>
              <a:rPr lang="en-US" dirty="0" smtClean="0">
                <a:solidFill>
                  <a:schemeClr val="accent3"/>
                </a:solidFill>
              </a:rPr>
              <a:t>		</a:t>
            </a:r>
            <a:r>
              <a:rPr lang="en-US" dirty="0" smtClean="0"/>
              <a:t>[“perro”, “gato”, “conejo”].</a:t>
            </a:r>
            <a:r>
              <a:rPr lang="en-US" dirty="0" smtClean="0">
                <a:solidFill>
                  <a:schemeClr val="accent3"/>
                </a:solidFill>
              </a:rPr>
              <a:t>sort</a:t>
            </a:r>
          </a:p>
          <a:p>
            <a:pPr marL="0" indent="0">
              <a:buNone/>
            </a:pPr>
            <a:r>
              <a:rPr lang="en-US" dirty="0">
                <a:solidFill>
                  <a:schemeClr val="accent3"/>
                </a:solidFill>
              </a:rPr>
              <a:t>	</a:t>
            </a:r>
            <a:r>
              <a:rPr lang="en-US" dirty="0" smtClean="0">
                <a:solidFill>
                  <a:schemeClr val="accent3"/>
                </a:solidFill>
              </a:rPr>
              <a:t>		</a:t>
            </a:r>
            <a:r>
              <a:rPr lang="en-US" dirty="0" smtClean="0"/>
              <a:t>[:a, :b, :c].</a:t>
            </a:r>
            <a:r>
              <a:rPr lang="en-US" dirty="0" smtClean="0">
                <a:solidFill>
                  <a:schemeClr val="accent3"/>
                </a:solidFill>
              </a:rPr>
              <a:t>sort</a:t>
            </a:r>
          </a:p>
          <a:p>
            <a:pPr marL="0" indent="0">
              <a:buNone/>
            </a:pPr>
            <a:r>
              <a:rPr lang="en-US" dirty="0">
                <a:solidFill>
                  <a:schemeClr val="accent3"/>
                </a:solidFill>
              </a:rPr>
              <a:t>	</a:t>
            </a:r>
            <a:r>
              <a:rPr lang="en-US" dirty="0" smtClean="0">
                <a:solidFill>
                  <a:schemeClr val="accent3"/>
                </a:solidFill>
              </a:rPr>
              <a:t>		</a:t>
            </a:r>
            <a:r>
              <a:rPr lang="en-US" dirty="0" smtClean="0"/>
              <a:t>IO.</a:t>
            </a:r>
            <a:r>
              <a:rPr lang="en-US" dirty="0" smtClean="0">
                <a:solidFill>
                  <a:schemeClr val="accent3"/>
                </a:solidFill>
              </a:rPr>
              <a:t>readlines</a:t>
            </a:r>
            <a:r>
              <a:rPr lang="en-US" dirty="0" smtClean="0"/>
              <a:t>(“mi_archivo”).</a:t>
            </a:r>
            <a:r>
              <a:rPr lang="en-US" dirty="0" smtClean="0">
                <a:solidFill>
                  <a:schemeClr val="accent3"/>
                </a:solidFill>
              </a:rPr>
              <a:t>sort</a:t>
            </a:r>
          </a:p>
          <a:p>
            <a:pPr marL="0" indent="0">
              <a:buNone/>
            </a:pPr>
            <a:r>
              <a:rPr lang="en-US" dirty="0">
                <a:solidFill>
                  <a:schemeClr val="accent3"/>
                </a:solidFill>
              </a:rPr>
              <a:t>	</a:t>
            </a:r>
            <a:r>
              <a:rPr lang="en-US" dirty="0" smtClean="0">
                <a:solidFill>
                  <a:schemeClr val="accent3"/>
                </a:solidFill>
              </a:rPr>
              <a:t>	</a:t>
            </a:r>
          </a:p>
          <a:p>
            <a:pPr marL="0" indent="0">
              <a:buNone/>
            </a:pPr>
            <a:endParaRPr lang="en-US" dirty="0">
              <a:solidFill>
                <a:schemeClr val="accent3"/>
              </a:solidFill>
            </a:endParaRPr>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2133600"/>
            <a:ext cx="1828800" cy="1828800"/>
          </a:xfrm>
          <a:prstGeom prst="rect">
            <a:avLst/>
          </a:prstGeom>
        </p:spPr>
      </p:pic>
    </p:spTree>
    <p:extLst>
      <p:ext uri="{BB962C8B-B14F-4D97-AF65-F5344CB8AC3E}">
        <p14:creationId xmlns:p14="http://schemas.microsoft.com/office/powerpoint/2010/main" val="40557275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Módulos</a:t>
            </a:r>
            <a:endParaRPr lang="en-US" dirty="0"/>
          </a:p>
        </p:txBody>
      </p:sp>
      <p:sp>
        <p:nvSpPr>
          <p:cNvPr id="3" name="2 Marcador de contenido"/>
          <p:cNvSpPr>
            <a:spLocks noGrp="1"/>
          </p:cNvSpPr>
          <p:nvPr>
            <p:ph idx="1"/>
          </p:nvPr>
        </p:nvSpPr>
        <p:spPr/>
        <p:txBody>
          <a:bodyPr>
            <a:normAutofit fontScale="92500" lnSpcReduction="10000"/>
          </a:bodyPr>
          <a:lstStyle/>
          <a:p>
            <a:r>
              <a:rPr lang="en-US" sz="2800" dirty="0" smtClean="0"/>
              <a:t>Un módulo es una colección de métodos (</a:t>
            </a:r>
            <a:r>
              <a:rPr lang="en-US" sz="2800" dirty="0" err="1" smtClean="0"/>
              <a:t>ojo!,no</a:t>
            </a:r>
            <a:r>
              <a:rPr lang="en-US" sz="2800" dirty="0" smtClean="0"/>
              <a:t> es una clase y no se puede instanciar)</a:t>
            </a:r>
          </a:p>
          <a:p>
            <a:r>
              <a:rPr lang="en-US" sz="2800" dirty="0" smtClean="0"/>
              <a:t>Algunos módulos son espacios de nombres (namespaces) como en python (ej; Math::PI/2.0)</a:t>
            </a:r>
          </a:p>
          <a:p>
            <a:r>
              <a:rPr lang="en-US" sz="2800" dirty="0" smtClean="0"/>
              <a:t>Con un módulo podemos mezclar nuevos métodos a una clase:</a:t>
            </a:r>
          </a:p>
          <a:p>
            <a:pPr marL="0" indent="0">
              <a:buNone/>
            </a:pPr>
            <a:r>
              <a:rPr lang="en-US" sz="2800" dirty="0"/>
              <a:t>	</a:t>
            </a:r>
            <a:r>
              <a:rPr lang="en-US" sz="2800" dirty="0" smtClean="0"/>
              <a:t>	class A;   include MiModulo;   end</a:t>
            </a:r>
          </a:p>
          <a:p>
            <a:pPr lvl="1"/>
            <a:r>
              <a:rPr lang="en-US" sz="2400" dirty="0" smtClean="0"/>
              <a:t>A.foo 	Se buscará foo en la definición de A,luego en</a:t>
            </a:r>
          </a:p>
          <a:p>
            <a:pPr marL="457200" lvl="1" indent="0">
              <a:buNone/>
            </a:pPr>
            <a:r>
              <a:rPr lang="en-US" sz="2400" dirty="0"/>
              <a:t> </a:t>
            </a:r>
            <a:r>
              <a:rPr lang="en-US" sz="2400" dirty="0" smtClean="0"/>
              <a:t>   el </a:t>
            </a:r>
            <a:r>
              <a:rPr lang="en-US" sz="2400" dirty="0"/>
              <a:t>módulo MiModulo. Por último se invocará method_missing.</a:t>
            </a:r>
            <a:endParaRPr lang="en-US" sz="2400" dirty="0" smtClean="0"/>
          </a:p>
          <a:p>
            <a:pPr lvl="1"/>
            <a:r>
              <a:rPr lang="en-US" sz="2400" b="1" dirty="0" smtClean="0"/>
              <a:t>sort</a:t>
            </a:r>
            <a:r>
              <a:rPr lang="en-US" sz="2400" dirty="0" smtClean="0"/>
              <a:t>  es un método definido en el módulo </a:t>
            </a:r>
            <a:r>
              <a:rPr lang="en-US" sz="2400" b="1" dirty="0" smtClean="0"/>
              <a:t>Enumerable,</a:t>
            </a:r>
            <a:endParaRPr lang="en-US" sz="2400" dirty="0" smtClean="0"/>
          </a:p>
          <a:p>
            <a:pPr marL="457200" lvl="1" indent="0">
              <a:buNone/>
            </a:pPr>
            <a:r>
              <a:rPr lang="en-US" sz="2400" b="1" dirty="0" smtClean="0"/>
              <a:t>     </a:t>
            </a:r>
            <a:r>
              <a:rPr lang="en-US" sz="2400" dirty="0" smtClean="0"/>
              <a:t>y se mezcla en la clase Array por omisión</a:t>
            </a:r>
            <a:r>
              <a:rPr lang="en-US" sz="2400" b="1" dirty="0" smtClean="0"/>
              <a:t> </a:t>
            </a:r>
          </a:p>
          <a:p>
            <a:pPr marL="1828800" lvl="4" indent="0">
              <a:buNone/>
            </a:pPr>
            <a:endParaRPr lang="en-US" sz="1800" dirty="0" smtClean="0"/>
          </a:p>
        </p:txBody>
      </p:sp>
    </p:spTree>
    <p:extLst>
      <p:ext uri="{BB962C8B-B14F-4D97-AF65-F5344CB8AC3E}">
        <p14:creationId xmlns:p14="http://schemas.microsoft.com/office/powerpoint/2010/main" val="36753159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Un módulo implica un contrato</a:t>
            </a:r>
            <a:endParaRPr lang="en-US" dirty="0"/>
          </a:p>
        </p:txBody>
      </p:sp>
      <p:sp>
        <p:nvSpPr>
          <p:cNvPr id="3" name="2 Marcador de contenido"/>
          <p:cNvSpPr>
            <a:spLocks noGrp="1"/>
          </p:cNvSpPr>
          <p:nvPr>
            <p:ph idx="1"/>
          </p:nvPr>
        </p:nvSpPr>
        <p:spPr/>
        <p:txBody>
          <a:bodyPr>
            <a:normAutofit fontScale="70000" lnSpcReduction="20000"/>
          </a:bodyPr>
          <a:lstStyle/>
          <a:p>
            <a:r>
              <a:rPr lang="en-US" dirty="0" smtClean="0"/>
              <a:t>Por ejemplo, el módulo </a:t>
            </a:r>
            <a:r>
              <a:rPr lang="en-US" b="1" dirty="0" smtClean="0"/>
              <a:t>Enumerable</a:t>
            </a:r>
            <a:r>
              <a:rPr lang="en-US" dirty="0" smtClean="0"/>
              <a:t>, asume que la clase que lo incluye soporta el método each, para entonces proveerle todos estos métodos: all? , any? , collect , find , include? , </a:t>
            </a:r>
          </a:p>
          <a:p>
            <a:pPr marL="0" indent="0">
              <a:buNone/>
            </a:pPr>
            <a:r>
              <a:rPr lang="en-US" dirty="0"/>
              <a:t>	</a:t>
            </a:r>
            <a:r>
              <a:rPr lang="en-US" dirty="0" smtClean="0"/>
              <a:t>inject , map , partition</a:t>
            </a:r>
          </a:p>
          <a:p>
            <a:r>
              <a:rPr lang="en-US" dirty="0" smtClean="0"/>
              <a:t>Como ya se dijo, </a:t>
            </a:r>
            <a:r>
              <a:rPr lang="en-US" b="1" dirty="0" smtClean="0"/>
              <a:t>Enumerable</a:t>
            </a:r>
            <a:r>
              <a:rPr lang="en-US" dirty="0" smtClean="0"/>
              <a:t> también provee el método </a:t>
            </a:r>
            <a:r>
              <a:rPr lang="en-US" b="1" dirty="0" smtClean="0"/>
              <a:t>sort, </a:t>
            </a:r>
            <a:r>
              <a:rPr lang="en-US" dirty="0" smtClean="0"/>
              <a:t>pero este requiere de los elementos la clase también llamada </a:t>
            </a:r>
            <a:r>
              <a:rPr lang="en-US" u="sng" dirty="0" smtClean="0"/>
              <a:t>Enumerable</a:t>
            </a:r>
            <a:r>
              <a:rPr lang="en-US" dirty="0" smtClean="0"/>
              <a:t> que respondan al método </a:t>
            </a:r>
            <a:r>
              <a:rPr lang="en-US" b="1" dirty="0" smtClean="0">
                <a:sym typeface="Wingdings" panose="05000000000000000000" pitchFamily="2" charset="2"/>
              </a:rPr>
              <a:t>&lt; = &gt; . </a:t>
            </a:r>
            <a:r>
              <a:rPr lang="en-US" dirty="0" smtClean="0">
                <a:sym typeface="Wingdings" panose="05000000000000000000" pitchFamily="2" charset="2"/>
              </a:rPr>
              <a:t>(ej; “a” &lt; = &gt; “b” resulta en -1)</a:t>
            </a:r>
          </a:p>
          <a:p>
            <a:r>
              <a:rPr lang="en-US" dirty="0" smtClean="0">
                <a:sym typeface="Wingdings" panose="05000000000000000000" pitchFamily="2" charset="2"/>
              </a:rPr>
              <a:t>Existe otro módulo llamado </a:t>
            </a:r>
            <a:r>
              <a:rPr lang="en-US" b="1" dirty="0" smtClean="0">
                <a:sym typeface="Wingdings" panose="05000000000000000000" pitchFamily="2" charset="2"/>
              </a:rPr>
              <a:t>Comparable </a:t>
            </a:r>
            <a:r>
              <a:rPr lang="en-US" dirty="0" smtClean="0">
                <a:sym typeface="Wingdings" panose="05000000000000000000" pitchFamily="2" charset="2"/>
              </a:rPr>
              <a:t>cuyo contrato establece que la clase que lo incluye deberá soportar el método </a:t>
            </a:r>
            <a:r>
              <a:rPr lang="en-US" b="1" dirty="0" smtClean="0">
                <a:sym typeface="Wingdings" panose="05000000000000000000" pitchFamily="2" charset="2"/>
              </a:rPr>
              <a:t>&lt; = &gt; </a:t>
            </a:r>
            <a:r>
              <a:rPr lang="en-US" dirty="0" smtClean="0">
                <a:sym typeface="Wingdings" panose="05000000000000000000" pitchFamily="2" charset="2"/>
              </a:rPr>
              <a:t>para entonces proveerle estos otros métodos:</a:t>
            </a:r>
          </a:p>
          <a:p>
            <a:pPr marL="0" indent="0">
              <a:buNone/>
            </a:pPr>
            <a:r>
              <a:rPr lang="en-US" dirty="0">
                <a:sym typeface="Wingdings" panose="05000000000000000000" pitchFamily="2" charset="2"/>
              </a:rPr>
              <a:t>	</a:t>
            </a:r>
            <a:r>
              <a:rPr lang="en-US" dirty="0" smtClean="0">
                <a:sym typeface="Wingdings" panose="05000000000000000000" pitchFamily="2" charset="2"/>
              </a:rPr>
              <a:t>&lt; , &lt;= , =&gt; , &gt; , == , between? </a:t>
            </a:r>
          </a:p>
          <a:p>
            <a:r>
              <a:rPr lang="en-US" dirty="0" smtClean="0">
                <a:sym typeface="Wingdings" panose="05000000000000000000" pitchFamily="2" charset="2"/>
              </a:rPr>
              <a:t>Todo lo anterior enfatiza que lo importante no es la clase a la que el objeto pertenece, sino los métodos a los que responde.</a:t>
            </a:r>
            <a:endParaRPr lang="en-US" dirty="0"/>
          </a:p>
        </p:txBody>
      </p:sp>
    </p:spTree>
    <p:extLst>
      <p:ext uri="{BB962C8B-B14F-4D97-AF65-F5344CB8AC3E}">
        <p14:creationId xmlns:p14="http://schemas.microsoft.com/office/powerpoint/2010/main" val="41086058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Un ejemplo de </a:t>
            </a:r>
            <a:r>
              <a:rPr lang="en-US" b="1" dirty="0" smtClean="0"/>
              <a:t>sort </a:t>
            </a:r>
            <a:r>
              <a:rPr lang="en-US" dirty="0" smtClean="0"/>
              <a:t>para un archivo</a:t>
            </a:r>
            <a:endParaRPr lang="en-US" dirty="0"/>
          </a:p>
        </p:txBody>
      </p:sp>
      <p:sp>
        <p:nvSpPr>
          <p:cNvPr id="3" name="2 Marcador de contenido"/>
          <p:cNvSpPr>
            <a:spLocks noGrp="1"/>
          </p:cNvSpPr>
          <p:nvPr>
            <p:ph idx="1"/>
          </p:nvPr>
        </p:nvSpPr>
        <p:spPr/>
        <p:txBody>
          <a:bodyPr>
            <a:normAutofit fontScale="92500" lnSpcReduction="10000"/>
          </a:bodyPr>
          <a:lstStyle/>
          <a:p>
            <a:r>
              <a:rPr lang="en-US" dirty="0" smtClean="0"/>
              <a:t>Ordenar un archivo</a:t>
            </a:r>
          </a:p>
          <a:p>
            <a:pPr marL="0" indent="0">
              <a:buNone/>
            </a:pPr>
            <a:r>
              <a:rPr lang="en-US" dirty="0"/>
              <a:t>	</a:t>
            </a:r>
            <a:r>
              <a:rPr lang="en-US" dirty="0" smtClean="0"/>
              <a:t>File</a:t>
            </a:r>
            <a:r>
              <a:rPr lang="en-US" dirty="0" smtClean="0">
                <a:solidFill>
                  <a:schemeClr val="accent3"/>
                </a:solidFill>
              </a:rPr>
              <a:t>.open</a:t>
            </a:r>
            <a:r>
              <a:rPr lang="en-US" dirty="0">
                <a:solidFill>
                  <a:schemeClr val="accent3"/>
                </a:solidFill>
              </a:rPr>
              <a:t> </a:t>
            </a:r>
            <a:r>
              <a:rPr lang="en-US" dirty="0" smtClean="0"/>
              <a:t>retorna un objeto de clase 	IO,que responden a </a:t>
            </a:r>
            <a:r>
              <a:rPr lang="en-US" b="1" dirty="0" smtClean="0"/>
              <a:t>each </a:t>
            </a:r>
            <a:r>
              <a:rPr lang="en-US" dirty="0" smtClean="0"/>
              <a:t>devolviendo cada 	línea del archivo como una cadena </a:t>
            </a:r>
            <a:r>
              <a:rPr lang="en-US" b="1" dirty="0" smtClean="0"/>
              <a:t>(String)</a:t>
            </a:r>
          </a:p>
          <a:p>
            <a:r>
              <a:rPr lang="en-US" dirty="0" smtClean="0"/>
              <a:t>Entonces: File</a:t>
            </a:r>
            <a:r>
              <a:rPr lang="en-US" dirty="0" smtClean="0">
                <a:solidFill>
                  <a:schemeClr val="accent3"/>
                </a:solidFill>
              </a:rPr>
              <a:t>.open(“</a:t>
            </a:r>
            <a:r>
              <a:rPr lang="en-US" dirty="0" smtClean="0"/>
              <a:t>archivo.txt</a:t>
            </a:r>
            <a:r>
              <a:rPr lang="en-US" dirty="0" smtClean="0">
                <a:solidFill>
                  <a:schemeClr val="accent3"/>
                </a:solidFill>
              </a:rPr>
              <a:t>”)</a:t>
            </a:r>
            <a:r>
              <a:rPr lang="en-US" dirty="0" smtClean="0"/>
              <a:t>.</a:t>
            </a:r>
            <a:r>
              <a:rPr lang="en-US" dirty="0" smtClean="0">
                <a:solidFill>
                  <a:schemeClr val="accent3"/>
                </a:solidFill>
              </a:rPr>
              <a:t>sort</a:t>
            </a:r>
          </a:p>
          <a:p>
            <a:pPr marL="0" lvl="1" indent="0">
              <a:buNone/>
            </a:pPr>
            <a:r>
              <a:rPr lang="en-US" dirty="0" smtClean="0"/>
              <a:t>	Depende </a:t>
            </a:r>
            <a:r>
              <a:rPr lang="en-US" dirty="0"/>
              <a:t>de IO#</a:t>
            </a:r>
            <a:r>
              <a:rPr lang="en-US" dirty="0">
                <a:solidFill>
                  <a:schemeClr val="accent3"/>
                </a:solidFill>
              </a:rPr>
              <a:t>each</a:t>
            </a:r>
            <a:r>
              <a:rPr lang="en-US" dirty="0"/>
              <a:t> y de String#</a:t>
            </a:r>
            <a:r>
              <a:rPr lang="en-US" dirty="0">
                <a:solidFill>
                  <a:schemeClr val="accent3"/>
                </a:solidFill>
              </a:rPr>
              <a:t>&lt; =</a:t>
            </a:r>
            <a:r>
              <a:rPr lang="en-US" dirty="0"/>
              <a:t> </a:t>
            </a:r>
            <a:r>
              <a:rPr lang="en-US" dirty="0">
                <a:solidFill>
                  <a:schemeClr val="accent3"/>
                </a:solidFill>
              </a:rPr>
              <a:t>&gt;</a:t>
            </a:r>
          </a:p>
          <a:p>
            <a:r>
              <a:rPr lang="en-US" dirty="0" smtClean="0"/>
              <a:t>Y si queremos solo las líneas que comienzan con vocal?</a:t>
            </a:r>
          </a:p>
          <a:p>
            <a:pPr marL="0" indent="0">
              <a:buNone/>
            </a:pPr>
            <a:r>
              <a:rPr lang="en-US" dirty="0"/>
              <a:t>	</a:t>
            </a:r>
            <a:r>
              <a:rPr lang="en-US" sz="3000" dirty="0" smtClean="0"/>
              <a:t>File.</a:t>
            </a:r>
            <a:r>
              <a:rPr lang="en-US" sz="3000" dirty="0" smtClean="0">
                <a:solidFill>
                  <a:schemeClr val="accent3"/>
                </a:solidFill>
              </a:rPr>
              <a:t>open(</a:t>
            </a:r>
            <a:r>
              <a:rPr lang="en-US" sz="3000" dirty="0" smtClean="0"/>
              <a:t>“archivo.txt”</a:t>
            </a:r>
            <a:r>
              <a:rPr lang="en-US" sz="3000" dirty="0" smtClean="0">
                <a:solidFill>
                  <a:schemeClr val="accent3"/>
                </a:solidFill>
              </a:rPr>
              <a:t>)</a:t>
            </a:r>
            <a:r>
              <a:rPr lang="en-US" sz="3000" dirty="0" smtClean="0"/>
              <a:t>.</a:t>
            </a:r>
            <a:r>
              <a:rPr lang="en-US" sz="3000" dirty="0" smtClean="0">
                <a:solidFill>
                  <a:schemeClr val="accent3"/>
                </a:solidFill>
              </a:rPr>
              <a:t>select</a:t>
            </a:r>
            <a:r>
              <a:rPr lang="en-US" sz="3000" dirty="0" smtClean="0"/>
              <a:t>{|s| =~ /^[aeiou]/i}</a:t>
            </a:r>
          </a:p>
        </p:txBody>
      </p:sp>
    </p:spTree>
    <p:extLst>
      <p:ext uri="{BB962C8B-B14F-4D97-AF65-F5344CB8AC3E}">
        <p14:creationId xmlns:p14="http://schemas.microsoft.com/office/powerpoint/2010/main" val="22066641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Reto</a:t>
            </a:r>
            <a:endParaRPr lang="en-US" dirty="0"/>
          </a:p>
        </p:txBody>
      </p:sp>
      <p:sp>
        <p:nvSpPr>
          <p:cNvPr id="3" name="2 Marcador de contenido"/>
          <p:cNvSpPr>
            <a:spLocks noGrp="1"/>
          </p:cNvSpPr>
          <p:nvPr>
            <p:ph idx="1"/>
          </p:nvPr>
        </p:nvSpPr>
        <p:spPr/>
        <p:txBody>
          <a:bodyPr>
            <a:normAutofit fontScale="92500" lnSpcReduction="20000"/>
          </a:bodyPr>
          <a:lstStyle/>
          <a:p>
            <a:pPr marL="0" indent="0">
              <a:buNone/>
            </a:pPr>
            <a:r>
              <a:rPr lang="en-US" sz="2400" dirty="0"/>
              <a:t>a = SavingsAccount.new(100) </a:t>
            </a:r>
            <a:r>
              <a:rPr lang="en-US" sz="2400" dirty="0" smtClean="0"/>
              <a:t>;</a:t>
            </a:r>
          </a:p>
          <a:p>
            <a:pPr marL="0" indent="0">
              <a:buNone/>
            </a:pPr>
            <a:r>
              <a:rPr lang="en-US" sz="2400" dirty="0" smtClean="0"/>
              <a:t>b </a:t>
            </a:r>
            <a:r>
              <a:rPr lang="en-US" sz="2400" dirty="0"/>
              <a:t>= SavingsAccount.new(50); </a:t>
            </a:r>
            <a:endParaRPr lang="en-US" sz="2400" dirty="0" smtClean="0"/>
          </a:p>
          <a:p>
            <a:pPr marL="0" indent="0">
              <a:buNone/>
            </a:pPr>
            <a:r>
              <a:rPr lang="en-US" sz="2400" dirty="0" smtClean="0"/>
              <a:t>c </a:t>
            </a:r>
            <a:r>
              <a:rPr lang="en-US" sz="2400" dirty="0"/>
              <a:t>= SavingsAccount.new(75</a:t>
            </a:r>
            <a:r>
              <a:rPr lang="en-US" sz="2400" dirty="0" smtClean="0"/>
              <a:t>)</a:t>
            </a:r>
          </a:p>
          <a:p>
            <a:pPr marL="0" indent="0">
              <a:buNone/>
            </a:pPr>
            <a:endParaRPr lang="en-US" sz="2400" dirty="0" smtClean="0"/>
          </a:p>
          <a:p>
            <a:pPr marL="0" indent="0">
              <a:buNone/>
            </a:pPr>
            <a:r>
              <a:rPr lang="en-US" sz="2400" dirty="0" smtClean="0"/>
              <a:t>What's </a:t>
            </a:r>
            <a:r>
              <a:rPr lang="en-US" sz="2400" dirty="0"/>
              <a:t>the result of [a,b,c].sort</a:t>
            </a:r>
            <a:r>
              <a:rPr lang="en-US" sz="2400" dirty="0" smtClean="0"/>
              <a:t>?</a:t>
            </a:r>
          </a:p>
          <a:p>
            <a:pPr marL="0" indent="0">
              <a:buNone/>
            </a:pPr>
            <a:endParaRPr lang="en-US" sz="2400" dirty="0"/>
          </a:p>
          <a:p>
            <a:pPr marL="457200" indent="-457200">
              <a:buFont typeface="+mj-lt"/>
              <a:buAutoNum type="arabicPeriod"/>
            </a:pPr>
            <a:r>
              <a:rPr lang="en-US" sz="2400" dirty="0" smtClean="0"/>
              <a:t>Funciona, porque los balances en las cuentas </a:t>
            </a:r>
            <a:r>
              <a:rPr lang="en-US" sz="2400" dirty="0"/>
              <a:t>(</a:t>
            </a:r>
            <a:r>
              <a:rPr lang="en-US" sz="2400" dirty="0" smtClean="0"/>
              <a:t>números) se comparan</a:t>
            </a:r>
            <a:endParaRPr lang="en-US" sz="2400" dirty="0"/>
          </a:p>
          <a:p>
            <a:pPr marL="457200" indent="-457200">
              <a:buFont typeface="+mj-lt"/>
              <a:buAutoNum type="arabicPeriod"/>
            </a:pPr>
            <a:r>
              <a:rPr lang="en-US" sz="2400" dirty="0" smtClean="0"/>
              <a:t>No funciona, pero podría si se pasa un método de comparación al </a:t>
            </a:r>
            <a:r>
              <a:rPr lang="en-US" sz="2400" b="1" dirty="0" smtClean="0"/>
              <a:t>sort</a:t>
            </a:r>
            <a:endParaRPr lang="en-US" sz="2400" dirty="0"/>
          </a:p>
          <a:p>
            <a:pPr marL="457200" indent="-457200">
              <a:buFont typeface="+mj-lt"/>
              <a:buAutoNum type="arabicPeriod"/>
            </a:pPr>
            <a:r>
              <a:rPr lang="en-US" sz="2400" dirty="0" smtClean="0"/>
              <a:t>No funciona,pero podría si definimos &lt;=&gt; (operador spaceship) de manera correcta en </a:t>
            </a:r>
            <a:r>
              <a:rPr lang="en-US" sz="2400" b="1" dirty="0"/>
              <a:t>SavingsAccount </a:t>
            </a:r>
          </a:p>
          <a:p>
            <a:pPr marL="457200" indent="-457200">
              <a:buFont typeface="+mj-lt"/>
              <a:buAutoNum type="arabicPeriod"/>
            </a:pPr>
            <a:r>
              <a:rPr lang="en-US" sz="2400" dirty="0" smtClean="0"/>
              <a:t>No funciona, ya que  </a:t>
            </a:r>
            <a:r>
              <a:rPr lang="en-US" sz="2400" b="1" dirty="0"/>
              <a:t>SavingsAccount</a:t>
            </a:r>
            <a:r>
              <a:rPr lang="en-US" sz="2400" dirty="0"/>
              <a:t> </a:t>
            </a:r>
            <a:r>
              <a:rPr lang="en-US" sz="2400" dirty="0" smtClean="0"/>
              <a:t>no es un tipo primitivo de Ruby,no se puede comparar.</a:t>
            </a:r>
            <a:endParaRPr lang="en-US" sz="2400" dirty="0"/>
          </a:p>
          <a:p>
            <a:pPr marL="0" indent="0">
              <a:buNone/>
            </a:pPr>
            <a:endParaRPr lang="en-US" dirty="0"/>
          </a:p>
        </p:txBody>
      </p:sp>
    </p:spTree>
    <p:extLst>
      <p:ext uri="{BB962C8B-B14F-4D97-AF65-F5344CB8AC3E}">
        <p14:creationId xmlns:p14="http://schemas.microsoft.com/office/powerpoint/2010/main" val="7289603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smtClean="0"/>
              <a:t>Cuando usar módulos y cuando clases?</a:t>
            </a:r>
            <a:endParaRPr lang="en-US" dirty="0"/>
          </a:p>
        </p:txBody>
      </p:sp>
      <p:sp>
        <p:nvSpPr>
          <p:cNvPr id="3" name="2 Marcador de contenido"/>
          <p:cNvSpPr>
            <a:spLocks noGrp="1"/>
          </p:cNvSpPr>
          <p:nvPr>
            <p:ph idx="1"/>
          </p:nvPr>
        </p:nvSpPr>
        <p:spPr/>
        <p:txBody>
          <a:bodyPr>
            <a:normAutofit/>
          </a:bodyPr>
          <a:lstStyle/>
          <a:p>
            <a:r>
              <a:rPr lang="en-US" sz="2800" dirty="0" smtClean="0"/>
              <a:t>Los módulos permiten reutilizar </a:t>
            </a:r>
            <a:r>
              <a:rPr lang="en-US" sz="2800" b="1" dirty="0"/>
              <a:t> </a:t>
            </a:r>
            <a:r>
              <a:rPr lang="en-US" sz="2800" b="1" dirty="0" smtClean="0"/>
              <a:t>comportamiento</a:t>
            </a:r>
          </a:p>
          <a:p>
            <a:pPr lvl="1"/>
            <a:r>
              <a:rPr lang="es-VE" sz="2400" dirty="0" smtClean="0"/>
              <a:t>Aplicable</a:t>
            </a:r>
            <a:r>
              <a:rPr lang="en-US" sz="2400" dirty="0" smtClean="0"/>
              <a:t> </a:t>
            </a:r>
            <a:r>
              <a:rPr lang="en-US" sz="2400" dirty="0"/>
              <a:t>a muchas clases</a:t>
            </a:r>
          </a:p>
          <a:p>
            <a:pPr lvl="1"/>
            <a:r>
              <a:rPr lang="en-US" sz="2400" dirty="0"/>
              <a:t>Como ejemplos: Enumerable, Comparable son módulos que se incluyen por omisión </a:t>
            </a:r>
            <a:r>
              <a:rPr lang="en-US" sz="2400" dirty="0" smtClean="0"/>
              <a:t>en muchas </a:t>
            </a:r>
            <a:r>
              <a:rPr lang="en-US" sz="2400" dirty="0"/>
              <a:t>clases (ej; String)</a:t>
            </a:r>
          </a:p>
          <a:p>
            <a:r>
              <a:rPr lang="en-US" sz="2800" dirty="0" smtClean="0"/>
              <a:t>Las clases </a:t>
            </a:r>
            <a:r>
              <a:rPr lang="es-VE" sz="2800" dirty="0" smtClean="0"/>
              <a:t>reutilizan</a:t>
            </a:r>
            <a:r>
              <a:rPr lang="en-US" sz="2800" dirty="0" smtClean="0"/>
              <a:t> implementación</a:t>
            </a:r>
          </a:p>
          <a:p>
            <a:pPr lvl="1"/>
            <a:r>
              <a:rPr lang="en-US" sz="2400" dirty="0" smtClean="0"/>
              <a:t>Las </a:t>
            </a:r>
            <a:r>
              <a:rPr lang="es-VE" sz="2400" dirty="0" smtClean="0"/>
              <a:t>subclases</a:t>
            </a:r>
            <a:r>
              <a:rPr lang="en-US" sz="2400" dirty="0" smtClean="0"/>
              <a:t> reusan/</a:t>
            </a:r>
            <a:r>
              <a:rPr lang="en-US" sz="2400" dirty="0" err="1" smtClean="0"/>
              <a:t>solapan</a:t>
            </a:r>
            <a:r>
              <a:rPr lang="en-US" sz="2400" dirty="0" smtClean="0"/>
              <a:t> métodos en superclases</a:t>
            </a:r>
          </a:p>
          <a:p>
            <a:pPr lvl="1"/>
            <a:r>
              <a:rPr lang="en-US" sz="2400" dirty="0" smtClean="0"/>
              <a:t>Aplica el mecanismo de </a:t>
            </a:r>
            <a:r>
              <a:rPr lang="en-US" sz="2400" b="1" dirty="0" smtClean="0"/>
              <a:t>herencia </a:t>
            </a:r>
            <a:r>
              <a:rPr lang="en-US" sz="2400" dirty="0" smtClean="0"/>
              <a:t>(class A &lt; B)</a:t>
            </a:r>
            <a:endParaRPr lang="en-US" sz="2400" dirty="0"/>
          </a:p>
          <a:p>
            <a:pPr marL="457200" lvl="1" indent="0">
              <a:buNone/>
            </a:pPr>
            <a:endParaRPr lang="en-US" sz="2400" dirty="0" smtClean="0"/>
          </a:p>
        </p:txBody>
      </p:sp>
    </p:spTree>
    <p:extLst>
      <p:ext uri="{BB962C8B-B14F-4D97-AF65-F5344CB8AC3E}">
        <p14:creationId xmlns:p14="http://schemas.microsoft.com/office/powerpoint/2010/main" val="16962164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smtClean="0"/>
              <a:t>Lo inelegante de otros lenguajes</a:t>
            </a:r>
            <a:endParaRPr lang="es-VE" dirty="0"/>
          </a:p>
        </p:txBody>
      </p:sp>
      <p:sp>
        <p:nvSpPr>
          <p:cNvPr id="3" name="2 Marcador de contenido"/>
          <p:cNvSpPr>
            <a:spLocks noGrp="1"/>
          </p:cNvSpPr>
          <p:nvPr>
            <p:ph idx="1"/>
          </p:nvPr>
        </p:nvSpPr>
        <p:spPr/>
        <p:txBody>
          <a:bodyPr>
            <a:normAutofit fontScale="92500" lnSpcReduction="20000"/>
          </a:bodyPr>
          <a:lstStyle/>
          <a:p>
            <a:pPr marL="0" indent="0">
              <a:buNone/>
            </a:pPr>
            <a:r>
              <a:rPr lang="es-VE" sz="2800" dirty="0" smtClean="0">
                <a:solidFill>
                  <a:schemeClr val="accent3"/>
                </a:solidFill>
              </a:rPr>
              <a:t>ArrayList</a:t>
            </a:r>
            <a:r>
              <a:rPr lang="es-VE" sz="2800" dirty="0" smtClean="0"/>
              <a:t> </a:t>
            </a:r>
            <a:r>
              <a:rPr lang="es-VE" sz="2800" b="1" dirty="0" smtClean="0"/>
              <a:t>unalista</a:t>
            </a:r>
            <a:r>
              <a:rPr lang="es-VE" sz="2800" dirty="0" smtClean="0"/>
              <a:t>;</a:t>
            </a:r>
          </a:p>
          <a:p>
            <a:pPr marL="0" indent="0">
              <a:buNone/>
            </a:pPr>
            <a:r>
              <a:rPr lang="es-VE" sz="2800" dirty="0" smtClean="0">
                <a:solidFill>
                  <a:schemeClr val="accent3"/>
                </a:solidFill>
              </a:rPr>
              <a:t>Iterator</a:t>
            </a:r>
            <a:r>
              <a:rPr lang="es-VE" sz="2800" dirty="0" smtClean="0"/>
              <a:t> it = unalista.</a:t>
            </a:r>
            <a:r>
              <a:rPr lang="es-VE" sz="2800" dirty="0" smtClean="0">
                <a:solidFill>
                  <a:schemeClr val="tx2"/>
                </a:solidFill>
              </a:rPr>
              <a:t>iterator();</a:t>
            </a:r>
          </a:p>
          <a:p>
            <a:pPr marL="0" indent="0">
              <a:buNone/>
            </a:pPr>
            <a:r>
              <a:rPr lang="es-VE" sz="2800" dirty="0" smtClean="0"/>
              <a:t>while (</a:t>
            </a:r>
            <a:r>
              <a:rPr lang="es-VE" sz="2800" dirty="0" smtClean="0">
                <a:solidFill>
                  <a:schemeClr val="tx2"/>
                </a:solidFill>
              </a:rPr>
              <a:t>it.hasNext()) </a:t>
            </a:r>
            <a:r>
              <a:rPr lang="es-VE" sz="2800" dirty="0" smtClean="0"/>
              <a:t>{</a:t>
            </a:r>
          </a:p>
          <a:p>
            <a:pPr marL="0" indent="0">
              <a:buNone/>
            </a:pPr>
            <a:r>
              <a:rPr lang="es-VE" sz="2800" dirty="0"/>
              <a:t>	</a:t>
            </a:r>
            <a:r>
              <a:rPr lang="es-VE" sz="2800" dirty="0" smtClean="0">
                <a:solidFill>
                  <a:schemeClr val="tx2"/>
                </a:solidFill>
              </a:rPr>
              <a:t>Object</a:t>
            </a:r>
            <a:r>
              <a:rPr lang="es-VE" sz="2800" dirty="0" smtClean="0"/>
              <a:t> elemento = </a:t>
            </a:r>
            <a:r>
              <a:rPr lang="es-VE" sz="2800" dirty="0" smtClean="0">
                <a:solidFill>
                  <a:schemeClr val="tx2"/>
                </a:solidFill>
              </a:rPr>
              <a:t>it.getNext();</a:t>
            </a:r>
          </a:p>
          <a:p>
            <a:pPr marL="0" indent="0">
              <a:buNone/>
            </a:pPr>
            <a:r>
              <a:rPr lang="es-VE" sz="2800" dirty="0"/>
              <a:t>	</a:t>
            </a:r>
            <a:r>
              <a:rPr lang="es-VE" sz="2800" dirty="0" smtClean="0"/>
              <a:t>// hacer algo con el emento</a:t>
            </a:r>
          </a:p>
          <a:p>
            <a:pPr marL="0" indent="0">
              <a:buNone/>
            </a:pPr>
            <a:r>
              <a:rPr lang="es-VE" sz="2800" dirty="0"/>
              <a:t>}</a:t>
            </a:r>
            <a:r>
              <a:rPr lang="es-VE" sz="2800" dirty="0" smtClean="0"/>
              <a:t> </a:t>
            </a:r>
          </a:p>
          <a:p>
            <a:pPr marL="0" indent="0">
              <a:buNone/>
            </a:pPr>
            <a:endParaRPr lang="es-VE" sz="2800" dirty="0"/>
          </a:p>
          <a:p>
            <a:pPr marL="0" indent="0">
              <a:buNone/>
            </a:pPr>
            <a:r>
              <a:rPr lang="es-VE" sz="2800" dirty="0" smtClean="0"/>
              <a:t>En el anterior código, queremos hacer algo con cada elemento de </a:t>
            </a:r>
            <a:r>
              <a:rPr lang="es-VE" sz="2800" b="1" dirty="0" smtClean="0"/>
              <a:t>unalista</a:t>
            </a:r>
            <a:r>
              <a:rPr lang="es-VE" sz="2800" dirty="0" smtClean="0"/>
              <a:t>. Para ello debemos implementar y controlar el mecanismo de recorrido de dichos elementos (</a:t>
            </a:r>
            <a:r>
              <a:rPr lang="es-VE" sz="2800" dirty="0" err="1" smtClean="0">
                <a:solidFill>
                  <a:schemeClr val="tx2"/>
                </a:solidFill>
              </a:rPr>
              <a:t>iterator</a:t>
            </a:r>
            <a:r>
              <a:rPr lang="es-VE" sz="2800" dirty="0" smtClean="0"/>
              <a:t>)</a:t>
            </a:r>
            <a:endParaRPr lang="es-VE" sz="2800" dirty="0"/>
          </a:p>
        </p:txBody>
      </p:sp>
    </p:spTree>
    <p:extLst>
      <p:ext uri="{BB962C8B-B14F-4D97-AF65-F5344CB8AC3E}">
        <p14:creationId xmlns:p14="http://schemas.microsoft.com/office/powerpoint/2010/main" val="37467527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smtClean="0"/>
              <a:t>Al estilo Ruby</a:t>
            </a:r>
            <a:endParaRPr lang="es-VE" dirty="0"/>
          </a:p>
        </p:txBody>
      </p:sp>
      <p:sp>
        <p:nvSpPr>
          <p:cNvPr id="3" name="2 Marcador de contenido"/>
          <p:cNvSpPr>
            <a:spLocks noGrp="1"/>
          </p:cNvSpPr>
          <p:nvPr>
            <p:ph idx="1"/>
          </p:nvPr>
        </p:nvSpPr>
        <p:spPr>
          <a:xfrm>
            <a:off x="452718" y="1295400"/>
            <a:ext cx="8229600" cy="1676400"/>
          </a:xfrm>
        </p:spPr>
        <p:txBody>
          <a:bodyPr/>
          <a:lstStyle/>
          <a:p>
            <a:pPr marL="0" indent="0">
              <a:buNone/>
            </a:pPr>
            <a:r>
              <a:rPr lang="es-VE" dirty="0" smtClean="0"/>
              <a:t>Milista.map {|x| x + 2}</a:t>
            </a:r>
          </a:p>
          <a:p>
            <a:pPr marL="457200" lvl="1" indent="0">
              <a:buNone/>
            </a:pPr>
            <a:r>
              <a:rPr lang="es-VE" dirty="0" smtClean="0"/>
              <a:t>No me involucro con el recorrido delos elementos,</a:t>
            </a:r>
          </a:p>
          <a:p>
            <a:pPr marL="457200" lvl="1" indent="0">
              <a:buNone/>
            </a:pPr>
            <a:r>
              <a:rPr lang="es-VE" dirty="0"/>
              <a:t>s</a:t>
            </a:r>
            <a:r>
              <a:rPr lang="es-VE" dirty="0" smtClean="0"/>
              <a:t>ólo con la operación que los convierte</a:t>
            </a:r>
          </a:p>
          <a:p>
            <a:pPr marL="457200" lvl="1" indent="0">
              <a:buNone/>
            </a:pPr>
            <a:endParaRPr lang="es-VE" sz="3200" dirty="0"/>
          </a:p>
        </p:txBody>
      </p:sp>
      <p:sp>
        <p:nvSpPr>
          <p:cNvPr id="4" name="2 Marcador de contenido"/>
          <p:cNvSpPr txBox="1">
            <a:spLocks/>
          </p:cNvSpPr>
          <p:nvPr/>
        </p:nvSpPr>
        <p:spPr>
          <a:xfrm>
            <a:off x="376518" y="2971799"/>
            <a:ext cx="8229600" cy="1676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s-VE" dirty="0" smtClean="0"/>
              <a:t>Milista.select  do |x|;  x.even? ;  end </a:t>
            </a:r>
          </a:p>
          <a:p>
            <a:pPr marL="457200" lvl="1" indent="0">
              <a:buFont typeface="Arial" panose="020B0604020202020204" pitchFamily="34" charset="0"/>
              <a:buNone/>
            </a:pPr>
            <a:r>
              <a:rPr lang="es-VE" dirty="0" smtClean="0"/>
              <a:t>No me involucro con el recorrido delos elementos,</a:t>
            </a:r>
          </a:p>
          <a:p>
            <a:pPr marL="457200" lvl="1" indent="0">
              <a:buFont typeface="Arial" panose="020B0604020202020204" pitchFamily="34" charset="0"/>
              <a:buNone/>
            </a:pPr>
            <a:r>
              <a:rPr lang="es-VE" dirty="0" smtClean="0"/>
              <a:t>sólo con aplicar un filtro</a:t>
            </a:r>
          </a:p>
          <a:p>
            <a:pPr marL="457200" lvl="1" indent="0">
              <a:buFont typeface="Arial" panose="020B0604020202020204" pitchFamily="34" charset="0"/>
              <a:buNone/>
            </a:pPr>
            <a:endParaRPr lang="es-VE" sz="3200" dirty="0" smtClean="0"/>
          </a:p>
          <a:p>
            <a:pPr marL="457200" lvl="1" indent="0">
              <a:buFont typeface="Arial" panose="020B0604020202020204" pitchFamily="34" charset="0"/>
              <a:buNone/>
            </a:pPr>
            <a:endParaRPr lang="es-VE" dirty="0" smtClean="0"/>
          </a:p>
        </p:txBody>
      </p:sp>
      <p:sp>
        <p:nvSpPr>
          <p:cNvPr id="6" name="2 Marcador de contenido"/>
          <p:cNvSpPr txBox="1">
            <a:spLocks/>
          </p:cNvSpPr>
          <p:nvPr/>
        </p:nvSpPr>
        <p:spPr>
          <a:xfrm>
            <a:off x="398930" y="4701987"/>
            <a:ext cx="8229600" cy="16764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s-VE" dirty="0" smtClean="0"/>
              <a:t>Milista.select  { |x|  x.even?  }.map { |x| x + 2} </a:t>
            </a:r>
          </a:p>
          <a:p>
            <a:pPr marL="457200" lvl="1" indent="0">
              <a:buFont typeface="Arial" panose="020B0604020202020204" pitchFamily="34" charset="0"/>
              <a:buNone/>
            </a:pPr>
            <a:r>
              <a:rPr lang="es-VE" dirty="0" smtClean="0"/>
              <a:t>No me involucro con el recorrido delos elementos,</a:t>
            </a:r>
          </a:p>
          <a:p>
            <a:pPr marL="457200" lvl="1" indent="0">
              <a:buFont typeface="Arial" panose="020B0604020202020204" pitchFamily="34" charset="0"/>
              <a:buNone/>
            </a:pPr>
            <a:r>
              <a:rPr lang="es-VE" dirty="0" smtClean="0"/>
              <a:t>Puedo combinar  y  aplicar más de una operación a cada elemento </a:t>
            </a:r>
          </a:p>
          <a:p>
            <a:pPr marL="457200" lvl="1" indent="0">
              <a:buFont typeface="Arial" panose="020B0604020202020204" pitchFamily="34" charset="0"/>
              <a:buNone/>
            </a:pPr>
            <a:endParaRPr lang="es-VE" sz="3200" dirty="0" smtClean="0"/>
          </a:p>
          <a:p>
            <a:pPr marL="457200" lvl="1" indent="0">
              <a:buFont typeface="Arial" panose="020B0604020202020204" pitchFamily="34" charset="0"/>
              <a:buNone/>
            </a:pPr>
            <a:endParaRPr lang="es-VE" dirty="0" smtClean="0"/>
          </a:p>
        </p:txBody>
      </p:sp>
    </p:spTree>
    <p:extLst>
      <p:ext uri="{BB962C8B-B14F-4D97-AF65-F5344CB8AC3E}">
        <p14:creationId xmlns:p14="http://schemas.microsoft.com/office/powerpoint/2010/main" val="5545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smtClean="0"/>
              <a:t>Fundamentos de una Arquitectura de software</a:t>
            </a:r>
            <a:endParaRPr lang="en-US" dirty="0"/>
          </a:p>
        </p:txBody>
      </p:sp>
      <p:sp>
        <p:nvSpPr>
          <p:cNvPr id="3" name="2 Marcador de contenido"/>
          <p:cNvSpPr>
            <a:spLocks noGrp="1"/>
          </p:cNvSpPr>
          <p:nvPr>
            <p:ph idx="1"/>
          </p:nvPr>
        </p:nvSpPr>
        <p:spPr>
          <a:xfrm>
            <a:off x="457200" y="1600200"/>
            <a:ext cx="8229600" cy="5029200"/>
          </a:xfrm>
        </p:spPr>
        <p:txBody>
          <a:bodyPr>
            <a:normAutofit fontScale="92500" lnSpcReduction="20000"/>
          </a:bodyPr>
          <a:lstStyle/>
          <a:p>
            <a:r>
              <a:rPr lang="en-US" dirty="0" smtClean="0"/>
              <a:t>Partiendo de una base en que podamos combinar </a:t>
            </a:r>
            <a:r>
              <a:rPr lang="en-US" i="1" dirty="0" smtClean="0"/>
              <a:t>modulos independientes </a:t>
            </a:r>
            <a:r>
              <a:rPr lang="en-US" dirty="0" smtClean="0"/>
              <a:t>para crear diferentes aplicaciones sin agregar mayor esfuerzo</a:t>
            </a:r>
          </a:p>
          <a:p>
            <a:pPr marL="0" indent="0">
              <a:buNone/>
            </a:pPr>
            <a:r>
              <a:rPr lang="en-US" dirty="0" smtClean="0"/>
              <a:t>	En SOA (Service Oriented Architecture) se 	diseñan componentes para trabajar como 	servicios en la Internet</a:t>
            </a:r>
          </a:p>
          <a:p>
            <a:pPr marL="0" indent="0">
              <a:buNone/>
            </a:pPr>
            <a:r>
              <a:rPr lang="en-US" dirty="0"/>
              <a:t>	</a:t>
            </a:r>
            <a:r>
              <a:rPr lang="en-US" dirty="0" smtClean="0"/>
              <a:t>Las apps se componen de servicios 	interoperables</a:t>
            </a:r>
            <a:r>
              <a:rPr lang="en-US" dirty="0"/>
              <a:t> </a:t>
            </a:r>
            <a:r>
              <a:rPr lang="en-US" dirty="0" smtClean="0"/>
              <a:t>con interfaces de acceso bien 	definidas.</a:t>
            </a:r>
          </a:p>
          <a:p>
            <a:pPr marL="0" indent="0">
              <a:buNone/>
            </a:pPr>
            <a:r>
              <a:rPr lang="en-US" dirty="0"/>
              <a:t>	</a:t>
            </a:r>
            <a:r>
              <a:rPr lang="en-US" dirty="0" smtClean="0"/>
              <a:t>Esta arquitectura ha sido utilizada 	exitosamente por empresas como 	Amazon,Facebook y Google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193980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smtClean="0"/>
              <a:t>Que tiene </a:t>
            </a:r>
            <a:r>
              <a:rPr lang="es-VE" b="1" dirty="0" smtClean="0"/>
              <a:t>each </a:t>
            </a:r>
            <a:r>
              <a:rPr lang="es-VE" dirty="0" smtClean="0"/>
              <a:t>entre bastidores</a:t>
            </a:r>
            <a:endParaRPr lang="es-VE" dirty="0"/>
          </a:p>
        </p:txBody>
      </p:sp>
      <p:sp>
        <p:nvSpPr>
          <p:cNvPr id="3" name="2 Marcador de contenido"/>
          <p:cNvSpPr>
            <a:spLocks noGrp="1"/>
          </p:cNvSpPr>
          <p:nvPr>
            <p:ph idx="1"/>
          </p:nvPr>
        </p:nvSpPr>
        <p:spPr/>
        <p:txBody>
          <a:bodyPr>
            <a:normAutofit fontScale="62500" lnSpcReduction="20000"/>
          </a:bodyPr>
          <a:lstStyle/>
          <a:p>
            <a:pPr marL="0" indent="0">
              <a:buNone/>
            </a:pPr>
            <a:r>
              <a:rPr lang="es-VE" sz="2800" dirty="0" smtClean="0"/>
              <a:t>class  SecuenciaAleatoria</a:t>
            </a:r>
          </a:p>
          <a:p>
            <a:pPr marL="0" indent="0">
              <a:buNone/>
            </a:pPr>
            <a:r>
              <a:rPr lang="es-VE" sz="2800" dirty="0"/>
              <a:t>	</a:t>
            </a:r>
            <a:r>
              <a:rPr lang="es-VE" sz="2800" dirty="0" smtClean="0"/>
              <a:t>def initialize(</a:t>
            </a:r>
            <a:r>
              <a:rPr lang="es-VE" sz="2800" dirty="0" err="1" smtClean="0"/>
              <a:t>tope,veces</a:t>
            </a:r>
            <a:r>
              <a:rPr lang="es-VE" sz="2800" dirty="0" smtClean="0"/>
              <a:t>)</a:t>
            </a:r>
          </a:p>
          <a:p>
            <a:pPr marL="0" indent="0">
              <a:buNone/>
            </a:pPr>
            <a:r>
              <a:rPr lang="es-VE" sz="2800" dirty="0"/>
              <a:t>	</a:t>
            </a:r>
            <a:r>
              <a:rPr lang="es-VE" sz="2800" dirty="0" smtClean="0"/>
              <a:t>	@</a:t>
            </a:r>
            <a:r>
              <a:rPr lang="es-VE" sz="2800" dirty="0" err="1" smtClean="0"/>
              <a:t>tope,@veces</a:t>
            </a:r>
            <a:r>
              <a:rPr lang="es-VE" sz="2800" dirty="0" smtClean="0"/>
              <a:t> = tope,veces</a:t>
            </a:r>
          </a:p>
          <a:p>
            <a:pPr marL="0" indent="0">
              <a:buNone/>
            </a:pPr>
            <a:r>
              <a:rPr lang="es-VE" sz="2800" dirty="0"/>
              <a:t>	</a:t>
            </a:r>
            <a:r>
              <a:rPr lang="es-VE" sz="2800" dirty="0" smtClean="0"/>
              <a:t>end</a:t>
            </a:r>
          </a:p>
          <a:p>
            <a:pPr marL="0" indent="0">
              <a:buNone/>
            </a:pPr>
            <a:r>
              <a:rPr lang="es-VE" sz="2800" dirty="0"/>
              <a:t>	</a:t>
            </a:r>
            <a:r>
              <a:rPr lang="es-VE" sz="2800" dirty="0" smtClean="0"/>
              <a:t>def each</a:t>
            </a:r>
          </a:p>
          <a:p>
            <a:pPr marL="0" indent="0">
              <a:buNone/>
            </a:pPr>
            <a:r>
              <a:rPr lang="es-VE" sz="2800" dirty="0"/>
              <a:t>	</a:t>
            </a:r>
            <a:r>
              <a:rPr lang="es-VE" sz="2800" dirty="0" smtClean="0"/>
              <a:t>	@veces.times { </a:t>
            </a:r>
            <a:r>
              <a:rPr lang="es-VE" sz="2800" b="1" dirty="0" smtClean="0"/>
              <a:t>yield</a:t>
            </a:r>
            <a:r>
              <a:rPr lang="es-VE" sz="2800" dirty="0" smtClean="0"/>
              <a:t> ( </a:t>
            </a:r>
            <a:r>
              <a:rPr lang="es-VE" sz="2800" dirty="0" smtClean="0">
                <a:hlinkClick r:id="rId2"/>
              </a:rPr>
              <a:t>rand * @tope ).</a:t>
            </a:r>
            <a:r>
              <a:rPr lang="es-VE" sz="2800" dirty="0" err="1" smtClean="0">
                <a:hlinkClick r:id="rId2"/>
              </a:rPr>
              <a:t>floor</a:t>
            </a:r>
            <a:r>
              <a:rPr lang="es-VE" sz="2800" dirty="0" smtClean="0"/>
              <a:t>}</a:t>
            </a:r>
          </a:p>
          <a:p>
            <a:pPr marL="0" indent="0">
              <a:buNone/>
            </a:pPr>
            <a:r>
              <a:rPr lang="es-VE" sz="2800" dirty="0"/>
              <a:t>	</a:t>
            </a:r>
            <a:r>
              <a:rPr lang="es-VE" sz="2800" dirty="0" smtClean="0"/>
              <a:t>end</a:t>
            </a:r>
          </a:p>
          <a:p>
            <a:pPr marL="0" indent="0">
              <a:buNone/>
            </a:pPr>
            <a:r>
              <a:rPr lang="es-VE" sz="2800" dirty="0" smtClean="0"/>
              <a:t>end</a:t>
            </a:r>
          </a:p>
          <a:p>
            <a:pPr marL="0" indent="0">
              <a:buNone/>
            </a:pPr>
            <a:r>
              <a:rPr lang="es-VE" sz="2800" dirty="0"/>
              <a:t>i </a:t>
            </a:r>
            <a:r>
              <a:rPr lang="es-VE" sz="2800" dirty="0" smtClean="0"/>
              <a:t>= -1</a:t>
            </a:r>
          </a:p>
          <a:p>
            <a:pPr marL="0" indent="0">
              <a:buNone/>
            </a:pPr>
            <a:r>
              <a:rPr lang="es-VE" sz="2800" dirty="0" smtClean="0"/>
              <a:t>SecuenciaAleatoria.new(10,4).each do |n|</a:t>
            </a:r>
          </a:p>
          <a:p>
            <a:pPr marL="0" indent="0">
              <a:buNone/>
            </a:pPr>
            <a:r>
              <a:rPr lang="es-VE" sz="2800" dirty="0"/>
              <a:t>	</a:t>
            </a:r>
            <a:r>
              <a:rPr lang="es-VE" sz="2800" dirty="0" smtClean="0"/>
              <a:t>i = n if  i &lt;  n</a:t>
            </a:r>
          </a:p>
          <a:p>
            <a:pPr marL="0" indent="0">
              <a:buNone/>
            </a:pPr>
            <a:r>
              <a:rPr lang="es-VE" sz="2800" dirty="0">
                <a:solidFill>
                  <a:schemeClr val="tx2"/>
                </a:solidFill>
              </a:rPr>
              <a:t>e</a:t>
            </a:r>
            <a:r>
              <a:rPr lang="es-VE" sz="2800" dirty="0" smtClean="0">
                <a:solidFill>
                  <a:schemeClr val="tx2"/>
                </a:solidFill>
              </a:rPr>
              <a:t>nd</a:t>
            </a:r>
          </a:p>
          <a:p>
            <a:pPr marL="0" indent="0">
              <a:buNone/>
            </a:pPr>
            <a:endParaRPr lang="es-VE" sz="2800" dirty="0"/>
          </a:p>
          <a:p>
            <a:pPr marL="0" indent="0">
              <a:buNone/>
            </a:pPr>
            <a:r>
              <a:rPr lang="es-VE" sz="2800" dirty="0" smtClean="0">
                <a:solidFill>
                  <a:schemeClr val="accent2"/>
                </a:solidFill>
              </a:rPr>
              <a:t>Puedes adivinar el resultado en i?</a:t>
            </a:r>
          </a:p>
          <a:p>
            <a:pPr marL="0" indent="0">
              <a:buNone/>
            </a:pPr>
            <a:r>
              <a:rPr lang="es-VE" sz="2800" dirty="0" smtClean="0"/>
              <a:t> </a:t>
            </a:r>
            <a:endParaRPr lang="es-VE" sz="2800" dirty="0"/>
          </a:p>
        </p:txBody>
      </p:sp>
    </p:spTree>
    <p:extLst>
      <p:ext uri="{BB962C8B-B14F-4D97-AF65-F5344CB8AC3E}">
        <p14:creationId xmlns:p14="http://schemas.microsoft.com/office/powerpoint/2010/main" val="2818011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609600" y="-76200"/>
            <a:ext cx="8229600" cy="1143000"/>
          </a:xfrm>
        </p:spPr>
        <p:txBody>
          <a:bodyPr/>
          <a:lstStyle/>
          <a:p>
            <a:r>
              <a:rPr lang="es-VE" dirty="0" smtClean="0"/>
              <a:t>Para pensarlo un poco…</a:t>
            </a:r>
            <a:endParaRPr lang="es-VE" dirty="0"/>
          </a:p>
        </p:txBody>
      </p:sp>
      <p:sp>
        <p:nvSpPr>
          <p:cNvPr id="7" name="6 Marcador de texto"/>
          <p:cNvSpPr>
            <a:spLocks noGrp="1"/>
          </p:cNvSpPr>
          <p:nvPr>
            <p:ph type="body" idx="1"/>
          </p:nvPr>
        </p:nvSpPr>
        <p:spPr>
          <a:xfrm>
            <a:off x="304800" y="3429000"/>
            <a:ext cx="3810000" cy="2438400"/>
          </a:xfrm>
        </p:spPr>
        <p:txBody>
          <a:bodyPr>
            <a:normAutofit lnSpcReduction="10000"/>
          </a:bodyPr>
          <a:lstStyle/>
          <a:p>
            <a:r>
              <a:rPr lang="es-VE" dirty="0"/>
              <a:t>Depurar el código es cuando menos dos veces más difícil que escribirlo. Por definición, si escribes el código usando toda tu capacidad intelectual, no serás capaz de depurarlo.</a:t>
            </a:r>
          </a:p>
          <a:p>
            <a:endParaRPr lang="es-VE" dirty="0"/>
          </a:p>
        </p:txBody>
      </p:sp>
      <p:pic>
        <p:nvPicPr>
          <p:cNvPr id="4" name="3 Marcador de contenido"/>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8600" y="838200"/>
            <a:ext cx="3856640" cy="2171700"/>
          </a:xfrm>
        </p:spPr>
      </p:pic>
      <p:sp>
        <p:nvSpPr>
          <p:cNvPr id="8" name="7 Marcador de texto"/>
          <p:cNvSpPr>
            <a:spLocks noGrp="1"/>
          </p:cNvSpPr>
          <p:nvPr>
            <p:ph type="body" sz="quarter" idx="3"/>
          </p:nvPr>
        </p:nvSpPr>
        <p:spPr>
          <a:xfrm>
            <a:off x="4572000" y="1981200"/>
            <a:ext cx="4041775" cy="1055688"/>
          </a:xfrm>
        </p:spPr>
        <p:txBody>
          <a:bodyPr>
            <a:normAutofit fontScale="92500" lnSpcReduction="10000"/>
          </a:bodyPr>
          <a:lstStyle/>
          <a:p>
            <a:r>
              <a:rPr lang="es-VE" dirty="0" smtClean="0"/>
              <a:t>Testing (pruebas) no pueden demostrar la ausencia de errores, pero sí su presencia.</a:t>
            </a:r>
            <a:endParaRPr lang="es-VE" dirty="0"/>
          </a:p>
        </p:txBody>
      </p:sp>
      <p:pic>
        <p:nvPicPr>
          <p:cNvPr id="9" name="8 Marcador de contenido"/>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24400" y="3200400"/>
            <a:ext cx="4280405" cy="2012156"/>
          </a:xfrm>
        </p:spPr>
      </p:pic>
      <p:sp>
        <p:nvSpPr>
          <p:cNvPr id="10" name="4 Título"/>
          <p:cNvSpPr txBox="1">
            <a:spLocks/>
          </p:cNvSpPr>
          <p:nvPr/>
        </p:nvSpPr>
        <p:spPr>
          <a:xfrm>
            <a:off x="4419600" y="990600"/>
            <a:ext cx="4114800" cy="920895"/>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VE" dirty="0" smtClean="0"/>
              <a:t>… ambos ganadores del premio Turing</a:t>
            </a:r>
            <a:endParaRPr lang="es-VE" dirty="0"/>
          </a:p>
        </p:txBody>
      </p:sp>
      <p:pic>
        <p:nvPicPr>
          <p:cNvPr id="11" name="10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5334000"/>
            <a:ext cx="3048000" cy="1171575"/>
          </a:xfrm>
          <a:prstGeom prst="rect">
            <a:avLst/>
          </a:prstGeom>
        </p:spPr>
      </p:pic>
    </p:spTree>
    <p:extLst>
      <p:ext uri="{BB962C8B-B14F-4D97-AF65-F5344CB8AC3E}">
        <p14:creationId xmlns:p14="http://schemas.microsoft.com/office/powerpoint/2010/main" val="24931048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lstStyle/>
          <a:p>
            <a:r>
              <a:rPr lang="es-VE" dirty="0" smtClean="0"/>
              <a:t>Testing hoy por hoy</a:t>
            </a:r>
            <a:endParaRPr lang="es-VE" dirty="0"/>
          </a:p>
        </p:txBody>
      </p:sp>
      <p:sp>
        <p:nvSpPr>
          <p:cNvPr id="8" name="7 Marcador de contenido"/>
          <p:cNvSpPr>
            <a:spLocks noGrp="1"/>
          </p:cNvSpPr>
          <p:nvPr>
            <p:ph idx="1"/>
          </p:nvPr>
        </p:nvSpPr>
        <p:spPr/>
        <p:txBody>
          <a:bodyPr>
            <a:normAutofit fontScale="85000" lnSpcReduction="20000"/>
          </a:bodyPr>
          <a:lstStyle/>
          <a:p>
            <a:r>
              <a:rPr lang="es-VE" sz="2800" dirty="0" smtClean="0"/>
              <a:t>Antes</a:t>
            </a:r>
          </a:p>
          <a:p>
            <a:pPr lvl="1"/>
            <a:r>
              <a:rPr lang="es-VE" dirty="0"/>
              <a:t>Los desarrolladores al terminar su código agregaban algunas </a:t>
            </a:r>
            <a:r>
              <a:rPr lang="es-VE" dirty="0" smtClean="0"/>
              <a:t>“pruebitas” sin mucha rigurosidad.</a:t>
            </a:r>
            <a:endParaRPr lang="es-VE" dirty="0"/>
          </a:p>
          <a:p>
            <a:pPr lvl="1"/>
            <a:r>
              <a:rPr lang="es-VE" dirty="0"/>
              <a:t> La mayor carga de las pruebas estaba en manos del </a:t>
            </a:r>
            <a:r>
              <a:rPr lang="es-VE" dirty="0" smtClean="0"/>
              <a:t>“staff” </a:t>
            </a:r>
            <a:r>
              <a:rPr lang="es-VE" dirty="0"/>
              <a:t>de Control de Calidad, quienes realizaban pruebas manuales en el código.</a:t>
            </a:r>
          </a:p>
          <a:p>
            <a:endParaRPr lang="es-VE" sz="2400" dirty="0" smtClean="0"/>
          </a:p>
          <a:p>
            <a:r>
              <a:rPr lang="es-VE" sz="2600" dirty="0" smtClean="0"/>
              <a:t>Actualmente</a:t>
            </a:r>
          </a:p>
          <a:p>
            <a:pPr lvl="1"/>
            <a:r>
              <a:rPr lang="es-VE" sz="2600" dirty="0" smtClean="0"/>
              <a:t>Testing es parte integral de cada iteración en Agile</a:t>
            </a:r>
          </a:p>
          <a:p>
            <a:pPr lvl="1"/>
            <a:r>
              <a:rPr lang="es-VE" sz="2600" dirty="0" smtClean="0"/>
              <a:t>Los desarrolladores comprueban su propio código (crean sus test)</a:t>
            </a:r>
          </a:p>
          <a:p>
            <a:pPr lvl="1"/>
            <a:r>
              <a:rPr lang="es-VE" sz="2600" dirty="0" smtClean="0"/>
              <a:t>Existen herramientas que automatizan esta comprobación</a:t>
            </a:r>
          </a:p>
          <a:p>
            <a:pPr lvl="1"/>
            <a:r>
              <a:rPr lang="es-VE" sz="2600" dirty="0" smtClean="0"/>
              <a:t>La tarea del “staff” de Control de Calidad es suministrar herramientas cada vez más eficientes de comprobación</a:t>
            </a:r>
          </a:p>
        </p:txBody>
      </p:sp>
    </p:spTree>
    <p:extLst>
      <p:ext uri="{BB962C8B-B14F-4D97-AF65-F5344CB8AC3E}">
        <p14:creationId xmlns:p14="http://schemas.microsoft.com/office/powerpoint/2010/main" val="30254608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smtClean="0"/>
              <a:t>BDD + TDD: Big Picture</a:t>
            </a:r>
            <a:endParaRPr lang="es-VE" dirty="0"/>
          </a:p>
        </p:txBody>
      </p:sp>
      <p:sp>
        <p:nvSpPr>
          <p:cNvPr id="3" name="2 Marcador de contenido"/>
          <p:cNvSpPr>
            <a:spLocks noGrp="1"/>
          </p:cNvSpPr>
          <p:nvPr>
            <p:ph idx="1"/>
          </p:nvPr>
        </p:nvSpPr>
        <p:spPr/>
        <p:txBody>
          <a:bodyPr>
            <a:normAutofit lnSpcReduction="10000"/>
          </a:bodyPr>
          <a:lstStyle/>
          <a:p>
            <a:r>
              <a:rPr lang="es-VE" sz="2400" dirty="0" smtClean="0"/>
              <a:t>Behavior-driven design (BDD)</a:t>
            </a:r>
          </a:p>
          <a:p>
            <a:pPr lvl="1"/>
            <a:r>
              <a:rPr lang="es-VE" sz="2000" dirty="0"/>
              <a:t>Desarrolla “Historias de usuario” ,esto es,  aquellas facilidades que el usuario quiere en su aplicación y que describen la forma en que ésta trabaja.</a:t>
            </a:r>
          </a:p>
          <a:p>
            <a:pPr lvl="1"/>
            <a:r>
              <a:rPr lang="es-VE" sz="2000" dirty="0"/>
              <a:t>Conoceremos una primera herramienta “Cucumber” donde al crear estas historias de usuario, estamos a la vez creando “test de aceptación” y de integración.</a:t>
            </a:r>
          </a:p>
          <a:p>
            <a:pPr lvl="1"/>
            <a:endParaRPr lang="es-VE" sz="2000" dirty="0" smtClean="0"/>
          </a:p>
          <a:p>
            <a:r>
              <a:rPr lang="es-VE" sz="2400" dirty="0" smtClean="0"/>
              <a:t>Test Driven Development (TDD)</a:t>
            </a:r>
          </a:p>
          <a:p>
            <a:pPr lvl="1"/>
            <a:r>
              <a:rPr lang="es-VE" sz="2000" dirty="0" smtClean="0"/>
              <a:t>Se define cada paso en la historia de usuario y esto conduce a codificar la función para que el paso valide.</a:t>
            </a:r>
          </a:p>
          <a:p>
            <a:pPr lvl="1"/>
            <a:r>
              <a:rPr lang="es-VE" sz="2000" dirty="0" smtClean="0"/>
              <a:t>En otras palabras, TDD establece que primero se “codifican” pruebas de unidad y funcionales, </a:t>
            </a:r>
            <a:r>
              <a:rPr lang="es-VE" sz="2000" b="1" dirty="0" smtClean="0"/>
              <a:t>antes</a:t>
            </a:r>
            <a:r>
              <a:rPr lang="es-VE" sz="2000" dirty="0" smtClean="0"/>
              <a:t> de codificar la función misma.</a:t>
            </a:r>
          </a:p>
          <a:p>
            <a:pPr lvl="1"/>
            <a:r>
              <a:rPr lang="es-VE" sz="2000" dirty="0" smtClean="0"/>
              <a:t>O sea: escribe pruebas para </a:t>
            </a:r>
            <a:r>
              <a:rPr lang="es-VE" sz="2000" i="1" dirty="0" smtClean="0"/>
              <a:t>las funciones que el usuario desea </a:t>
            </a:r>
            <a:endParaRPr lang="es-VE" sz="2000" dirty="0"/>
          </a:p>
          <a:p>
            <a:endParaRPr lang="es-VE" sz="2400" dirty="0" smtClean="0"/>
          </a:p>
          <a:p>
            <a:endParaRPr lang="es-VE" sz="2400" dirty="0" smtClean="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0" y="5638800"/>
            <a:ext cx="976313" cy="740008"/>
          </a:xfrm>
          <a:prstGeom prst="rect">
            <a:avLst/>
          </a:prstGeom>
        </p:spPr>
      </p:pic>
    </p:spTree>
    <p:extLst>
      <p:ext uri="{BB962C8B-B14F-4D97-AF65-F5344CB8AC3E}">
        <p14:creationId xmlns:p14="http://schemas.microsoft.com/office/powerpoint/2010/main" val="42598655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smtClean="0"/>
              <a:t>Cucumber &amp; RSpec</a:t>
            </a:r>
            <a:endParaRPr lang="es-VE" dirty="0"/>
          </a:p>
        </p:txBody>
      </p:sp>
      <p:sp>
        <p:nvSpPr>
          <p:cNvPr id="8" name="7 Marcador de contenido"/>
          <p:cNvSpPr>
            <a:spLocks noGrp="1"/>
          </p:cNvSpPr>
          <p:nvPr>
            <p:ph sz="half" idx="1"/>
          </p:nvPr>
        </p:nvSpPr>
        <p:spPr/>
        <p:txBody>
          <a:bodyPr>
            <a:normAutofit/>
          </a:bodyPr>
          <a:lstStyle/>
          <a:p>
            <a:r>
              <a:rPr lang="es-VE" sz="2400" dirty="0" smtClean="0"/>
              <a:t>Cucumber describe conducta(</a:t>
            </a:r>
            <a:r>
              <a:rPr lang="es-VE" sz="2400" dirty="0" err="1" smtClean="0"/>
              <a:t>Behavior</a:t>
            </a:r>
            <a:r>
              <a:rPr lang="es-VE" sz="2400" dirty="0" smtClean="0"/>
              <a:t>) por medio de “features” (características) y “scenarios” (escenarios) . Esto es: Behavior Driven Design</a:t>
            </a:r>
          </a:p>
          <a:p>
            <a:r>
              <a:rPr lang="es-VE" sz="2400" dirty="0" smtClean="0"/>
              <a:t>Rspec prueba módulos individuales que soportan esas conductas (Test Driven Development)</a:t>
            </a:r>
            <a:endParaRPr lang="es-VE" sz="2400" dirty="0"/>
          </a:p>
        </p:txBody>
      </p:sp>
      <p:sp>
        <p:nvSpPr>
          <p:cNvPr id="10" name="9 Rectángulo redondeado"/>
          <p:cNvSpPr/>
          <p:nvPr/>
        </p:nvSpPr>
        <p:spPr>
          <a:xfrm>
            <a:off x="5333998" y="1757795"/>
            <a:ext cx="2286000" cy="755073"/>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solidFill>
                  <a:schemeClr val="bg1"/>
                </a:solidFill>
              </a:rPr>
              <a:t>Falla paso en Cucumber</a:t>
            </a:r>
          </a:p>
          <a:p>
            <a:pPr algn="ctr"/>
            <a:r>
              <a:rPr lang="es-VE" dirty="0" smtClean="0">
                <a:solidFill>
                  <a:schemeClr val="bg1"/>
                </a:solidFill>
              </a:rPr>
              <a:t> </a:t>
            </a:r>
            <a:r>
              <a:rPr lang="es-VE" dirty="0" smtClean="0">
                <a:solidFill>
                  <a:srgbClr val="FF0000"/>
                </a:solidFill>
              </a:rPr>
              <a:t>(se marca en rojo)</a:t>
            </a:r>
            <a:endParaRPr lang="es-VE" dirty="0">
              <a:solidFill>
                <a:schemeClr val="bg1"/>
              </a:solidFill>
            </a:endParaRPr>
          </a:p>
        </p:txBody>
      </p:sp>
      <p:sp>
        <p:nvSpPr>
          <p:cNvPr id="12" name="11 Rectángulo redondeado"/>
          <p:cNvSpPr/>
          <p:nvPr/>
        </p:nvSpPr>
        <p:spPr>
          <a:xfrm>
            <a:off x="5181597" y="2925040"/>
            <a:ext cx="2715491" cy="53340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solidFill>
                  <a:schemeClr val="bg1"/>
                </a:solidFill>
              </a:rPr>
              <a:t>Falla prueba en Rspec</a:t>
            </a:r>
          </a:p>
          <a:p>
            <a:pPr algn="ctr"/>
            <a:r>
              <a:rPr lang="es-VE" dirty="0" smtClean="0">
                <a:solidFill>
                  <a:schemeClr val="bg1"/>
                </a:solidFill>
              </a:rPr>
              <a:t> </a:t>
            </a:r>
            <a:r>
              <a:rPr lang="es-VE" dirty="0" smtClean="0">
                <a:solidFill>
                  <a:srgbClr val="FF0000"/>
                </a:solidFill>
              </a:rPr>
              <a:t>(se marca en rojo)</a:t>
            </a:r>
            <a:endParaRPr lang="es-VE" dirty="0">
              <a:solidFill>
                <a:schemeClr val="bg1"/>
              </a:solidFill>
            </a:endParaRPr>
          </a:p>
        </p:txBody>
      </p:sp>
      <p:sp>
        <p:nvSpPr>
          <p:cNvPr id="13" name="12 Rectángulo redondeado"/>
          <p:cNvSpPr/>
          <p:nvPr/>
        </p:nvSpPr>
        <p:spPr>
          <a:xfrm>
            <a:off x="5202380" y="3829050"/>
            <a:ext cx="2715490" cy="53340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solidFill>
                  <a:schemeClr val="bg1"/>
                </a:solidFill>
              </a:rPr>
              <a:t>Valida paso en Cucumber </a:t>
            </a:r>
            <a:r>
              <a:rPr lang="es-VE" dirty="0" smtClean="0">
                <a:solidFill>
                  <a:srgbClr val="00B050"/>
                </a:solidFill>
              </a:rPr>
              <a:t>(se marca en verde)</a:t>
            </a:r>
            <a:endParaRPr lang="es-VE" dirty="0">
              <a:solidFill>
                <a:srgbClr val="00B050"/>
              </a:solidFill>
            </a:endParaRPr>
          </a:p>
        </p:txBody>
      </p:sp>
      <p:sp>
        <p:nvSpPr>
          <p:cNvPr id="14" name="13 Rectángulo redondeado"/>
          <p:cNvSpPr/>
          <p:nvPr/>
        </p:nvSpPr>
        <p:spPr>
          <a:xfrm>
            <a:off x="5396342" y="4843895"/>
            <a:ext cx="2286000" cy="83820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a:solidFill>
                  <a:schemeClr val="bg1"/>
                </a:solidFill>
              </a:rPr>
              <a:t>V</a:t>
            </a:r>
            <a:r>
              <a:rPr lang="es-VE" dirty="0" smtClean="0">
                <a:solidFill>
                  <a:schemeClr val="bg1"/>
                </a:solidFill>
              </a:rPr>
              <a:t>alida paso en Cucumber </a:t>
            </a:r>
          </a:p>
          <a:p>
            <a:pPr algn="ctr"/>
            <a:r>
              <a:rPr lang="es-VE" dirty="0">
                <a:solidFill>
                  <a:srgbClr val="00B050"/>
                </a:solidFill>
              </a:rPr>
              <a:t>(se marca en verde)</a:t>
            </a:r>
            <a:endParaRPr lang="es-VE" dirty="0">
              <a:solidFill>
                <a:srgbClr val="00B050"/>
              </a:solidFill>
            </a:endParaRPr>
          </a:p>
        </p:txBody>
      </p:sp>
      <p:cxnSp>
        <p:nvCxnSpPr>
          <p:cNvPr id="16" name="15 Conector recto"/>
          <p:cNvCxnSpPr>
            <a:stCxn id="13" idx="3"/>
          </p:cNvCxnSpPr>
          <p:nvPr/>
        </p:nvCxnSpPr>
        <p:spPr>
          <a:xfrm>
            <a:off x="7917870" y="4095750"/>
            <a:ext cx="540328"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7897088" y="3191740"/>
            <a:ext cx="540328" cy="0"/>
          </a:xfrm>
          <a:prstGeom prst="line">
            <a:avLst/>
          </a:prstGeom>
          <a:ln w="254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8437416" y="3191740"/>
            <a:ext cx="0" cy="90401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7682342" y="2149185"/>
            <a:ext cx="1004456" cy="0"/>
          </a:xfrm>
          <a:prstGeom prst="line">
            <a:avLst/>
          </a:prstGeom>
          <a:ln w="254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7751615" y="5262995"/>
            <a:ext cx="935183"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31 Conector recto"/>
          <p:cNvCxnSpPr/>
          <p:nvPr/>
        </p:nvCxnSpPr>
        <p:spPr>
          <a:xfrm>
            <a:off x="8686798" y="2149185"/>
            <a:ext cx="0" cy="311381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flipV="1">
            <a:off x="6483924" y="2575212"/>
            <a:ext cx="0" cy="270164"/>
          </a:xfrm>
          <a:prstGeom prst="line">
            <a:avLst/>
          </a:prstGeom>
          <a:ln w="254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flipV="1">
            <a:off x="6470071" y="3508663"/>
            <a:ext cx="0" cy="270164"/>
          </a:xfrm>
          <a:prstGeom prst="line">
            <a:avLst/>
          </a:prstGeom>
          <a:ln w="254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flipV="1">
            <a:off x="6483924" y="4500995"/>
            <a:ext cx="0" cy="270164"/>
          </a:xfrm>
          <a:prstGeom prst="line">
            <a:avLst/>
          </a:prstGeom>
          <a:ln w="254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0014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lstStyle/>
          <a:p>
            <a:r>
              <a:rPr lang="es-VE" dirty="0" smtClean="0"/>
              <a:t>Reto</a:t>
            </a:r>
            <a:endParaRPr lang="es-VE" dirty="0"/>
          </a:p>
        </p:txBody>
      </p:sp>
      <p:sp>
        <p:nvSpPr>
          <p:cNvPr id="9" name="8 Marcador de contenido"/>
          <p:cNvSpPr>
            <a:spLocks noGrp="1"/>
          </p:cNvSpPr>
          <p:nvPr>
            <p:ph idx="1"/>
          </p:nvPr>
        </p:nvSpPr>
        <p:spPr/>
        <p:txBody>
          <a:bodyPr>
            <a:normAutofit lnSpcReduction="10000"/>
          </a:bodyPr>
          <a:lstStyle/>
          <a:p>
            <a:pPr marL="0" indent="0">
              <a:buNone/>
            </a:pPr>
            <a:r>
              <a:rPr lang="es-VE" dirty="0" smtClean="0"/>
              <a:t>Qué es </a:t>
            </a:r>
            <a:r>
              <a:rPr lang="es-VE" dirty="0"/>
              <a:t>cierto acerca de BDD y TDD</a:t>
            </a:r>
            <a:r>
              <a:rPr lang="es-VE" dirty="0" smtClean="0"/>
              <a:t>:</a:t>
            </a:r>
          </a:p>
          <a:p>
            <a:pPr marL="514350" indent="-514350">
              <a:buAutoNum type="alphaLcParenBoth"/>
            </a:pPr>
            <a:r>
              <a:rPr lang="es-VE" dirty="0" smtClean="0"/>
              <a:t>los </a:t>
            </a:r>
            <a:r>
              <a:rPr lang="es-VE" dirty="0"/>
              <a:t>requisitos impulsan la implementación</a:t>
            </a:r>
            <a:r>
              <a:rPr lang="es-VE" dirty="0" smtClean="0"/>
              <a:t>,</a:t>
            </a:r>
          </a:p>
          <a:p>
            <a:pPr marL="514350" indent="-514350">
              <a:buAutoNum type="alphaLcParenBoth"/>
            </a:pPr>
            <a:r>
              <a:rPr lang="es-VE" dirty="0" smtClean="0"/>
              <a:t>se </a:t>
            </a:r>
            <a:r>
              <a:rPr lang="es-VE" dirty="0"/>
              <a:t>pueden usar solo en el desarrollo </a:t>
            </a:r>
            <a:r>
              <a:rPr lang="es-VE" dirty="0" smtClean="0"/>
              <a:t>Ágil</a:t>
            </a:r>
          </a:p>
          <a:p>
            <a:pPr marL="514350" indent="-514350">
              <a:buAutoNum type="alphaLcParenBoth"/>
            </a:pPr>
            <a:r>
              <a:rPr lang="es-VE" dirty="0" smtClean="0"/>
              <a:t>abarcan </a:t>
            </a:r>
            <a:r>
              <a:rPr lang="es-VE" dirty="0"/>
              <a:t>y se ocupan del cambio</a:t>
            </a:r>
          </a:p>
          <a:p>
            <a:pPr marL="514350" indent="-514350">
              <a:buFont typeface="+mj-lt"/>
              <a:buAutoNum type="arabicPeriod"/>
            </a:pPr>
            <a:r>
              <a:rPr lang="es-VE" dirty="0"/>
              <a:t>Solo (a)</a:t>
            </a:r>
          </a:p>
          <a:p>
            <a:pPr marL="514350" indent="-514350">
              <a:buFont typeface="+mj-lt"/>
              <a:buAutoNum type="arabicPeriod"/>
            </a:pPr>
            <a:r>
              <a:rPr lang="es-VE" dirty="0"/>
              <a:t>Solo (a) y (b)</a:t>
            </a:r>
          </a:p>
          <a:p>
            <a:pPr marL="514350" indent="-514350">
              <a:buFont typeface="+mj-lt"/>
              <a:buAutoNum type="arabicPeriod"/>
            </a:pPr>
            <a:r>
              <a:rPr lang="es-VE" dirty="0"/>
              <a:t>Solo (a) y (c) correcto</a:t>
            </a:r>
          </a:p>
          <a:p>
            <a:pPr marL="514350" indent="-514350">
              <a:buFont typeface="+mj-lt"/>
              <a:buAutoNum type="arabicPeriod"/>
            </a:pPr>
            <a:r>
              <a:rPr lang="es-VE" dirty="0"/>
              <a:t>(a), (b) y (c)</a:t>
            </a:r>
          </a:p>
          <a:p>
            <a:pPr marL="0" indent="0">
              <a:buNone/>
            </a:pPr>
            <a:endParaRPr lang="es-VE" dirty="0"/>
          </a:p>
        </p:txBody>
      </p:sp>
    </p:spTree>
    <p:extLst>
      <p:ext uri="{BB962C8B-B14F-4D97-AF65-F5344CB8AC3E}">
        <p14:creationId xmlns:p14="http://schemas.microsoft.com/office/powerpoint/2010/main" val="1453092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VE" dirty="0" smtClean="0"/>
              <a:t>Las pruebas de unidad deben ser FIRST</a:t>
            </a:r>
            <a:br>
              <a:rPr lang="es-VE" dirty="0" smtClean="0"/>
            </a:br>
            <a:r>
              <a:rPr lang="es-VE" dirty="0" smtClean="0"/>
              <a:t>(primero)</a:t>
            </a:r>
            <a:endParaRPr lang="es-VE" dirty="0"/>
          </a:p>
        </p:txBody>
      </p:sp>
      <p:sp>
        <p:nvSpPr>
          <p:cNvPr id="3" name="2 Marcador de contenido"/>
          <p:cNvSpPr>
            <a:spLocks noGrp="1"/>
          </p:cNvSpPr>
          <p:nvPr>
            <p:ph idx="1"/>
          </p:nvPr>
        </p:nvSpPr>
        <p:spPr/>
        <p:txBody>
          <a:bodyPr/>
          <a:lstStyle/>
          <a:p>
            <a:r>
              <a:rPr lang="es-VE" dirty="0" smtClean="0"/>
              <a:t>F	</a:t>
            </a:r>
            <a:r>
              <a:rPr lang="es-VE" b="1" dirty="0" smtClean="0"/>
              <a:t>F</a:t>
            </a:r>
            <a:r>
              <a:rPr lang="es-VE" dirty="0" smtClean="0"/>
              <a:t>ast (rápida)</a:t>
            </a:r>
          </a:p>
          <a:p>
            <a:r>
              <a:rPr lang="es-VE" dirty="0" smtClean="0"/>
              <a:t>I 	</a:t>
            </a:r>
            <a:r>
              <a:rPr lang="es-VE" b="1" dirty="0" smtClean="0"/>
              <a:t>I</a:t>
            </a:r>
            <a:r>
              <a:rPr lang="es-VE" dirty="0" smtClean="0"/>
              <a:t>ndependent (independiente)</a:t>
            </a:r>
          </a:p>
          <a:p>
            <a:r>
              <a:rPr lang="es-VE" dirty="0" smtClean="0"/>
              <a:t>R	</a:t>
            </a:r>
            <a:r>
              <a:rPr lang="es-VE" b="1" dirty="0" smtClean="0"/>
              <a:t>R</a:t>
            </a:r>
            <a:r>
              <a:rPr lang="es-VE" dirty="0" smtClean="0"/>
              <a:t>epetatable (repetible)</a:t>
            </a:r>
          </a:p>
          <a:p>
            <a:r>
              <a:rPr lang="es-VE" dirty="0" smtClean="0"/>
              <a:t>S	</a:t>
            </a:r>
            <a:r>
              <a:rPr lang="es-VE" b="1" dirty="0" smtClean="0"/>
              <a:t>S</a:t>
            </a:r>
            <a:r>
              <a:rPr lang="es-VE" dirty="0" smtClean="0"/>
              <a:t>elf-checking (auto verificable)</a:t>
            </a:r>
          </a:p>
          <a:p>
            <a:r>
              <a:rPr lang="es-VE" dirty="0" smtClean="0"/>
              <a:t>T	</a:t>
            </a:r>
            <a:r>
              <a:rPr lang="es-VE" b="1" dirty="0" err="1" smtClean="0"/>
              <a:t>T</a:t>
            </a:r>
            <a:r>
              <a:rPr lang="es-VE" dirty="0" err="1" smtClean="0"/>
              <a:t>imely</a:t>
            </a:r>
            <a:r>
              <a:rPr lang="es-VE" dirty="0" smtClean="0"/>
              <a:t>(a tiempo)</a:t>
            </a:r>
            <a:endParaRPr lang="es-VE" dirty="0"/>
          </a:p>
        </p:txBody>
      </p:sp>
    </p:spTree>
    <p:extLst>
      <p:ext uri="{BB962C8B-B14F-4D97-AF65-F5344CB8AC3E}">
        <p14:creationId xmlns:p14="http://schemas.microsoft.com/office/powerpoint/2010/main" val="916820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smtClean="0"/>
              <a:t>Porqué FIRST?</a:t>
            </a:r>
            <a:endParaRPr lang="es-VE" dirty="0"/>
          </a:p>
        </p:txBody>
      </p:sp>
      <p:sp>
        <p:nvSpPr>
          <p:cNvPr id="3" name="2 Marcador de contenido"/>
          <p:cNvSpPr>
            <a:spLocks noGrp="1"/>
          </p:cNvSpPr>
          <p:nvPr>
            <p:ph idx="1"/>
          </p:nvPr>
        </p:nvSpPr>
        <p:spPr/>
        <p:txBody>
          <a:bodyPr>
            <a:normAutofit fontScale="92500" lnSpcReduction="10000"/>
          </a:bodyPr>
          <a:lstStyle/>
          <a:p>
            <a:pPr marL="0" indent="0">
              <a:buNone/>
            </a:pPr>
            <a:r>
              <a:rPr lang="es-VE" sz="2800" b="1" dirty="0" smtClean="0"/>
              <a:t>F</a:t>
            </a:r>
            <a:r>
              <a:rPr lang="es-VE" sz="2800" dirty="0" smtClean="0"/>
              <a:t>ast: ejecutar un grupo de pruebas (tests) rápidamente ya que se estarán ejecutando constantemente.</a:t>
            </a:r>
          </a:p>
          <a:p>
            <a:pPr marL="0" indent="0">
              <a:buNone/>
            </a:pPr>
            <a:r>
              <a:rPr lang="es-VE" sz="2800" b="1" dirty="0" smtClean="0"/>
              <a:t>I</a:t>
            </a:r>
            <a:r>
              <a:rPr lang="es-VE" sz="2800" dirty="0" smtClean="0"/>
              <a:t>ndependent: ningún test depende de otro , así es posible ejecutar cualquier grupo de pruebas en cualquier orden</a:t>
            </a:r>
          </a:p>
          <a:p>
            <a:pPr marL="0" indent="0">
              <a:buNone/>
            </a:pPr>
            <a:r>
              <a:rPr lang="es-VE" sz="2800" b="1" dirty="0" smtClean="0"/>
              <a:t>R</a:t>
            </a:r>
            <a:r>
              <a:rPr lang="es-VE" sz="2800" dirty="0" smtClean="0"/>
              <a:t>epeatable: sin importar cuantas veces se ejecute un test, el resultado debe ser el mismo , de otra forma no sería posible la detección de errores y la automatización.</a:t>
            </a:r>
          </a:p>
          <a:p>
            <a:pPr marL="0" indent="0">
              <a:buNone/>
            </a:pPr>
            <a:r>
              <a:rPr lang="es-VE" sz="2800" b="1" dirty="0" smtClean="0"/>
              <a:t>S</a:t>
            </a:r>
            <a:r>
              <a:rPr lang="es-VE" sz="2800" dirty="0" smtClean="0"/>
              <a:t>elf-checking: la comprobación  automática, es decir, sin chequeo visual humano, de que la prueba pasó.</a:t>
            </a:r>
          </a:p>
          <a:p>
            <a:pPr marL="0" indent="0">
              <a:buNone/>
            </a:pPr>
            <a:r>
              <a:rPr lang="es-VE" sz="2800" b="1" dirty="0" smtClean="0"/>
              <a:t>T</a:t>
            </a:r>
            <a:r>
              <a:rPr lang="es-VE" sz="2800" dirty="0" smtClean="0"/>
              <a:t>imely: un test no quedará  desfasado del código que valida , si es escrito antes de cualquier cambio a ese código</a:t>
            </a:r>
            <a:endParaRPr lang="es-VE" sz="2800" b="1" dirty="0" smtClean="0"/>
          </a:p>
          <a:p>
            <a:pPr marL="0" indent="0">
              <a:buNone/>
            </a:pPr>
            <a:endParaRPr lang="es-VE" sz="2800" b="1" dirty="0"/>
          </a:p>
        </p:txBody>
      </p:sp>
    </p:spTree>
    <p:extLst>
      <p:ext uri="{BB962C8B-B14F-4D97-AF65-F5344CB8AC3E}">
        <p14:creationId xmlns:p14="http://schemas.microsoft.com/office/powerpoint/2010/main" val="23765549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smtClean="0"/>
              <a:t>Rspec es un DSL para testing</a:t>
            </a:r>
            <a:endParaRPr lang="es-VE" dirty="0"/>
          </a:p>
        </p:txBody>
      </p:sp>
      <p:sp>
        <p:nvSpPr>
          <p:cNvPr id="3" name="2 Marcador de contenido"/>
          <p:cNvSpPr>
            <a:spLocks noGrp="1"/>
          </p:cNvSpPr>
          <p:nvPr>
            <p:ph idx="1"/>
          </p:nvPr>
        </p:nvSpPr>
        <p:spPr/>
        <p:txBody>
          <a:bodyPr>
            <a:normAutofit fontScale="70000" lnSpcReduction="20000"/>
          </a:bodyPr>
          <a:lstStyle/>
          <a:p>
            <a:pPr marL="0" indent="0">
              <a:buNone/>
            </a:pPr>
            <a:r>
              <a:rPr lang="es-VE" b="1" dirty="0" smtClean="0"/>
              <a:t>DSL</a:t>
            </a:r>
            <a:r>
              <a:rPr lang="es-VE" dirty="0" smtClean="0"/>
              <a:t> (</a:t>
            </a:r>
            <a:r>
              <a:rPr lang="es-VE" b="1" dirty="0" smtClean="0"/>
              <a:t>D</a:t>
            </a:r>
            <a:r>
              <a:rPr lang="es-VE" dirty="0" smtClean="0"/>
              <a:t>omain </a:t>
            </a:r>
            <a:r>
              <a:rPr lang="es-VE" b="1" dirty="0" smtClean="0"/>
              <a:t>S</a:t>
            </a:r>
            <a:r>
              <a:rPr lang="es-VE" dirty="0" smtClean="0"/>
              <a:t>pecific </a:t>
            </a:r>
            <a:r>
              <a:rPr lang="es-VE" b="1" dirty="0" smtClean="0"/>
              <a:t>L</a:t>
            </a:r>
            <a:r>
              <a:rPr lang="es-VE" dirty="0" smtClean="0"/>
              <a:t>anguage): es un lenguaje de programación reducido a fin de simplificar una tarea específica (ej; migraciones, regexes, SQL)</a:t>
            </a:r>
          </a:p>
          <a:p>
            <a:pPr marL="0" indent="0">
              <a:buNone/>
            </a:pPr>
            <a:endParaRPr lang="es-VE" dirty="0" smtClean="0"/>
          </a:p>
          <a:p>
            <a:pPr marL="0" indent="0">
              <a:buNone/>
            </a:pPr>
            <a:r>
              <a:rPr lang="es-VE" dirty="0" smtClean="0"/>
              <a:t>Los tests (pruebas) en Rspec se llaman specs o examples  (</a:t>
            </a:r>
            <a:r>
              <a:rPr lang="es-VE" dirty="0"/>
              <a:t>ejemplos</a:t>
            </a:r>
            <a:r>
              <a:rPr lang="es-VE" dirty="0" smtClean="0"/>
              <a:t>)</a:t>
            </a:r>
          </a:p>
          <a:p>
            <a:pPr marL="0" indent="0">
              <a:buNone/>
            </a:pPr>
            <a:endParaRPr lang="es-VE" dirty="0" smtClean="0"/>
          </a:p>
          <a:p>
            <a:pPr marL="0" indent="0">
              <a:buNone/>
            </a:pPr>
            <a:r>
              <a:rPr lang="es-VE" dirty="0" smtClean="0"/>
              <a:t>Rspec miArchivodeTest : ejecuta las pruebas codificadas en  Rspec y contenidas en miArchivodeTest</a:t>
            </a:r>
          </a:p>
          <a:p>
            <a:pPr marL="457200" lvl="1" indent="0">
              <a:buNone/>
            </a:pPr>
            <a:r>
              <a:rPr lang="es-VE" dirty="0"/>
              <a:t>	</a:t>
            </a:r>
            <a:r>
              <a:rPr lang="es-VE" dirty="0">
                <a:solidFill>
                  <a:srgbClr val="FF0000"/>
                </a:solidFill>
              </a:rPr>
              <a:t>Rojo marca una falla, </a:t>
            </a:r>
            <a:r>
              <a:rPr lang="es-VE" dirty="0">
                <a:solidFill>
                  <a:srgbClr val="00B050"/>
                </a:solidFill>
              </a:rPr>
              <a:t>verde marca </a:t>
            </a:r>
            <a:r>
              <a:rPr lang="es-VE" dirty="0" smtClean="0">
                <a:solidFill>
                  <a:srgbClr val="00B050"/>
                </a:solidFill>
              </a:rPr>
              <a:t>éxito , </a:t>
            </a:r>
            <a:r>
              <a:rPr lang="es-VE" dirty="0" smtClean="0">
                <a:solidFill>
                  <a:srgbClr val="FFFF00"/>
                </a:solidFill>
              </a:rPr>
              <a:t>amarillo</a:t>
            </a:r>
            <a:r>
              <a:rPr lang="es-VE" dirty="0" smtClean="0">
                <a:solidFill>
                  <a:schemeClr val="tx2">
                    <a:lumMod val="75000"/>
                  </a:schemeClr>
                </a:solidFill>
              </a:rPr>
              <a:t>(o </a:t>
            </a:r>
            <a:r>
              <a:rPr lang="es-VE" dirty="0">
                <a:solidFill>
                  <a:schemeClr val="tx2">
                    <a:lumMod val="75000"/>
                  </a:schemeClr>
                </a:solidFill>
              </a:rPr>
              <a:t>azul) prueba pendiente de ejecución</a:t>
            </a:r>
            <a:endParaRPr lang="es-VE" dirty="0"/>
          </a:p>
          <a:p>
            <a:pPr marL="457200" lvl="1" indent="0">
              <a:buNone/>
            </a:pPr>
            <a:r>
              <a:rPr lang="es-VE" dirty="0"/>
              <a:t> </a:t>
            </a:r>
          </a:p>
          <a:p>
            <a:pPr marL="0" indent="0">
              <a:buNone/>
            </a:pPr>
            <a:r>
              <a:rPr lang="es-VE" dirty="0" smtClean="0"/>
              <a:t>Para ejecución automática de pruebas: guard /autotest (son gemas)</a:t>
            </a:r>
          </a:p>
          <a:p>
            <a:pPr marL="0" indent="0">
              <a:buNone/>
            </a:pPr>
            <a:endParaRPr lang="es-VE" dirty="0"/>
          </a:p>
          <a:p>
            <a:pPr marL="0" indent="0">
              <a:buNone/>
            </a:pPr>
            <a:endParaRPr lang="es-VE" dirty="0"/>
          </a:p>
          <a:p>
            <a:pPr marL="0" indent="0">
              <a:buNone/>
            </a:pPr>
            <a:endParaRPr lang="es-VE" dirty="0" smtClean="0"/>
          </a:p>
        </p:txBody>
      </p:sp>
    </p:spTree>
    <p:extLst>
      <p:ext uri="{BB962C8B-B14F-4D97-AF65-F5344CB8AC3E}">
        <p14:creationId xmlns:p14="http://schemas.microsoft.com/office/powerpoint/2010/main" val="4231256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VE" dirty="0" smtClean="0"/>
              <a:t>Lo elemental en Rspec:</a:t>
            </a:r>
            <a:br>
              <a:rPr lang="es-VE" dirty="0" smtClean="0"/>
            </a:br>
            <a:r>
              <a:rPr lang="es-VE" dirty="0" smtClean="0"/>
              <a:t>Matchers y Expectations</a:t>
            </a:r>
            <a:endParaRPr lang="es-VE" dirty="0"/>
          </a:p>
        </p:txBody>
      </p:sp>
      <p:sp>
        <p:nvSpPr>
          <p:cNvPr id="3" name="2 Marcador de contenido"/>
          <p:cNvSpPr>
            <a:spLocks noGrp="1"/>
          </p:cNvSpPr>
          <p:nvPr>
            <p:ph idx="1"/>
          </p:nvPr>
        </p:nvSpPr>
        <p:spPr/>
        <p:txBody>
          <a:bodyPr>
            <a:normAutofit fontScale="62500" lnSpcReduction="20000"/>
          </a:bodyPr>
          <a:lstStyle/>
          <a:p>
            <a:pPr marL="0" indent="0">
              <a:buNone/>
            </a:pPr>
            <a:endParaRPr lang="es-VE" dirty="0" smtClean="0"/>
          </a:p>
          <a:p>
            <a:pPr marL="0" indent="0">
              <a:buNone/>
            </a:pPr>
            <a:r>
              <a:rPr lang="es-VE" dirty="0" smtClean="0"/>
              <a:t>x = Math.sqrt(9)</a:t>
            </a:r>
          </a:p>
          <a:p>
            <a:pPr marL="0" indent="0">
              <a:buNone/>
            </a:pPr>
            <a:r>
              <a:rPr lang="es-VE" dirty="0" smtClean="0"/>
              <a:t>expect(x).to eq 3</a:t>
            </a:r>
          </a:p>
          <a:p>
            <a:pPr marL="0" indent="0">
              <a:buNone/>
            </a:pPr>
            <a:r>
              <a:rPr lang="es-VE" dirty="0"/>
              <a:t>e</a:t>
            </a:r>
            <a:r>
              <a:rPr lang="es-VE" dirty="0" smtClean="0"/>
              <a:t>xpect(</a:t>
            </a:r>
            <a:r>
              <a:rPr lang="es-VE" dirty="0" err="1" smtClean="0"/>
              <a:t>sqrt</a:t>
            </a:r>
            <a:r>
              <a:rPr lang="es-VE" dirty="0" smtClean="0"/>
              <a:t>(9)).to be_within(.5).of(3)</a:t>
            </a:r>
          </a:p>
          <a:p>
            <a:pPr marL="0" indent="0">
              <a:buNone/>
            </a:pPr>
            <a:endParaRPr lang="es-VE" dirty="0"/>
          </a:p>
          <a:p>
            <a:pPr marL="0" indent="0">
              <a:buNone/>
            </a:pPr>
            <a:r>
              <a:rPr lang="es-VE" dirty="0" smtClean="0"/>
              <a:t>expect(</a:t>
            </a:r>
            <a:r>
              <a:rPr lang="es-VE" dirty="0" err="1" smtClean="0"/>
              <a:t>x.odd</a:t>
            </a:r>
            <a:r>
              <a:rPr lang="es-VE" dirty="0" smtClean="0"/>
              <a:t>?).to  be_true</a:t>
            </a:r>
          </a:p>
          <a:p>
            <a:pPr marL="0" indent="0">
              <a:buNone/>
            </a:pPr>
            <a:r>
              <a:rPr lang="es-VE" dirty="0"/>
              <a:t>e</a:t>
            </a:r>
            <a:r>
              <a:rPr lang="es-VE" dirty="0" smtClean="0"/>
              <a:t>xpect(x).to </a:t>
            </a:r>
            <a:r>
              <a:rPr lang="es-VE" dirty="0" err="1" smtClean="0"/>
              <a:t>be_odd</a:t>
            </a:r>
            <a:endParaRPr lang="es-VE" dirty="0" smtClean="0"/>
          </a:p>
          <a:p>
            <a:pPr marL="0" indent="0">
              <a:buNone/>
            </a:pPr>
            <a:r>
              <a:rPr lang="es-VE" dirty="0"/>
              <a:t>e</a:t>
            </a:r>
            <a:r>
              <a:rPr lang="es-VE" dirty="0" smtClean="0"/>
              <a:t>xpect(hash[‘key’]).to be_truthy</a:t>
            </a:r>
          </a:p>
          <a:p>
            <a:pPr marL="0" indent="0">
              <a:buNone/>
            </a:pPr>
            <a:endParaRPr lang="es-VE" dirty="0"/>
          </a:p>
          <a:p>
            <a:pPr marL="0" indent="0">
              <a:buNone/>
            </a:pPr>
            <a:r>
              <a:rPr lang="es-VE" dirty="0"/>
              <a:t>m</a:t>
            </a:r>
            <a:r>
              <a:rPr lang="es-VE" dirty="0" smtClean="0"/>
              <a:t> = Movie.new(:rating =&gt; ‘R’)</a:t>
            </a:r>
          </a:p>
          <a:p>
            <a:pPr marL="0" indent="0">
              <a:buNone/>
            </a:pPr>
            <a:r>
              <a:rPr lang="es-VE" dirty="0"/>
              <a:t>e</a:t>
            </a:r>
            <a:r>
              <a:rPr lang="es-VE" dirty="0" smtClean="0"/>
              <a:t>xpect(m).to  be_a_kind_of Movie</a:t>
            </a:r>
          </a:p>
          <a:p>
            <a:pPr marL="0" indent="0">
              <a:buNone/>
            </a:pPr>
            <a:endParaRPr lang="es-VE" dirty="0" smtClean="0"/>
          </a:p>
          <a:p>
            <a:pPr marL="0" indent="0">
              <a:buNone/>
            </a:pPr>
            <a:endParaRPr lang="es-VE" sz="2300" dirty="0" smtClean="0"/>
          </a:p>
          <a:p>
            <a:pPr marL="0" indent="0">
              <a:buNone/>
            </a:pPr>
            <a:r>
              <a:rPr lang="es-VE" sz="2600" dirty="0">
                <a:solidFill>
                  <a:srgbClr val="7030A0"/>
                </a:solidFill>
              </a:rPr>
              <a:t>https://relishapp.com/rspec/rspec-expectations/docs/built-in-matchers</a:t>
            </a:r>
          </a:p>
        </p:txBody>
      </p:sp>
    </p:spTree>
    <p:extLst>
      <p:ext uri="{BB962C8B-B14F-4D97-AF65-F5344CB8AC3E}">
        <p14:creationId xmlns:p14="http://schemas.microsoft.com/office/powerpoint/2010/main" val="1744680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Ejemplo de Arquitectura no SOA</a:t>
            </a:r>
            <a:endParaRPr lang="en-US" dirty="0"/>
          </a:p>
        </p:txBody>
      </p:sp>
      <p:sp>
        <p:nvSpPr>
          <p:cNvPr id="4" name="3 Rectángulo"/>
          <p:cNvSpPr/>
          <p:nvPr/>
        </p:nvSpPr>
        <p:spPr>
          <a:xfrm>
            <a:off x="1943100" y="1674873"/>
            <a:ext cx="54864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2"/>
              </a:solidFill>
            </a:endParaRPr>
          </a:p>
        </p:txBody>
      </p:sp>
      <p:sp>
        <p:nvSpPr>
          <p:cNvPr id="5" name="4 Rectángulo"/>
          <p:cNvSpPr/>
          <p:nvPr/>
        </p:nvSpPr>
        <p:spPr>
          <a:xfrm>
            <a:off x="2590800" y="4113273"/>
            <a:ext cx="4191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Servicios de Biblioteca</a:t>
            </a:r>
            <a:endParaRPr lang="en-US" sz="1400" dirty="0"/>
          </a:p>
        </p:txBody>
      </p:sp>
      <p:sp>
        <p:nvSpPr>
          <p:cNvPr id="6" name="5 Cilindro"/>
          <p:cNvSpPr/>
          <p:nvPr/>
        </p:nvSpPr>
        <p:spPr>
          <a:xfrm>
            <a:off x="2396836" y="1827273"/>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Críticas de libros</a:t>
            </a:r>
            <a:endParaRPr 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7193" y="1844591"/>
            <a:ext cx="938213" cy="124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837664"/>
            <a:ext cx="938213" cy="124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11 CuadroTexto"/>
          <p:cNvSpPr txBox="1"/>
          <p:nvPr/>
        </p:nvSpPr>
        <p:spPr>
          <a:xfrm>
            <a:off x="4275770" y="2336859"/>
            <a:ext cx="821059" cy="307777"/>
          </a:xfrm>
          <a:prstGeom prst="rect">
            <a:avLst/>
          </a:prstGeom>
          <a:noFill/>
        </p:spPr>
        <p:txBody>
          <a:bodyPr wrap="none" rtlCol="0">
            <a:spAutoFit/>
          </a:bodyPr>
          <a:lstStyle/>
          <a:p>
            <a:r>
              <a:rPr lang="en-US" sz="1400" dirty="0" smtClean="0">
                <a:solidFill>
                  <a:schemeClr val="bg2"/>
                </a:solidFill>
              </a:rPr>
              <a:t>Usuarios</a:t>
            </a:r>
            <a:endParaRPr lang="en-US" sz="1400" dirty="0">
              <a:solidFill>
                <a:schemeClr val="bg2"/>
              </a:solidFill>
            </a:endParaRPr>
          </a:p>
        </p:txBody>
      </p:sp>
      <p:sp>
        <p:nvSpPr>
          <p:cNvPr id="13" name="12 CuadroTexto"/>
          <p:cNvSpPr txBox="1"/>
          <p:nvPr/>
        </p:nvSpPr>
        <p:spPr>
          <a:xfrm>
            <a:off x="6025500" y="2327597"/>
            <a:ext cx="802592" cy="307777"/>
          </a:xfrm>
          <a:prstGeom prst="rect">
            <a:avLst/>
          </a:prstGeom>
          <a:noFill/>
        </p:spPr>
        <p:txBody>
          <a:bodyPr wrap="none" rtlCol="0">
            <a:spAutoFit/>
          </a:bodyPr>
          <a:lstStyle/>
          <a:p>
            <a:r>
              <a:rPr lang="en-US" sz="1400" dirty="0" smtClean="0">
                <a:solidFill>
                  <a:schemeClr val="bg2"/>
                </a:solidFill>
              </a:rPr>
              <a:t>Órdenes</a:t>
            </a:r>
            <a:endParaRPr lang="en-US" sz="1400" dirty="0">
              <a:solidFill>
                <a:schemeClr val="bg2"/>
              </a:solidFill>
            </a:endParaRPr>
          </a:p>
        </p:txBody>
      </p:sp>
      <p:sp>
        <p:nvSpPr>
          <p:cNvPr id="14" name="13 Rectángulo"/>
          <p:cNvSpPr/>
          <p:nvPr/>
        </p:nvSpPr>
        <p:spPr>
          <a:xfrm>
            <a:off x="2286000" y="3275073"/>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 </a:t>
            </a:r>
            <a:endParaRPr lang="en-US" sz="1200" dirty="0">
              <a:solidFill>
                <a:schemeClr val="bg1"/>
              </a:solidFill>
            </a:endParaRPr>
          </a:p>
        </p:txBody>
      </p:sp>
      <p:sp>
        <p:nvSpPr>
          <p:cNvPr id="20" name="19 Rectángulo"/>
          <p:cNvSpPr/>
          <p:nvPr/>
        </p:nvSpPr>
        <p:spPr>
          <a:xfrm>
            <a:off x="4038600" y="3275073"/>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Subsistema de Usuario</a:t>
            </a:r>
            <a:endParaRPr lang="en-US" dirty="0"/>
          </a:p>
        </p:txBody>
      </p:sp>
      <p:sp>
        <p:nvSpPr>
          <p:cNvPr id="21" name="20 Rectángulo"/>
          <p:cNvSpPr/>
          <p:nvPr/>
        </p:nvSpPr>
        <p:spPr>
          <a:xfrm>
            <a:off x="5779096" y="3275073"/>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Subsistema de órdenes</a:t>
            </a:r>
            <a:endParaRPr lang="en-US" dirty="0"/>
          </a:p>
        </p:txBody>
      </p:sp>
      <p:pic>
        <p:nvPicPr>
          <p:cNvPr id="18" name="1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3369" y="5655995"/>
            <a:ext cx="957262" cy="1023432"/>
          </a:xfrm>
          <a:prstGeom prst="rect">
            <a:avLst/>
          </a:prstGeom>
        </p:spPr>
      </p:pic>
      <p:cxnSp>
        <p:nvCxnSpPr>
          <p:cNvPr id="27" name="26 Conector recto de flecha"/>
          <p:cNvCxnSpPr/>
          <p:nvPr/>
        </p:nvCxnSpPr>
        <p:spPr>
          <a:xfrm flipH="1">
            <a:off x="4892717" y="5128985"/>
            <a:ext cx="12700" cy="527010"/>
          </a:xfrm>
          <a:prstGeom prst="straightConnector1">
            <a:avLst/>
          </a:prstGeom>
          <a:ln w="25400">
            <a:solidFill>
              <a:srgbClr val="7030A0"/>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p:nvPr/>
        </p:nvCxnSpPr>
        <p:spPr>
          <a:xfrm>
            <a:off x="3276600" y="3801546"/>
            <a:ext cx="609600" cy="596857"/>
          </a:xfrm>
          <a:prstGeom prst="straightConnector1">
            <a:avLst/>
          </a:prstGeom>
          <a:ln w="25400">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7825" y="2440048"/>
            <a:ext cx="76835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0225" y="2592448"/>
            <a:ext cx="76835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1" name="40 Conector recto de flecha"/>
          <p:cNvCxnSpPr/>
          <p:nvPr/>
        </p:nvCxnSpPr>
        <p:spPr>
          <a:xfrm rot="5400000">
            <a:off x="5624943" y="3858060"/>
            <a:ext cx="609600" cy="596857"/>
          </a:xfrm>
          <a:prstGeom prst="straightConnector1">
            <a:avLst/>
          </a:prstGeom>
          <a:ln w="25400">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41 Conector recto de flecha"/>
          <p:cNvCxnSpPr/>
          <p:nvPr/>
        </p:nvCxnSpPr>
        <p:spPr>
          <a:xfrm>
            <a:off x="4724400" y="3851688"/>
            <a:ext cx="25029" cy="624072"/>
          </a:xfrm>
          <a:prstGeom prst="straightConnector1">
            <a:avLst/>
          </a:prstGeom>
          <a:ln w="25400">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42 Conector recto de flecha"/>
          <p:cNvCxnSpPr/>
          <p:nvPr/>
        </p:nvCxnSpPr>
        <p:spPr>
          <a:xfrm rot="5400000">
            <a:off x="3415143" y="2598820"/>
            <a:ext cx="609600" cy="596857"/>
          </a:xfrm>
          <a:prstGeom prst="straightConnector1">
            <a:avLst/>
          </a:prstGeom>
          <a:ln w="25400">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p:nvPr/>
        </p:nvCxnSpPr>
        <p:spPr>
          <a:xfrm>
            <a:off x="5431775" y="2598841"/>
            <a:ext cx="609600" cy="596857"/>
          </a:xfrm>
          <a:prstGeom prst="straightConnector1">
            <a:avLst/>
          </a:prstGeom>
          <a:ln w="25400">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44 Conector recto de flecha"/>
          <p:cNvCxnSpPr/>
          <p:nvPr/>
        </p:nvCxnSpPr>
        <p:spPr>
          <a:xfrm>
            <a:off x="4683619" y="2696415"/>
            <a:ext cx="20523" cy="617047"/>
          </a:xfrm>
          <a:prstGeom prst="straightConnector1">
            <a:avLst/>
          </a:prstGeom>
          <a:ln w="25400">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48 Conector recto de flecha"/>
          <p:cNvCxnSpPr/>
          <p:nvPr/>
        </p:nvCxnSpPr>
        <p:spPr>
          <a:xfrm>
            <a:off x="2854819" y="2661749"/>
            <a:ext cx="20523" cy="617047"/>
          </a:xfrm>
          <a:prstGeom prst="straightConnector1">
            <a:avLst/>
          </a:prstGeom>
          <a:ln w="25400">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49 Conector recto de flecha"/>
          <p:cNvCxnSpPr/>
          <p:nvPr/>
        </p:nvCxnSpPr>
        <p:spPr>
          <a:xfrm>
            <a:off x="6426796" y="2621548"/>
            <a:ext cx="20523" cy="617047"/>
          </a:xfrm>
          <a:prstGeom prst="straightConnector1">
            <a:avLst/>
          </a:prstGeom>
          <a:ln w="25400">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0" name="29 CuadroTexto"/>
          <p:cNvSpPr txBox="1"/>
          <p:nvPr/>
        </p:nvSpPr>
        <p:spPr>
          <a:xfrm>
            <a:off x="804129" y="5699953"/>
            <a:ext cx="7779502" cy="646331"/>
          </a:xfrm>
          <a:prstGeom prst="rect">
            <a:avLst/>
          </a:prstGeom>
          <a:noFill/>
        </p:spPr>
        <p:txBody>
          <a:bodyPr wrap="none" rtlCol="0">
            <a:spAutoFit/>
          </a:bodyPr>
          <a:lstStyle/>
          <a:p>
            <a:r>
              <a:rPr lang="en-US" dirty="0" smtClean="0"/>
              <a:t>Los subsistemas internos comparten               información directamente</a:t>
            </a:r>
          </a:p>
          <a:p>
            <a:r>
              <a:rPr lang="en-US" dirty="0" smtClean="0"/>
              <a:t>Todos los subsistemas accesados                  desde el API de Servicios de Biblioteca</a:t>
            </a:r>
            <a:endParaRPr lang="en-US" dirty="0"/>
          </a:p>
        </p:txBody>
      </p:sp>
      <p:sp>
        <p:nvSpPr>
          <p:cNvPr id="47" name="46 CuadroTexto"/>
          <p:cNvSpPr txBox="1"/>
          <p:nvPr/>
        </p:nvSpPr>
        <p:spPr>
          <a:xfrm>
            <a:off x="2183902" y="3195698"/>
            <a:ext cx="1397498" cy="523220"/>
          </a:xfrm>
          <a:prstGeom prst="rect">
            <a:avLst/>
          </a:prstGeom>
          <a:noFill/>
        </p:spPr>
        <p:txBody>
          <a:bodyPr wrap="none" rtlCol="0">
            <a:spAutoFit/>
          </a:bodyPr>
          <a:lstStyle/>
          <a:p>
            <a:r>
              <a:rPr lang="en-US" sz="1400" dirty="0" smtClean="0">
                <a:solidFill>
                  <a:schemeClr val="bg1"/>
                </a:solidFill>
              </a:rPr>
              <a:t>  Subsistema de</a:t>
            </a:r>
          </a:p>
          <a:p>
            <a:r>
              <a:rPr lang="en-US" sz="1400" dirty="0" smtClean="0">
                <a:solidFill>
                  <a:schemeClr val="bg1"/>
                </a:solidFill>
              </a:rPr>
              <a:t>Críticas literarias</a:t>
            </a:r>
            <a:endParaRPr lang="en-US" sz="1400" dirty="0">
              <a:solidFill>
                <a:schemeClr val="bg1"/>
              </a:solidFill>
            </a:endParaRPr>
          </a:p>
        </p:txBody>
      </p:sp>
    </p:spTree>
    <p:extLst>
      <p:ext uri="{BB962C8B-B14F-4D97-AF65-F5344CB8AC3E}">
        <p14:creationId xmlns:p14="http://schemas.microsoft.com/office/powerpoint/2010/main" val="12329324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smtClean="0"/>
              <a:t>Ejemplo de un archivo RSpec</a:t>
            </a:r>
            <a:endParaRPr lang="es-VE" dirty="0"/>
          </a:p>
        </p:txBody>
      </p:sp>
      <p:sp>
        <p:nvSpPr>
          <p:cNvPr id="3" name="2 Marcador de contenido"/>
          <p:cNvSpPr>
            <a:spLocks noGrp="1"/>
          </p:cNvSpPr>
          <p:nvPr>
            <p:ph idx="1"/>
          </p:nvPr>
        </p:nvSpPr>
        <p:spPr/>
        <p:txBody>
          <a:bodyPr>
            <a:normAutofit fontScale="47500" lnSpcReduction="20000"/>
          </a:bodyPr>
          <a:lstStyle/>
          <a:p>
            <a:pPr marL="0" indent="0">
              <a:buNone/>
            </a:pPr>
            <a:r>
              <a:rPr lang="es-VE" sz="2500" dirty="0"/>
              <a:t>r</a:t>
            </a:r>
            <a:r>
              <a:rPr lang="es-VE" sz="2500" dirty="0" smtClean="0"/>
              <a:t>equire ‘ruby_</a:t>
            </a:r>
            <a:r>
              <a:rPr lang="es-VE" sz="2500" dirty="0" err="1" smtClean="0"/>
              <a:t>intro</a:t>
            </a:r>
            <a:r>
              <a:rPr lang="es-VE" sz="2500" dirty="0" smtClean="0"/>
              <a:t>’.</a:t>
            </a:r>
            <a:r>
              <a:rPr lang="es-VE" sz="2500" dirty="0" err="1" smtClean="0"/>
              <a:t>rb</a:t>
            </a:r>
            <a:endParaRPr lang="es-VE" sz="2500" dirty="0" smtClean="0"/>
          </a:p>
          <a:p>
            <a:pPr marL="0" indent="0">
              <a:buNone/>
            </a:pPr>
            <a:endParaRPr lang="es-VE" sz="2500" dirty="0"/>
          </a:p>
          <a:p>
            <a:pPr marL="0" indent="0">
              <a:buNone/>
            </a:pPr>
            <a:r>
              <a:rPr lang="es-VE" sz="2500" dirty="0" smtClean="0"/>
              <a:t>describe “BookInStock”  do</a:t>
            </a:r>
          </a:p>
          <a:p>
            <a:pPr marL="0" indent="0">
              <a:buNone/>
            </a:pPr>
            <a:r>
              <a:rPr lang="es-VE" sz="2500" dirty="0" smtClean="0"/>
              <a:t>   it “debería estar definido” do</a:t>
            </a:r>
          </a:p>
          <a:p>
            <a:pPr marL="0" indent="0">
              <a:buNone/>
            </a:pPr>
            <a:r>
              <a:rPr lang="es-VE" sz="2500" dirty="0"/>
              <a:t>	</a:t>
            </a:r>
            <a:r>
              <a:rPr lang="es-VE" sz="2500" dirty="0" smtClean="0"/>
              <a:t>expect {BookInStock}.not_to   raise_error</a:t>
            </a:r>
          </a:p>
          <a:p>
            <a:pPr marL="0" indent="0">
              <a:buNone/>
            </a:pPr>
            <a:r>
              <a:rPr lang="es-VE" sz="2500" dirty="0" smtClean="0"/>
              <a:t>   end</a:t>
            </a:r>
          </a:p>
          <a:p>
            <a:pPr marL="0" indent="0">
              <a:buNone/>
            </a:pPr>
            <a:r>
              <a:rPr lang="es-VE" sz="2500" dirty="0" smtClean="0"/>
              <a:t>   describe ‘getters y setters’   do</a:t>
            </a:r>
          </a:p>
          <a:p>
            <a:pPr marL="0" indent="0">
              <a:buNone/>
            </a:pPr>
            <a:r>
              <a:rPr lang="es-VE" sz="2500" dirty="0"/>
              <a:t>	</a:t>
            </a:r>
            <a:r>
              <a:rPr lang="es-VE" sz="2500" dirty="0" smtClean="0"/>
              <a:t>before(:each)  {  @book  =  BookInStock.new(‘isbn1’, 33.8) }</a:t>
            </a:r>
          </a:p>
          <a:p>
            <a:pPr marL="0" indent="0">
              <a:buNone/>
            </a:pPr>
            <a:r>
              <a:rPr lang="es-VE" sz="2500" dirty="0"/>
              <a:t>	</a:t>
            </a:r>
            <a:r>
              <a:rPr lang="es-VE" sz="2500" dirty="0" smtClean="0"/>
              <a:t>it  ‘inicializa  ISBN’  do</a:t>
            </a:r>
          </a:p>
          <a:p>
            <a:pPr marL="0" indent="0">
              <a:buNone/>
            </a:pPr>
            <a:r>
              <a:rPr lang="es-VE" sz="2500" dirty="0"/>
              <a:t>	 </a:t>
            </a:r>
            <a:r>
              <a:rPr lang="es-VE" sz="2500" dirty="0" smtClean="0"/>
              <a:t>  expect(@book.isbn).to   eq(‘isbn1’)</a:t>
            </a:r>
          </a:p>
          <a:p>
            <a:pPr marL="0" indent="0">
              <a:buNone/>
            </a:pPr>
            <a:r>
              <a:rPr lang="es-VE" sz="2500" dirty="0"/>
              <a:t>	</a:t>
            </a:r>
            <a:r>
              <a:rPr lang="es-VE" sz="2500" dirty="0" smtClean="0"/>
              <a:t>end</a:t>
            </a:r>
          </a:p>
          <a:p>
            <a:pPr marL="0" indent="0">
              <a:buNone/>
            </a:pPr>
            <a:r>
              <a:rPr lang="es-VE" sz="2500" dirty="0"/>
              <a:t>	it  ‘inicializa </a:t>
            </a:r>
            <a:r>
              <a:rPr lang="es-VE" sz="2500" dirty="0" smtClean="0"/>
              <a:t>precio’  </a:t>
            </a:r>
            <a:r>
              <a:rPr lang="es-VE" sz="2500" dirty="0"/>
              <a:t>do</a:t>
            </a:r>
          </a:p>
          <a:p>
            <a:pPr marL="0" indent="0">
              <a:buNone/>
            </a:pPr>
            <a:r>
              <a:rPr lang="es-VE" sz="2500" dirty="0"/>
              <a:t>	   expect(@</a:t>
            </a:r>
            <a:r>
              <a:rPr lang="es-VE" sz="2500" dirty="0" smtClean="0"/>
              <a:t>book.price).</a:t>
            </a:r>
            <a:r>
              <a:rPr lang="es-VE" sz="2500" dirty="0"/>
              <a:t>to   </a:t>
            </a:r>
            <a:r>
              <a:rPr lang="es-VE" sz="2500" dirty="0" smtClean="0"/>
              <a:t>eq(33.8)</a:t>
            </a:r>
            <a:endParaRPr lang="es-VE" sz="2500" dirty="0"/>
          </a:p>
          <a:p>
            <a:pPr marL="0" indent="0">
              <a:buNone/>
            </a:pPr>
            <a:r>
              <a:rPr lang="es-VE" sz="2500" dirty="0"/>
              <a:t>	</a:t>
            </a:r>
            <a:r>
              <a:rPr lang="es-VE" sz="2500" dirty="0" smtClean="0"/>
              <a:t>end</a:t>
            </a:r>
          </a:p>
          <a:p>
            <a:pPr marL="0" indent="0">
              <a:buNone/>
            </a:pPr>
            <a:r>
              <a:rPr lang="es-VE" sz="2500" dirty="0"/>
              <a:t>	it  </a:t>
            </a:r>
            <a:r>
              <a:rPr lang="es-VE" sz="2500" dirty="0" smtClean="0"/>
              <a:t>‘puede cambiar el </a:t>
            </a:r>
            <a:r>
              <a:rPr lang="es-VE" sz="2500" dirty="0"/>
              <a:t>ISBN’  </a:t>
            </a:r>
            <a:r>
              <a:rPr lang="es-VE" sz="2500" dirty="0" smtClean="0"/>
              <a:t>do</a:t>
            </a:r>
          </a:p>
          <a:p>
            <a:pPr marL="0" indent="0">
              <a:buNone/>
            </a:pPr>
            <a:r>
              <a:rPr lang="es-VE" sz="2500" dirty="0"/>
              <a:t>	 </a:t>
            </a:r>
            <a:r>
              <a:rPr lang="es-VE" sz="2500" dirty="0" smtClean="0"/>
              <a:t> @book.isbn = ‘isbn2’</a:t>
            </a:r>
            <a:endParaRPr lang="es-VE" sz="2500" dirty="0"/>
          </a:p>
          <a:p>
            <a:pPr marL="0" indent="0">
              <a:buNone/>
            </a:pPr>
            <a:r>
              <a:rPr lang="es-VE" sz="2500" dirty="0"/>
              <a:t>	   expect(@book.isbn).to   eq(‘</a:t>
            </a:r>
            <a:r>
              <a:rPr lang="es-VE" sz="2500" dirty="0" smtClean="0"/>
              <a:t>isbn2’)</a:t>
            </a:r>
            <a:endParaRPr lang="es-VE" sz="2500" dirty="0"/>
          </a:p>
          <a:p>
            <a:pPr marL="0" indent="0">
              <a:buNone/>
            </a:pPr>
            <a:r>
              <a:rPr lang="es-VE" sz="2500" dirty="0"/>
              <a:t>	</a:t>
            </a:r>
            <a:r>
              <a:rPr lang="es-VE" sz="2500" dirty="0" smtClean="0"/>
              <a:t>end</a:t>
            </a:r>
          </a:p>
          <a:p>
            <a:pPr marL="0" indent="0">
              <a:buNone/>
            </a:pPr>
            <a:r>
              <a:rPr lang="es-VE" sz="2500" dirty="0"/>
              <a:t>	it  ‘puede cambiar el </a:t>
            </a:r>
            <a:r>
              <a:rPr lang="es-VE" sz="2500" dirty="0" smtClean="0"/>
              <a:t>precio’  </a:t>
            </a:r>
            <a:r>
              <a:rPr lang="es-VE" sz="2500" dirty="0"/>
              <a:t>do</a:t>
            </a:r>
          </a:p>
          <a:p>
            <a:pPr marL="0" indent="0">
              <a:buNone/>
            </a:pPr>
            <a:r>
              <a:rPr lang="es-VE" sz="2500" dirty="0"/>
              <a:t>	  @</a:t>
            </a:r>
            <a:r>
              <a:rPr lang="es-VE" sz="2500" dirty="0" smtClean="0"/>
              <a:t>book.price = 300.00</a:t>
            </a:r>
            <a:endParaRPr lang="es-VE" sz="2500" dirty="0"/>
          </a:p>
          <a:p>
            <a:pPr marL="0" indent="0">
              <a:buNone/>
            </a:pPr>
            <a:r>
              <a:rPr lang="es-VE" sz="2500" dirty="0"/>
              <a:t>	   expect(@</a:t>
            </a:r>
            <a:r>
              <a:rPr lang="es-VE" sz="2500" dirty="0" smtClean="0"/>
              <a:t>book.price).</a:t>
            </a:r>
            <a:r>
              <a:rPr lang="es-VE" sz="2500" dirty="0"/>
              <a:t>to   </a:t>
            </a:r>
            <a:r>
              <a:rPr lang="es-VE" sz="2500" dirty="0" smtClean="0"/>
              <a:t>eq(300.0)</a:t>
            </a:r>
            <a:endParaRPr lang="es-VE" sz="2500" dirty="0"/>
          </a:p>
          <a:p>
            <a:pPr marL="0" indent="0">
              <a:buNone/>
            </a:pPr>
            <a:r>
              <a:rPr lang="es-VE" sz="2500" dirty="0"/>
              <a:t>	</a:t>
            </a:r>
            <a:r>
              <a:rPr lang="es-VE" sz="2500" dirty="0" smtClean="0"/>
              <a:t>end</a:t>
            </a:r>
          </a:p>
          <a:p>
            <a:pPr marL="0" indent="0">
              <a:buNone/>
            </a:pPr>
            <a:r>
              <a:rPr lang="es-VE" sz="2500" dirty="0"/>
              <a:t> </a:t>
            </a:r>
            <a:r>
              <a:rPr lang="es-VE" sz="2500" dirty="0" smtClean="0"/>
              <a:t>  end</a:t>
            </a:r>
          </a:p>
          <a:p>
            <a:pPr marL="0" indent="0">
              <a:buNone/>
            </a:pPr>
            <a:r>
              <a:rPr lang="es-VE" sz="2500" dirty="0" smtClean="0"/>
              <a:t>end</a:t>
            </a:r>
          </a:p>
          <a:p>
            <a:pPr marL="0" indent="0">
              <a:buNone/>
            </a:pPr>
            <a:endParaRPr lang="es-VE" sz="2000" dirty="0"/>
          </a:p>
          <a:p>
            <a:pPr marL="0" indent="0">
              <a:buNone/>
            </a:pPr>
            <a:endParaRPr lang="es-VE" sz="2000" dirty="0"/>
          </a:p>
          <a:p>
            <a:pPr marL="0" indent="0">
              <a:buNone/>
            </a:pPr>
            <a:endParaRPr lang="es-VE" sz="2000" dirty="0" smtClean="0"/>
          </a:p>
          <a:p>
            <a:pPr marL="0" indent="0">
              <a:buNone/>
            </a:pPr>
            <a:endParaRPr lang="es-VE" sz="2000" dirty="0" smtClean="0"/>
          </a:p>
          <a:p>
            <a:pPr marL="0" indent="0">
              <a:buNone/>
            </a:pPr>
            <a:endParaRPr lang="es-VE" sz="2000" dirty="0"/>
          </a:p>
          <a:p>
            <a:pPr marL="0" indent="0">
              <a:buNone/>
            </a:pPr>
            <a:endParaRPr lang="es-VE" sz="2000" dirty="0"/>
          </a:p>
        </p:txBody>
      </p:sp>
    </p:spTree>
    <p:extLst>
      <p:ext uri="{BB962C8B-B14F-4D97-AF65-F5344CB8AC3E}">
        <p14:creationId xmlns:p14="http://schemas.microsoft.com/office/powerpoint/2010/main" val="31820080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smtClean="0"/>
              <a:t>Más elementos de RSpec</a:t>
            </a:r>
            <a:endParaRPr lang="es-VE" dirty="0"/>
          </a:p>
        </p:txBody>
      </p:sp>
      <p:sp>
        <p:nvSpPr>
          <p:cNvPr id="3" name="2 Marcador de contenido"/>
          <p:cNvSpPr>
            <a:spLocks noGrp="1"/>
          </p:cNvSpPr>
          <p:nvPr>
            <p:ph idx="1"/>
          </p:nvPr>
        </p:nvSpPr>
        <p:spPr/>
        <p:txBody>
          <a:bodyPr/>
          <a:lstStyle/>
          <a:p>
            <a:pPr marL="0" indent="0">
              <a:buNone/>
            </a:pPr>
            <a:r>
              <a:rPr lang="es-VE" dirty="0" smtClean="0"/>
              <a:t>expect { m.save!}.</a:t>
            </a:r>
          </a:p>
          <a:p>
            <a:pPr marL="0" indent="0">
              <a:buNone/>
            </a:pPr>
            <a:r>
              <a:rPr lang="es-VE" dirty="0"/>
              <a:t>	</a:t>
            </a:r>
            <a:r>
              <a:rPr lang="es-VE" dirty="0" smtClean="0"/>
              <a:t>to raise_error(</a:t>
            </a:r>
            <a:r>
              <a:rPr lang="es-VE" dirty="0" err="1" smtClean="0"/>
              <a:t>ActiveRecord</a:t>
            </a:r>
            <a:r>
              <a:rPr lang="es-VE" dirty="0" smtClean="0"/>
              <a:t>::RecordInvalid)</a:t>
            </a:r>
          </a:p>
          <a:p>
            <a:pPr marL="0" indent="0">
              <a:buNone/>
            </a:pPr>
            <a:endParaRPr lang="es-VE" dirty="0"/>
          </a:p>
          <a:p>
            <a:pPr marL="0" indent="0">
              <a:buNone/>
            </a:pPr>
            <a:r>
              <a:rPr lang="es-VE" dirty="0" smtClean="0"/>
              <a:t>expect { m.save}.</a:t>
            </a:r>
          </a:p>
          <a:p>
            <a:pPr marL="0" indent="0">
              <a:buNone/>
            </a:pPr>
            <a:r>
              <a:rPr lang="es-VE" dirty="0"/>
              <a:t>	</a:t>
            </a:r>
            <a:r>
              <a:rPr lang="es-VE" dirty="0" smtClean="0"/>
              <a:t>to change { Movie.count}.by(1) </a:t>
            </a:r>
          </a:p>
          <a:p>
            <a:pPr marL="0" indent="0">
              <a:buNone/>
            </a:pPr>
            <a:r>
              <a:rPr lang="es-VE" dirty="0" smtClean="0"/>
              <a:t> </a:t>
            </a:r>
            <a:endParaRPr lang="es-VE" dirty="0"/>
          </a:p>
        </p:txBody>
      </p:sp>
      <p:sp>
        <p:nvSpPr>
          <p:cNvPr id="4" name="3 Rectángulo"/>
          <p:cNvSpPr/>
          <p:nvPr/>
        </p:nvSpPr>
        <p:spPr>
          <a:xfrm>
            <a:off x="1295400" y="4724400"/>
            <a:ext cx="6248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a:t>e</a:t>
            </a:r>
            <a:r>
              <a:rPr lang="es-VE" dirty="0" smtClean="0"/>
              <a:t>xpect  {  lambda  } . to( assertion )</a:t>
            </a:r>
          </a:p>
          <a:p>
            <a:pPr algn="ctr"/>
            <a:r>
              <a:rPr lang="es-VE" dirty="0"/>
              <a:t>e</a:t>
            </a:r>
            <a:r>
              <a:rPr lang="es-VE" dirty="0" smtClean="0"/>
              <a:t>xpect  (   expression  ) </a:t>
            </a:r>
            <a:r>
              <a:rPr lang="es-VE" dirty="0"/>
              <a:t>. </a:t>
            </a:r>
            <a:r>
              <a:rPr lang="es-VE" dirty="0" smtClean="0"/>
              <a:t>to( assertion )</a:t>
            </a:r>
            <a:endParaRPr lang="es-VE" dirty="0"/>
          </a:p>
        </p:txBody>
      </p:sp>
    </p:spTree>
    <p:extLst>
      <p:ext uri="{BB962C8B-B14F-4D97-AF65-F5344CB8AC3E}">
        <p14:creationId xmlns:p14="http://schemas.microsoft.com/office/powerpoint/2010/main" val="34489799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smtClean="0"/>
              <a:t>Reto</a:t>
            </a:r>
            <a:endParaRPr lang="es-VE" dirty="0"/>
          </a:p>
        </p:txBody>
      </p:sp>
      <p:sp>
        <p:nvSpPr>
          <p:cNvPr id="3" name="2 Marcador de contenido"/>
          <p:cNvSpPr>
            <a:spLocks noGrp="1"/>
          </p:cNvSpPr>
          <p:nvPr>
            <p:ph idx="1"/>
          </p:nvPr>
        </p:nvSpPr>
        <p:spPr/>
        <p:txBody>
          <a:bodyPr>
            <a:normAutofit fontScale="85000" lnSpcReduction="20000"/>
          </a:bodyPr>
          <a:lstStyle/>
          <a:p>
            <a:pPr marL="0" indent="0">
              <a:buNone/>
            </a:pPr>
            <a:r>
              <a:rPr lang="es-VE" dirty="0"/>
              <a:t>Qué tipos de código se pueden probar Repetible e Independientemente: </a:t>
            </a:r>
            <a:endParaRPr lang="es-VE" dirty="0" smtClean="0"/>
          </a:p>
          <a:p>
            <a:pPr marL="514350" indent="-514350">
              <a:buAutoNum type="alphaLcParenBoth"/>
            </a:pPr>
            <a:r>
              <a:rPr lang="es-VE" dirty="0" smtClean="0"/>
              <a:t>Código </a:t>
            </a:r>
            <a:r>
              <a:rPr lang="es-VE" dirty="0"/>
              <a:t>que depende de la aleatoriedad (por ejemplo, barajar un mazo de cartas o lanzar una moneda</a:t>
            </a:r>
            <a:r>
              <a:rPr lang="es-VE" dirty="0" smtClean="0"/>
              <a:t>)</a:t>
            </a:r>
          </a:p>
          <a:p>
            <a:pPr marL="514350" indent="-514350">
              <a:buAutoNum type="alphaLcParenBoth"/>
            </a:pPr>
            <a:r>
              <a:rPr lang="es-VE" dirty="0" smtClean="0"/>
              <a:t>Código </a:t>
            </a:r>
            <a:r>
              <a:rPr lang="es-VE" dirty="0"/>
              <a:t>que depende de la hora del día ( por ejemplo, ejecutar copias de seguridad todos los domingos a medianoche</a:t>
            </a:r>
            <a:r>
              <a:rPr lang="es-VE" dirty="0" smtClean="0"/>
              <a:t>)?</a:t>
            </a:r>
          </a:p>
          <a:p>
            <a:pPr marL="514350" indent="-514350">
              <a:buFont typeface="+mj-lt"/>
              <a:buAutoNum type="arabicPeriod"/>
            </a:pPr>
            <a:r>
              <a:rPr lang="es-VE" dirty="0" smtClean="0"/>
              <a:t> </a:t>
            </a:r>
            <a:r>
              <a:rPr lang="es-VE" dirty="0"/>
              <a:t>Solo (a</a:t>
            </a:r>
            <a:r>
              <a:rPr lang="es-VE" dirty="0" smtClean="0"/>
              <a:t>)</a:t>
            </a:r>
          </a:p>
          <a:p>
            <a:pPr marL="514350" indent="-514350">
              <a:buFont typeface="+mj-lt"/>
              <a:buAutoNum type="arabicPeriod"/>
            </a:pPr>
            <a:r>
              <a:rPr lang="es-VE" dirty="0" smtClean="0"/>
              <a:t> </a:t>
            </a:r>
            <a:r>
              <a:rPr lang="es-VE" dirty="0"/>
              <a:t>Solo (b</a:t>
            </a:r>
            <a:r>
              <a:rPr lang="es-VE" dirty="0" smtClean="0"/>
              <a:t>)</a:t>
            </a:r>
          </a:p>
          <a:p>
            <a:pPr marL="514350" indent="-514350">
              <a:buFont typeface="+mj-lt"/>
              <a:buAutoNum type="arabicPeriod"/>
            </a:pPr>
            <a:r>
              <a:rPr lang="es-VE" dirty="0" smtClean="0"/>
              <a:t> </a:t>
            </a:r>
            <a:r>
              <a:rPr lang="es-VE" dirty="0"/>
              <a:t>(a) y (b</a:t>
            </a:r>
            <a:r>
              <a:rPr lang="es-VE" dirty="0" smtClean="0"/>
              <a:t>)</a:t>
            </a:r>
          </a:p>
          <a:p>
            <a:pPr marL="514350" indent="-514350">
              <a:buFont typeface="+mj-lt"/>
              <a:buAutoNum type="arabicPeriod"/>
            </a:pPr>
            <a:r>
              <a:rPr lang="es-VE" dirty="0" smtClean="0"/>
              <a:t> ni </a:t>
            </a:r>
            <a:r>
              <a:rPr lang="es-VE" dirty="0"/>
              <a:t>(a) ni (b)</a:t>
            </a:r>
          </a:p>
        </p:txBody>
      </p:sp>
    </p:spTree>
    <p:extLst>
      <p:ext uri="{BB962C8B-B14F-4D97-AF65-F5344CB8AC3E}">
        <p14:creationId xmlns:p14="http://schemas.microsoft.com/office/powerpoint/2010/main" val="147163423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229600" cy="1143000"/>
          </a:xfrm>
        </p:spPr>
        <p:txBody>
          <a:bodyPr>
            <a:normAutofit fontScale="90000"/>
          </a:bodyPr>
          <a:lstStyle/>
          <a:p>
            <a:r>
              <a:rPr lang="es-VE" dirty="0" smtClean="0"/>
              <a:t>HTML </a:t>
            </a:r>
            <a:r>
              <a:rPr lang="es-VE" sz="3600" dirty="0" smtClean="0"/>
              <a:t>&amp;</a:t>
            </a:r>
            <a:r>
              <a:rPr lang="es-VE" dirty="0" smtClean="0"/>
              <a:t> CSS</a:t>
            </a:r>
            <a:br>
              <a:rPr lang="es-VE" dirty="0" smtClean="0"/>
            </a:br>
            <a:r>
              <a:rPr lang="es-VE" sz="3600" dirty="0" smtClean="0"/>
              <a:t>para poder darle a esto</a:t>
            </a:r>
            <a:endParaRPr lang="es-VE" dirty="0"/>
          </a:p>
        </p:txBody>
      </p:sp>
      <p:sp>
        <p:nvSpPr>
          <p:cNvPr id="3" name="2 Marcador de contenido"/>
          <p:cNvSpPr>
            <a:spLocks noGrp="1"/>
          </p:cNvSpPr>
          <p:nvPr>
            <p:ph idx="1"/>
          </p:nvPr>
        </p:nvSpPr>
        <p:spPr/>
        <p:txBody>
          <a:bodyPr>
            <a:noAutofit/>
          </a:bodyPr>
          <a:lstStyle/>
          <a:p>
            <a:pPr marL="0" indent="0">
              <a:buNone/>
            </a:pPr>
            <a:r>
              <a:rPr lang="es-VE" sz="900" dirty="0"/>
              <a:t>PRÓLOGO</a:t>
            </a:r>
          </a:p>
          <a:p>
            <a:pPr marL="0" indent="0">
              <a:buNone/>
            </a:pPr>
            <a:endParaRPr lang="es-VE" sz="900" dirty="0"/>
          </a:p>
          <a:p>
            <a:pPr marL="0" indent="0">
              <a:buNone/>
            </a:pPr>
            <a:r>
              <a:rPr lang="es-VE" sz="900" dirty="0"/>
              <a:t>	Este libro es incómodo porque arrebata al ser humano el recurso de utilizar la enfermedad </a:t>
            </a:r>
          </a:p>
          <a:p>
            <a:pPr marL="0" indent="0">
              <a:buNone/>
            </a:pPr>
            <a:r>
              <a:rPr lang="es-VE" sz="900" dirty="0"/>
              <a:t>	a modo de coartada para rehuir problemas pendientes. Nos proponemos demostrar que el enfermo</a:t>
            </a:r>
          </a:p>
          <a:p>
            <a:pPr marL="0" indent="0">
              <a:buNone/>
            </a:pPr>
            <a:r>
              <a:rPr lang="es-VE" sz="900" dirty="0"/>
              <a:t>	 no es víctima inocente de errores de la Naturaleza, sino su propio verdugo. Y con esto no nos</a:t>
            </a:r>
          </a:p>
          <a:p>
            <a:pPr marL="0" indent="0">
              <a:buNone/>
            </a:pPr>
            <a:r>
              <a:rPr lang="es-VE" sz="900" dirty="0"/>
              <a:t>	 referimos a la contaminación del medio ambiente, a los males de la civilización, a la vida </a:t>
            </a:r>
          </a:p>
          <a:p>
            <a:pPr marL="0" indent="0">
              <a:buNone/>
            </a:pPr>
            <a:r>
              <a:rPr lang="es-VE" sz="900" dirty="0"/>
              <a:t>	insalubre ni a «villanos» similares, sino que pretendemos situar en primer plano el aspecto </a:t>
            </a:r>
          </a:p>
          <a:p>
            <a:pPr marL="0" indent="0">
              <a:buNone/>
            </a:pPr>
            <a:r>
              <a:rPr lang="es-VE" sz="900" dirty="0"/>
              <a:t>	metafísico de la enfermedad. A esta luz, los síntomas se revelan como manifestaciones físicas</a:t>
            </a:r>
          </a:p>
          <a:p>
            <a:pPr marL="0" indent="0">
              <a:buNone/>
            </a:pPr>
            <a:r>
              <a:rPr lang="es-VE" sz="900" dirty="0"/>
              <a:t>	 de conflictos psíquicos y su mensaje puede descubrir el problema de cada paciente.</a:t>
            </a:r>
          </a:p>
          <a:p>
            <a:pPr marL="0" indent="0">
              <a:buNone/>
            </a:pPr>
            <a:r>
              <a:rPr lang="es-VE" sz="900" dirty="0"/>
              <a:t>	En la primera parte, se expone una filosofía de la enfermedad y se dan las claves para su comprensión.</a:t>
            </a:r>
          </a:p>
          <a:p>
            <a:pPr marL="0" indent="0">
              <a:buNone/>
            </a:pPr>
            <a:r>
              <a:rPr lang="es-VE" sz="900" dirty="0"/>
              <a:t>	 Recomendamos muy especialmente leer con toda atención esta primera parte, más de una vez si es necesario,</a:t>
            </a:r>
          </a:p>
          <a:p>
            <a:pPr marL="0" indent="0">
              <a:buNone/>
            </a:pPr>
            <a:r>
              <a:rPr lang="es-VE" sz="900" dirty="0"/>
              <a:t>	 antes de pasar a la segunda. Este libro puede considerarse como continuación o comentario de mi anterior</a:t>
            </a:r>
          </a:p>
          <a:p>
            <a:pPr marL="0" indent="0">
              <a:buNone/>
            </a:pPr>
            <a:r>
              <a:rPr lang="es-VE" sz="900" dirty="0"/>
              <a:t>	 Schicksal als Chance, si bien nos hemos esforzado por hacerlo completo en sí mismo. De todos modos, </a:t>
            </a:r>
          </a:p>
          <a:p>
            <a:pPr marL="0" indent="0">
              <a:buNone/>
            </a:pPr>
            <a:r>
              <a:rPr lang="es-VE" sz="900" dirty="0"/>
              <a:t>	consideramos que la lectura de Schicksal als Chance es una buena preparación o complemento, especialmente</a:t>
            </a:r>
          </a:p>
          <a:p>
            <a:pPr marL="0" indent="0">
              <a:buNone/>
            </a:pPr>
            <a:r>
              <a:rPr lang="es-VE" sz="900" dirty="0"/>
              <a:t>	 para quienes tengan dificultades con la parte teórica.</a:t>
            </a:r>
          </a:p>
          <a:p>
            <a:pPr marL="0" indent="0">
              <a:buNone/>
            </a:pPr>
            <a:r>
              <a:rPr lang="es-VE" sz="900" dirty="0"/>
              <a:t>	En la segunda parte, se exponen los cuadros clínicos con su simbolismo y su carácter de manifestaciones </a:t>
            </a:r>
          </a:p>
          <a:p>
            <a:pPr marL="0" indent="0">
              <a:buNone/>
            </a:pPr>
            <a:r>
              <a:rPr lang="es-VE" sz="900" dirty="0"/>
              <a:t>	de problemas psíquicos. Un índice de cada uno de los síntomas colocado al final de la obra permitirá al </a:t>
            </a:r>
          </a:p>
          <a:p>
            <a:pPr marL="0" indent="0">
              <a:buNone/>
            </a:pPr>
            <a:r>
              <a:rPr lang="es-VE" sz="900" dirty="0"/>
              <a:t>	lector hallar rápidamente, si lo precisa, un síntoma determinado. De todos modos, nuestro primer objetivo</a:t>
            </a:r>
          </a:p>
          <a:p>
            <a:pPr marL="0" indent="0">
              <a:buNone/>
            </a:pPr>
            <a:r>
              <a:rPr lang="es-VE" sz="900" dirty="0"/>
              <a:t>	 es el de dar al lector una nueva perspectiva que le permita reconocer los síntomas y entender su significado</a:t>
            </a:r>
          </a:p>
          <a:p>
            <a:pPr marL="0" indent="0">
              <a:buNone/>
            </a:pPr>
            <a:r>
              <a:rPr lang="es-VE" sz="900" dirty="0"/>
              <a:t>	 por sí mismo.</a:t>
            </a:r>
          </a:p>
          <a:p>
            <a:pPr marL="0" indent="0">
              <a:buNone/>
            </a:pPr>
            <a:r>
              <a:rPr lang="es-VE" sz="900" dirty="0"/>
              <a:t>	Simultáneamente, hemos utilizado el tema de la enfermedad como base para muchos temas ideológicos y esotéricos</a:t>
            </a:r>
          </a:p>
          <a:p>
            <a:pPr marL="0" indent="0">
              <a:buNone/>
            </a:pPr>
            <a:r>
              <a:rPr lang="es-VE" sz="900" dirty="0"/>
              <a:t>	 cuyo alcance rebasa el marco de la enfermedad. Este libro no es difícil, pero tampoco es tan simple ni trivial</a:t>
            </a:r>
          </a:p>
          <a:p>
            <a:pPr marL="0" indent="0">
              <a:buNone/>
            </a:pPr>
            <a:r>
              <a:rPr lang="es-VE" sz="900" dirty="0"/>
              <a:t>	 como pueda parecer a quienes no comprendan nuestro concepto. No se trata de un libro «científico», escrito como</a:t>
            </a:r>
          </a:p>
          <a:p>
            <a:pPr marL="0" indent="0">
              <a:buNone/>
            </a:pPr>
            <a:r>
              <a:rPr lang="es-VE" sz="900" dirty="0"/>
              <a:t>	 una disertación. Está dedicado a las personas que se sienten dispuestas a caminar en lugar de sentarse a la vera </a:t>
            </a:r>
          </a:p>
          <a:p>
            <a:pPr marL="0" indent="0">
              <a:buNone/>
            </a:pPr>
            <a:r>
              <a:rPr lang="es-VE" sz="900" dirty="0"/>
              <a:t>	del camino, a matar el tiempo con malabarismos y especulaciones gratuitas. El que busca la luz no tiene tiempo para</a:t>
            </a:r>
          </a:p>
          <a:p>
            <a:pPr marL="0" indent="0">
              <a:buNone/>
            </a:pPr>
            <a:r>
              <a:rPr lang="es-VE" sz="900" dirty="0"/>
              <a:t>	 cientifismos, sino que aspira al Conocimiento. Este libro suscitará muchos antagonismos, pero esperamos que llegue</a:t>
            </a:r>
          </a:p>
          <a:p>
            <a:pPr marL="0" indent="0">
              <a:buNone/>
            </a:pPr>
            <a:r>
              <a:rPr lang="es-VE" sz="900" dirty="0"/>
              <a:t>	 a manos de aquellos que (sean pocos o muchos) puedan utilizarlo de guía en su caminar. ¡Sólo para ellos lo hemos</a:t>
            </a:r>
          </a:p>
          <a:p>
            <a:pPr marL="0" indent="0">
              <a:buNone/>
            </a:pPr>
            <a:r>
              <a:rPr lang="es-VE" sz="900" dirty="0"/>
              <a:t>	 escrito!</a:t>
            </a:r>
          </a:p>
          <a:p>
            <a:pPr marL="0" indent="0">
              <a:buNone/>
            </a:pPr>
            <a:endParaRPr lang="es-VE" sz="900" dirty="0"/>
          </a:p>
          <a:p>
            <a:pPr marL="0" indent="0">
              <a:buNone/>
            </a:pPr>
            <a:r>
              <a:rPr lang="es-VE" sz="900" dirty="0"/>
              <a:t>Munich, febrero de 1983</a:t>
            </a:r>
          </a:p>
          <a:p>
            <a:pPr marL="0" indent="0">
              <a:buNone/>
            </a:pPr>
            <a:r>
              <a:rPr lang="es-VE" sz="900" dirty="0"/>
              <a:t>LOS AUTORES</a:t>
            </a:r>
          </a:p>
        </p:txBody>
      </p:sp>
    </p:spTree>
    <p:extLst>
      <p:ext uri="{BB962C8B-B14F-4D97-AF65-F5344CB8AC3E}">
        <p14:creationId xmlns:p14="http://schemas.microsoft.com/office/powerpoint/2010/main" val="40424057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pPr marL="0" indent="0">
              <a:buNone/>
            </a:pPr>
            <a:r>
              <a:rPr lang="es-VE" sz="1200" dirty="0">
                <a:solidFill>
                  <a:srgbClr val="7030A0"/>
                </a:solidFill>
              </a:rPr>
              <a:t>&lt;h1</a:t>
            </a:r>
            <a:r>
              <a:rPr lang="es-VE" sz="1200" dirty="0" smtClean="0">
                <a:solidFill>
                  <a:srgbClr val="7030A0"/>
                </a:solidFill>
              </a:rPr>
              <a:t>&gt; </a:t>
            </a:r>
            <a:r>
              <a:rPr lang="es-VE" sz="1200" dirty="0" smtClean="0"/>
              <a:t>PRÓLOGO </a:t>
            </a:r>
            <a:r>
              <a:rPr lang="es-VE" sz="1200" dirty="0" smtClean="0">
                <a:solidFill>
                  <a:srgbClr val="7030A0"/>
                </a:solidFill>
              </a:rPr>
              <a:t>&lt;/</a:t>
            </a:r>
            <a:r>
              <a:rPr lang="es-VE" sz="1200" dirty="0">
                <a:solidFill>
                  <a:srgbClr val="7030A0"/>
                </a:solidFill>
              </a:rPr>
              <a:t>h1</a:t>
            </a:r>
            <a:r>
              <a:rPr lang="es-VE" sz="1200" dirty="0" smtClean="0">
                <a:solidFill>
                  <a:srgbClr val="7030A0"/>
                </a:solidFill>
              </a:rPr>
              <a:t>&gt;</a:t>
            </a:r>
          </a:p>
          <a:p>
            <a:pPr marL="0" indent="0">
              <a:buNone/>
            </a:pPr>
            <a:r>
              <a:rPr lang="es-VE" sz="1200" dirty="0" smtClean="0">
                <a:solidFill>
                  <a:srgbClr val="7030A0"/>
                </a:solidFill>
              </a:rPr>
              <a:t> </a:t>
            </a:r>
            <a:r>
              <a:rPr lang="es-VE" sz="1200" dirty="0">
                <a:solidFill>
                  <a:srgbClr val="7030A0"/>
                </a:solidFill>
              </a:rPr>
              <a:t>&lt;p</a:t>
            </a:r>
            <a:r>
              <a:rPr lang="es-VE" sz="1200" dirty="0" smtClean="0">
                <a:solidFill>
                  <a:srgbClr val="7030A0"/>
                </a:solidFill>
              </a:rPr>
              <a:t>&gt; </a:t>
            </a:r>
            <a:r>
              <a:rPr lang="es-VE" sz="1200" dirty="0" smtClean="0"/>
              <a:t>Este </a:t>
            </a:r>
            <a:r>
              <a:rPr lang="es-VE" sz="1200" dirty="0"/>
              <a:t>libro es incómodo porque arrebata al ser humano el recurso de utilizar la enfermedad a modo de </a:t>
            </a:r>
            <a:r>
              <a:rPr lang="es-VE" sz="1200" dirty="0" smtClean="0"/>
              <a:t> </a:t>
            </a:r>
            <a:r>
              <a:rPr lang="es-VE" sz="1200" dirty="0" smtClean="0">
                <a:solidFill>
                  <a:srgbClr val="7030A0"/>
                </a:solidFill>
              </a:rPr>
              <a:t>&lt;</a:t>
            </a:r>
            <a:r>
              <a:rPr lang="es-VE" sz="1200" dirty="0">
                <a:solidFill>
                  <a:srgbClr val="7030A0"/>
                </a:solidFill>
              </a:rPr>
              <a:t>i</a:t>
            </a:r>
            <a:r>
              <a:rPr lang="es-VE" sz="1200" dirty="0" smtClean="0">
                <a:solidFill>
                  <a:srgbClr val="7030A0"/>
                </a:solidFill>
              </a:rPr>
              <a:t>&gt; </a:t>
            </a:r>
            <a:r>
              <a:rPr lang="es-VE" sz="1200" dirty="0" smtClean="0"/>
              <a:t>coartada </a:t>
            </a:r>
            <a:r>
              <a:rPr lang="es-VE" sz="1200" dirty="0"/>
              <a:t>para rehuir problemas </a:t>
            </a:r>
            <a:r>
              <a:rPr lang="es-VE" sz="1200" dirty="0" smtClean="0"/>
              <a:t>pendientes </a:t>
            </a:r>
            <a:r>
              <a:rPr lang="es-VE" sz="1200" dirty="0" smtClean="0">
                <a:solidFill>
                  <a:srgbClr val="7030A0"/>
                </a:solidFill>
              </a:rPr>
              <a:t>&lt;/</a:t>
            </a:r>
            <a:r>
              <a:rPr lang="es-VE" sz="1200" dirty="0">
                <a:solidFill>
                  <a:srgbClr val="7030A0"/>
                </a:solidFill>
              </a:rPr>
              <a:t>i&gt;</a:t>
            </a:r>
            <a:r>
              <a:rPr lang="es-VE" sz="1200" dirty="0"/>
              <a:t>. Nos proponemos demostrar que el enfermo no es víctima inocente de errores de la Naturaleza, sino su propio verdugo. Y con esto no nos referimos a la contaminación del medio ambiente, a los males de la civilización, a la vida insalubre ni a «villanos» similares, sino que pretendemos situar en primer plano el aspecto metafísico de la enfermedad. A esta luz, los síntomas se revelan como manifestaciones físicas de conflictos psíquicos y su mensaje puede descubrir el problema de cada paciente</a:t>
            </a:r>
            <a:r>
              <a:rPr lang="es-VE" sz="1200" dirty="0" smtClean="0"/>
              <a:t>. </a:t>
            </a:r>
            <a:r>
              <a:rPr lang="es-VE" sz="1200" dirty="0" smtClean="0">
                <a:solidFill>
                  <a:srgbClr val="7030A0"/>
                </a:solidFill>
              </a:rPr>
              <a:t>&lt;/</a:t>
            </a:r>
            <a:r>
              <a:rPr lang="es-VE" sz="1200" dirty="0">
                <a:solidFill>
                  <a:srgbClr val="7030A0"/>
                </a:solidFill>
              </a:rPr>
              <a:t>p</a:t>
            </a:r>
            <a:r>
              <a:rPr lang="es-VE" sz="1200" dirty="0" smtClean="0">
                <a:solidFill>
                  <a:srgbClr val="7030A0"/>
                </a:solidFill>
              </a:rPr>
              <a:t>&gt;</a:t>
            </a:r>
          </a:p>
          <a:p>
            <a:pPr marL="0" indent="0">
              <a:buNone/>
            </a:pPr>
            <a:r>
              <a:rPr lang="es-VE" sz="1200" dirty="0" smtClean="0"/>
              <a:t> </a:t>
            </a:r>
            <a:r>
              <a:rPr lang="es-VE" sz="1200" dirty="0">
                <a:solidFill>
                  <a:srgbClr val="7030A0"/>
                </a:solidFill>
              </a:rPr>
              <a:t>&lt;ul&gt; </a:t>
            </a:r>
            <a:endParaRPr lang="es-VE" sz="1200" dirty="0" smtClean="0">
              <a:solidFill>
                <a:srgbClr val="7030A0"/>
              </a:solidFill>
            </a:endParaRPr>
          </a:p>
          <a:p>
            <a:pPr marL="0" indent="0">
              <a:buNone/>
            </a:pPr>
            <a:r>
              <a:rPr lang="es-VE" sz="1200" dirty="0" smtClean="0">
                <a:solidFill>
                  <a:srgbClr val="7030A0"/>
                </a:solidFill>
              </a:rPr>
              <a:t>&lt;</a:t>
            </a:r>
            <a:r>
              <a:rPr lang="es-VE" sz="1200" dirty="0">
                <a:solidFill>
                  <a:srgbClr val="7030A0"/>
                </a:solidFill>
              </a:rPr>
              <a:t>li&gt; </a:t>
            </a:r>
            <a:r>
              <a:rPr lang="es-VE" sz="1200" dirty="0"/>
              <a:t>En la primera parte, se expone una filosofía de la enfermedad y se dan las claves para su comprensión. Recomendamos muy especialmente leer con toda atención esta primera parte, más de una vez si es necesario, antes de pasar a la segunda. Este libro puede considerarse como continuación o comentario de mi anterior Schicksal als Chance, si bien nos hemos esforzado por hacerlo completo en sí mismo. De todos modos, consideramos que la lectura de Schicksal als Chance es una buena preparación o complemento, especialmente para quienes tengan dificultades con la parte teórica. </a:t>
            </a:r>
            <a:r>
              <a:rPr lang="es-VE" sz="1200" dirty="0">
                <a:solidFill>
                  <a:srgbClr val="7030A0"/>
                </a:solidFill>
              </a:rPr>
              <a:t>&lt;/li&gt; </a:t>
            </a:r>
            <a:endParaRPr lang="es-VE" sz="1200" dirty="0" smtClean="0">
              <a:solidFill>
                <a:srgbClr val="7030A0"/>
              </a:solidFill>
            </a:endParaRPr>
          </a:p>
          <a:p>
            <a:pPr marL="0" indent="0">
              <a:buNone/>
            </a:pPr>
            <a:r>
              <a:rPr lang="es-VE" sz="1200" dirty="0" smtClean="0">
                <a:solidFill>
                  <a:srgbClr val="7030A0"/>
                </a:solidFill>
              </a:rPr>
              <a:t>&lt;</a:t>
            </a:r>
            <a:r>
              <a:rPr lang="es-VE" sz="1200" dirty="0">
                <a:solidFill>
                  <a:srgbClr val="7030A0"/>
                </a:solidFill>
              </a:rPr>
              <a:t>li&gt; </a:t>
            </a:r>
            <a:r>
              <a:rPr lang="es-VE" sz="1200" dirty="0"/>
              <a:t>En la segunda parte, se exponen los cuadros clínicos con su simbolismo y su carácter de manifestaciones de problemas psíquicos. Un índice de cada uno de los síntomas colocado al final de la obra permitirá al lector hallar rápidamente, si lo precisa, un síntoma determinado. De todos modos, nuestro primer objetivo es el de dar al lector una nueva perspectiva que le permita reconocer los síntomas y entender su significado por sí mismo. </a:t>
            </a:r>
            <a:r>
              <a:rPr lang="es-VE" sz="1200" dirty="0">
                <a:solidFill>
                  <a:srgbClr val="7030A0"/>
                </a:solidFill>
              </a:rPr>
              <a:t>&lt;/li</a:t>
            </a:r>
            <a:r>
              <a:rPr lang="es-VE" sz="1200" dirty="0" smtClean="0">
                <a:solidFill>
                  <a:srgbClr val="7030A0"/>
                </a:solidFill>
              </a:rPr>
              <a:t>&gt;</a:t>
            </a:r>
          </a:p>
          <a:p>
            <a:pPr marL="0" indent="0">
              <a:buNone/>
            </a:pPr>
            <a:r>
              <a:rPr lang="es-VE" sz="1200" dirty="0" smtClean="0"/>
              <a:t> </a:t>
            </a:r>
            <a:r>
              <a:rPr lang="es-VE" sz="1200" dirty="0">
                <a:solidFill>
                  <a:srgbClr val="7030A0"/>
                </a:solidFill>
              </a:rPr>
              <a:t>&lt;li&gt; </a:t>
            </a:r>
            <a:r>
              <a:rPr lang="es-VE" sz="1200" dirty="0"/>
              <a:t>Simultáneamente, hemos utilizado el tema de la enfermedad como base para muchos temas ideológicos y esotéricos cuyo alcance rebasa el marco de la enfermedad. Este libro no es difícil, pero tampoco es tan simple ni trivial como pueda parecer a quienes no comprendan nuestro concepto. No se trata de un libro «científico», escrito como una disertación. Está dedicado a las personas que se sienten dispuestas a caminar en lugar de sentarse a la vera del camino, a matar el tiempo con malabarismos y especulaciones gratuitas. El que busca la luz no tiene tiempo para cientifismos, sino que aspira al Conocimiento. Este libro suscitará muchos antagonismos, pero esperamos que llegue a manos de aquellos que (sean pocos o muchos) puedan utilizarlo de guía en su caminar. ¡Sólo para ellos lo hemos escrito! </a:t>
            </a:r>
            <a:r>
              <a:rPr lang="es-VE" sz="1200" dirty="0">
                <a:solidFill>
                  <a:srgbClr val="7030A0"/>
                </a:solidFill>
              </a:rPr>
              <a:t>&lt;/li&gt; &lt;/ul&gt; </a:t>
            </a:r>
            <a:endParaRPr lang="es-VE" sz="1200" dirty="0" smtClean="0">
              <a:solidFill>
                <a:srgbClr val="7030A0"/>
              </a:solidFill>
            </a:endParaRPr>
          </a:p>
          <a:p>
            <a:pPr marL="0" indent="0">
              <a:buNone/>
            </a:pPr>
            <a:r>
              <a:rPr lang="es-VE" sz="1200" dirty="0" smtClean="0"/>
              <a:t>Munich</a:t>
            </a:r>
            <a:r>
              <a:rPr lang="es-VE" sz="1200" dirty="0"/>
              <a:t>, febrero de 1983 LOS AUTORES</a:t>
            </a:r>
          </a:p>
        </p:txBody>
      </p:sp>
      <p:sp>
        <p:nvSpPr>
          <p:cNvPr id="4" name="1 Título"/>
          <p:cNvSpPr>
            <a:spLocks noGrp="1"/>
          </p:cNvSpPr>
          <p:nvPr>
            <p:ph type="title"/>
          </p:nvPr>
        </p:nvSpPr>
        <p:spPr/>
        <p:txBody>
          <a:bodyPr>
            <a:normAutofit fontScale="90000"/>
          </a:bodyPr>
          <a:lstStyle/>
          <a:p>
            <a:r>
              <a:rPr lang="es-VE" dirty="0" smtClean="0"/>
              <a:t>HTML </a:t>
            </a:r>
            <a:r>
              <a:rPr lang="es-VE" sz="3600" dirty="0" smtClean="0"/>
              <a:t>&amp;</a:t>
            </a:r>
            <a:r>
              <a:rPr lang="es-VE" dirty="0" smtClean="0"/>
              <a:t> CSS</a:t>
            </a:r>
            <a:br>
              <a:rPr lang="es-VE" dirty="0" smtClean="0"/>
            </a:br>
            <a:r>
              <a:rPr lang="es-VE" sz="3600" dirty="0" smtClean="0"/>
              <a:t>agregando “tags”…..</a:t>
            </a:r>
            <a:endParaRPr lang="es-VE" dirty="0"/>
          </a:p>
        </p:txBody>
      </p:sp>
    </p:spTree>
    <p:extLst>
      <p:ext uri="{BB962C8B-B14F-4D97-AF65-F5344CB8AC3E}">
        <p14:creationId xmlns:p14="http://schemas.microsoft.com/office/powerpoint/2010/main" val="24973077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40000" lnSpcReduction="20000"/>
          </a:bodyPr>
          <a:lstStyle/>
          <a:p>
            <a:pPr marL="0" indent="0">
              <a:buNone/>
            </a:pPr>
            <a:r>
              <a:rPr lang="es-VE" b="1" dirty="0"/>
              <a:t>PRÓLOGO</a:t>
            </a:r>
          </a:p>
          <a:p>
            <a:pPr marL="0" indent="0">
              <a:buNone/>
            </a:pPr>
            <a:r>
              <a:rPr lang="es-VE" dirty="0"/>
              <a:t>Este libro es incómodo porque arrebata al ser humano el recurso de utilizar la enfermedad a modo de </a:t>
            </a:r>
            <a:r>
              <a:rPr lang="es-VE" i="1" dirty="0"/>
              <a:t>coartada para rehuir problemas pendientes</a:t>
            </a:r>
            <a:r>
              <a:rPr lang="es-VE" dirty="0"/>
              <a:t>. Nos proponemos demostrar que el enfermo no es víctima inocente de errores de la Naturaleza, sino su propio verdugo. Y con esto no nos referimos a la contaminación del medio ambiente, a los males de la civilización, a la vida insalubre ni a «villanos» similares, sino que pretendemos situar en primer plano el aspecto metafísico de la enfermedad. A esta luz, los síntomas se revelan como manifestaciones físicas de conflictos psíquicos y su mensaje puede descubrir el problema de cada paciente.</a:t>
            </a:r>
          </a:p>
          <a:p>
            <a:r>
              <a:rPr lang="es-VE" dirty="0"/>
              <a:t>En la primera parte, se expone una filosofía de la enfermedad y se dan las claves para su comprensión. Recomendamos muy especialmente leer con toda atención esta primera parte, más de una vez si es necesario, antes de pasar a la segunda. Este libro puede considerarse como continuación o comentario de mi anterior Schicksal als Chance, si bien nos hemos esforzado por hacerlo completo en sí mismo. De todos modos, consideramos que la lectura de Schicksal als Chance es una buena preparación o complemento, especialmente para quienes tengan dificultades con la parte teórica.</a:t>
            </a:r>
          </a:p>
          <a:p>
            <a:r>
              <a:rPr lang="es-VE" dirty="0"/>
              <a:t>En la segunda parte, se exponen los cuadros clínicos con su simbolismo y su carácter de manifestaciones de problemas psíquicos. Un índice de cada uno de los síntomas colocado al final de la obra permitirá al lector hallar rápidamente, si lo precisa, un síntoma determinado. De todos modos, nuestro primer objetivo es el de dar al lector una nueva perspectiva que le permita reconocer los síntomas y entender su significado por sí mismo.</a:t>
            </a:r>
          </a:p>
          <a:p>
            <a:r>
              <a:rPr lang="es-VE" dirty="0"/>
              <a:t>Simultáneamente, hemos utilizado el tema de la enfermedad como base para muchos temas ideológicos y esotéricos cuyo alcance rebasa el marco de la enfermedad. Este libro no es difícil, pero tampoco es tan simple ni trivial como pueda parecer a quienes no comprendan nuestro concepto. No se trata de un libro «científico», escrito como una disertación. Está dedicado a las personas que se sienten dispuestas a caminar en lugar de sentarse a la vera del camino, a matar el tiempo con malabarismos y especulaciones gratuitas. El que busca la luz no tiene tiempo para cientifismos, sino que aspira al Conocimiento. Este libro suscitará muchos antagonismos, pero esperamos que llegue a manos de aquellos que (sean pocos o muchos) puedan utilizarlo de guía en su caminar. ¡Sólo para ellos lo hemos escrito!</a:t>
            </a:r>
          </a:p>
          <a:p>
            <a:pPr marL="0" indent="0">
              <a:buNone/>
            </a:pPr>
            <a:r>
              <a:rPr lang="es-VE" dirty="0"/>
              <a:t>Munich, febrero de 1983 LOS AUTORES</a:t>
            </a:r>
            <a:endParaRPr lang="es-VE" dirty="0"/>
          </a:p>
        </p:txBody>
      </p:sp>
      <p:sp>
        <p:nvSpPr>
          <p:cNvPr id="4" name="1 Título"/>
          <p:cNvSpPr>
            <a:spLocks noGrp="1"/>
          </p:cNvSpPr>
          <p:nvPr>
            <p:ph type="title"/>
          </p:nvPr>
        </p:nvSpPr>
        <p:spPr/>
        <p:txBody>
          <a:bodyPr>
            <a:normAutofit fontScale="90000"/>
          </a:bodyPr>
          <a:lstStyle/>
          <a:p>
            <a:r>
              <a:rPr lang="es-VE" dirty="0" smtClean="0"/>
              <a:t>HTML </a:t>
            </a:r>
            <a:r>
              <a:rPr lang="es-VE" sz="3600" dirty="0" smtClean="0"/>
              <a:t>&amp;</a:t>
            </a:r>
            <a:r>
              <a:rPr lang="es-VE" dirty="0" smtClean="0"/>
              <a:t> CSS</a:t>
            </a:r>
            <a:br>
              <a:rPr lang="es-VE" dirty="0" smtClean="0"/>
            </a:br>
            <a:r>
              <a:rPr lang="es-VE" sz="3600" dirty="0" smtClean="0"/>
              <a:t>….. una vista estructurada</a:t>
            </a:r>
            <a:endParaRPr lang="es-VE" dirty="0"/>
          </a:p>
        </p:txBody>
      </p:sp>
    </p:spTree>
    <p:extLst>
      <p:ext uri="{BB962C8B-B14F-4D97-AF65-F5344CB8AC3E}">
        <p14:creationId xmlns:p14="http://schemas.microsoft.com/office/powerpoint/2010/main" val="206403066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smtClean="0"/>
              <a:t>Hipertext Markup Language</a:t>
            </a:r>
            <a:endParaRPr lang="es-VE" dirty="0"/>
          </a:p>
        </p:txBody>
      </p:sp>
      <p:sp>
        <p:nvSpPr>
          <p:cNvPr id="3" name="2 Marcador de contenido"/>
          <p:cNvSpPr>
            <a:spLocks noGrp="1"/>
          </p:cNvSpPr>
          <p:nvPr>
            <p:ph idx="1"/>
          </p:nvPr>
        </p:nvSpPr>
        <p:spPr/>
        <p:txBody>
          <a:bodyPr>
            <a:normAutofit fontScale="85000" lnSpcReduction="20000"/>
          </a:bodyPr>
          <a:lstStyle/>
          <a:p>
            <a:r>
              <a:rPr lang="es-VE" dirty="0" smtClean="0"/>
              <a:t>Documento = jerarquía de elementos</a:t>
            </a:r>
          </a:p>
          <a:p>
            <a:pPr lvl="1"/>
            <a:r>
              <a:rPr lang="es-VE" dirty="0"/>
              <a:t>en línea con el texto : encabezados, tablas, listas , párrafos</a:t>
            </a:r>
          </a:p>
          <a:p>
            <a:pPr lvl="1"/>
            <a:r>
              <a:rPr lang="es-VE" dirty="0"/>
              <a:t>Insertados como recursos externos: imágenes, JavaScript</a:t>
            </a:r>
          </a:p>
          <a:p>
            <a:pPr lvl="1"/>
            <a:r>
              <a:rPr lang="es-VE" dirty="0"/>
              <a:t>Formatos: que permiten al usuario añadir datos en: texto , pulsando botones , marcando casillas , seleccionando de listas.</a:t>
            </a:r>
          </a:p>
          <a:p>
            <a:endParaRPr lang="es-VE" dirty="0" smtClean="0"/>
          </a:p>
          <a:p>
            <a:r>
              <a:rPr lang="es-VE" dirty="0" smtClean="0"/>
              <a:t>Elementos delimitados por &lt;tag&gt; …&lt;/tag&gt;</a:t>
            </a:r>
          </a:p>
          <a:p>
            <a:pPr lvl="1"/>
            <a:r>
              <a:rPr lang="es-VE" dirty="0" smtClean="0"/>
              <a:t> Algunos con un contenido : &lt;p&gt; Hola amigo &lt;/p&gt;</a:t>
            </a:r>
          </a:p>
          <a:p>
            <a:pPr lvl="1"/>
            <a:r>
              <a:rPr lang="es-VE" dirty="0"/>
              <a:t> </a:t>
            </a:r>
            <a:r>
              <a:rPr lang="es-VE" dirty="0" smtClean="0"/>
              <a:t>Otros con atributos: &lt;img src=“http:// …”&gt; &lt;/img&gt;</a:t>
            </a:r>
          </a:p>
          <a:p>
            <a:pPr lvl="2"/>
            <a:r>
              <a:rPr lang="es-VE" dirty="0" smtClean="0"/>
              <a:t>Algunos atributos como </a:t>
            </a:r>
            <a:r>
              <a:rPr lang="es-VE" i="1" dirty="0" smtClean="0"/>
              <a:t>id</a:t>
            </a:r>
            <a:r>
              <a:rPr lang="es-VE" dirty="0" smtClean="0"/>
              <a:t> y </a:t>
            </a:r>
            <a:r>
              <a:rPr lang="es-VE" i="1" dirty="0" smtClean="0"/>
              <a:t>class </a:t>
            </a:r>
            <a:r>
              <a:rPr lang="es-VE" dirty="0" smtClean="0"/>
              <a:t>son determinantes en la apariencia final de un elemento</a:t>
            </a:r>
          </a:p>
        </p:txBody>
      </p:sp>
    </p:spTree>
    <p:extLst>
      <p:ext uri="{BB962C8B-B14F-4D97-AF65-F5344CB8AC3E}">
        <p14:creationId xmlns:p14="http://schemas.microsoft.com/office/powerpoint/2010/main" val="16727204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VE" dirty="0" smtClean="0"/>
              <a:t>Cascading Style Sheet (CSS)</a:t>
            </a:r>
            <a:br>
              <a:rPr lang="es-VE" dirty="0" smtClean="0"/>
            </a:br>
            <a:r>
              <a:rPr lang="es-VE" sz="3100" dirty="0" smtClean="0"/>
              <a:t>separan el contenido de la apariencia (presentación)</a:t>
            </a:r>
            <a:endParaRPr lang="es-VE" sz="3100" dirty="0"/>
          </a:p>
        </p:txBody>
      </p:sp>
      <p:sp>
        <p:nvSpPr>
          <p:cNvPr id="3" name="2 Marcador de contenido"/>
          <p:cNvSpPr>
            <a:spLocks noGrp="1"/>
          </p:cNvSpPr>
          <p:nvPr>
            <p:ph idx="1"/>
          </p:nvPr>
        </p:nvSpPr>
        <p:spPr/>
        <p:txBody>
          <a:bodyPr>
            <a:normAutofit fontScale="85000" lnSpcReduction="20000"/>
          </a:bodyPr>
          <a:lstStyle/>
          <a:p>
            <a:pPr marL="0" indent="0">
              <a:buNone/>
            </a:pPr>
            <a:r>
              <a:rPr lang="es-VE" sz="2800" dirty="0" smtClean="0">
                <a:solidFill>
                  <a:srgbClr val="7030A0"/>
                </a:solidFill>
              </a:rPr>
              <a:t>&lt; link</a:t>
            </a:r>
            <a:r>
              <a:rPr lang="es-VE" sz="2800" dirty="0" smtClean="0"/>
              <a:t> rel = “stylesheet”  href = “ http://...  “  </a:t>
            </a:r>
            <a:r>
              <a:rPr lang="es-VE" sz="2800" dirty="0" smtClean="0">
                <a:solidFill>
                  <a:srgbClr val="7030A0"/>
                </a:solidFill>
              </a:rPr>
              <a:t>/&gt;</a:t>
            </a:r>
          </a:p>
          <a:p>
            <a:r>
              <a:rPr lang="es-VE" sz="2800" dirty="0" smtClean="0">
                <a:solidFill>
                  <a:srgbClr val="7030A0"/>
                </a:solidFill>
              </a:rPr>
              <a:t>	</a:t>
            </a:r>
            <a:r>
              <a:rPr lang="es-VE" sz="2800" dirty="0" smtClean="0"/>
              <a:t>supeditado al elemento </a:t>
            </a:r>
            <a:r>
              <a:rPr lang="es-VE" sz="2800" dirty="0" smtClean="0">
                <a:solidFill>
                  <a:schemeClr val="accent4"/>
                </a:solidFill>
              </a:rPr>
              <a:t>&lt;head&gt;</a:t>
            </a:r>
            <a:endParaRPr lang="es-VE" sz="2800" dirty="0">
              <a:solidFill>
                <a:srgbClr val="7030A0"/>
              </a:solidFill>
            </a:endParaRPr>
          </a:p>
          <a:p>
            <a:r>
              <a:rPr lang="es-VE" sz="2800" dirty="0" smtClean="0">
                <a:solidFill>
                  <a:srgbClr val="7030A0"/>
                </a:solidFill>
              </a:rPr>
              <a:t>      </a:t>
            </a:r>
            <a:r>
              <a:rPr lang="es-VE" sz="2800" dirty="0" smtClean="0"/>
              <a:t>define la hoja u hojas (CSS) que determinan la 	apariencia de los elementos en esta página</a:t>
            </a:r>
            <a:endParaRPr lang="es-VE" sz="2800" dirty="0">
              <a:solidFill>
                <a:srgbClr val="7030A0"/>
              </a:solidFill>
            </a:endParaRPr>
          </a:p>
          <a:p>
            <a:r>
              <a:rPr lang="es-VE" sz="2800" dirty="0" smtClean="0">
                <a:solidFill>
                  <a:srgbClr val="7030A0"/>
                </a:solidFill>
              </a:rPr>
              <a:t> 	</a:t>
            </a:r>
            <a:r>
              <a:rPr lang="es-VE" sz="2800" dirty="0" smtClean="0"/>
              <a:t>los atributos “id” y “class” permiten enlazar los 	“formatos de presentación” definidos en las CSS 	,a los 	elementos de una página:</a:t>
            </a:r>
          </a:p>
          <a:p>
            <a:pPr marL="0" indent="0">
              <a:buNone/>
            </a:pPr>
            <a:r>
              <a:rPr lang="es-VE" sz="2800" dirty="0" smtClean="0"/>
              <a:t>		&lt;div id=“unico”  class=“contenido”&gt;</a:t>
            </a:r>
          </a:p>
          <a:p>
            <a:pPr marL="0" indent="0">
              <a:buNone/>
            </a:pPr>
            <a:r>
              <a:rPr lang="es-VE" sz="2800" dirty="0"/>
              <a:t>	</a:t>
            </a:r>
            <a:r>
              <a:rPr lang="es-VE" sz="2800" dirty="0" smtClean="0"/>
              <a:t>		&lt;p&gt;</a:t>
            </a:r>
          </a:p>
          <a:p>
            <a:pPr marL="0" indent="0">
              <a:buNone/>
            </a:pPr>
            <a:r>
              <a:rPr lang="es-VE" sz="2800" dirty="0"/>
              <a:t>	</a:t>
            </a:r>
            <a:r>
              <a:rPr lang="es-VE" sz="2800" dirty="0" smtClean="0"/>
              <a:t>			Que tal va el curso hasta ahora?</a:t>
            </a:r>
          </a:p>
          <a:p>
            <a:pPr marL="0" indent="0">
              <a:buNone/>
            </a:pPr>
            <a:r>
              <a:rPr lang="es-VE" sz="2800" dirty="0"/>
              <a:t>	</a:t>
            </a:r>
            <a:r>
              <a:rPr lang="es-VE" sz="2800" dirty="0" smtClean="0"/>
              <a:t>		&lt;/p&gt;</a:t>
            </a:r>
          </a:p>
          <a:p>
            <a:pPr marL="0" indent="0">
              <a:buNone/>
            </a:pPr>
            <a:r>
              <a:rPr lang="es-VE" sz="2800" dirty="0"/>
              <a:t>	</a:t>
            </a:r>
            <a:r>
              <a:rPr lang="es-VE" sz="2800" dirty="0" smtClean="0"/>
              <a:t>	&lt;/div&gt;</a:t>
            </a:r>
          </a:p>
        </p:txBody>
      </p:sp>
    </p:spTree>
    <p:extLst>
      <p:ext uri="{BB962C8B-B14F-4D97-AF65-F5344CB8AC3E}">
        <p14:creationId xmlns:p14="http://schemas.microsoft.com/office/powerpoint/2010/main" val="33494553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VE" sz="3600" dirty="0" smtClean="0"/>
              <a:t>Los selectores en hojas CSS identifican los elementos a los que aplica el formato</a:t>
            </a:r>
            <a:endParaRPr lang="es-VE" sz="3600" dirty="0"/>
          </a:p>
        </p:txBody>
      </p:sp>
      <p:sp>
        <p:nvSpPr>
          <p:cNvPr id="3" name="2 Marcador de contenido"/>
          <p:cNvSpPr>
            <a:spLocks noGrp="1"/>
          </p:cNvSpPr>
          <p:nvPr>
            <p:ph idx="1"/>
          </p:nvPr>
        </p:nvSpPr>
        <p:spPr/>
        <p:txBody>
          <a:bodyPr>
            <a:normAutofit fontScale="77500" lnSpcReduction="20000"/>
          </a:bodyPr>
          <a:lstStyle/>
          <a:p>
            <a:pPr marL="0" indent="0">
              <a:buNone/>
            </a:pPr>
            <a:r>
              <a:rPr lang="es-VE" sz="2400" dirty="0" smtClean="0"/>
              <a:t>&lt;div class=“Marcopagina”  id= “cabecera”&gt;</a:t>
            </a:r>
          </a:p>
          <a:p>
            <a:pPr marL="0" indent="0">
              <a:buNone/>
            </a:pPr>
            <a:r>
              <a:rPr lang="es-VE" sz="2400" dirty="0"/>
              <a:t>	</a:t>
            </a:r>
            <a:r>
              <a:rPr lang="es-VE" sz="2400" dirty="0" smtClean="0"/>
              <a:t>&lt;h1&gt;</a:t>
            </a:r>
          </a:p>
          <a:p>
            <a:pPr marL="0" indent="0">
              <a:buNone/>
            </a:pPr>
            <a:r>
              <a:rPr lang="es-VE" sz="2400" dirty="0"/>
              <a:t>	</a:t>
            </a:r>
            <a:r>
              <a:rPr lang="es-VE" sz="2400" dirty="0" smtClean="0"/>
              <a:t>	Bienvenidos,</a:t>
            </a:r>
          </a:p>
          <a:p>
            <a:pPr marL="0" indent="0">
              <a:buNone/>
            </a:pPr>
            <a:r>
              <a:rPr lang="es-VE" sz="2400" dirty="0"/>
              <a:t>	</a:t>
            </a:r>
            <a:r>
              <a:rPr lang="es-VE" sz="2400" dirty="0" smtClean="0"/>
              <a:t>	&lt;span</a:t>
            </a:r>
            <a:r>
              <a:rPr lang="es-VE" sz="2400" dirty="0"/>
              <a:t> </a:t>
            </a:r>
            <a:r>
              <a:rPr lang="es-VE" sz="2400" dirty="0" smtClean="0"/>
              <a:t>class=“nombrecliente”&gt; Lenin&lt;/span&gt;</a:t>
            </a:r>
          </a:p>
          <a:p>
            <a:pPr marL="0" indent="0">
              <a:buNone/>
            </a:pPr>
            <a:r>
              <a:rPr lang="es-VE" sz="2400" dirty="0"/>
              <a:t>	</a:t>
            </a:r>
            <a:r>
              <a:rPr lang="es-VE" sz="2400" dirty="0" smtClean="0"/>
              <a:t>&lt;/h1&gt;</a:t>
            </a:r>
          </a:p>
          <a:p>
            <a:pPr marL="0" indent="0">
              <a:buNone/>
            </a:pPr>
            <a:r>
              <a:rPr lang="es-VE" sz="2400" dirty="0"/>
              <a:t>	</a:t>
            </a:r>
            <a:r>
              <a:rPr lang="es-VE" sz="2400" dirty="0" smtClean="0"/>
              <a:t>&lt;img src=“bienvenidos.jpg” id=“bienvenido”/&gt;</a:t>
            </a:r>
          </a:p>
          <a:p>
            <a:pPr marL="0" indent="0">
              <a:buNone/>
            </a:pPr>
            <a:r>
              <a:rPr lang="es-VE" sz="2400" dirty="0" smtClean="0"/>
              <a:t>&lt;/div&gt;</a:t>
            </a:r>
          </a:p>
          <a:p>
            <a:r>
              <a:rPr lang="es-VE" sz="2400" dirty="0"/>
              <a:t>t</a:t>
            </a:r>
            <a:r>
              <a:rPr lang="es-VE" sz="2400" dirty="0" smtClean="0"/>
              <a:t>ag : h1</a:t>
            </a:r>
          </a:p>
          <a:p>
            <a:r>
              <a:rPr lang="es-VE" sz="2400" dirty="0"/>
              <a:t>c</a:t>
            </a:r>
            <a:r>
              <a:rPr lang="es-VE" sz="2400" dirty="0" smtClean="0"/>
              <a:t>lass: .</a:t>
            </a:r>
            <a:r>
              <a:rPr lang="es-VE" sz="2400" dirty="0"/>
              <a:t> </a:t>
            </a:r>
            <a:r>
              <a:rPr lang="es-VE" sz="2400" dirty="0" smtClean="0"/>
              <a:t>Marcopagina</a:t>
            </a:r>
          </a:p>
          <a:p>
            <a:r>
              <a:rPr lang="es-VE" sz="2400" dirty="0"/>
              <a:t>i</a:t>
            </a:r>
            <a:r>
              <a:rPr lang="es-VE" sz="2400" dirty="0" smtClean="0"/>
              <a:t>d elemento:  #cabecera</a:t>
            </a:r>
          </a:p>
          <a:p>
            <a:r>
              <a:rPr lang="es-VE" sz="2400" dirty="0"/>
              <a:t>t</a:t>
            </a:r>
            <a:r>
              <a:rPr lang="es-VE" sz="2400" dirty="0" smtClean="0"/>
              <a:t>ag &amp; class: div.</a:t>
            </a:r>
            <a:r>
              <a:rPr lang="es-VE" sz="2400" dirty="0"/>
              <a:t> </a:t>
            </a:r>
            <a:r>
              <a:rPr lang="es-VE" sz="2400" dirty="0" smtClean="0"/>
              <a:t>Marcopagina</a:t>
            </a:r>
          </a:p>
          <a:p>
            <a:r>
              <a:rPr lang="es-VE" sz="2400" dirty="0"/>
              <a:t>t</a:t>
            </a:r>
            <a:r>
              <a:rPr lang="es-VE" sz="2400" dirty="0" smtClean="0"/>
              <a:t>ag &amp; id: img#</a:t>
            </a:r>
            <a:r>
              <a:rPr lang="es-VE" sz="2400" dirty="0"/>
              <a:t> </a:t>
            </a:r>
            <a:r>
              <a:rPr lang="es-VE" sz="2400" dirty="0" smtClean="0"/>
              <a:t>bienvenido (redundante)</a:t>
            </a:r>
          </a:p>
          <a:p>
            <a:r>
              <a:rPr lang="es-VE" sz="2400" dirty="0"/>
              <a:t>d</a:t>
            </a:r>
            <a:r>
              <a:rPr lang="es-VE" sz="2400" dirty="0" smtClean="0"/>
              <a:t>escendente: div(</a:t>
            </a:r>
            <a:r>
              <a:rPr lang="es-VE" sz="2400" dirty="0" err="1" smtClean="0"/>
              <a:t>space</a:t>
            </a:r>
            <a:r>
              <a:rPr lang="es-VE" sz="2400" dirty="0" smtClean="0"/>
              <a:t>).Nombrecliente</a:t>
            </a:r>
          </a:p>
          <a:p>
            <a:r>
              <a:rPr lang="es-VE" sz="2400" dirty="0"/>
              <a:t>h</a:t>
            </a:r>
            <a:r>
              <a:rPr lang="es-VE" sz="2400" dirty="0" smtClean="0"/>
              <a:t>ay atributos por omisión en el browser que se heredan</a:t>
            </a:r>
          </a:p>
          <a:p>
            <a:r>
              <a:rPr lang="es-VE" sz="2400" dirty="0" smtClean="0"/>
              <a:t>El mensaje final es limitar formato a los CSS</a:t>
            </a:r>
          </a:p>
          <a:p>
            <a:endParaRPr lang="es-VE" sz="2400" dirty="0"/>
          </a:p>
          <a:p>
            <a:endParaRPr lang="es-VE" sz="2400" dirty="0"/>
          </a:p>
        </p:txBody>
      </p:sp>
    </p:spTree>
    <p:extLst>
      <p:ext uri="{BB962C8B-B14F-4D97-AF65-F5344CB8AC3E}">
        <p14:creationId xmlns:p14="http://schemas.microsoft.com/office/powerpoint/2010/main" val="155674962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smtClean="0"/>
              <a:t>Reto</a:t>
            </a:r>
            <a:endParaRPr lang="es-VE" dirty="0"/>
          </a:p>
        </p:txBody>
      </p:sp>
      <p:sp>
        <p:nvSpPr>
          <p:cNvPr id="3" name="2 Marcador de contenido"/>
          <p:cNvSpPr>
            <a:spLocks noGrp="1"/>
          </p:cNvSpPr>
          <p:nvPr>
            <p:ph idx="1"/>
          </p:nvPr>
        </p:nvSpPr>
        <p:spPr/>
        <p:txBody>
          <a:bodyPr>
            <a:normAutofit lnSpcReduction="10000"/>
          </a:bodyPr>
          <a:lstStyle/>
          <a:p>
            <a:pPr marL="0" indent="0">
              <a:buNone/>
            </a:pPr>
            <a:r>
              <a:rPr lang="en-US" sz="3000" dirty="0"/>
              <a:t>En el siguiente HTML, </a:t>
            </a:r>
            <a:r>
              <a:rPr lang="en-US" sz="3000" dirty="0" smtClean="0"/>
              <a:t>que </a:t>
            </a:r>
            <a:r>
              <a:rPr lang="en-US" sz="3000" dirty="0"/>
              <a:t>selector (es) de CSS seleccionará SOLAMENTE la palabra "barra" para el estilo:</a:t>
            </a:r>
          </a:p>
          <a:p>
            <a:pPr marL="0" indent="0">
              <a:buNone/>
            </a:pPr>
            <a:r>
              <a:rPr lang="en-US" sz="3000" dirty="0"/>
              <a:t>&lt;p class = "myClass"&gt; foo, &lt;span class = "myClass"&gt; barra &lt;/ span&gt; &lt;/ p&gt;</a:t>
            </a:r>
            <a:endParaRPr lang="en-US" sz="3000" dirty="0"/>
          </a:p>
          <a:p>
            <a:pPr marL="514350" indent="-514350">
              <a:buFont typeface="+mj-lt"/>
              <a:buAutoNum type="arabicPeriod"/>
            </a:pPr>
            <a:r>
              <a:rPr lang="en-US" sz="3000" dirty="0"/>
              <a:t>span.myClass</a:t>
            </a:r>
          </a:p>
          <a:p>
            <a:pPr marL="514350" indent="-514350">
              <a:buFont typeface="+mj-lt"/>
              <a:buAutoNum type="arabicPeriod"/>
            </a:pPr>
            <a:r>
              <a:rPr lang="en-US" sz="3000" dirty="0"/>
              <a:t>p. myClass</a:t>
            </a:r>
          </a:p>
          <a:p>
            <a:pPr marL="514350" indent="-514350">
              <a:buFont typeface="+mj-lt"/>
              <a:buAutoNum type="arabicPeriod"/>
            </a:pPr>
            <a:r>
              <a:rPr lang="en-US" sz="3000" dirty="0"/>
              <a:t>.myClass span</a:t>
            </a:r>
          </a:p>
          <a:p>
            <a:pPr marL="514350" indent="-514350">
              <a:buFont typeface="+mj-lt"/>
              <a:buAutoNum type="arabicPeriod"/>
            </a:pPr>
            <a:r>
              <a:rPr lang="en-US" sz="3000" dirty="0"/>
              <a:t>todos </a:t>
            </a:r>
            <a:r>
              <a:rPr lang="en-US" sz="3000" dirty="0" smtClean="0"/>
              <a:t>los </a:t>
            </a:r>
            <a:r>
              <a:rPr lang="en-US" sz="3000" dirty="0" err="1" smtClean="0"/>
              <a:t>anteriores</a:t>
            </a:r>
            <a:endParaRPr lang="en-US" sz="3000" dirty="0"/>
          </a:p>
          <a:p>
            <a:pPr marL="0" indent="0">
              <a:buNone/>
            </a:pPr>
            <a:endParaRPr lang="es-VE" dirty="0"/>
          </a:p>
        </p:txBody>
      </p:sp>
    </p:spTree>
    <p:extLst>
      <p:ext uri="{BB962C8B-B14F-4D97-AF65-F5344CB8AC3E}">
        <p14:creationId xmlns:p14="http://schemas.microsoft.com/office/powerpoint/2010/main" val="128199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2515"/>
            <a:ext cx="8104909" cy="730829"/>
          </a:xfrm>
        </p:spPr>
        <p:txBody>
          <a:bodyPr>
            <a:normAutofit/>
          </a:bodyPr>
          <a:lstStyle/>
          <a:p>
            <a:r>
              <a:rPr lang="en-US" sz="2800" dirty="0" smtClean="0"/>
              <a:t>Servicios de Biblioteca en SOA</a:t>
            </a:r>
            <a:endParaRPr lang="en-US" sz="2800" dirty="0"/>
          </a:p>
        </p:txBody>
      </p:sp>
      <p:sp>
        <p:nvSpPr>
          <p:cNvPr id="5" name="4 Rectángulo"/>
          <p:cNvSpPr/>
          <p:nvPr/>
        </p:nvSpPr>
        <p:spPr>
          <a:xfrm>
            <a:off x="550720" y="643133"/>
            <a:ext cx="7467600" cy="426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5 Rectángulo"/>
          <p:cNvSpPr/>
          <p:nvPr/>
        </p:nvSpPr>
        <p:spPr>
          <a:xfrm>
            <a:off x="1108366" y="1184327"/>
            <a:ext cx="2438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6 Rectángulo"/>
          <p:cNvSpPr/>
          <p:nvPr/>
        </p:nvSpPr>
        <p:spPr>
          <a:xfrm>
            <a:off x="4156366" y="1184327"/>
            <a:ext cx="1295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7 Rectángulo"/>
          <p:cNvSpPr/>
          <p:nvPr/>
        </p:nvSpPr>
        <p:spPr>
          <a:xfrm>
            <a:off x="5985166" y="1218963"/>
            <a:ext cx="1295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8 Cilindro"/>
          <p:cNvSpPr/>
          <p:nvPr/>
        </p:nvSpPr>
        <p:spPr>
          <a:xfrm>
            <a:off x="1336966" y="1378291"/>
            <a:ext cx="876300" cy="7585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Críticas de Usuario</a:t>
            </a:r>
            <a:endParaRPr lang="en-US" sz="1400" dirty="0">
              <a:solidFill>
                <a:schemeClr val="bg1"/>
              </a:solidFill>
            </a:endParaRPr>
          </a:p>
        </p:txBody>
      </p:sp>
      <p:sp>
        <p:nvSpPr>
          <p:cNvPr id="10" name="9 Cilindro"/>
          <p:cNvSpPr/>
          <p:nvPr/>
        </p:nvSpPr>
        <p:spPr>
          <a:xfrm>
            <a:off x="2393375" y="1378291"/>
            <a:ext cx="876300" cy="7585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Críticas del editor</a:t>
            </a:r>
            <a:endParaRPr lang="en-US" sz="1400" dirty="0">
              <a:solidFill>
                <a:schemeClr val="bg1"/>
              </a:solidFill>
            </a:endParaRPr>
          </a:p>
        </p:txBody>
      </p:sp>
      <p:sp>
        <p:nvSpPr>
          <p:cNvPr id="11" name="10 Cilindro"/>
          <p:cNvSpPr/>
          <p:nvPr/>
        </p:nvSpPr>
        <p:spPr>
          <a:xfrm>
            <a:off x="4365916" y="1412927"/>
            <a:ext cx="876300" cy="7585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Usuarios</a:t>
            </a:r>
            <a:endParaRPr lang="en-US" sz="1400" dirty="0">
              <a:solidFill>
                <a:schemeClr val="bg1"/>
              </a:solidFill>
            </a:endParaRPr>
          </a:p>
        </p:txBody>
      </p:sp>
      <p:sp>
        <p:nvSpPr>
          <p:cNvPr id="12" name="11 Cilindro"/>
          <p:cNvSpPr/>
          <p:nvPr/>
        </p:nvSpPr>
        <p:spPr>
          <a:xfrm>
            <a:off x="6194716" y="1418123"/>
            <a:ext cx="876300" cy="7585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Ordenes</a:t>
            </a:r>
            <a:endParaRPr lang="en-US" sz="1400" dirty="0">
              <a:solidFill>
                <a:schemeClr val="bg1"/>
              </a:solidFill>
            </a:endParaRPr>
          </a:p>
        </p:txBody>
      </p:sp>
      <p:sp>
        <p:nvSpPr>
          <p:cNvPr id="13" name="12 Rectángulo"/>
          <p:cNvSpPr/>
          <p:nvPr/>
        </p:nvSpPr>
        <p:spPr>
          <a:xfrm>
            <a:off x="1641766" y="2479727"/>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Servicio de crticas Literarias</a:t>
            </a:r>
            <a:endParaRPr lang="en-US" sz="1200" dirty="0">
              <a:solidFill>
                <a:schemeClr val="bg1"/>
              </a:solidFill>
            </a:endParaRPr>
          </a:p>
        </p:txBody>
      </p:sp>
      <p:sp>
        <p:nvSpPr>
          <p:cNvPr id="14" name="13 Rectángulo"/>
          <p:cNvSpPr/>
          <p:nvPr/>
        </p:nvSpPr>
        <p:spPr>
          <a:xfrm>
            <a:off x="4386698" y="2458945"/>
            <a:ext cx="855518" cy="477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Servicio de perfiles de usuario</a:t>
            </a:r>
            <a:endParaRPr lang="en-US" sz="1200" dirty="0">
              <a:solidFill>
                <a:schemeClr val="bg1"/>
              </a:solidFill>
            </a:endParaRPr>
          </a:p>
        </p:txBody>
      </p:sp>
      <p:sp>
        <p:nvSpPr>
          <p:cNvPr id="15" name="14 Rectángulo"/>
          <p:cNvSpPr/>
          <p:nvPr/>
        </p:nvSpPr>
        <p:spPr>
          <a:xfrm>
            <a:off x="6215498" y="2493582"/>
            <a:ext cx="855518" cy="477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Servicio de compras</a:t>
            </a:r>
            <a:endParaRPr lang="en-US" sz="1200" dirty="0">
              <a:solidFill>
                <a:schemeClr val="bg1"/>
              </a:solidFill>
            </a:endParaRPr>
          </a:p>
        </p:txBody>
      </p:sp>
      <p:sp>
        <p:nvSpPr>
          <p:cNvPr id="16" name="15 Rectángulo"/>
          <p:cNvSpPr/>
          <p:nvPr/>
        </p:nvSpPr>
        <p:spPr>
          <a:xfrm>
            <a:off x="5070766" y="3775127"/>
            <a:ext cx="2000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Servicios de Biblioteca</a:t>
            </a:r>
            <a:endParaRPr lang="en-US" sz="1200" dirty="0">
              <a:solidFill>
                <a:schemeClr val="bg1"/>
              </a:solidFill>
            </a:endParaRPr>
          </a:p>
        </p:txBody>
      </p:sp>
      <p:sp>
        <p:nvSpPr>
          <p:cNvPr id="17" name="16 Rectángulo"/>
          <p:cNvSpPr/>
          <p:nvPr/>
        </p:nvSpPr>
        <p:spPr>
          <a:xfrm>
            <a:off x="2817670" y="5105164"/>
            <a:ext cx="1705841"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Servicio de Preferencias Literarias</a:t>
            </a:r>
            <a:endParaRPr lang="en-US" sz="1200" dirty="0">
              <a:solidFill>
                <a:schemeClr val="bg1"/>
              </a:solidFill>
            </a:endParaRPr>
          </a:p>
        </p:txBody>
      </p:sp>
      <p:sp>
        <p:nvSpPr>
          <p:cNvPr id="18" name="17 Rectángulo"/>
          <p:cNvSpPr/>
          <p:nvPr/>
        </p:nvSpPr>
        <p:spPr>
          <a:xfrm>
            <a:off x="857253" y="5167509"/>
            <a:ext cx="1295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18 Cilindro"/>
          <p:cNvSpPr/>
          <p:nvPr/>
        </p:nvSpPr>
        <p:spPr>
          <a:xfrm>
            <a:off x="1150796" y="5243709"/>
            <a:ext cx="708313" cy="6477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Users</a:t>
            </a:r>
          </a:p>
        </p:txBody>
      </p:sp>
      <p:sp>
        <p:nvSpPr>
          <p:cNvPr id="20" name="19 Rectángulo"/>
          <p:cNvSpPr/>
          <p:nvPr/>
        </p:nvSpPr>
        <p:spPr>
          <a:xfrm>
            <a:off x="1092780" y="5984927"/>
            <a:ext cx="855518" cy="477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Servicio Redes</a:t>
            </a:r>
            <a:r>
              <a:rPr lang="en-US" sz="1200" dirty="0" smtClean="0">
                <a:solidFill>
                  <a:schemeClr val="bg1"/>
                </a:solidFill>
              </a:rPr>
              <a:t> Sociales</a:t>
            </a:r>
            <a:endParaRPr lang="en-US" sz="1200" dirty="0">
              <a:solidFill>
                <a:schemeClr val="bg1"/>
              </a:solidFill>
            </a:endParaRPr>
          </a:p>
        </p:txBody>
      </p:sp>
      <p:cxnSp>
        <p:nvCxnSpPr>
          <p:cNvPr id="22" name="21 Conector recto de flecha"/>
          <p:cNvCxnSpPr/>
          <p:nvPr/>
        </p:nvCxnSpPr>
        <p:spPr>
          <a:xfrm>
            <a:off x="2327566" y="3262509"/>
            <a:ext cx="1219200" cy="85551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p:nvPr/>
        </p:nvCxnSpPr>
        <p:spPr>
          <a:xfrm>
            <a:off x="2327566" y="3491109"/>
            <a:ext cx="0" cy="28401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flipH="1">
            <a:off x="2213266" y="3262509"/>
            <a:ext cx="1143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41 Conector recto"/>
          <p:cNvCxnSpPr/>
          <p:nvPr/>
        </p:nvCxnSpPr>
        <p:spPr>
          <a:xfrm>
            <a:off x="2393375" y="3191503"/>
            <a:ext cx="0" cy="427759"/>
          </a:xfrm>
          <a:prstGeom prst="line">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42 Conector recto"/>
          <p:cNvCxnSpPr/>
          <p:nvPr/>
        </p:nvCxnSpPr>
        <p:spPr>
          <a:xfrm>
            <a:off x="4613566" y="3191503"/>
            <a:ext cx="0" cy="427759"/>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7" name="46 Conector recto"/>
          <p:cNvCxnSpPr/>
          <p:nvPr/>
        </p:nvCxnSpPr>
        <p:spPr>
          <a:xfrm>
            <a:off x="2393375" y="3619262"/>
            <a:ext cx="2220191" cy="138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47 Conector recto"/>
          <p:cNvCxnSpPr/>
          <p:nvPr/>
        </p:nvCxnSpPr>
        <p:spPr>
          <a:xfrm>
            <a:off x="4835239" y="3191503"/>
            <a:ext cx="0" cy="427759"/>
          </a:xfrm>
          <a:prstGeom prst="line">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9" name="48 Conector recto"/>
          <p:cNvCxnSpPr/>
          <p:nvPr/>
        </p:nvCxnSpPr>
        <p:spPr>
          <a:xfrm>
            <a:off x="6650185" y="3176785"/>
            <a:ext cx="0" cy="442477"/>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50" name="49 Conector recto"/>
          <p:cNvCxnSpPr/>
          <p:nvPr/>
        </p:nvCxnSpPr>
        <p:spPr>
          <a:xfrm flipV="1">
            <a:off x="4835239" y="3611472"/>
            <a:ext cx="1797627" cy="77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2152653" y="3191503"/>
            <a:ext cx="0" cy="299606"/>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67" name="66 Conector recto"/>
          <p:cNvCxnSpPr/>
          <p:nvPr/>
        </p:nvCxnSpPr>
        <p:spPr>
          <a:xfrm>
            <a:off x="2152653" y="3491109"/>
            <a:ext cx="36801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69 Conector recto"/>
          <p:cNvCxnSpPr/>
          <p:nvPr/>
        </p:nvCxnSpPr>
        <p:spPr>
          <a:xfrm>
            <a:off x="5832766" y="3491109"/>
            <a:ext cx="0" cy="284018"/>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70 Conector recto"/>
          <p:cNvCxnSpPr/>
          <p:nvPr/>
        </p:nvCxnSpPr>
        <p:spPr>
          <a:xfrm>
            <a:off x="5048253" y="3135221"/>
            <a:ext cx="0" cy="299606"/>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72" name="71 Conector recto"/>
          <p:cNvCxnSpPr/>
          <p:nvPr/>
        </p:nvCxnSpPr>
        <p:spPr>
          <a:xfrm>
            <a:off x="5048253" y="3434827"/>
            <a:ext cx="14703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73 Conector recto"/>
          <p:cNvCxnSpPr/>
          <p:nvPr/>
        </p:nvCxnSpPr>
        <p:spPr>
          <a:xfrm>
            <a:off x="6518566" y="3434827"/>
            <a:ext cx="0" cy="284018"/>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74 Conector recto"/>
          <p:cNvCxnSpPr/>
          <p:nvPr/>
        </p:nvCxnSpPr>
        <p:spPr>
          <a:xfrm>
            <a:off x="6802585" y="3168995"/>
            <a:ext cx="0" cy="442477"/>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75 Conector recto"/>
          <p:cNvCxnSpPr/>
          <p:nvPr/>
        </p:nvCxnSpPr>
        <p:spPr>
          <a:xfrm>
            <a:off x="2928507" y="3176785"/>
            <a:ext cx="0" cy="1914524"/>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78 Conector recto"/>
          <p:cNvCxnSpPr/>
          <p:nvPr/>
        </p:nvCxnSpPr>
        <p:spPr>
          <a:xfrm>
            <a:off x="4386698" y="3190640"/>
            <a:ext cx="0" cy="1914524"/>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79 Conector recto"/>
          <p:cNvCxnSpPr/>
          <p:nvPr/>
        </p:nvCxnSpPr>
        <p:spPr>
          <a:xfrm flipH="1">
            <a:off x="2213266" y="5461918"/>
            <a:ext cx="517381" cy="0"/>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3" name="82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9675" y="5810448"/>
            <a:ext cx="668814" cy="715045"/>
          </a:xfrm>
          <a:prstGeom prst="rect">
            <a:avLst/>
          </a:prstGeom>
        </p:spPr>
      </p:pic>
      <p:pic>
        <p:nvPicPr>
          <p:cNvPr id="84" name="8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4052" y="5269882"/>
            <a:ext cx="668814" cy="715045"/>
          </a:xfrm>
          <a:prstGeom prst="rect">
            <a:avLst/>
          </a:prstGeom>
        </p:spPr>
      </p:pic>
      <p:cxnSp>
        <p:nvCxnSpPr>
          <p:cNvPr id="85" name="84 Conector recto"/>
          <p:cNvCxnSpPr/>
          <p:nvPr/>
        </p:nvCxnSpPr>
        <p:spPr>
          <a:xfrm>
            <a:off x="3851566" y="5670605"/>
            <a:ext cx="0" cy="279686"/>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86 Conector recto"/>
          <p:cNvCxnSpPr/>
          <p:nvPr/>
        </p:nvCxnSpPr>
        <p:spPr>
          <a:xfrm>
            <a:off x="6497784" y="4460927"/>
            <a:ext cx="0" cy="945573"/>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8" name="87 Rectángulo"/>
          <p:cNvSpPr/>
          <p:nvPr/>
        </p:nvSpPr>
        <p:spPr>
          <a:xfrm>
            <a:off x="8264236" y="2176659"/>
            <a:ext cx="762000" cy="1218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Proceso de tarjetas de crédito</a:t>
            </a:r>
            <a:endParaRPr lang="en-US" sz="1200" dirty="0">
              <a:solidFill>
                <a:schemeClr val="bg1"/>
              </a:solidFill>
            </a:endParaRPr>
          </a:p>
        </p:txBody>
      </p:sp>
      <p:cxnSp>
        <p:nvCxnSpPr>
          <p:cNvPr id="89" name="88 Conector recto"/>
          <p:cNvCxnSpPr>
            <a:stCxn id="88" idx="1"/>
          </p:cNvCxnSpPr>
          <p:nvPr/>
        </p:nvCxnSpPr>
        <p:spPr>
          <a:xfrm flipH="1" flipV="1">
            <a:off x="7162800" y="2776736"/>
            <a:ext cx="1101436" cy="9405"/>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8" name="117 CuadroTexto"/>
          <p:cNvSpPr txBox="1"/>
          <p:nvPr/>
        </p:nvSpPr>
        <p:spPr>
          <a:xfrm>
            <a:off x="3827322" y="5984927"/>
            <a:ext cx="4516044" cy="923330"/>
          </a:xfrm>
          <a:prstGeom prst="rect">
            <a:avLst/>
          </a:prstGeom>
          <a:noFill/>
        </p:spPr>
        <p:txBody>
          <a:bodyPr wrap="none" rtlCol="0">
            <a:spAutoFit/>
          </a:bodyPr>
          <a:lstStyle/>
          <a:p>
            <a:r>
              <a:rPr lang="en-US" dirty="0" smtClean="0"/>
              <a:t>Aquí los subsistemas de antes son servicios </a:t>
            </a:r>
          </a:p>
          <a:p>
            <a:r>
              <a:rPr lang="en-US" dirty="0" smtClean="0"/>
              <a:t>Independientes que se pueden recombinar en</a:t>
            </a:r>
          </a:p>
          <a:p>
            <a:r>
              <a:rPr lang="en-US" dirty="0" smtClean="0"/>
              <a:t> nuevos servicios</a:t>
            </a:r>
            <a:endParaRPr lang="en-US" dirty="0"/>
          </a:p>
        </p:txBody>
      </p:sp>
    </p:spTree>
    <p:extLst>
      <p:ext uri="{BB962C8B-B14F-4D97-AF65-F5344CB8AC3E}">
        <p14:creationId xmlns:p14="http://schemas.microsoft.com/office/powerpoint/2010/main" val="16093066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VE" dirty="0" smtClean="0"/>
              <a:t>Que usan los sistemas de internet mayormente hoy día?</a:t>
            </a:r>
            <a:endParaRPr lang="es-VE" dirty="0"/>
          </a:p>
        </p:txBody>
      </p:sp>
      <p:sp>
        <p:nvSpPr>
          <p:cNvPr id="5" name="4 Rectángulo"/>
          <p:cNvSpPr/>
          <p:nvPr/>
        </p:nvSpPr>
        <p:spPr>
          <a:xfrm>
            <a:off x="1752600" y="1717963"/>
            <a:ext cx="1447800" cy="9351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endParaRPr>
          </a:p>
        </p:txBody>
      </p:sp>
      <p:sp>
        <p:nvSpPr>
          <p:cNvPr id="8" name="7 Rectángulo"/>
          <p:cNvSpPr/>
          <p:nvPr/>
        </p:nvSpPr>
        <p:spPr>
          <a:xfrm>
            <a:off x="5576454" y="1738745"/>
            <a:ext cx="1500017" cy="8936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s-VE" dirty="0"/>
          </a:p>
        </p:txBody>
      </p:sp>
      <p:sp>
        <p:nvSpPr>
          <p:cNvPr id="9" name="8 Nube"/>
          <p:cNvSpPr/>
          <p:nvPr/>
        </p:nvSpPr>
        <p:spPr>
          <a:xfrm>
            <a:off x="3962400" y="1717963"/>
            <a:ext cx="914400" cy="914400"/>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s-VE" dirty="0"/>
          </a:p>
        </p:txBody>
      </p:sp>
      <p:sp>
        <p:nvSpPr>
          <p:cNvPr id="10" name="9 Cilindro"/>
          <p:cNvSpPr/>
          <p:nvPr/>
        </p:nvSpPr>
        <p:spPr>
          <a:xfrm>
            <a:off x="7162800" y="3008930"/>
            <a:ext cx="914400" cy="1216152"/>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s-VE" dirty="0"/>
          </a:p>
        </p:txBody>
      </p:sp>
      <p:sp>
        <p:nvSpPr>
          <p:cNvPr id="11" name="10 Rectángulo"/>
          <p:cNvSpPr/>
          <p:nvPr/>
        </p:nvSpPr>
        <p:spPr>
          <a:xfrm>
            <a:off x="5611091" y="3159808"/>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s-VE" dirty="0"/>
          </a:p>
        </p:txBody>
      </p:sp>
      <p:sp>
        <p:nvSpPr>
          <p:cNvPr id="12" name="11 Rectángulo"/>
          <p:cNvSpPr/>
          <p:nvPr/>
        </p:nvSpPr>
        <p:spPr>
          <a:xfrm>
            <a:off x="3706091" y="3008930"/>
            <a:ext cx="1398067" cy="1138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s-VE" dirty="0"/>
          </a:p>
        </p:txBody>
      </p:sp>
      <p:sp>
        <p:nvSpPr>
          <p:cNvPr id="13" name="12 Esquina doblada"/>
          <p:cNvSpPr/>
          <p:nvPr/>
        </p:nvSpPr>
        <p:spPr>
          <a:xfrm rot="10800000">
            <a:off x="2376053" y="3083605"/>
            <a:ext cx="609601" cy="914400"/>
          </a:xfrm>
          <a:prstGeom prst="foldedCorne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s-VE" dirty="0"/>
          </a:p>
        </p:txBody>
      </p:sp>
      <p:sp>
        <p:nvSpPr>
          <p:cNvPr id="14" name="13 Esquina doblada"/>
          <p:cNvSpPr/>
          <p:nvPr/>
        </p:nvSpPr>
        <p:spPr>
          <a:xfrm rot="10800000">
            <a:off x="2071252" y="3540802"/>
            <a:ext cx="609601" cy="914400"/>
          </a:xfrm>
          <a:prstGeom prst="foldedCorne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s-VE" dirty="0"/>
          </a:p>
        </p:txBody>
      </p:sp>
      <p:sp>
        <p:nvSpPr>
          <p:cNvPr id="15" name="14 Rectángulo"/>
          <p:cNvSpPr/>
          <p:nvPr/>
        </p:nvSpPr>
        <p:spPr>
          <a:xfrm>
            <a:off x="4114800" y="4979947"/>
            <a:ext cx="1018309" cy="71891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6" name="15 Rectángulo"/>
          <p:cNvSpPr/>
          <p:nvPr/>
        </p:nvSpPr>
        <p:spPr>
          <a:xfrm>
            <a:off x="4322618" y="5208547"/>
            <a:ext cx="1018309" cy="7189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s-VE" dirty="0"/>
          </a:p>
        </p:txBody>
      </p:sp>
      <p:sp>
        <p:nvSpPr>
          <p:cNvPr id="17" name="16 Rectángulo"/>
          <p:cNvSpPr/>
          <p:nvPr/>
        </p:nvSpPr>
        <p:spPr>
          <a:xfrm>
            <a:off x="4537364" y="5402511"/>
            <a:ext cx="1018309" cy="7189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s-VE" dirty="0"/>
          </a:p>
        </p:txBody>
      </p:sp>
      <p:sp>
        <p:nvSpPr>
          <p:cNvPr id="18" name="17 Rectángulo"/>
          <p:cNvSpPr/>
          <p:nvPr/>
        </p:nvSpPr>
        <p:spPr>
          <a:xfrm>
            <a:off x="7509164" y="4979947"/>
            <a:ext cx="1059608" cy="7550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9" name="18 Rectángulo"/>
          <p:cNvSpPr/>
          <p:nvPr/>
        </p:nvSpPr>
        <p:spPr>
          <a:xfrm>
            <a:off x="7716982" y="5208547"/>
            <a:ext cx="1059608" cy="755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s-VE" dirty="0"/>
          </a:p>
        </p:txBody>
      </p:sp>
      <p:sp>
        <p:nvSpPr>
          <p:cNvPr id="20" name="19 Rectángulo"/>
          <p:cNvSpPr/>
          <p:nvPr/>
        </p:nvSpPr>
        <p:spPr>
          <a:xfrm>
            <a:off x="7931728" y="5402511"/>
            <a:ext cx="1059608" cy="755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s-VE" dirty="0"/>
          </a:p>
        </p:txBody>
      </p:sp>
      <p:sp>
        <p:nvSpPr>
          <p:cNvPr id="21" name="20 Rectángulo"/>
          <p:cNvSpPr/>
          <p:nvPr/>
        </p:nvSpPr>
        <p:spPr>
          <a:xfrm>
            <a:off x="5749636" y="4784457"/>
            <a:ext cx="1031636" cy="68732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2" name="21 Rectángulo"/>
          <p:cNvSpPr/>
          <p:nvPr/>
        </p:nvSpPr>
        <p:spPr>
          <a:xfrm>
            <a:off x="5957454" y="5013057"/>
            <a:ext cx="1031636" cy="6873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s-VE" dirty="0"/>
          </a:p>
        </p:txBody>
      </p:sp>
      <p:sp>
        <p:nvSpPr>
          <p:cNvPr id="23" name="22 Rectángulo"/>
          <p:cNvSpPr/>
          <p:nvPr/>
        </p:nvSpPr>
        <p:spPr>
          <a:xfrm>
            <a:off x="6172200" y="5207021"/>
            <a:ext cx="1031636" cy="6873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s-VE" dirty="0"/>
          </a:p>
        </p:txBody>
      </p:sp>
      <p:cxnSp>
        <p:nvCxnSpPr>
          <p:cNvPr id="25" name="24 Conector recto de flecha"/>
          <p:cNvCxnSpPr/>
          <p:nvPr/>
        </p:nvCxnSpPr>
        <p:spPr>
          <a:xfrm flipH="1">
            <a:off x="3276600" y="2175163"/>
            <a:ext cx="595794" cy="0"/>
          </a:xfrm>
          <a:prstGeom prst="straightConnector1">
            <a:avLst/>
          </a:prstGeom>
          <a:ln w="25400">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flipH="1">
            <a:off x="4904509" y="2161308"/>
            <a:ext cx="595794" cy="0"/>
          </a:xfrm>
          <a:prstGeom prst="straightConnector1">
            <a:avLst/>
          </a:prstGeom>
          <a:ln w="25400">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p:nvPr/>
        </p:nvCxnSpPr>
        <p:spPr>
          <a:xfrm flipH="1">
            <a:off x="5205857" y="3554659"/>
            <a:ext cx="297897" cy="0"/>
          </a:xfrm>
          <a:prstGeom prst="straightConnector1">
            <a:avLst/>
          </a:prstGeom>
          <a:ln w="25400">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p:nvPr/>
        </p:nvCxnSpPr>
        <p:spPr>
          <a:xfrm flipH="1">
            <a:off x="6660584" y="3554659"/>
            <a:ext cx="297897" cy="0"/>
          </a:xfrm>
          <a:prstGeom prst="straightConnector1">
            <a:avLst/>
          </a:prstGeom>
          <a:ln w="25400">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35 Conector recto"/>
          <p:cNvCxnSpPr/>
          <p:nvPr/>
        </p:nvCxnSpPr>
        <p:spPr>
          <a:xfrm rot="-1800000">
            <a:off x="6892373" y="2480475"/>
            <a:ext cx="616527" cy="609600"/>
          </a:xfrm>
          <a:prstGeom prst="line">
            <a:avLst/>
          </a:prstGeom>
          <a:ln>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rot="-3900000">
            <a:off x="4648659" y="2477501"/>
            <a:ext cx="616527" cy="609600"/>
          </a:xfrm>
          <a:prstGeom prst="line">
            <a:avLst/>
          </a:prstGeom>
          <a:ln>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rot="-1800000">
            <a:off x="6768209" y="4266952"/>
            <a:ext cx="616527" cy="609600"/>
          </a:xfrm>
          <a:prstGeom prst="line">
            <a:avLst/>
          </a:prstGeom>
          <a:ln>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rot="-3900000">
            <a:off x="4795895" y="4266952"/>
            <a:ext cx="616527" cy="609600"/>
          </a:xfrm>
          <a:prstGeom prst="line">
            <a:avLst/>
          </a:prstGeom>
          <a:ln>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43 Conector recto"/>
          <p:cNvCxnSpPr/>
          <p:nvPr/>
        </p:nvCxnSpPr>
        <p:spPr>
          <a:xfrm>
            <a:off x="905131" y="2865798"/>
            <a:ext cx="7476869" cy="0"/>
          </a:xfrm>
          <a:prstGeom prst="line">
            <a:avLst/>
          </a:prstGeom>
          <a:ln w="38100">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46" name="45 CuadroTexto"/>
          <p:cNvSpPr txBox="1"/>
          <p:nvPr/>
        </p:nvSpPr>
        <p:spPr>
          <a:xfrm>
            <a:off x="1752600" y="1850637"/>
            <a:ext cx="1524000" cy="690616"/>
          </a:xfrm>
          <a:prstGeom prst="rect">
            <a:avLst/>
          </a:prstGeom>
          <a:noFill/>
        </p:spPr>
        <p:txBody>
          <a:bodyPr wrap="square" rtlCol="0">
            <a:normAutofit fontScale="85000" lnSpcReduction="20000"/>
          </a:bodyPr>
          <a:lstStyle/>
          <a:p>
            <a:r>
              <a:rPr lang="es-VE" dirty="0" smtClean="0"/>
              <a:t>BROWSER </a:t>
            </a:r>
          </a:p>
          <a:p>
            <a:r>
              <a:rPr lang="es-VE" dirty="0" smtClean="0"/>
              <a:t>(FireFox,Chrome,etc)</a:t>
            </a:r>
            <a:endParaRPr lang="es-VE" dirty="0"/>
          </a:p>
        </p:txBody>
      </p:sp>
      <p:sp>
        <p:nvSpPr>
          <p:cNvPr id="47" name="46 CuadroTexto"/>
          <p:cNvSpPr txBox="1"/>
          <p:nvPr/>
        </p:nvSpPr>
        <p:spPr>
          <a:xfrm>
            <a:off x="3931733" y="1976642"/>
            <a:ext cx="945067" cy="369332"/>
          </a:xfrm>
          <a:prstGeom prst="rect">
            <a:avLst/>
          </a:prstGeom>
          <a:noFill/>
        </p:spPr>
        <p:txBody>
          <a:bodyPr wrap="none" rtlCol="0">
            <a:spAutoFit/>
          </a:bodyPr>
          <a:lstStyle/>
          <a:p>
            <a:r>
              <a:rPr lang="es-VE" dirty="0" smtClean="0"/>
              <a:t>Internet</a:t>
            </a:r>
            <a:endParaRPr lang="es-VE" dirty="0"/>
          </a:p>
        </p:txBody>
      </p:sp>
      <p:sp>
        <p:nvSpPr>
          <p:cNvPr id="48" name="47 CuadroTexto"/>
          <p:cNvSpPr txBox="1"/>
          <p:nvPr/>
        </p:nvSpPr>
        <p:spPr>
          <a:xfrm>
            <a:off x="5538089" y="1803183"/>
            <a:ext cx="1538383" cy="584775"/>
          </a:xfrm>
          <a:prstGeom prst="rect">
            <a:avLst/>
          </a:prstGeom>
          <a:noFill/>
        </p:spPr>
        <p:txBody>
          <a:bodyPr wrap="square" rtlCol="0">
            <a:spAutoFit/>
          </a:bodyPr>
          <a:lstStyle/>
          <a:p>
            <a:r>
              <a:rPr lang="es-VE" sz="1600" dirty="0" smtClean="0"/>
              <a:t>Sitio(ej: rottenpotatoes)</a:t>
            </a:r>
            <a:endParaRPr lang="es-VE" sz="1600" dirty="0"/>
          </a:p>
        </p:txBody>
      </p:sp>
      <p:cxnSp>
        <p:nvCxnSpPr>
          <p:cNvPr id="49" name="48 Conector recto"/>
          <p:cNvCxnSpPr/>
          <p:nvPr/>
        </p:nvCxnSpPr>
        <p:spPr>
          <a:xfrm>
            <a:off x="1028477" y="4590040"/>
            <a:ext cx="7476869" cy="0"/>
          </a:xfrm>
          <a:prstGeom prst="line">
            <a:avLst/>
          </a:prstGeom>
          <a:ln w="38100">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50" name="49 CuadroTexto"/>
          <p:cNvSpPr txBox="1"/>
          <p:nvPr/>
        </p:nvSpPr>
        <p:spPr>
          <a:xfrm>
            <a:off x="2341415" y="3209179"/>
            <a:ext cx="748147" cy="338554"/>
          </a:xfrm>
          <a:prstGeom prst="rect">
            <a:avLst/>
          </a:prstGeom>
          <a:noFill/>
        </p:spPr>
        <p:txBody>
          <a:bodyPr wrap="square" rtlCol="0">
            <a:spAutoFit/>
          </a:bodyPr>
          <a:lstStyle/>
          <a:p>
            <a:r>
              <a:rPr lang="es-VE" sz="1600" dirty="0" smtClean="0"/>
              <a:t>HTML</a:t>
            </a:r>
            <a:endParaRPr lang="es-VE" sz="1600" dirty="0"/>
          </a:p>
        </p:txBody>
      </p:sp>
      <p:sp>
        <p:nvSpPr>
          <p:cNvPr id="51" name="50 CuadroTexto"/>
          <p:cNvSpPr txBox="1"/>
          <p:nvPr/>
        </p:nvSpPr>
        <p:spPr>
          <a:xfrm>
            <a:off x="2161159" y="4011306"/>
            <a:ext cx="519694" cy="369332"/>
          </a:xfrm>
          <a:prstGeom prst="rect">
            <a:avLst/>
          </a:prstGeom>
          <a:noFill/>
        </p:spPr>
        <p:txBody>
          <a:bodyPr wrap="none" rtlCol="0">
            <a:spAutoFit/>
          </a:bodyPr>
          <a:lstStyle/>
          <a:p>
            <a:r>
              <a:rPr lang="es-VE" dirty="0" smtClean="0"/>
              <a:t>CSS</a:t>
            </a:r>
            <a:endParaRPr lang="es-VE" dirty="0"/>
          </a:p>
        </p:txBody>
      </p:sp>
      <p:sp>
        <p:nvSpPr>
          <p:cNvPr id="52" name="51 CuadroTexto"/>
          <p:cNvSpPr txBox="1"/>
          <p:nvPr/>
        </p:nvSpPr>
        <p:spPr>
          <a:xfrm>
            <a:off x="3706091" y="2994330"/>
            <a:ext cx="1528942" cy="1477328"/>
          </a:xfrm>
          <a:prstGeom prst="rect">
            <a:avLst/>
          </a:prstGeom>
          <a:noFill/>
        </p:spPr>
        <p:txBody>
          <a:bodyPr wrap="square" rtlCol="0">
            <a:spAutoFit/>
          </a:bodyPr>
          <a:lstStyle/>
          <a:p>
            <a:r>
              <a:rPr lang="es-VE" dirty="0" smtClean="0"/>
              <a:t>WeServer </a:t>
            </a:r>
          </a:p>
          <a:p>
            <a:r>
              <a:rPr lang="es-VE" dirty="0" smtClean="0"/>
              <a:t>(ej: Apache,</a:t>
            </a:r>
          </a:p>
          <a:p>
            <a:r>
              <a:rPr lang="es-VE" dirty="0" smtClean="0"/>
              <a:t>Microsoft IIS,</a:t>
            </a:r>
          </a:p>
          <a:p>
            <a:r>
              <a:rPr lang="es-VE" dirty="0" smtClean="0"/>
              <a:t>WEBrick)</a:t>
            </a:r>
          </a:p>
          <a:p>
            <a:endParaRPr lang="es-VE" dirty="0"/>
          </a:p>
        </p:txBody>
      </p:sp>
      <p:sp>
        <p:nvSpPr>
          <p:cNvPr id="53" name="52 CuadroTexto"/>
          <p:cNvSpPr txBox="1"/>
          <p:nvPr/>
        </p:nvSpPr>
        <p:spPr>
          <a:xfrm>
            <a:off x="5528012" y="3150878"/>
            <a:ext cx="990912" cy="830997"/>
          </a:xfrm>
          <a:prstGeom prst="rect">
            <a:avLst/>
          </a:prstGeom>
          <a:noFill/>
        </p:spPr>
        <p:txBody>
          <a:bodyPr wrap="none" rtlCol="0">
            <a:spAutoFit/>
          </a:bodyPr>
          <a:lstStyle/>
          <a:p>
            <a:r>
              <a:rPr lang="es-VE" sz="1600" dirty="0" smtClean="0"/>
              <a:t>Aplica.</a:t>
            </a:r>
          </a:p>
          <a:p>
            <a:r>
              <a:rPr lang="es-VE" sz="1600" dirty="0" smtClean="0"/>
              <a:t>Server(ej:</a:t>
            </a:r>
          </a:p>
          <a:p>
            <a:r>
              <a:rPr lang="es-VE" sz="1600" dirty="0" smtClean="0"/>
              <a:t>Rack)</a:t>
            </a:r>
            <a:endParaRPr lang="es-VE" sz="1600" dirty="0"/>
          </a:p>
        </p:txBody>
      </p:sp>
      <p:sp>
        <p:nvSpPr>
          <p:cNvPr id="54" name="53 CuadroTexto"/>
          <p:cNvSpPr txBox="1"/>
          <p:nvPr/>
        </p:nvSpPr>
        <p:spPr>
          <a:xfrm>
            <a:off x="7149209" y="3159808"/>
            <a:ext cx="1419563" cy="1077218"/>
          </a:xfrm>
          <a:prstGeom prst="rect">
            <a:avLst/>
          </a:prstGeom>
          <a:noFill/>
        </p:spPr>
        <p:txBody>
          <a:bodyPr wrap="square" rtlCol="0">
            <a:spAutoFit/>
          </a:bodyPr>
          <a:lstStyle/>
          <a:p>
            <a:r>
              <a:rPr lang="es-VE" sz="1600" dirty="0" smtClean="0"/>
              <a:t>Database</a:t>
            </a:r>
          </a:p>
          <a:p>
            <a:r>
              <a:rPr lang="es-VE" sz="1600" dirty="0" smtClean="0"/>
              <a:t> (ej:</a:t>
            </a:r>
          </a:p>
          <a:p>
            <a:r>
              <a:rPr lang="es-VE" sz="1600" dirty="0" smtClean="0"/>
              <a:t>SQLite, Postgres)</a:t>
            </a:r>
            <a:endParaRPr lang="es-VE" sz="1600" dirty="0"/>
          </a:p>
        </p:txBody>
      </p:sp>
      <p:sp>
        <p:nvSpPr>
          <p:cNvPr id="55" name="54 CuadroTexto"/>
          <p:cNvSpPr txBox="1"/>
          <p:nvPr/>
        </p:nvSpPr>
        <p:spPr>
          <a:xfrm>
            <a:off x="4309894" y="5396465"/>
            <a:ext cx="914033" cy="338554"/>
          </a:xfrm>
          <a:prstGeom prst="rect">
            <a:avLst/>
          </a:prstGeom>
          <a:noFill/>
        </p:spPr>
        <p:txBody>
          <a:bodyPr wrap="none" rtlCol="0">
            <a:spAutoFit/>
          </a:bodyPr>
          <a:lstStyle/>
          <a:p>
            <a:r>
              <a:rPr lang="es-VE" sz="1600" dirty="0" smtClean="0"/>
              <a:t>Modelos</a:t>
            </a:r>
            <a:endParaRPr lang="es-VE" sz="1600" dirty="0"/>
          </a:p>
        </p:txBody>
      </p:sp>
      <p:sp>
        <p:nvSpPr>
          <p:cNvPr id="56" name="55 CuadroTexto"/>
          <p:cNvSpPr txBox="1"/>
          <p:nvPr/>
        </p:nvSpPr>
        <p:spPr>
          <a:xfrm>
            <a:off x="5745656" y="5148259"/>
            <a:ext cx="1430998" cy="338554"/>
          </a:xfrm>
          <a:prstGeom prst="rect">
            <a:avLst/>
          </a:prstGeom>
          <a:noFill/>
        </p:spPr>
        <p:txBody>
          <a:bodyPr wrap="square" rtlCol="0">
            <a:spAutoFit/>
          </a:bodyPr>
          <a:lstStyle/>
          <a:p>
            <a:r>
              <a:rPr lang="es-VE" sz="1600" dirty="0" smtClean="0"/>
              <a:t>Controladores</a:t>
            </a:r>
            <a:endParaRPr lang="es-VE" sz="1600" dirty="0"/>
          </a:p>
        </p:txBody>
      </p:sp>
      <p:sp>
        <p:nvSpPr>
          <p:cNvPr id="57" name="56 CuadroTexto"/>
          <p:cNvSpPr txBox="1"/>
          <p:nvPr/>
        </p:nvSpPr>
        <p:spPr>
          <a:xfrm>
            <a:off x="8016643" y="5517582"/>
            <a:ext cx="730713" cy="369332"/>
          </a:xfrm>
          <a:prstGeom prst="rect">
            <a:avLst/>
          </a:prstGeom>
          <a:noFill/>
        </p:spPr>
        <p:txBody>
          <a:bodyPr wrap="none" rtlCol="0">
            <a:spAutoFit/>
          </a:bodyPr>
          <a:lstStyle/>
          <a:p>
            <a:r>
              <a:rPr lang="es-VE" dirty="0" smtClean="0"/>
              <a:t>Vistas</a:t>
            </a:r>
          </a:p>
        </p:txBody>
      </p:sp>
      <p:sp>
        <p:nvSpPr>
          <p:cNvPr id="58" name="57 CuadroTexto"/>
          <p:cNvSpPr txBox="1"/>
          <p:nvPr/>
        </p:nvSpPr>
        <p:spPr>
          <a:xfrm>
            <a:off x="0" y="1862388"/>
            <a:ext cx="1693797" cy="646331"/>
          </a:xfrm>
          <a:prstGeom prst="rect">
            <a:avLst/>
          </a:prstGeom>
          <a:noFill/>
          <a:ln>
            <a:noFill/>
          </a:ln>
        </p:spPr>
        <p:txBody>
          <a:bodyPr wrap="none" rtlCol="0">
            <a:spAutoFit/>
          </a:bodyPr>
          <a:lstStyle/>
          <a:p>
            <a:pPr algn="ctr"/>
            <a:r>
              <a:rPr lang="es-VE" dirty="0" smtClean="0">
                <a:solidFill>
                  <a:schemeClr val="accent2"/>
                </a:solidFill>
              </a:rPr>
              <a:t>Cliente-Servidor</a:t>
            </a:r>
          </a:p>
          <a:p>
            <a:pPr algn="ctr"/>
            <a:r>
              <a:rPr lang="es-VE" dirty="0">
                <a:solidFill>
                  <a:schemeClr val="accent2"/>
                </a:solidFill>
              </a:rPr>
              <a:t>v</a:t>
            </a:r>
            <a:r>
              <a:rPr lang="es-VE" dirty="0" smtClean="0">
                <a:solidFill>
                  <a:schemeClr val="accent2"/>
                </a:solidFill>
              </a:rPr>
              <a:t>s. P2P</a:t>
            </a:r>
            <a:endParaRPr lang="es-VE" dirty="0">
              <a:solidFill>
                <a:schemeClr val="accent2"/>
              </a:solidFill>
            </a:endParaRPr>
          </a:p>
        </p:txBody>
      </p:sp>
      <p:sp>
        <p:nvSpPr>
          <p:cNvPr id="59" name="58 CuadroTexto"/>
          <p:cNvSpPr txBox="1"/>
          <p:nvPr/>
        </p:nvSpPr>
        <p:spPr>
          <a:xfrm>
            <a:off x="3241964" y="1862388"/>
            <a:ext cx="784189" cy="246221"/>
          </a:xfrm>
          <a:prstGeom prst="rect">
            <a:avLst/>
          </a:prstGeom>
          <a:noFill/>
        </p:spPr>
        <p:txBody>
          <a:bodyPr wrap="none" rtlCol="0">
            <a:spAutoFit/>
          </a:bodyPr>
          <a:lstStyle/>
          <a:p>
            <a:r>
              <a:rPr lang="es-VE" sz="1000" dirty="0" smtClean="0"/>
              <a:t>HTTP &amp; URI</a:t>
            </a:r>
          </a:p>
        </p:txBody>
      </p:sp>
      <p:sp>
        <p:nvSpPr>
          <p:cNvPr id="61" name="60 CuadroTexto"/>
          <p:cNvSpPr txBox="1"/>
          <p:nvPr/>
        </p:nvSpPr>
        <p:spPr>
          <a:xfrm>
            <a:off x="19091" y="3243210"/>
            <a:ext cx="2066015" cy="646331"/>
          </a:xfrm>
          <a:prstGeom prst="rect">
            <a:avLst/>
          </a:prstGeom>
          <a:noFill/>
        </p:spPr>
        <p:txBody>
          <a:bodyPr wrap="none" rtlCol="0">
            <a:spAutoFit/>
          </a:bodyPr>
          <a:lstStyle/>
          <a:p>
            <a:pPr algn="ctr"/>
            <a:r>
              <a:rPr lang="es-VE" dirty="0" smtClean="0">
                <a:solidFill>
                  <a:schemeClr val="accent2"/>
                </a:solidFill>
              </a:rPr>
              <a:t>Arquitectura de tres</a:t>
            </a:r>
          </a:p>
          <a:p>
            <a:pPr algn="ctr"/>
            <a:r>
              <a:rPr lang="es-VE" dirty="0" smtClean="0">
                <a:solidFill>
                  <a:schemeClr val="accent2"/>
                </a:solidFill>
              </a:rPr>
              <a:t>capas</a:t>
            </a:r>
            <a:endParaRPr lang="es-VE" dirty="0">
              <a:solidFill>
                <a:schemeClr val="accent2"/>
              </a:solidFill>
            </a:endParaRPr>
          </a:p>
        </p:txBody>
      </p:sp>
      <p:sp>
        <p:nvSpPr>
          <p:cNvPr id="62" name="61 CuadroTexto"/>
          <p:cNvSpPr txBox="1"/>
          <p:nvPr/>
        </p:nvSpPr>
        <p:spPr>
          <a:xfrm>
            <a:off x="-6702" y="5287117"/>
            <a:ext cx="2640466" cy="369332"/>
          </a:xfrm>
          <a:prstGeom prst="rect">
            <a:avLst/>
          </a:prstGeom>
          <a:noFill/>
        </p:spPr>
        <p:txBody>
          <a:bodyPr wrap="none" rtlCol="0">
            <a:spAutoFit/>
          </a:bodyPr>
          <a:lstStyle/>
          <a:p>
            <a:r>
              <a:rPr lang="es-VE" dirty="0" smtClean="0">
                <a:solidFill>
                  <a:schemeClr val="accent2"/>
                </a:solidFill>
              </a:rPr>
              <a:t>Modelo-Vista-Controlador</a:t>
            </a:r>
            <a:endParaRPr lang="es-VE" dirty="0">
              <a:solidFill>
                <a:schemeClr val="accent2"/>
              </a:solidFill>
            </a:endParaRPr>
          </a:p>
        </p:txBody>
      </p:sp>
    </p:spTree>
    <p:extLst>
      <p:ext uri="{BB962C8B-B14F-4D97-AF65-F5344CB8AC3E}">
        <p14:creationId xmlns:p14="http://schemas.microsoft.com/office/powerpoint/2010/main" val="208818494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smtClean="0"/>
              <a:t>Generación dinámica de contenido</a:t>
            </a:r>
            <a:endParaRPr lang="es-VE" dirty="0"/>
          </a:p>
        </p:txBody>
      </p:sp>
      <p:sp>
        <p:nvSpPr>
          <p:cNvPr id="3" name="2 Marcador de contenido"/>
          <p:cNvSpPr>
            <a:spLocks noGrp="1"/>
          </p:cNvSpPr>
          <p:nvPr>
            <p:ph idx="1"/>
          </p:nvPr>
        </p:nvSpPr>
        <p:spPr/>
        <p:txBody>
          <a:bodyPr>
            <a:normAutofit lnSpcReduction="10000"/>
          </a:bodyPr>
          <a:lstStyle/>
          <a:p>
            <a:r>
              <a:rPr lang="es-VE" dirty="0" smtClean="0"/>
              <a:t>En antaño, la mayoría de páginas web eran una colección de “archivos planos”</a:t>
            </a:r>
          </a:p>
          <a:p>
            <a:r>
              <a:rPr lang="es-VE" dirty="0" smtClean="0"/>
              <a:t>Los sitios  de mayor interés en la Web 1.0 eran de e-</a:t>
            </a:r>
            <a:r>
              <a:rPr lang="es-VE" dirty="0" err="1" smtClean="0"/>
              <a:t>comerce</a:t>
            </a:r>
            <a:r>
              <a:rPr lang="es-VE" dirty="0" smtClean="0"/>
              <a:t> que corrían un programa para generar cada página</a:t>
            </a:r>
          </a:p>
          <a:p>
            <a:r>
              <a:rPr lang="es-VE" dirty="0" smtClean="0"/>
              <a:t>Eran en principio “templates” con “trozos” de programa incorporado</a:t>
            </a:r>
          </a:p>
          <a:p>
            <a:r>
              <a:rPr lang="es-VE" dirty="0" smtClean="0"/>
              <a:t>Eventualmente, ese código se transformó y desplazó fuera del  servidor web</a:t>
            </a:r>
            <a:endParaRPr lang="es-VE" dirty="0"/>
          </a:p>
        </p:txBody>
      </p:sp>
    </p:spTree>
    <p:extLst>
      <p:ext uri="{BB962C8B-B14F-4D97-AF65-F5344CB8AC3E}">
        <p14:creationId xmlns:p14="http://schemas.microsoft.com/office/powerpoint/2010/main" val="398906376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VE" dirty="0" smtClean="0"/>
              <a:t>“Sitios” que son realmente programas </a:t>
            </a:r>
            <a:endParaRPr lang="es-VE" dirty="0"/>
          </a:p>
        </p:txBody>
      </p:sp>
      <p:sp>
        <p:nvSpPr>
          <p:cNvPr id="3" name="2 Marcador de contenido"/>
          <p:cNvSpPr>
            <a:spLocks noGrp="1"/>
          </p:cNvSpPr>
          <p:nvPr>
            <p:ph sz="half" idx="1"/>
          </p:nvPr>
        </p:nvSpPr>
        <p:spPr/>
        <p:txBody>
          <a:bodyPr>
            <a:normAutofit fontScale="85000" lnSpcReduction="20000"/>
          </a:bodyPr>
          <a:lstStyle/>
          <a:p>
            <a:r>
              <a:rPr lang="es-VE" dirty="0" smtClean="0"/>
              <a:t>Para ello:</a:t>
            </a:r>
          </a:p>
          <a:p>
            <a:pPr lvl="1"/>
            <a:r>
              <a:rPr lang="es-VE" dirty="0"/>
              <a:t>Se hace corresponder un URI  con el programa y  función correcto.</a:t>
            </a:r>
          </a:p>
          <a:p>
            <a:pPr lvl="1"/>
            <a:r>
              <a:rPr lang="es-VE" dirty="0"/>
              <a:t>Es posible pasar argumentos</a:t>
            </a:r>
          </a:p>
          <a:p>
            <a:pPr lvl="1"/>
            <a:r>
              <a:rPr lang="es-VE" dirty="0"/>
              <a:t>Se invoca la ejecución de programas en el servidor</a:t>
            </a:r>
          </a:p>
          <a:p>
            <a:pPr lvl="1"/>
            <a:r>
              <a:rPr lang="es-VE" dirty="0"/>
              <a:t>Se tiene acceso a memoria persistente</a:t>
            </a:r>
          </a:p>
          <a:p>
            <a:pPr lvl="1"/>
            <a:r>
              <a:rPr lang="es-VE" dirty="0"/>
              <a:t>Se implementan “cookies”</a:t>
            </a:r>
          </a:p>
          <a:p>
            <a:pPr lvl="1"/>
            <a:r>
              <a:rPr lang="es-VE" dirty="0"/>
              <a:t>Se manejan errores</a:t>
            </a:r>
          </a:p>
          <a:p>
            <a:pPr lvl="1"/>
            <a:r>
              <a:rPr lang="es-VE" dirty="0"/>
              <a:t>Se canaliza el resultado del requerimiento al usuario</a:t>
            </a:r>
          </a:p>
          <a:p>
            <a:r>
              <a:rPr lang="es-VE" dirty="0" smtClean="0"/>
              <a:t>Los Frameworks proveen estas facilidades</a:t>
            </a:r>
          </a:p>
          <a:p>
            <a:pPr lvl="1"/>
            <a:endParaRPr lang="es-VE" dirty="0"/>
          </a:p>
          <a:p>
            <a:pPr lvl="1"/>
            <a:endParaRPr lang="es-VE" dirty="0"/>
          </a:p>
        </p:txBody>
      </p:sp>
      <p:pic>
        <p:nvPicPr>
          <p:cNvPr id="7" name="6 Marcador de contenido"/>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94242" y="3581400"/>
            <a:ext cx="971550" cy="1162050"/>
          </a:xfrm>
        </p:spPr>
      </p:pic>
      <p:sp>
        <p:nvSpPr>
          <p:cNvPr id="5" name="4 Cilindro"/>
          <p:cNvSpPr/>
          <p:nvPr/>
        </p:nvSpPr>
        <p:spPr>
          <a:xfrm>
            <a:off x="5999017" y="1600200"/>
            <a:ext cx="762000" cy="6080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900" dirty="0" smtClean="0"/>
              <a:t>Sistema de archivos/</a:t>
            </a:r>
          </a:p>
          <a:p>
            <a:pPr algn="ctr"/>
            <a:r>
              <a:rPr lang="es-VE" sz="900" dirty="0" smtClean="0"/>
              <a:t>Database</a:t>
            </a:r>
            <a:endParaRPr lang="es-VE" sz="900" dirty="0"/>
          </a:p>
        </p:txBody>
      </p:sp>
      <p:sp>
        <p:nvSpPr>
          <p:cNvPr id="6" name="5 Rectángulo redondeado"/>
          <p:cNvSpPr/>
          <p:nvPr/>
        </p:nvSpPr>
        <p:spPr>
          <a:xfrm>
            <a:off x="5811980" y="2590800"/>
            <a:ext cx="1136073"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900" dirty="0" smtClean="0"/>
              <a:t>Mi aplicación</a:t>
            </a:r>
            <a:endParaRPr lang="es-VE" sz="900" dirty="0"/>
          </a:p>
        </p:txBody>
      </p:sp>
      <p:pic>
        <p:nvPicPr>
          <p:cNvPr id="8" name="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8234" y="5043618"/>
            <a:ext cx="949037" cy="919900"/>
          </a:xfrm>
          <a:prstGeom prst="rect">
            <a:avLst/>
          </a:prstGeom>
        </p:spPr>
      </p:pic>
      <p:sp>
        <p:nvSpPr>
          <p:cNvPr id="9" name="8 CuadroTexto"/>
          <p:cNvSpPr txBox="1"/>
          <p:nvPr/>
        </p:nvSpPr>
        <p:spPr>
          <a:xfrm>
            <a:off x="7620000" y="1904238"/>
            <a:ext cx="1293111" cy="369332"/>
          </a:xfrm>
          <a:prstGeom prst="rect">
            <a:avLst/>
          </a:prstGeom>
          <a:noFill/>
        </p:spPr>
        <p:txBody>
          <a:bodyPr wrap="none" rtlCol="0">
            <a:spAutoFit/>
          </a:bodyPr>
          <a:lstStyle/>
          <a:p>
            <a:pPr algn="ctr"/>
            <a:r>
              <a:rPr lang="es-VE" dirty="0" smtClean="0"/>
              <a:t>Persistencia</a:t>
            </a:r>
            <a:endParaRPr lang="es-VE" dirty="0"/>
          </a:p>
        </p:txBody>
      </p:sp>
      <p:sp>
        <p:nvSpPr>
          <p:cNvPr id="10" name="9 CuadroTexto"/>
          <p:cNvSpPr txBox="1"/>
          <p:nvPr/>
        </p:nvSpPr>
        <p:spPr>
          <a:xfrm>
            <a:off x="7559759" y="3810000"/>
            <a:ext cx="1413592" cy="646331"/>
          </a:xfrm>
          <a:prstGeom prst="rect">
            <a:avLst/>
          </a:prstGeom>
          <a:noFill/>
        </p:spPr>
        <p:txBody>
          <a:bodyPr wrap="none" rtlCol="0">
            <a:spAutoFit/>
          </a:bodyPr>
          <a:lstStyle/>
          <a:p>
            <a:pPr algn="ctr"/>
            <a:r>
              <a:rPr lang="es-VE" dirty="0" smtClean="0"/>
              <a:t>Presentación</a:t>
            </a:r>
          </a:p>
          <a:p>
            <a:pPr algn="ctr"/>
            <a:r>
              <a:rPr lang="es-VE" dirty="0" smtClean="0"/>
              <a:t>(Web Server)</a:t>
            </a:r>
            <a:endParaRPr lang="es-VE" dirty="0"/>
          </a:p>
        </p:txBody>
      </p:sp>
      <p:sp>
        <p:nvSpPr>
          <p:cNvPr id="11" name="10 CuadroTexto"/>
          <p:cNvSpPr txBox="1"/>
          <p:nvPr/>
        </p:nvSpPr>
        <p:spPr>
          <a:xfrm>
            <a:off x="7620000" y="2627852"/>
            <a:ext cx="1123706" cy="646331"/>
          </a:xfrm>
          <a:prstGeom prst="rect">
            <a:avLst/>
          </a:prstGeom>
          <a:noFill/>
        </p:spPr>
        <p:txBody>
          <a:bodyPr wrap="none" rtlCol="0">
            <a:spAutoFit/>
          </a:bodyPr>
          <a:lstStyle/>
          <a:p>
            <a:pPr algn="ctr"/>
            <a:r>
              <a:rPr lang="es-VE" dirty="0" smtClean="0"/>
              <a:t>Lógica de</a:t>
            </a:r>
          </a:p>
          <a:p>
            <a:pPr algn="ctr"/>
            <a:r>
              <a:rPr lang="es-VE" dirty="0" smtClean="0"/>
              <a:t>aplicación</a:t>
            </a:r>
            <a:endParaRPr lang="es-VE" dirty="0"/>
          </a:p>
        </p:txBody>
      </p:sp>
      <p:sp>
        <p:nvSpPr>
          <p:cNvPr id="12" name="11 CuadroTexto"/>
          <p:cNvSpPr txBox="1"/>
          <p:nvPr/>
        </p:nvSpPr>
        <p:spPr>
          <a:xfrm>
            <a:off x="7366340" y="5043618"/>
            <a:ext cx="1800429" cy="369332"/>
          </a:xfrm>
          <a:prstGeom prst="rect">
            <a:avLst/>
          </a:prstGeom>
          <a:noFill/>
        </p:spPr>
        <p:txBody>
          <a:bodyPr wrap="none" rtlCol="0">
            <a:spAutoFit/>
          </a:bodyPr>
          <a:lstStyle/>
          <a:p>
            <a:pPr algn="ctr"/>
            <a:r>
              <a:rPr lang="es-VE" dirty="0" smtClean="0"/>
              <a:t>Cliente (browser)</a:t>
            </a:r>
            <a:endParaRPr lang="es-VE" dirty="0"/>
          </a:p>
        </p:txBody>
      </p:sp>
      <p:sp>
        <p:nvSpPr>
          <p:cNvPr id="13" name="12 Flecha arriba y abajo"/>
          <p:cNvSpPr/>
          <p:nvPr/>
        </p:nvSpPr>
        <p:spPr>
          <a:xfrm>
            <a:off x="6248399" y="2208276"/>
            <a:ext cx="263235" cy="382524"/>
          </a:xfrm>
          <a:prstGeom prst="upDownArrow">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4" name="13 Flecha arriba y abajo"/>
          <p:cNvSpPr/>
          <p:nvPr/>
        </p:nvSpPr>
        <p:spPr>
          <a:xfrm>
            <a:off x="6269181" y="3200400"/>
            <a:ext cx="263235" cy="382524"/>
          </a:xfrm>
          <a:prstGeom prst="upDownArrow">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5" name="14 Flecha arriba y abajo"/>
          <p:cNvSpPr/>
          <p:nvPr/>
        </p:nvSpPr>
        <p:spPr>
          <a:xfrm>
            <a:off x="6321134" y="4661094"/>
            <a:ext cx="263235" cy="382524"/>
          </a:xfrm>
          <a:prstGeom prst="upDownArrow">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6" name="15 CuadroTexto"/>
          <p:cNvSpPr txBox="1"/>
          <p:nvPr/>
        </p:nvSpPr>
        <p:spPr>
          <a:xfrm>
            <a:off x="6584368" y="3174500"/>
            <a:ext cx="1264231" cy="646331"/>
          </a:xfrm>
          <a:prstGeom prst="rect">
            <a:avLst/>
          </a:prstGeom>
          <a:noFill/>
        </p:spPr>
        <p:txBody>
          <a:bodyPr wrap="square" rtlCol="0">
            <a:spAutoFit/>
          </a:bodyPr>
          <a:lstStyle/>
          <a:p>
            <a:r>
              <a:rPr lang="es-VE" sz="1200" dirty="0" smtClean="0"/>
              <a:t>CGI (Common</a:t>
            </a:r>
          </a:p>
          <a:p>
            <a:r>
              <a:rPr lang="es-VE" sz="1200" dirty="0" smtClean="0"/>
              <a:t>Gateway</a:t>
            </a:r>
          </a:p>
          <a:p>
            <a:r>
              <a:rPr lang="es-VE" sz="1200" dirty="0" smtClean="0"/>
              <a:t>Interface</a:t>
            </a:r>
          </a:p>
        </p:txBody>
      </p:sp>
    </p:spTree>
    <p:extLst>
      <p:ext uri="{BB962C8B-B14F-4D97-AF65-F5344CB8AC3E}">
        <p14:creationId xmlns:p14="http://schemas.microsoft.com/office/powerpoint/2010/main" val="109882711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VE" sz="2800" dirty="0" smtClean="0"/>
              <a:t>Entorno para desarrollo</a:t>
            </a:r>
            <a:br>
              <a:rPr lang="es-VE" sz="2800" dirty="0" smtClean="0"/>
            </a:br>
            <a:r>
              <a:rPr lang="es-VE" sz="2800" dirty="0" smtClean="0"/>
              <a:t>vs.</a:t>
            </a:r>
            <a:br>
              <a:rPr lang="es-VE" sz="2800" dirty="0" smtClean="0"/>
            </a:br>
            <a:r>
              <a:rPr lang="es-VE" sz="2800" dirty="0" smtClean="0"/>
              <a:t>Implantación a media escala</a:t>
            </a:r>
            <a:endParaRPr lang="es-VE" sz="2800" dirty="0"/>
          </a:p>
        </p:txBody>
      </p:sp>
      <p:pic>
        <p:nvPicPr>
          <p:cNvPr id="5" name="4 Marcador de contenido"/>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318801" y="5183844"/>
            <a:ext cx="747713" cy="721592"/>
          </a:xfrm>
        </p:spPr>
      </p:pic>
      <p:sp>
        <p:nvSpPr>
          <p:cNvPr id="6" name="5 Esquina doblada"/>
          <p:cNvSpPr/>
          <p:nvPr/>
        </p:nvSpPr>
        <p:spPr>
          <a:xfrm rot="10800000">
            <a:off x="1235461" y="1868024"/>
            <a:ext cx="914400" cy="609600"/>
          </a:xfrm>
          <a:prstGeom prst="foldedCorne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050" dirty="0"/>
          </a:p>
        </p:txBody>
      </p:sp>
      <p:sp>
        <p:nvSpPr>
          <p:cNvPr id="7" name="6 Rectángulo"/>
          <p:cNvSpPr/>
          <p:nvPr/>
        </p:nvSpPr>
        <p:spPr>
          <a:xfrm>
            <a:off x="1235461" y="2934824"/>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t>Adaptador</a:t>
            </a:r>
          </a:p>
          <a:p>
            <a:pPr algn="ctr"/>
            <a:r>
              <a:rPr lang="es-VE" sz="1200" dirty="0" smtClean="0"/>
              <a:t>SQLITE</a:t>
            </a:r>
            <a:endParaRPr lang="es-VE" sz="1200" dirty="0"/>
          </a:p>
        </p:txBody>
      </p:sp>
      <p:sp>
        <p:nvSpPr>
          <p:cNvPr id="8" name="7 Rectángulo"/>
          <p:cNvSpPr/>
          <p:nvPr/>
        </p:nvSpPr>
        <p:spPr>
          <a:xfrm>
            <a:off x="1235461" y="3392024"/>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t>Librería</a:t>
            </a:r>
          </a:p>
          <a:p>
            <a:pPr algn="ctr"/>
            <a:r>
              <a:rPr lang="es-VE" sz="1200" dirty="0" smtClean="0"/>
              <a:t>RAILS</a:t>
            </a:r>
            <a:endParaRPr lang="es-VE" sz="1200" dirty="0"/>
          </a:p>
        </p:txBody>
      </p:sp>
      <p:sp>
        <p:nvSpPr>
          <p:cNvPr id="9" name="8 Rectángulo"/>
          <p:cNvSpPr/>
          <p:nvPr/>
        </p:nvSpPr>
        <p:spPr>
          <a:xfrm>
            <a:off x="1235460" y="3849224"/>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t>rack</a:t>
            </a:r>
            <a:endParaRPr lang="es-VE" dirty="0"/>
          </a:p>
        </p:txBody>
      </p:sp>
      <p:sp>
        <p:nvSpPr>
          <p:cNvPr id="10" name="9 Rectángulo"/>
          <p:cNvSpPr/>
          <p:nvPr/>
        </p:nvSpPr>
        <p:spPr>
          <a:xfrm>
            <a:off x="1235461" y="4327206"/>
            <a:ext cx="914400" cy="4572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t>Webrick</a:t>
            </a:r>
            <a:endParaRPr lang="es-VE" sz="1200" dirty="0"/>
          </a:p>
        </p:txBody>
      </p:sp>
      <p:sp>
        <p:nvSpPr>
          <p:cNvPr id="11" name="10 CuadroTexto"/>
          <p:cNvSpPr txBox="1"/>
          <p:nvPr/>
        </p:nvSpPr>
        <p:spPr>
          <a:xfrm>
            <a:off x="1219200" y="2052812"/>
            <a:ext cx="1219200" cy="276999"/>
          </a:xfrm>
          <a:prstGeom prst="rect">
            <a:avLst/>
          </a:prstGeom>
          <a:noFill/>
          <a:ln>
            <a:solidFill>
              <a:schemeClr val="bg2"/>
            </a:solidFill>
          </a:ln>
        </p:spPr>
        <p:txBody>
          <a:bodyPr wrap="square" rtlCol="0">
            <a:spAutoFit/>
          </a:bodyPr>
          <a:lstStyle/>
          <a:p>
            <a:r>
              <a:rPr lang="es-VE" sz="1200" dirty="0">
                <a:solidFill>
                  <a:schemeClr val="bg2"/>
                </a:solidFill>
              </a:rPr>
              <a:t>f</a:t>
            </a:r>
            <a:r>
              <a:rPr lang="es-VE" sz="1200" dirty="0" smtClean="0">
                <a:solidFill>
                  <a:schemeClr val="bg2"/>
                </a:solidFill>
              </a:rPr>
              <a:t>ile.sqlite3</a:t>
            </a:r>
            <a:endParaRPr lang="es-VE" sz="1200" dirty="0">
              <a:solidFill>
                <a:schemeClr val="bg2"/>
              </a:solidFill>
            </a:endParaRPr>
          </a:p>
        </p:txBody>
      </p:sp>
      <p:sp>
        <p:nvSpPr>
          <p:cNvPr id="12" name="11 CuadroTexto"/>
          <p:cNvSpPr txBox="1"/>
          <p:nvPr/>
        </p:nvSpPr>
        <p:spPr>
          <a:xfrm>
            <a:off x="76200" y="4345694"/>
            <a:ext cx="906723" cy="461665"/>
          </a:xfrm>
          <a:prstGeom prst="rect">
            <a:avLst/>
          </a:prstGeom>
          <a:noFill/>
        </p:spPr>
        <p:txBody>
          <a:bodyPr wrap="none" rtlCol="0">
            <a:spAutoFit/>
          </a:bodyPr>
          <a:lstStyle/>
          <a:p>
            <a:r>
              <a:rPr lang="es-VE" sz="1200" dirty="0" smtClean="0">
                <a:solidFill>
                  <a:srgbClr val="7030A0"/>
                </a:solidFill>
              </a:rPr>
              <a:t>Web Server</a:t>
            </a:r>
          </a:p>
          <a:p>
            <a:pPr algn="ctr"/>
            <a:r>
              <a:rPr lang="es-VE" sz="1200" dirty="0" smtClean="0">
                <a:solidFill>
                  <a:srgbClr val="7030A0"/>
                </a:solidFill>
              </a:rPr>
              <a:t>tier</a:t>
            </a:r>
            <a:endParaRPr lang="es-VE" sz="1200" dirty="0">
              <a:solidFill>
                <a:srgbClr val="7030A0"/>
              </a:solidFill>
            </a:endParaRPr>
          </a:p>
        </p:txBody>
      </p:sp>
      <p:sp>
        <p:nvSpPr>
          <p:cNvPr id="13" name="12 CuadroTexto"/>
          <p:cNvSpPr txBox="1"/>
          <p:nvPr/>
        </p:nvSpPr>
        <p:spPr>
          <a:xfrm>
            <a:off x="76200" y="3417439"/>
            <a:ext cx="890500" cy="461665"/>
          </a:xfrm>
          <a:prstGeom prst="rect">
            <a:avLst/>
          </a:prstGeom>
          <a:noFill/>
          <a:ln>
            <a:noFill/>
          </a:ln>
        </p:spPr>
        <p:txBody>
          <a:bodyPr wrap="none" rtlCol="0">
            <a:spAutoFit/>
          </a:bodyPr>
          <a:lstStyle/>
          <a:p>
            <a:r>
              <a:rPr lang="es-VE" sz="1200" dirty="0" smtClean="0">
                <a:solidFill>
                  <a:srgbClr val="7030A0"/>
                </a:solidFill>
              </a:rPr>
              <a:t>Application</a:t>
            </a:r>
          </a:p>
          <a:p>
            <a:pPr algn="ctr"/>
            <a:r>
              <a:rPr lang="es-VE" sz="1200" dirty="0" smtClean="0">
                <a:solidFill>
                  <a:srgbClr val="7030A0"/>
                </a:solidFill>
              </a:rPr>
              <a:t>tier</a:t>
            </a:r>
            <a:endParaRPr lang="es-VE" sz="1200" dirty="0">
              <a:solidFill>
                <a:srgbClr val="7030A0"/>
              </a:solidFill>
            </a:endParaRPr>
          </a:p>
        </p:txBody>
      </p:sp>
      <p:sp>
        <p:nvSpPr>
          <p:cNvPr id="14" name="13 CuadroTexto"/>
          <p:cNvSpPr txBox="1"/>
          <p:nvPr/>
        </p:nvSpPr>
        <p:spPr>
          <a:xfrm>
            <a:off x="125571" y="2018129"/>
            <a:ext cx="766492" cy="461665"/>
          </a:xfrm>
          <a:prstGeom prst="rect">
            <a:avLst/>
          </a:prstGeom>
          <a:noFill/>
        </p:spPr>
        <p:txBody>
          <a:bodyPr wrap="none" rtlCol="0">
            <a:spAutoFit/>
          </a:bodyPr>
          <a:lstStyle/>
          <a:p>
            <a:pPr algn="ctr"/>
            <a:r>
              <a:rPr lang="es-VE" sz="1200" dirty="0" smtClean="0">
                <a:solidFill>
                  <a:srgbClr val="7030A0"/>
                </a:solidFill>
              </a:rPr>
              <a:t>Database</a:t>
            </a:r>
          </a:p>
          <a:p>
            <a:pPr algn="ctr"/>
            <a:r>
              <a:rPr lang="es-VE" sz="1200" dirty="0" smtClean="0">
                <a:solidFill>
                  <a:srgbClr val="7030A0"/>
                </a:solidFill>
              </a:rPr>
              <a:t>Tier</a:t>
            </a:r>
          </a:p>
        </p:txBody>
      </p:sp>
      <p:cxnSp>
        <p:nvCxnSpPr>
          <p:cNvPr id="19" name="18 Conector recto de flecha"/>
          <p:cNvCxnSpPr/>
          <p:nvPr/>
        </p:nvCxnSpPr>
        <p:spPr>
          <a:xfrm flipH="1">
            <a:off x="1692658" y="2536802"/>
            <a:ext cx="2" cy="33931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flipH="1">
            <a:off x="1692656" y="4844526"/>
            <a:ext cx="2" cy="33931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6" name="25 Rectángulo redondeado"/>
          <p:cNvSpPr/>
          <p:nvPr/>
        </p:nvSpPr>
        <p:spPr>
          <a:xfrm rot="5400000">
            <a:off x="-459430" y="3255885"/>
            <a:ext cx="4304181" cy="1186678"/>
          </a:xfrm>
          <a:prstGeom prst="round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8" name="27 Rectángulo"/>
          <p:cNvSpPr/>
          <p:nvPr/>
        </p:nvSpPr>
        <p:spPr>
          <a:xfrm>
            <a:off x="1136839" y="6162267"/>
            <a:ext cx="1149161" cy="369332"/>
          </a:xfrm>
          <a:prstGeom prst="rect">
            <a:avLst/>
          </a:prstGeom>
        </p:spPr>
        <p:txBody>
          <a:bodyPr wrap="none">
            <a:spAutoFit/>
          </a:bodyPr>
          <a:lstStyle/>
          <a:p>
            <a:pPr lvl="0"/>
            <a:r>
              <a:rPr lang="es-VE" dirty="0">
                <a:solidFill>
                  <a:srgbClr val="7030A0"/>
                </a:solidFill>
              </a:rPr>
              <a:t>Desarrollo</a:t>
            </a:r>
            <a:endParaRPr lang="es-VE" dirty="0">
              <a:solidFill>
                <a:srgbClr val="7030A0"/>
              </a:solidFill>
            </a:endParaRPr>
          </a:p>
        </p:txBody>
      </p:sp>
      <p:sp>
        <p:nvSpPr>
          <p:cNvPr id="29" name="28 Rectángulo redondeado"/>
          <p:cNvSpPr/>
          <p:nvPr/>
        </p:nvSpPr>
        <p:spPr>
          <a:xfrm rot="5400000">
            <a:off x="2014445" y="2019146"/>
            <a:ext cx="4649798" cy="3733800"/>
          </a:xfrm>
          <a:prstGeom prst="round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0" name="29 Cilindro"/>
          <p:cNvSpPr/>
          <p:nvPr/>
        </p:nvSpPr>
        <p:spPr>
          <a:xfrm>
            <a:off x="3882143" y="1753698"/>
            <a:ext cx="914400" cy="533637"/>
          </a:xfrm>
          <a:prstGeom prst="ca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t>MySQL</a:t>
            </a:r>
            <a:endParaRPr lang="es-VE" dirty="0"/>
          </a:p>
        </p:txBody>
      </p:sp>
      <p:sp>
        <p:nvSpPr>
          <p:cNvPr id="31" name="30 Rectángulo"/>
          <p:cNvSpPr/>
          <p:nvPr/>
        </p:nvSpPr>
        <p:spPr>
          <a:xfrm>
            <a:off x="2608582" y="2833303"/>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t>Adaptador</a:t>
            </a:r>
          </a:p>
          <a:p>
            <a:pPr algn="ctr"/>
            <a:r>
              <a:rPr lang="es-VE" sz="1200" dirty="0" smtClean="0"/>
              <a:t>MySQL</a:t>
            </a:r>
            <a:endParaRPr lang="es-VE" sz="1200" dirty="0"/>
          </a:p>
        </p:txBody>
      </p:sp>
      <p:sp>
        <p:nvSpPr>
          <p:cNvPr id="32" name="31 Rectángulo"/>
          <p:cNvSpPr/>
          <p:nvPr/>
        </p:nvSpPr>
        <p:spPr>
          <a:xfrm>
            <a:off x="2608582" y="3290503"/>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t>Librería</a:t>
            </a:r>
          </a:p>
          <a:p>
            <a:pPr algn="ctr"/>
            <a:r>
              <a:rPr lang="es-VE" sz="1200" dirty="0" smtClean="0"/>
              <a:t>RAILS</a:t>
            </a:r>
            <a:endParaRPr lang="es-VE" sz="1200" dirty="0"/>
          </a:p>
        </p:txBody>
      </p:sp>
      <p:sp>
        <p:nvSpPr>
          <p:cNvPr id="33" name="32 Rectángulo"/>
          <p:cNvSpPr/>
          <p:nvPr/>
        </p:nvSpPr>
        <p:spPr>
          <a:xfrm>
            <a:off x="2608581" y="3747703"/>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t>rack</a:t>
            </a:r>
            <a:endParaRPr lang="es-VE" dirty="0"/>
          </a:p>
        </p:txBody>
      </p:sp>
      <p:sp>
        <p:nvSpPr>
          <p:cNvPr id="34" name="33 Rectángulo"/>
          <p:cNvSpPr/>
          <p:nvPr/>
        </p:nvSpPr>
        <p:spPr>
          <a:xfrm>
            <a:off x="2608582" y="4225685"/>
            <a:ext cx="914400" cy="4572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000" dirty="0" smtClean="0"/>
              <a:t>Webrick</a:t>
            </a:r>
          </a:p>
          <a:p>
            <a:pPr algn="ctr"/>
            <a:r>
              <a:rPr lang="es-VE" sz="1000" dirty="0" smtClean="0"/>
              <a:t>Calidad</a:t>
            </a:r>
          </a:p>
          <a:p>
            <a:pPr algn="ctr"/>
            <a:r>
              <a:rPr lang="es-VE" sz="1000" dirty="0" smtClean="0"/>
              <a:t>producción</a:t>
            </a:r>
            <a:endParaRPr lang="es-VE" sz="1000" dirty="0"/>
          </a:p>
        </p:txBody>
      </p:sp>
      <p:sp>
        <p:nvSpPr>
          <p:cNvPr id="43" name="42 Rectángulo"/>
          <p:cNvSpPr/>
          <p:nvPr/>
        </p:nvSpPr>
        <p:spPr>
          <a:xfrm>
            <a:off x="3675382" y="2854153"/>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t>Adaptador</a:t>
            </a:r>
          </a:p>
          <a:p>
            <a:pPr algn="ctr"/>
            <a:r>
              <a:rPr lang="es-VE" sz="1200" dirty="0" smtClean="0"/>
              <a:t>MySQL</a:t>
            </a:r>
            <a:endParaRPr lang="es-VE" sz="1200" dirty="0"/>
          </a:p>
        </p:txBody>
      </p:sp>
      <p:sp>
        <p:nvSpPr>
          <p:cNvPr id="44" name="43 Rectángulo"/>
          <p:cNvSpPr/>
          <p:nvPr/>
        </p:nvSpPr>
        <p:spPr>
          <a:xfrm>
            <a:off x="3675382" y="3311353"/>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t>Librería</a:t>
            </a:r>
          </a:p>
          <a:p>
            <a:pPr algn="ctr"/>
            <a:r>
              <a:rPr lang="es-VE" sz="1200" dirty="0" smtClean="0"/>
              <a:t>RAILS</a:t>
            </a:r>
            <a:endParaRPr lang="es-VE" sz="1200" dirty="0"/>
          </a:p>
        </p:txBody>
      </p:sp>
      <p:sp>
        <p:nvSpPr>
          <p:cNvPr id="45" name="44 Rectángulo"/>
          <p:cNvSpPr/>
          <p:nvPr/>
        </p:nvSpPr>
        <p:spPr>
          <a:xfrm>
            <a:off x="3675381" y="3768553"/>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t>rack</a:t>
            </a:r>
            <a:endParaRPr lang="es-VE" dirty="0"/>
          </a:p>
        </p:txBody>
      </p:sp>
      <p:sp>
        <p:nvSpPr>
          <p:cNvPr id="47" name="46 Rectángulo"/>
          <p:cNvSpPr/>
          <p:nvPr/>
        </p:nvSpPr>
        <p:spPr>
          <a:xfrm>
            <a:off x="5139444" y="2854153"/>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t>Adaptador</a:t>
            </a:r>
          </a:p>
          <a:p>
            <a:pPr algn="ctr"/>
            <a:r>
              <a:rPr lang="es-VE" sz="1200" dirty="0" smtClean="0"/>
              <a:t>MySQL</a:t>
            </a:r>
            <a:endParaRPr lang="es-VE" sz="1200" dirty="0"/>
          </a:p>
        </p:txBody>
      </p:sp>
      <p:sp>
        <p:nvSpPr>
          <p:cNvPr id="48" name="47 Rectángulo"/>
          <p:cNvSpPr/>
          <p:nvPr/>
        </p:nvSpPr>
        <p:spPr>
          <a:xfrm>
            <a:off x="5139444" y="3311353"/>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t>Librería</a:t>
            </a:r>
          </a:p>
          <a:p>
            <a:pPr algn="ctr"/>
            <a:r>
              <a:rPr lang="es-VE" sz="1200" dirty="0" smtClean="0"/>
              <a:t>RAILS</a:t>
            </a:r>
            <a:endParaRPr lang="es-VE" sz="1200" dirty="0"/>
          </a:p>
        </p:txBody>
      </p:sp>
      <p:sp>
        <p:nvSpPr>
          <p:cNvPr id="49" name="48 Rectángulo"/>
          <p:cNvSpPr/>
          <p:nvPr/>
        </p:nvSpPr>
        <p:spPr>
          <a:xfrm>
            <a:off x="5139443" y="3768553"/>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t>rack</a:t>
            </a:r>
            <a:endParaRPr lang="es-VE" dirty="0"/>
          </a:p>
        </p:txBody>
      </p:sp>
      <p:sp>
        <p:nvSpPr>
          <p:cNvPr id="51" name="50 Esquina doblada"/>
          <p:cNvSpPr/>
          <p:nvPr/>
        </p:nvSpPr>
        <p:spPr>
          <a:xfrm rot="10800000">
            <a:off x="2608581" y="4873413"/>
            <a:ext cx="914400" cy="498832"/>
          </a:xfrm>
          <a:prstGeom prst="foldedCorne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200" dirty="0"/>
          </a:p>
        </p:txBody>
      </p:sp>
      <p:sp>
        <p:nvSpPr>
          <p:cNvPr id="52" name="51 CuadroTexto"/>
          <p:cNvSpPr txBox="1"/>
          <p:nvPr/>
        </p:nvSpPr>
        <p:spPr>
          <a:xfrm>
            <a:off x="2688113" y="4910580"/>
            <a:ext cx="755335" cy="461665"/>
          </a:xfrm>
          <a:prstGeom prst="rect">
            <a:avLst/>
          </a:prstGeom>
          <a:noFill/>
        </p:spPr>
        <p:txBody>
          <a:bodyPr wrap="none" rtlCol="0">
            <a:spAutoFit/>
          </a:bodyPr>
          <a:lstStyle/>
          <a:p>
            <a:r>
              <a:rPr lang="es-VE" sz="1200" dirty="0" smtClean="0">
                <a:solidFill>
                  <a:schemeClr val="bg1"/>
                </a:solidFill>
              </a:rPr>
              <a:t>Cache de</a:t>
            </a:r>
          </a:p>
          <a:p>
            <a:pPr algn="ctr"/>
            <a:r>
              <a:rPr lang="es-VE" sz="1200" dirty="0" smtClean="0">
                <a:solidFill>
                  <a:schemeClr val="bg1"/>
                </a:solidFill>
              </a:rPr>
              <a:t>páginas</a:t>
            </a:r>
            <a:endParaRPr lang="es-VE" sz="1200" dirty="0">
              <a:solidFill>
                <a:schemeClr val="bg1"/>
              </a:solidFill>
            </a:endParaRPr>
          </a:p>
        </p:txBody>
      </p:sp>
      <p:pic>
        <p:nvPicPr>
          <p:cNvPr id="53" name="4 Marcador de contenido"/>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562072" y="5461644"/>
            <a:ext cx="747713" cy="721592"/>
          </a:xfrm>
        </p:spPr>
      </p:pic>
      <p:sp>
        <p:nvSpPr>
          <p:cNvPr id="54" name="53 Rectángulo"/>
          <p:cNvSpPr/>
          <p:nvPr/>
        </p:nvSpPr>
        <p:spPr>
          <a:xfrm>
            <a:off x="3815276" y="4915046"/>
            <a:ext cx="2133600" cy="4572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solidFill>
                  <a:schemeClr val="bg1"/>
                </a:solidFill>
              </a:rPr>
              <a:t>Apache  w/ mod_rails</a:t>
            </a:r>
          </a:p>
          <a:p>
            <a:pPr algn="ctr"/>
            <a:r>
              <a:rPr lang="es-VE" sz="1200" dirty="0" smtClean="0">
                <a:solidFill>
                  <a:schemeClr val="bg1"/>
                </a:solidFill>
              </a:rPr>
              <a:t>+ caching mode</a:t>
            </a:r>
            <a:endParaRPr lang="es-VE" sz="1200" dirty="0">
              <a:solidFill>
                <a:schemeClr val="bg1"/>
              </a:solidFill>
            </a:endParaRPr>
          </a:p>
        </p:txBody>
      </p:sp>
      <p:cxnSp>
        <p:nvCxnSpPr>
          <p:cNvPr id="56" name="55 Conector recto de flecha"/>
          <p:cNvCxnSpPr/>
          <p:nvPr/>
        </p:nvCxnSpPr>
        <p:spPr>
          <a:xfrm>
            <a:off x="3480826" y="4695187"/>
            <a:ext cx="944051" cy="19666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p:nvPr/>
        </p:nvCxnSpPr>
        <p:spPr>
          <a:xfrm>
            <a:off x="4348677" y="4709893"/>
            <a:ext cx="152400" cy="18196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64 Conector recto de flecha"/>
          <p:cNvCxnSpPr/>
          <p:nvPr/>
        </p:nvCxnSpPr>
        <p:spPr>
          <a:xfrm flipH="1">
            <a:off x="4589781" y="4709893"/>
            <a:ext cx="800102" cy="18196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8" name="67 Rectángulo"/>
          <p:cNvSpPr/>
          <p:nvPr/>
        </p:nvSpPr>
        <p:spPr>
          <a:xfrm>
            <a:off x="6332677" y="6210945"/>
            <a:ext cx="2483116" cy="646331"/>
          </a:xfrm>
          <a:prstGeom prst="rect">
            <a:avLst/>
          </a:prstGeom>
        </p:spPr>
        <p:txBody>
          <a:bodyPr wrap="none">
            <a:spAutoFit/>
          </a:bodyPr>
          <a:lstStyle/>
          <a:p>
            <a:pPr lvl="0"/>
            <a:r>
              <a:rPr lang="es-VE" dirty="0" smtClean="0">
                <a:solidFill>
                  <a:srgbClr val="7030A0"/>
                </a:solidFill>
              </a:rPr>
              <a:t>Despliegue a gran escala</a:t>
            </a:r>
          </a:p>
          <a:p>
            <a:pPr lvl="0" algn="ctr"/>
            <a:r>
              <a:rPr lang="es-VE" dirty="0" smtClean="0">
                <a:solidFill>
                  <a:srgbClr val="7030A0"/>
                </a:solidFill>
              </a:rPr>
              <a:t>(ej: HEROKU)</a:t>
            </a:r>
            <a:endParaRPr lang="es-VE" dirty="0">
              <a:solidFill>
                <a:srgbClr val="7030A0"/>
              </a:solidFill>
            </a:endParaRPr>
          </a:p>
        </p:txBody>
      </p:sp>
      <p:cxnSp>
        <p:nvCxnSpPr>
          <p:cNvPr id="70" name="69 Conector recto de flecha"/>
          <p:cNvCxnSpPr/>
          <p:nvPr/>
        </p:nvCxnSpPr>
        <p:spPr>
          <a:xfrm flipH="1">
            <a:off x="3175393" y="2295362"/>
            <a:ext cx="957189" cy="3766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72 Conector recto de flecha"/>
          <p:cNvCxnSpPr>
            <a:stCxn id="30" idx="3"/>
          </p:cNvCxnSpPr>
          <p:nvPr/>
        </p:nvCxnSpPr>
        <p:spPr>
          <a:xfrm flipH="1">
            <a:off x="4132582" y="2287335"/>
            <a:ext cx="206761" cy="38467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8" name="77 Conector recto de flecha"/>
          <p:cNvCxnSpPr/>
          <p:nvPr/>
        </p:nvCxnSpPr>
        <p:spPr>
          <a:xfrm flipH="1" flipV="1">
            <a:off x="4589781" y="2316322"/>
            <a:ext cx="800102" cy="3556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2" name="81 Rectángulo"/>
          <p:cNvSpPr/>
          <p:nvPr/>
        </p:nvSpPr>
        <p:spPr>
          <a:xfrm>
            <a:off x="3675382" y="4225685"/>
            <a:ext cx="914400" cy="4572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000" dirty="0" smtClean="0"/>
              <a:t>Webrick</a:t>
            </a:r>
          </a:p>
          <a:p>
            <a:pPr algn="ctr"/>
            <a:r>
              <a:rPr lang="es-VE" sz="1000" dirty="0" smtClean="0"/>
              <a:t>Calidad</a:t>
            </a:r>
          </a:p>
          <a:p>
            <a:pPr algn="ctr"/>
            <a:r>
              <a:rPr lang="es-VE" sz="1000" dirty="0" smtClean="0"/>
              <a:t>producción</a:t>
            </a:r>
            <a:endParaRPr lang="es-VE" sz="1000" dirty="0"/>
          </a:p>
        </p:txBody>
      </p:sp>
      <p:sp>
        <p:nvSpPr>
          <p:cNvPr id="84" name="83 Rectángulo"/>
          <p:cNvSpPr/>
          <p:nvPr/>
        </p:nvSpPr>
        <p:spPr>
          <a:xfrm>
            <a:off x="5139444" y="4225685"/>
            <a:ext cx="914400" cy="4572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000" dirty="0" smtClean="0"/>
              <a:t>Webrick</a:t>
            </a:r>
          </a:p>
          <a:p>
            <a:pPr algn="ctr"/>
            <a:r>
              <a:rPr lang="es-VE" sz="1000" dirty="0" smtClean="0"/>
              <a:t>Calidad</a:t>
            </a:r>
          </a:p>
          <a:p>
            <a:pPr algn="ctr"/>
            <a:r>
              <a:rPr lang="es-VE" sz="1000" dirty="0" smtClean="0"/>
              <a:t>producción</a:t>
            </a:r>
            <a:endParaRPr lang="es-VE" sz="1000" dirty="0"/>
          </a:p>
        </p:txBody>
      </p:sp>
      <p:sp>
        <p:nvSpPr>
          <p:cNvPr id="89" name="88 Rectángulo redondeado"/>
          <p:cNvSpPr/>
          <p:nvPr/>
        </p:nvSpPr>
        <p:spPr>
          <a:xfrm rot="5400000">
            <a:off x="7515986" y="793461"/>
            <a:ext cx="577229" cy="2133600"/>
          </a:xfrm>
          <a:prstGeom prst="round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90" name="89 Rectángulo redondeado"/>
          <p:cNvSpPr/>
          <p:nvPr/>
        </p:nvSpPr>
        <p:spPr>
          <a:xfrm rot="5400000">
            <a:off x="7439786" y="888141"/>
            <a:ext cx="577229" cy="2133600"/>
          </a:xfrm>
          <a:prstGeom prst="roundRect">
            <a:avLst/>
          </a:prstGeom>
          <a:solidFill>
            <a:schemeClr val="bg1"/>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91" name="90 Rectángulo redondeado"/>
          <p:cNvSpPr/>
          <p:nvPr/>
        </p:nvSpPr>
        <p:spPr>
          <a:xfrm rot="5400000">
            <a:off x="7335877" y="986012"/>
            <a:ext cx="577229" cy="2133600"/>
          </a:xfrm>
          <a:prstGeom prst="roundRect">
            <a:avLst/>
          </a:prstGeom>
          <a:solidFill>
            <a:schemeClr val="bg1"/>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92" name="91 Cilindro"/>
          <p:cNvSpPr/>
          <p:nvPr/>
        </p:nvSpPr>
        <p:spPr>
          <a:xfrm>
            <a:off x="6710091" y="1827982"/>
            <a:ext cx="838200" cy="457200"/>
          </a:xfrm>
          <a:prstGeom prst="ca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000" dirty="0" smtClean="0"/>
              <a:t>PostgreSQL</a:t>
            </a:r>
            <a:endParaRPr lang="es-VE" sz="1000" dirty="0"/>
          </a:p>
        </p:txBody>
      </p:sp>
      <p:sp>
        <p:nvSpPr>
          <p:cNvPr id="93" name="92 Esquina doblada"/>
          <p:cNvSpPr/>
          <p:nvPr/>
        </p:nvSpPr>
        <p:spPr>
          <a:xfrm rot="10800000">
            <a:off x="7648868" y="1823094"/>
            <a:ext cx="914400" cy="459130"/>
          </a:xfrm>
          <a:prstGeom prst="foldedCorne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200" dirty="0"/>
          </a:p>
        </p:txBody>
      </p:sp>
      <p:sp>
        <p:nvSpPr>
          <p:cNvPr id="94" name="93 CuadroTexto"/>
          <p:cNvSpPr txBox="1"/>
          <p:nvPr/>
        </p:nvSpPr>
        <p:spPr>
          <a:xfrm>
            <a:off x="7728400" y="1860261"/>
            <a:ext cx="766493" cy="461665"/>
          </a:xfrm>
          <a:prstGeom prst="rect">
            <a:avLst/>
          </a:prstGeom>
          <a:noFill/>
        </p:spPr>
        <p:txBody>
          <a:bodyPr wrap="none" rtlCol="0">
            <a:spAutoFit/>
          </a:bodyPr>
          <a:lstStyle/>
          <a:p>
            <a:r>
              <a:rPr lang="es-VE" sz="1200" dirty="0" smtClean="0">
                <a:solidFill>
                  <a:schemeClr val="bg1"/>
                </a:solidFill>
              </a:rPr>
              <a:t>Cache de</a:t>
            </a:r>
          </a:p>
          <a:p>
            <a:pPr algn="ctr"/>
            <a:r>
              <a:rPr lang="es-VE" sz="1200" dirty="0" smtClean="0">
                <a:solidFill>
                  <a:schemeClr val="bg1"/>
                </a:solidFill>
              </a:rPr>
              <a:t>Database</a:t>
            </a:r>
            <a:endParaRPr lang="es-VE" sz="1200" dirty="0">
              <a:solidFill>
                <a:schemeClr val="bg1"/>
              </a:solidFill>
            </a:endParaRPr>
          </a:p>
        </p:txBody>
      </p:sp>
      <p:sp>
        <p:nvSpPr>
          <p:cNvPr id="99" name="98 Rectángulo redondeado"/>
          <p:cNvSpPr/>
          <p:nvPr/>
        </p:nvSpPr>
        <p:spPr>
          <a:xfrm rot="5400000">
            <a:off x="6752815" y="2492011"/>
            <a:ext cx="799713" cy="1524000"/>
          </a:xfrm>
          <a:prstGeom prst="roundRect">
            <a:avLst/>
          </a:prstGeom>
          <a:solidFill>
            <a:schemeClr val="bg1"/>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01" name="100 Rectángulo redondeado"/>
          <p:cNvSpPr/>
          <p:nvPr/>
        </p:nvSpPr>
        <p:spPr>
          <a:xfrm rot="5400000">
            <a:off x="6905215" y="2644411"/>
            <a:ext cx="799713" cy="1524000"/>
          </a:xfrm>
          <a:prstGeom prst="roundRect">
            <a:avLst/>
          </a:prstGeom>
          <a:solidFill>
            <a:schemeClr val="bg1"/>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02" name="101 Rectángulo redondeado"/>
          <p:cNvSpPr/>
          <p:nvPr/>
        </p:nvSpPr>
        <p:spPr>
          <a:xfrm rot="5400000">
            <a:off x="7057615" y="2796811"/>
            <a:ext cx="799713" cy="1524000"/>
          </a:xfrm>
          <a:prstGeom prst="roundRect">
            <a:avLst/>
          </a:prstGeom>
          <a:solidFill>
            <a:schemeClr val="bg1"/>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03" name="102 Paralelogramo"/>
          <p:cNvSpPr/>
          <p:nvPr/>
        </p:nvSpPr>
        <p:spPr>
          <a:xfrm>
            <a:off x="6802845" y="3291996"/>
            <a:ext cx="200890" cy="106342"/>
          </a:xfrm>
          <a:prstGeom prst="parallelogram">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04" name="103 Paralelogramo"/>
          <p:cNvSpPr/>
          <p:nvPr/>
        </p:nvSpPr>
        <p:spPr>
          <a:xfrm>
            <a:off x="7048763" y="3291996"/>
            <a:ext cx="200890" cy="106342"/>
          </a:xfrm>
          <a:prstGeom prst="parallelogram">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05" name="104 Paralelogramo"/>
          <p:cNvSpPr/>
          <p:nvPr/>
        </p:nvSpPr>
        <p:spPr>
          <a:xfrm>
            <a:off x="7305071" y="3291996"/>
            <a:ext cx="200890" cy="106342"/>
          </a:xfrm>
          <a:prstGeom prst="parallelogram">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06" name="105 Paralelogramo"/>
          <p:cNvSpPr/>
          <p:nvPr/>
        </p:nvSpPr>
        <p:spPr>
          <a:xfrm>
            <a:off x="6955245" y="3444396"/>
            <a:ext cx="200890" cy="106342"/>
          </a:xfrm>
          <a:prstGeom prst="parallelogram">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07" name="106 Paralelogramo"/>
          <p:cNvSpPr/>
          <p:nvPr/>
        </p:nvSpPr>
        <p:spPr>
          <a:xfrm>
            <a:off x="7201163" y="3444396"/>
            <a:ext cx="200890" cy="106342"/>
          </a:xfrm>
          <a:prstGeom prst="parallelogram">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08" name="107 Paralelogramo"/>
          <p:cNvSpPr/>
          <p:nvPr/>
        </p:nvSpPr>
        <p:spPr>
          <a:xfrm>
            <a:off x="7457471" y="3444396"/>
            <a:ext cx="200890" cy="106342"/>
          </a:xfrm>
          <a:prstGeom prst="parallelogram">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09" name="108 Paralelogramo"/>
          <p:cNvSpPr/>
          <p:nvPr/>
        </p:nvSpPr>
        <p:spPr>
          <a:xfrm>
            <a:off x="7107645" y="3596796"/>
            <a:ext cx="200890" cy="106342"/>
          </a:xfrm>
          <a:prstGeom prst="parallelogram">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10" name="109 Paralelogramo"/>
          <p:cNvSpPr/>
          <p:nvPr/>
        </p:nvSpPr>
        <p:spPr>
          <a:xfrm>
            <a:off x="7353563" y="3596796"/>
            <a:ext cx="200890" cy="106342"/>
          </a:xfrm>
          <a:prstGeom prst="parallelogram">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11" name="110 Paralelogramo"/>
          <p:cNvSpPr/>
          <p:nvPr/>
        </p:nvSpPr>
        <p:spPr>
          <a:xfrm>
            <a:off x="7609871" y="3596796"/>
            <a:ext cx="200890" cy="106342"/>
          </a:xfrm>
          <a:prstGeom prst="parallelogram">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12" name="111 Paralelogramo"/>
          <p:cNvSpPr/>
          <p:nvPr/>
        </p:nvSpPr>
        <p:spPr>
          <a:xfrm>
            <a:off x="7260045" y="3749196"/>
            <a:ext cx="200890" cy="106342"/>
          </a:xfrm>
          <a:prstGeom prst="parallelogram">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13" name="112 Paralelogramo"/>
          <p:cNvSpPr/>
          <p:nvPr/>
        </p:nvSpPr>
        <p:spPr>
          <a:xfrm>
            <a:off x="7505963" y="3749196"/>
            <a:ext cx="200890" cy="106342"/>
          </a:xfrm>
          <a:prstGeom prst="parallelogram">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14" name="113 Paralelogramo"/>
          <p:cNvSpPr/>
          <p:nvPr/>
        </p:nvSpPr>
        <p:spPr>
          <a:xfrm>
            <a:off x="7762271" y="3749196"/>
            <a:ext cx="200890" cy="106342"/>
          </a:xfrm>
          <a:prstGeom prst="parallelogram">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15" name="114 CuadroTexto"/>
          <p:cNvSpPr txBox="1"/>
          <p:nvPr/>
        </p:nvSpPr>
        <p:spPr>
          <a:xfrm>
            <a:off x="8238572" y="2922725"/>
            <a:ext cx="923009" cy="830997"/>
          </a:xfrm>
          <a:prstGeom prst="rect">
            <a:avLst/>
          </a:prstGeom>
          <a:noFill/>
        </p:spPr>
        <p:txBody>
          <a:bodyPr wrap="none" rtlCol="0">
            <a:spAutoFit/>
          </a:bodyPr>
          <a:lstStyle/>
          <a:p>
            <a:pPr algn="ctr"/>
            <a:r>
              <a:rPr lang="es-VE" sz="1200" dirty="0" err="1" smtClean="0">
                <a:solidFill>
                  <a:srgbClr val="7030A0"/>
                </a:solidFill>
              </a:rPr>
              <a:t>Dynos</a:t>
            </a:r>
            <a:endParaRPr lang="es-VE" sz="1200" dirty="0" smtClean="0">
              <a:solidFill>
                <a:srgbClr val="7030A0"/>
              </a:solidFill>
            </a:endParaRPr>
          </a:p>
          <a:p>
            <a:pPr algn="ctr"/>
            <a:r>
              <a:rPr lang="es-VE" sz="1200" dirty="0" smtClean="0">
                <a:solidFill>
                  <a:srgbClr val="7030A0"/>
                </a:solidFill>
              </a:rPr>
              <a:t>( Servidores</a:t>
            </a:r>
          </a:p>
          <a:p>
            <a:pPr algn="ctr"/>
            <a:r>
              <a:rPr lang="es-VE" sz="1200" dirty="0">
                <a:solidFill>
                  <a:srgbClr val="7030A0"/>
                </a:solidFill>
              </a:rPr>
              <a:t>d</a:t>
            </a:r>
            <a:r>
              <a:rPr lang="es-VE" sz="1200" dirty="0" smtClean="0">
                <a:solidFill>
                  <a:srgbClr val="7030A0"/>
                </a:solidFill>
              </a:rPr>
              <a:t>e Apps </a:t>
            </a:r>
          </a:p>
          <a:p>
            <a:pPr algn="ctr"/>
            <a:r>
              <a:rPr lang="es-VE" sz="1200" dirty="0" smtClean="0">
                <a:solidFill>
                  <a:srgbClr val="7030A0"/>
                </a:solidFill>
              </a:rPr>
              <a:t>Ligeros)</a:t>
            </a:r>
            <a:endParaRPr lang="es-VE" sz="1200" dirty="0">
              <a:solidFill>
                <a:srgbClr val="7030A0"/>
              </a:solidFill>
            </a:endParaRPr>
          </a:p>
        </p:txBody>
      </p:sp>
      <p:sp>
        <p:nvSpPr>
          <p:cNvPr id="116" name="115 Rectángulo redondeado"/>
          <p:cNvSpPr/>
          <p:nvPr/>
        </p:nvSpPr>
        <p:spPr>
          <a:xfrm rot="5400000">
            <a:off x="7488277" y="3462024"/>
            <a:ext cx="577229" cy="2133600"/>
          </a:xfrm>
          <a:prstGeom prst="roundRect">
            <a:avLst/>
          </a:prstGeom>
          <a:solidFill>
            <a:schemeClr val="bg1"/>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17" name="116 Rectángulo redondeado"/>
          <p:cNvSpPr/>
          <p:nvPr/>
        </p:nvSpPr>
        <p:spPr>
          <a:xfrm rot="5400000">
            <a:off x="7369746" y="3577588"/>
            <a:ext cx="577229" cy="2133600"/>
          </a:xfrm>
          <a:prstGeom prst="roundRect">
            <a:avLst/>
          </a:prstGeom>
          <a:solidFill>
            <a:schemeClr val="bg1"/>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18" name="117 Rectángulo redondeado"/>
          <p:cNvSpPr/>
          <p:nvPr/>
        </p:nvSpPr>
        <p:spPr>
          <a:xfrm rot="5400000">
            <a:off x="7217348" y="3691376"/>
            <a:ext cx="577229" cy="2133600"/>
          </a:xfrm>
          <a:prstGeom prst="roundRect">
            <a:avLst/>
          </a:prstGeom>
          <a:solidFill>
            <a:schemeClr val="bg1"/>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19" name="118 CuadroTexto"/>
          <p:cNvSpPr txBox="1"/>
          <p:nvPr/>
        </p:nvSpPr>
        <p:spPr>
          <a:xfrm>
            <a:off x="6811418" y="4535024"/>
            <a:ext cx="1300228" cy="461665"/>
          </a:xfrm>
          <a:prstGeom prst="rect">
            <a:avLst/>
          </a:prstGeom>
          <a:noFill/>
        </p:spPr>
        <p:txBody>
          <a:bodyPr wrap="none" rtlCol="0">
            <a:spAutoFit/>
          </a:bodyPr>
          <a:lstStyle/>
          <a:p>
            <a:r>
              <a:rPr lang="es-VE" sz="1200" dirty="0" smtClean="0">
                <a:solidFill>
                  <a:srgbClr val="7030A0"/>
                </a:solidFill>
              </a:rPr>
              <a:t>Servidores HTTP /</a:t>
            </a:r>
          </a:p>
          <a:p>
            <a:pPr algn="ctr"/>
            <a:r>
              <a:rPr lang="es-VE" sz="1200" dirty="0" smtClean="0">
                <a:solidFill>
                  <a:srgbClr val="7030A0"/>
                </a:solidFill>
              </a:rPr>
              <a:t>caches</a:t>
            </a:r>
            <a:endParaRPr lang="es-VE" sz="1200" dirty="0">
              <a:solidFill>
                <a:srgbClr val="7030A0"/>
              </a:solidFill>
            </a:endParaRPr>
          </a:p>
        </p:txBody>
      </p:sp>
      <p:pic>
        <p:nvPicPr>
          <p:cNvPr id="120" name="4 Marcador de contenido"/>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713819" y="5372245"/>
            <a:ext cx="747713" cy="721592"/>
          </a:xfrm>
        </p:spPr>
      </p:pic>
      <p:pic>
        <p:nvPicPr>
          <p:cNvPr id="121" name="4 Marcador de contenido"/>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747180" y="5372246"/>
            <a:ext cx="747713" cy="721592"/>
          </a:xfrm>
        </p:spPr>
      </p:pic>
      <p:sp>
        <p:nvSpPr>
          <p:cNvPr id="122" name="121 Rectángulo"/>
          <p:cNvSpPr/>
          <p:nvPr/>
        </p:nvSpPr>
        <p:spPr>
          <a:xfrm>
            <a:off x="3175393" y="6473175"/>
            <a:ext cx="2651367" cy="369332"/>
          </a:xfrm>
          <a:prstGeom prst="rect">
            <a:avLst/>
          </a:prstGeom>
        </p:spPr>
        <p:txBody>
          <a:bodyPr wrap="none">
            <a:spAutoFit/>
          </a:bodyPr>
          <a:lstStyle/>
          <a:p>
            <a:pPr lvl="0"/>
            <a:r>
              <a:rPr lang="es-VE" dirty="0" smtClean="0">
                <a:solidFill>
                  <a:srgbClr val="7030A0"/>
                </a:solidFill>
              </a:rPr>
              <a:t>Despliegue a media escala</a:t>
            </a:r>
            <a:endParaRPr lang="es-VE" dirty="0">
              <a:solidFill>
                <a:srgbClr val="7030A0"/>
              </a:solidFill>
            </a:endParaRPr>
          </a:p>
        </p:txBody>
      </p:sp>
    </p:spTree>
    <p:extLst>
      <p:ext uri="{BB962C8B-B14F-4D97-AF65-F5344CB8AC3E}">
        <p14:creationId xmlns:p14="http://schemas.microsoft.com/office/powerpoint/2010/main" val="162235299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smtClean="0"/>
              <a:t>Sharding              Replicación</a:t>
            </a:r>
            <a:endParaRPr lang="es-VE" dirty="0"/>
          </a:p>
        </p:txBody>
      </p:sp>
      <p:sp>
        <p:nvSpPr>
          <p:cNvPr id="5" name="4 Cilindro"/>
          <p:cNvSpPr/>
          <p:nvPr/>
        </p:nvSpPr>
        <p:spPr>
          <a:xfrm>
            <a:off x="2667000" y="1717582"/>
            <a:ext cx="1094510" cy="59612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t>Usuarios A-J</a:t>
            </a:r>
            <a:endParaRPr lang="es-VE" sz="1200" dirty="0"/>
          </a:p>
        </p:txBody>
      </p:sp>
      <p:sp>
        <p:nvSpPr>
          <p:cNvPr id="10" name="9 Rectángulo"/>
          <p:cNvSpPr/>
          <p:nvPr/>
        </p:nvSpPr>
        <p:spPr>
          <a:xfrm>
            <a:off x="949037" y="1731055"/>
            <a:ext cx="1066800" cy="582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solidFill>
                  <a:schemeClr val="bg2"/>
                </a:solidFill>
              </a:rPr>
              <a:t>Servidor de</a:t>
            </a:r>
          </a:p>
          <a:p>
            <a:pPr algn="ctr"/>
            <a:r>
              <a:rPr lang="es-VE" sz="1200" dirty="0" smtClean="0">
                <a:solidFill>
                  <a:schemeClr val="bg2"/>
                </a:solidFill>
              </a:rPr>
              <a:t>Aplicación</a:t>
            </a:r>
            <a:endParaRPr lang="es-VE" sz="1200" dirty="0">
              <a:solidFill>
                <a:schemeClr val="bg2"/>
              </a:solidFill>
            </a:endParaRPr>
          </a:p>
        </p:txBody>
      </p:sp>
      <p:sp>
        <p:nvSpPr>
          <p:cNvPr id="11" name="10 Rectángulo"/>
          <p:cNvSpPr/>
          <p:nvPr/>
        </p:nvSpPr>
        <p:spPr>
          <a:xfrm>
            <a:off x="949037" y="2435351"/>
            <a:ext cx="1066800" cy="582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t>Servidor de</a:t>
            </a:r>
          </a:p>
          <a:p>
            <a:pPr algn="ctr"/>
            <a:r>
              <a:rPr lang="es-VE" sz="1200" dirty="0" smtClean="0"/>
              <a:t>Aplicación</a:t>
            </a:r>
            <a:endParaRPr lang="es-VE" sz="1200" dirty="0"/>
          </a:p>
        </p:txBody>
      </p:sp>
      <p:sp>
        <p:nvSpPr>
          <p:cNvPr id="12" name="11 Rectángulo"/>
          <p:cNvSpPr/>
          <p:nvPr/>
        </p:nvSpPr>
        <p:spPr>
          <a:xfrm>
            <a:off x="949037" y="3116269"/>
            <a:ext cx="1066800" cy="582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t>Servidor de</a:t>
            </a:r>
          </a:p>
          <a:p>
            <a:pPr algn="ctr"/>
            <a:r>
              <a:rPr lang="es-VE" sz="1200" dirty="0" smtClean="0"/>
              <a:t>Aplicación</a:t>
            </a:r>
            <a:endParaRPr lang="es-VE" sz="1200" dirty="0"/>
          </a:p>
        </p:txBody>
      </p:sp>
      <p:sp>
        <p:nvSpPr>
          <p:cNvPr id="14" name="13 Cilindro"/>
          <p:cNvSpPr/>
          <p:nvPr/>
        </p:nvSpPr>
        <p:spPr>
          <a:xfrm>
            <a:off x="2667000" y="2423020"/>
            <a:ext cx="1094510" cy="59498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t>Usuarios K-R</a:t>
            </a:r>
            <a:endParaRPr lang="es-VE" sz="1200" dirty="0"/>
          </a:p>
        </p:txBody>
      </p:sp>
      <p:sp>
        <p:nvSpPr>
          <p:cNvPr id="15" name="14 Cilindro"/>
          <p:cNvSpPr/>
          <p:nvPr/>
        </p:nvSpPr>
        <p:spPr>
          <a:xfrm>
            <a:off x="2667000" y="3103557"/>
            <a:ext cx="1094510" cy="59536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t>Usuarios S-Z</a:t>
            </a:r>
            <a:endParaRPr lang="es-VE" sz="1200" dirty="0"/>
          </a:p>
        </p:txBody>
      </p:sp>
      <p:sp>
        <p:nvSpPr>
          <p:cNvPr id="17" name="16 Cilindro"/>
          <p:cNvSpPr/>
          <p:nvPr/>
        </p:nvSpPr>
        <p:spPr>
          <a:xfrm>
            <a:off x="6858000" y="1717582"/>
            <a:ext cx="1094510" cy="59612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t>Usuarios</a:t>
            </a:r>
          </a:p>
          <a:p>
            <a:pPr algn="ctr"/>
            <a:r>
              <a:rPr lang="es-VE" sz="1200" dirty="0" smtClean="0"/>
              <a:t>todos</a:t>
            </a:r>
            <a:endParaRPr lang="es-VE" sz="1200" dirty="0"/>
          </a:p>
        </p:txBody>
      </p:sp>
      <p:sp>
        <p:nvSpPr>
          <p:cNvPr id="18" name="17 Rectángulo"/>
          <p:cNvSpPr/>
          <p:nvPr/>
        </p:nvSpPr>
        <p:spPr>
          <a:xfrm>
            <a:off x="5140037" y="1731055"/>
            <a:ext cx="1066800" cy="582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solidFill>
                  <a:schemeClr val="bg2"/>
                </a:solidFill>
              </a:rPr>
              <a:t>Servidor de</a:t>
            </a:r>
          </a:p>
          <a:p>
            <a:pPr algn="ctr"/>
            <a:r>
              <a:rPr lang="es-VE" sz="1200" dirty="0" smtClean="0">
                <a:solidFill>
                  <a:schemeClr val="bg2"/>
                </a:solidFill>
              </a:rPr>
              <a:t>Aplicación</a:t>
            </a:r>
            <a:endParaRPr lang="es-VE" sz="1200" dirty="0">
              <a:solidFill>
                <a:schemeClr val="bg2"/>
              </a:solidFill>
            </a:endParaRPr>
          </a:p>
        </p:txBody>
      </p:sp>
      <p:sp>
        <p:nvSpPr>
          <p:cNvPr id="19" name="18 Rectángulo"/>
          <p:cNvSpPr/>
          <p:nvPr/>
        </p:nvSpPr>
        <p:spPr>
          <a:xfrm>
            <a:off x="5140037" y="2435351"/>
            <a:ext cx="1066800" cy="582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t>Servidor de</a:t>
            </a:r>
          </a:p>
          <a:p>
            <a:pPr algn="ctr"/>
            <a:r>
              <a:rPr lang="es-VE" sz="1200" dirty="0" smtClean="0"/>
              <a:t>Aplicación</a:t>
            </a:r>
            <a:endParaRPr lang="es-VE" sz="1200" dirty="0"/>
          </a:p>
        </p:txBody>
      </p:sp>
      <p:sp>
        <p:nvSpPr>
          <p:cNvPr id="20" name="19 Rectángulo"/>
          <p:cNvSpPr/>
          <p:nvPr/>
        </p:nvSpPr>
        <p:spPr>
          <a:xfrm>
            <a:off x="5140037" y="3116269"/>
            <a:ext cx="1066800" cy="582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t>Servidor de</a:t>
            </a:r>
          </a:p>
          <a:p>
            <a:pPr algn="ctr"/>
            <a:r>
              <a:rPr lang="es-VE" sz="1200" dirty="0" smtClean="0"/>
              <a:t>Aplicación</a:t>
            </a:r>
            <a:endParaRPr lang="es-VE" sz="1200" dirty="0"/>
          </a:p>
        </p:txBody>
      </p:sp>
      <p:sp>
        <p:nvSpPr>
          <p:cNvPr id="21" name="20 Cilindro"/>
          <p:cNvSpPr/>
          <p:nvPr/>
        </p:nvSpPr>
        <p:spPr>
          <a:xfrm>
            <a:off x="6858000" y="2423020"/>
            <a:ext cx="1094510" cy="59498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t>Usuarios </a:t>
            </a:r>
          </a:p>
          <a:p>
            <a:pPr algn="ctr"/>
            <a:r>
              <a:rPr lang="es-VE" sz="1200" dirty="0" smtClean="0"/>
              <a:t>todos</a:t>
            </a:r>
            <a:endParaRPr lang="es-VE" sz="1200" dirty="0"/>
          </a:p>
        </p:txBody>
      </p:sp>
      <p:sp>
        <p:nvSpPr>
          <p:cNvPr id="22" name="21 Cilindro"/>
          <p:cNvSpPr/>
          <p:nvPr/>
        </p:nvSpPr>
        <p:spPr>
          <a:xfrm>
            <a:off x="6858000" y="3103557"/>
            <a:ext cx="1094510" cy="59536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t>Usuarios</a:t>
            </a:r>
          </a:p>
          <a:p>
            <a:pPr algn="ctr"/>
            <a:r>
              <a:rPr lang="es-VE" sz="1200" dirty="0" smtClean="0"/>
              <a:t>todos</a:t>
            </a:r>
            <a:endParaRPr lang="es-VE" sz="1200" dirty="0"/>
          </a:p>
        </p:txBody>
      </p:sp>
      <p:cxnSp>
        <p:nvCxnSpPr>
          <p:cNvPr id="24" name="23 Conector recto de flecha"/>
          <p:cNvCxnSpPr/>
          <p:nvPr/>
        </p:nvCxnSpPr>
        <p:spPr>
          <a:xfrm>
            <a:off x="6206837" y="2015645"/>
            <a:ext cx="498763" cy="450463"/>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a:off x="6206837" y="2891037"/>
            <a:ext cx="498763" cy="450463"/>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flipV="1">
            <a:off x="6206837" y="2022381"/>
            <a:ext cx="498763" cy="582271"/>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a:off x="6303818" y="2733604"/>
            <a:ext cx="498763" cy="0"/>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32 Conector recto de flecha"/>
          <p:cNvCxnSpPr/>
          <p:nvPr/>
        </p:nvCxnSpPr>
        <p:spPr>
          <a:xfrm flipV="1">
            <a:off x="6206837" y="2825324"/>
            <a:ext cx="498763" cy="582271"/>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p:nvPr/>
        </p:nvCxnSpPr>
        <p:spPr>
          <a:xfrm>
            <a:off x="6248400" y="1905000"/>
            <a:ext cx="498763" cy="0"/>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35 Conector recto de flecha"/>
          <p:cNvCxnSpPr/>
          <p:nvPr/>
        </p:nvCxnSpPr>
        <p:spPr>
          <a:xfrm>
            <a:off x="6303817" y="3505200"/>
            <a:ext cx="498763" cy="0"/>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36 Conector recto de flecha"/>
          <p:cNvCxnSpPr/>
          <p:nvPr/>
        </p:nvCxnSpPr>
        <p:spPr>
          <a:xfrm flipV="1">
            <a:off x="6234544" y="2133600"/>
            <a:ext cx="568036" cy="1055879"/>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38 Conector recto de flecha"/>
          <p:cNvCxnSpPr/>
          <p:nvPr/>
        </p:nvCxnSpPr>
        <p:spPr>
          <a:xfrm>
            <a:off x="6262253" y="2235221"/>
            <a:ext cx="484910" cy="954258"/>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40 Conector recto de flecha"/>
          <p:cNvCxnSpPr/>
          <p:nvPr/>
        </p:nvCxnSpPr>
        <p:spPr>
          <a:xfrm>
            <a:off x="2092037" y="1994863"/>
            <a:ext cx="498763" cy="0"/>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41 Conector recto de flecha"/>
          <p:cNvCxnSpPr/>
          <p:nvPr/>
        </p:nvCxnSpPr>
        <p:spPr>
          <a:xfrm>
            <a:off x="2092036" y="2661539"/>
            <a:ext cx="498763" cy="0"/>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42 Conector recto de flecha"/>
          <p:cNvCxnSpPr/>
          <p:nvPr/>
        </p:nvCxnSpPr>
        <p:spPr>
          <a:xfrm>
            <a:off x="2092037" y="3341500"/>
            <a:ext cx="498763" cy="0"/>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4" name="43 CuadroTexto"/>
          <p:cNvSpPr txBox="1"/>
          <p:nvPr/>
        </p:nvSpPr>
        <p:spPr>
          <a:xfrm>
            <a:off x="832992" y="4191000"/>
            <a:ext cx="3016852" cy="1200329"/>
          </a:xfrm>
          <a:prstGeom prst="rect">
            <a:avLst/>
          </a:prstGeom>
          <a:noFill/>
        </p:spPr>
        <p:txBody>
          <a:bodyPr wrap="none" rtlCol="0">
            <a:spAutoFit/>
          </a:bodyPr>
          <a:lstStyle/>
          <a:p>
            <a:r>
              <a:rPr lang="es-VE" dirty="0" smtClean="0">
                <a:solidFill>
                  <a:schemeClr val="accent2">
                    <a:lumMod val="60000"/>
                    <a:lumOff val="40000"/>
                  </a:schemeClr>
                </a:solidFill>
              </a:rPr>
              <a:t>Datos particionados</a:t>
            </a:r>
          </a:p>
          <a:p>
            <a:pPr marL="285750" indent="-285750">
              <a:buFont typeface="Arial" panose="020B0604020202020204" pitchFamily="34" charset="0"/>
              <a:buChar char="•"/>
            </a:pPr>
            <a:r>
              <a:rPr lang="es-VE" dirty="0" smtClean="0">
                <a:solidFill>
                  <a:schemeClr val="accent2">
                    <a:lumMod val="60000"/>
                    <a:lumOff val="40000"/>
                  </a:schemeClr>
                </a:solidFill>
              </a:rPr>
              <a:t>Escala muy bien cuando</a:t>
            </a:r>
          </a:p>
          <a:p>
            <a:r>
              <a:rPr lang="es-VE" dirty="0" smtClean="0">
                <a:solidFill>
                  <a:schemeClr val="accent2">
                    <a:lumMod val="60000"/>
                    <a:lumOff val="40000"/>
                  </a:schemeClr>
                </a:solidFill>
              </a:rPr>
              <a:t>      el acceso no es combinado</a:t>
            </a:r>
          </a:p>
          <a:p>
            <a:pPr marL="285750" indent="-285750">
              <a:buFont typeface="Arial" panose="020B0604020202020204" pitchFamily="34" charset="0"/>
              <a:buChar char="•"/>
            </a:pPr>
            <a:r>
              <a:rPr lang="es-VE" dirty="0" smtClean="0">
                <a:solidFill>
                  <a:schemeClr val="accent2">
                    <a:lumMod val="60000"/>
                    <a:lumOff val="40000"/>
                  </a:schemeClr>
                </a:solidFill>
              </a:rPr>
              <a:t>Ej: perfiles de usuario</a:t>
            </a:r>
            <a:endParaRPr lang="es-VE" dirty="0">
              <a:solidFill>
                <a:schemeClr val="accent2">
                  <a:lumMod val="60000"/>
                  <a:lumOff val="40000"/>
                </a:schemeClr>
              </a:solidFill>
            </a:endParaRPr>
          </a:p>
        </p:txBody>
      </p:sp>
      <p:sp>
        <p:nvSpPr>
          <p:cNvPr id="45" name="44 CuadroTexto"/>
          <p:cNvSpPr txBox="1"/>
          <p:nvPr/>
        </p:nvSpPr>
        <p:spPr>
          <a:xfrm>
            <a:off x="4935656" y="4191000"/>
            <a:ext cx="4147718" cy="1754326"/>
          </a:xfrm>
          <a:prstGeom prst="rect">
            <a:avLst/>
          </a:prstGeom>
          <a:noFill/>
        </p:spPr>
        <p:txBody>
          <a:bodyPr wrap="square" rtlCol="0">
            <a:spAutoFit/>
          </a:bodyPr>
          <a:lstStyle/>
          <a:p>
            <a:r>
              <a:rPr lang="es-VE" dirty="0" smtClean="0">
                <a:solidFill>
                  <a:schemeClr val="accent2">
                    <a:lumMod val="60000"/>
                    <a:lumOff val="40000"/>
                  </a:schemeClr>
                </a:solidFill>
              </a:rPr>
              <a:t>Datos replicados totalmente</a:t>
            </a:r>
          </a:p>
          <a:p>
            <a:pPr marL="285750" indent="-285750">
              <a:buFont typeface="Arial" panose="020B0604020202020204" pitchFamily="34" charset="0"/>
              <a:buChar char="•"/>
            </a:pPr>
            <a:r>
              <a:rPr lang="es-VE" dirty="0" smtClean="0">
                <a:solidFill>
                  <a:schemeClr val="accent2">
                    <a:lumMod val="60000"/>
                    <a:lumOff val="40000"/>
                  </a:schemeClr>
                </a:solidFill>
              </a:rPr>
              <a:t>Rapida consulta a múltiples tablas </a:t>
            </a:r>
          </a:p>
          <a:p>
            <a:pPr marL="285750" indent="-285750">
              <a:buFont typeface="Arial" panose="020B0604020202020204" pitchFamily="34" charset="0"/>
              <a:buChar char="•"/>
            </a:pPr>
            <a:r>
              <a:rPr lang="es-VE" dirty="0" smtClean="0">
                <a:solidFill>
                  <a:schemeClr val="accent2">
                    <a:lumMod val="60000"/>
                    <a:lumOff val="40000"/>
                  </a:schemeClr>
                </a:solidFill>
              </a:rPr>
              <a:t>No escala rápido. Cambios deben propagar a cada replicación. Inconsistencias temporales</a:t>
            </a:r>
          </a:p>
          <a:p>
            <a:pPr marL="285750" indent="-285750">
              <a:buFont typeface="Arial" panose="020B0604020202020204" pitchFamily="34" charset="0"/>
              <a:buChar char="•"/>
            </a:pPr>
            <a:r>
              <a:rPr lang="es-VE" dirty="0" smtClean="0">
                <a:solidFill>
                  <a:schemeClr val="accent2">
                    <a:lumMod val="60000"/>
                    <a:lumOff val="40000"/>
                  </a:schemeClr>
                </a:solidFill>
              </a:rPr>
              <a:t>Ej: el “muro” de Facebook (likes)</a:t>
            </a:r>
            <a:endParaRPr lang="es-VE" dirty="0">
              <a:solidFill>
                <a:schemeClr val="accent2">
                  <a:lumMod val="60000"/>
                  <a:lumOff val="40000"/>
                </a:schemeClr>
              </a:solidFill>
            </a:endParaRPr>
          </a:p>
        </p:txBody>
      </p:sp>
    </p:spTree>
    <p:extLst>
      <p:ext uri="{BB962C8B-B14F-4D97-AF65-F5344CB8AC3E}">
        <p14:creationId xmlns:p14="http://schemas.microsoft.com/office/powerpoint/2010/main" val="216970278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smtClean="0"/>
              <a:t>En </a:t>
            </a:r>
            <a:r>
              <a:rPr lang="es-VE" dirty="0" err="1" smtClean="0"/>
              <a:t>resúmen</a:t>
            </a:r>
            <a:endParaRPr lang="es-VE" dirty="0"/>
          </a:p>
        </p:txBody>
      </p:sp>
      <p:sp>
        <p:nvSpPr>
          <p:cNvPr id="3" name="2 Marcador de contenido"/>
          <p:cNvSpPr>
            <a:spLocks noGrp="1"/>
          </p:cNvSpPr>
          <p:nvPr>
            <p:ph idx="1"/>
          </p:nvPr>
        </p:nvSpPr>
        <p:spPr/>
        <p:txBody>
          <a:bodyPr>
            <a:normAutofit fontScale="85000" lnSpcReduction="10000"/>
          </a:bodyPr>
          <a:lstStyle/>
          <a:p>
            <a:r>
              <a:rPr lang="es-VE" sz="2400" dirty="0" smtClean="0"/>
              <a:t>El Browser pide un recurso del servidor Web usando el protocolo HTTP</a:t>
            </a:r>
          </a:p>
          <a:p>
            <a:pPr lvl="1"/>
            <a:r>
              <a:rPr lang="es-VE" sz="2000" dirty="0"/>
              <a:t>HTTP es un simple protocolo de petición-respuesta, dependiente de TCP/IP</a:t>
            </a:r>
          </a:p>
          <a:p>
            <a:pPr lvl="1"/>
            <a:r>
              <a:rPr lang="es-VE" sz="2000" dirty="0"/>
              <a:t>En SAAS, la mayoría de los URI causan la ejecución de un programa, en lugar de devolver un archivo estático </a:t>
            </a:r>
            <a:endParaRPr lang="es-VE" sz="2000" dirty="0" smtClean="0"/>
          </a:p>
          <a:p>
            <a:r>
              <a:rPr lang="es-VE" sz="2400" dirty="0" smtClean="0"/>
              <a:t>HTML estructura el contenido mientras que CSS lo estiliza visualmente</a:t>
            </a:r>
          </a:p>
          <a:p>
            <a:r>
              <a:rPr lang="es-VE" sz="2400" dirty="0" smtClean="0"/>
              <a:t>Un “cookie” permite al Web server darle “seguimiento” a un particular cliente</a:t>
            </a:r>
          </a:p>
          <a:p>
            <a:pPr lvl="1"/>
            <a:r>
              <a:rPr lang="es-VE" sz="2000" dirty="0"/>
              <a:t>El browser pasa información al web server de manera automática con cada petición</a:t>
            </a:r>
          </a:p>
          <a:p>
            <a:pPr lvl="1"/>
            <a:r>
              <a:rPr lang="es-VE" sz="2000" dirty="0"/>
              <a:t>El web server generalmente modifica el “cookie” en cada respuesta</a:t>
            </a:r>
          </a:p>
          <a:p>
            <a:pPr lvl="1"/>
            <a:r>
              <a:rPr lang="es-VE" sz="2000" dirty="0"/>
              <a:t>Algunos sitios no trabajan </a:t>
            </a:r>
            <a:r>
              <a:rPr lang="es-VE" sz="2000" dirty="0" smtClean="0"/>
              <a:t>bien </a:t>
            </a:r>
            <a:r>
              <a:rPr lang="es-VE" sz="2000" dirty="0"/>
              <a:t>si los “cookies” se deshabilitan</a:t>
            </a:r>
          </a:p>
          <a:p>
            <a:endParaRPr lang="es-VE" sz="2400" dirty="0" smtClean="0"/>
          </a:p>
          <a:p>
            <a:r>
              <a:rPr lang="es-VE" sz="2400" dirty="0" smtClean="0"/>
              <a:t>Los Frameworks manejan toda la mecánica anterior sin necesidad de que el programador lo haga en cada aplicación que desarrolle</a:t>
            </a:r>
          </a:p>
        </p:txBody>
      </p:sp>
    </p:spTree>
    <p:extLst>
      <p:ext uri="{BB962C8B-B14F-4D97-AF65-F5344CB8AC3E}">
        <p14:creationId xmlns:p14="http://schemas.microsoft.com/office/powerpoint/2010/main" val="327978840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smtClean="0"/>
              <a:t>Reto</a:t>
            </a:r>
            <a:endParaRPr lang="es-VE" dirty="0"/>
          </a:p>
        </p:txBody>
      </p:sp>
      <p:sp>
        <p:nvSpPr>
          <p:cNvPr id="3" name="2 Marcador de contenido"/>
          <p:cNvSpPr>
            <a:spLocks noGrp="1"/>
          </p:cNvSpPr>
          <p:nvPr>
            <p:ph idx="1"/>
          </p:nvPr>
        </p:nvSpPr>
        <p:spPr/>
        <p:txBody>
          <a:bodyPr>
            <a:normAutofit fontScale="92500"/>
          </a:bodyPr>
          <a:lstStyle/>
          <a:p>
            <a:r>
              <a:rPr lang="en-US" sz="3000" dirty="0"/>
              <a:t>Haga coincidir los términos: (a) nivel de presentación, (b) nivel lógico, (c) nivel de persistencia</a:t>
            </a:r>
          </a:p>
          <a:p>
            <a:r>
              <a:rPr lang="en-US" sz="3000" dirty="0"/>
              <a:t>(a) Servidor web Apache (b) </a:t>
            </a:r>
            <a:r>
              <a:rPr lang="en-US" sz="3000" dirty="0" smtClean="0"/>
              <a:t>Rack </a:t>
            </a:r>
            <a:r>
              <a:rPr lang="en-US" sz="3000" dirty="0"/>
              <a:t>+ Rails (c) </a:t>
            </a:r>
            <a:r>
              <a:rPr lang="en-US" sz="3000" dirty="0"/>
              <a:t> Base de datos </a:t>
            </a:r>
            <a:endParaRPr lang="en-US" sz="3000" dirty="0"/>
          </a:p>
          <a:p>
            <a:r>
              <a:rPr lang="en-US" sz="3000" dirty="0"/>
              <a:t>(a) Firefox (b) Servidor web Apache (c) PostgreSQL</a:t>
            </a:r>
          </a:p>
          <a:p>
            <a:r>
              <a:rPr lang="en-US" sz="3000" dirty="0"/>
              <a:t>(a) Microsoft Internet Information Server (b) Rack + Rails (c) Servidor web Apache</a:t>
            </a:r>
          </a:p>
          <a:p>
            <a:r>
              <a:rPr lang="en-US" sz="3000" dirty="0"/>
              <a:t>(a) Firefox (b) Microsoft Internet Information Server (c) MySQL</a:t>
            </a:r>
          </a:p>
          <a:p>
            <a:endParaRPr lang="es-VE" dirty="0"/>
          </a:p>
        </p:txBody>
      </p:sp>
    </p:spTree>
    <p:extLst>
      <p:ext uri="{BB962C8B-B14F-4D97-AF65-F5344CB8AC3E}">
        <p14:creationId xmlns:p14="http://schemas.microsoft.com/office/powerpoint/2010/main" val="3066213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sz="3200" dirty="0" smtClean="0"/>
              <a:t>Código Legado vs. código elegante</a:t>
            </a:r>
            <a:endParaRPr lang="en-US" sz="3200" dirty="0"/>
          </a:p>
        </p:txBody>
      </p:sp>
      <p:sp>
        <p:nvSpPr>
          <p:cNvPr id="3" name="2 Marcador de texto"/>
          <p:cNvSpPr>
            <a:spLocks noGrp="1"/>
          </p:cNvSpPr>
          <p:nvPr>
            <p:ph type="body" idx="1"/>
          </p:nvPr>
        </p:nvSpPr>
        <p:spPr>
          <a:xfrm>
            <a:off x="381000" y="1189038"/>
            <a:ext cx="4040188" cy="639762"/>
          </a:xfrm>
        </p:spPr>
        <p:txBody>
          <a:bodyPr/>
          <a:lstStyle/>
          <a:p>
            <a:pPr algn="ctr"/>
            <a:r>
              <a:rPr lang="en-US" dirty="0" smtClean="0"/>
              <a:t>Código Legado</a:t>
            </a:r>
            <a:endParaRPr lang="en-US" dirty="0"/>
          </a:p>
        </p:txBody>
      </p:sp>
      <p:sp>
        <p:nvSpPr>
          <p:cNvPr id="4" name="3 Marcador de contenido"/>
          <p:cNvSpPr>
            <a:spLocks noGrp="1"/>
          </p:cNvSpPr>
          <p:nvPr>
            <p:ph sz="half" idx="2"/>
          </p:nvPr>
        </p:nvSpPr>
        <p:spPr>
          <a:xfrm>
            <a:off x="381000" y="1828800"/>
            <a:ext cx="4040188" cy="3951288"/>
          </a:xfrm>
        </p:spPr>
        <p:txBody>
          <a:bodyPr>
            <a:normAutofit lnSpcReduction="10000"/>
          </a:bodyPr>
          <a:lstStyle/>
          <a:p>
            <a:r>
              <a:rPr lang="en-US" dirty="0" smtClean="0"/>
              <a:t>Es el SW “heredado” que todavía le funciona al cliente pero es difícil de evolucionar y </a:t>
            </a:r>
            <a:r>
              <a:rPr lang="en-US" dirty="0" err="1" smtClean="0"/>
              <a:t>mantener</a:t>
            </a:r>
            <a:r>
              <a:rPr lang="en-US" dirty="0" smtClean="0"/>
              <a:t> debido a su vieja tecnología y falta de elegancia en el diseño</a:t>
            </a:r>
          </a:p>
          <a:p>
            <a:r>
              <a:rPr lang="en-US" dirty="0" smtClean="0"/>
              <a:t>Responde al lema: A quién le importa como luce,siempre y cuando cumpla su función</a:t>
            </a:r>
            <a:endParaRPr lang="en-US" dirty="0"/>
          </a:p>
        </p:txBody>
      </p:sp>
      <p:sp>
        <p:nvSpPr>
          <p:cNvPr id="5" name="4 Marcador de texto"/>
          <p:cNvSpPr>
            <a:spLocks noGrp="1"/>
          </p:cNvSpPr>
          <p:nvPr>
            <p:ph type="body" sz="quarter" idx="3"/>
          </p:nvPr>
        </p:nvSpPr>
        <p:spPr>
          <a:xfrm>
            <a:off x="4568825" y="1189038"/>
            <a:ext cx="4041775" cy="639762"/>
          </a:xfrm>
        </p:spPr>
        <p:txBody>
          <a:bodyPr/>
          <a:lstStyle/>
          <a:p>
            <a:pPr algn="ctr"/>
            <a:r>
              <a:rPr lang="en-US" dirty="0" smtClean="0"/>
              <a:t>Código Elegante</a:t>
            </a:r>
            <a:endParaRPr lang="en-US" dirty="0"/>
          </a:p>
        </p:txBody>
      </p:sp>
      <p:sp>
        <p:nvSpPr>
          <p:cNvPr id="6" name="5 Marcador de contenido"/>
          <p:cNvSpPr>
            <a:spLocks noGrp="1"/>
          </p:cNvSpPr>
          <p:nvPr>
            <p:ph sz="quarter" idx="4"/>
          </p:nvPr>
        </p:nvSpPr>
        <p:spPr>
          <a:xfrm>
            <a:off x="4568825" y="1828800"/>
            <a:ext cx="4041775" cy="3951288"/>
          </a:xfrm>
        </p:spPr>
        <p:txBody>
          <a:bodyPr>
            <a:normAutofit lnSpcReduction="10000"/>
          </a:bodyPr>
          <a:lstStyle/>
          <a:p>
            <a:r>
              <a:rPr lang="en-US" dirty="0" smtClean="0"/>
              <a:t>SW que cumple con la función que debe y evoluciona fácilmente debido a la “elegancia” con la que se implementa.</a:t>
            </a:r>
          </a:p>
          <a:p>
            <a:r>
              <a:rPr lang="en-US" dirty="0" smtClean="0"/>
              <a:t>Algunas de las herramientas que llamamos Frameworks (ej, Rails) se originan en experiencias con aplicaciones muy bien diseñadas.</a:t>
            </a:r>
            <a:endParaRPr lang="en-US" dirty="0"/>
          </a:p>
        </p:txBody>
      </p:sp>
      <p:pic>
        <p:nvPicPr>
          <p:cNvPr id="7" name="6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5562600"/>
            <a:ext cx="2419350" cy="1488831"/>
          </a:xfrm>
          <a:prstGeom prst="rect">
            <a:avLst/>
          </a:prstGeom>
        </p:spPr>
      </p:pic>
      <p:pic>
        <p:nvPicPr>
          <p:cNvPr id="8" name="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5533986"/>
            <a:ext cx="2371725" cy="1278871"/>
          </a:xfrm>
          <a:prstGeom prst="rect">
            <a:avLst/>
          </a:prstGeom>
        </p:spPr>
      </p:pic>
    </p:spTree>
    <p:extLst>
      <p:ext uri="{BB962C8B-B14F-4D97-AF65-F5344CB8AC3E}">
        <p14:creationId xmlns:p14="http://schemas.microsoft.com/office/powerpoint/2010/main" val="79166293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32337</TotalTime>
  <Words>4616</Words>
  <Application>Microsoft Office PowerPoint</Application>
  <PresentationFormat>Presentación en pantalla (4:3)</PresentationFormat>
  <Paragraphs>970</Paragraphs>
  <Slides>86</Slides>
  <Notes>0</Notes>
  <HiddenSlides>0</HiddenSlides>
  <MMClips>0</MMClips>
  <ScaleCrop>false</ScaleCrop>
  <HeadingPairs>
    <vt:vector size="4" baseType="variant">
      <vt:variant>
        <vt:lpstr>Tema</vt:lpstr>
      </vt:variant>
      <vt:variant>
        <vt:i4>1</vt:i4>
      </vt:variant>
      <vt:variant>
        <vt:lpstr>Títulos de diapositiva</vt:lpstr>
      </vt:variant>
      <vt:variant>
        <vt:i4>86</vt:i4>
      </vt:variant>
    </vt:vector>
  </HeadingPairs>
  <TitlesOfParts>
    <vt:vector size="87" baseType="lpstr">
      <vt:lpstr>Tema de Office</vt:lpstr>
      <vt:lpstr>Preparación previa al curso</vt:lpstr>
      <vt:lpstr>Porqué tomar este curso</vt:lpstr>
      <vt:lpstr>…mas razones?</vt:lpstr>
      <vt:lpstr>Razones para un desarrollo efectivo de software</vt:lpstr>
      <vt:lpstr>Porqué desarrollar SAAS usado Ruby on Rails</vt:lpstr>
      <vt:lpstr>Fundamentos de una Arquitectura de software</vt:lpstr>
      <vt:lpstr>Ejemplo de Arquitectura no SOA</vt:lpstr>
      <vt:lpstr>Servicios de Biblioteca en SOA</vt:lpstr>
      <vt:lpstr>Código Legado vs. código elegante</vt:lpstr>
      <vt:lpstr>Calidad de software</vt:lpstr>
      <vt:lpstr>V&amp;V (verificación y validación)</vt:lpstr>
      <vt:lpstr>Testing</vt:lpstr>
      <vt:lpstr>Más sobre Testing</vt:lpstr>
      <vt:lpstr>Claridad y Brevedad (conciso)</vt:lpstr>
      <vt:lpstr>Síntesis</vt:lpstr>
      <vt:lpstr>Reutilización de código</vt:lpstr>
      <vt:lpstr>Herramientas para la automatización</vt:lpstr>
      <vt:lpstr>Desarrollo tradicional de SW</vt:lpstr>
      <vt:lpstr>Presentación de PowerPoint</vt:lpstr>
      <vt:lpstr>Presentación de PowerPoint</vt:lpstr>
      <vt:lpstr>Programación extrema</vt:lpstr>
      <vt:lpstr>Ciclo de vida de Agile</vt:lpstr>
      <vt:lpstr>Si responde Sí : Planear y Documentar Si responde No: usar Agile</vt:lpstr>
      <vt:lpstr>Falacias y trampas sobre Agile</vt:lpstr>
      <vt:lpstr>La ingeniería de SW es más que programar</vt:lpstr>
      <vt:lpstr>Que es RUBY?</vt:lpstr>
      <vt:lpstr>Convención en los nombres</vt:lpstr>
      <vt:lpstr>Variables,Arreglos y Hashes</vt:lpstr>
      <vt:lpstr>Métodos</vt:lpstr>
      <vt:lpstr>Construcciones básicas</vt:lpstr>
      <vt:lpstr>Control de ejecución</vt:lpstr>
      <vt:lpstr>Strings &amp; expresiones regulares</vt:lpstr>
      <vt:lpstr>Reto</vt:lpstr>
      <vt:lpstr>Para Ruby todo es objeto</vt:lpstr>
      <vt:lpstr>Toda operación es una llamada a método </vt:lpstr>
      <vt:lpstr>Modo poético en Ruby (claridad en código)</vt:lpstr>
      <vt:lpstr>Reto</vt:lpstr>
      <vt:lpstr>Clases </vt:lpstr>
      <vt:lpstr>Reto</vt:lpstr>
      <vt:lpstr>Hay maneras más fáciles para definir accesors (getters y setters) </vt:lpstr>
      <vt:lpstr>Reto</vt:lpstr>
      <vt:lpstr>Ruby en avanzada Reflexión y Metaprogramación</vt:lpstr>
      <vt:lpstr>Un ejemplo de cuenta de ahorro internacional</vt:lpstr>
      <vt:lpstr>Una cuenta internacional más fácil de entender</vt:lpstr>
      <vt:lpstr>Al infinito y más allá….</vt:lpstr>
      <vt:lpstr>Reflexión y Metaprogramación</vt:lpstr>
      <vt:lpstr>Reto</vt:lpstr>
      <vt:lpstr>Repensar el “Loop”</vt:lpstr>
      <vt:lpstr>Estilo Ruby de iteración</vt:lpstr>
      <vt:lpstr>..más comportamientos útiles en objetos de Ruby</vt:lpstr>
      <vt:lpstr>Reto</vt:lpstr>
      <vt:lpstr>Las apariencias cuentan en Ruby</vt:lpstr>
      <vt:lpstr>Módulos</vt:lpstr>
      <vt:lpstr>Un módulo implica un contrato</vt:lpstr>
      <vt:lpstr>Un ejemplo de sort para un archivo</vt:lpstr>
      <vt:lpstr>Reto</vt:lpstr>
      <vt:lpstr>Cuando usar módulos y cuando clases?</vt:lpstr>
      <vt:lpstr>Lo inelegante de otros lenguajes</vt:lpstr>
      <vt:lpstr>Al estilo Ruby</vt:lpstr>
      <vt:lpstr>Que tiene each entre bastidores</vt:lpstr>
      <vt:lpstr>Para pensarlo un poco…</vt:lpstr>
      <vt:lpstr>Testing hoy por hoy</vt:lpstr>
      <vt:lpstr>BDD + TDD: Big Picture</vt:lpstr>
      <vt:lpstr>Cucumber &amp; RSpec</vt:lpstr>
      <vt:lpstr>Reto</vt:lpstr>
      <vt:lpstr>Las pruebas de unidad deben ser FIRST (primero)</vt:lpstr>
      <vt:lpstr>Porqué FIRST?</vt:lpstr>
      <vt:lpstr>Rspec es un DSL para testing</vt:lpstr>
      <vt:lpstr>Lo elemental en Rspec: Matchers y Expectations</vt:lpstr>
      <vt:lpstr>Ejemplo de un archivo RSpec</vt:lpstr>
      <vt:lpstr>Más elementos de RSpec</vt:lpstr>
      <vt:lpstr>Reto</vt:lpstr>
      <vt:lpstr>HTML &amp; CSS para poder darle a esto</vt:lpstr>
      <vt:lpstr>HTML &amp; CSS agregando “tags”…..</vt:lpstr>
      <vt:lpstr>HTML &amp; CSS ….. una vista estructurada</vt:lpstr>
      <vt:lpstr>Hipertext Markup Language</vt:lpstr>
      <vt:lpstr>Cascading Style Sheet (CSS) separan el contenido de la apariencia (presentación)</vt:lpstr>
      <vt:lpstr>Los selectores en hojas CSS identifican los elementos a los que aplica el formato</vt:lpstr>
      <vt:lpstr>Reto</vt:lpstr>
      <vt:lpstr>Que usan los sistemas de internet mayormente hoy día?</vt:lpstr>
      <vt:lpstr>Generación dinámica de contenido</vt:lpstr>
      <vt:lpstr>“Sitios” que son realmente programas </vt:lpstr>
      <vt:lpstr>Entorno para desarrollo vs. Implantación a media escala</vt:lpstr>
      <vt:lpstr>Sharding              Replicación</vt:lpstr>
      <vt:lpstr>En resúmen</vt:lpstr>
      <vt:lpstr>Reto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Preparación previa al curso</dc:title>
  <dc:creator>Lenin</dc:creator>
  <cp:lastModifiedBy>Lenin</cp:lastModifiedBy>
  <cp:revision>308</cp:revision>
  <dcterms:created xsi:type="dcterms:W3CDTF">2018-01-02T10:52:07Z</dcterms:created>
  <dcterms:modified xsi:type="dcterms:W3CDTF">2018-02-07T19:10:29Z</dcterms:modified>
</cp:coreProperties>
</file>