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3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1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1638" y="-84"/>
      </p:cViewPr>
      <p:guideLst>
        <p:guide orient="horz" pos="842"/>
        <p:guide orient="horz" pos="1346"/>
        <p:guide orient="horz" pos="688"/>
        <p:guide pos="5423"/>
        <p:guide pos="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DC0C7-7889-4760-B1E7-395FF32632C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99C5D-D16F-4316-84C1-6EB5B9ED0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4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99C5D-D16F-4316-84C1-6EB5B9ED0A6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90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99C5D-D16F-4316-84C1-6EB5B9ED0A6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40000" y="1342800"/>
            <a:ext cx="5398594" cy="7452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6243203" y="2853665"/>
            <a:ext cx="2996023" cy="40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6" name="Logotype"/>
          <p:cNvGrpSpPr/>
          <p:nvPr userDrawn="1"/>
        </p:nvGrpSpPr>
        <p:grpSpPr>
          <a:xfrm>
            <a:off x="547714" y="536398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5728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963" y="397473"/>
            <a:ext cx="5398594" cy="943779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71963" y="1485234"/>
            <a:ext cx="5398594" cy="3603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8B8A8D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0000" y="2024743"/>
            <a:ext cx="8064000" cy="372992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367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963" y="397473"/>
            <a:ext cx="5398594" cy="943779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71963" y="1485234"/>
            <a:ext cx="5398594" cy="3603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8B8A8D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39999" y="2035828"/>
            <a:ext cx="1692000" cy="197954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16500" y="2035828"/>
            <a:ext cx="3420000" cy="30233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046424" y="2035828"/>
            <a:ext cx="2556000" cy="197954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046425" y="4186237"/>
            <a:ext cx="1692000" cy="133169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5409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42800"/>
            <a:ext cx="5398594" cy="7452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28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Logotype"/>
          <p:cNvGrpSpPr/>
          <p:nvPr userDrawn="1"/>
        </p:nvGrpSpPr>
        <p:grpSpPr>
          <a:xfrm>
            <a:off x="547200" y="5364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6499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43025"/>
            <a:ext cx="5398594" cy="7449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/>
          <a:lstStyle>
            <a:lvl1pPr marL="0" indent="0" algn="l">
              <a:buNone/>
              <a:defRPr sz="1600" b="1">
                <a:solidFill>
                  <a:srgbClr val="FFFFFF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78" name="Pulse"/>
          <p:cNvGrpSpPr/>
          <p:nvPr userDrawn="1"/>
        </p:nvGrpSpPr>
        <p:grpSpPr>
          <a:xfrm>
            <a:off x="0" y="2978235"/>
            <a:ext cx="9144000" cy="3543301"/>
            <a:chOff x="0" y="1628775"/>
            <a:chExt cx="9144000" cy="3543301"/>
          </a:xfrm>
        </p:grpSpPr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1222375" y="3260725"/>
              <a:ext cx="257175" cy="431800"/>
            </a:xfrm>
            <a:custGeom>
              <a:avLst/>
              <a:gdLst>
                <a:gd name="T0" fmla="*/ 40 w 81"/>
                <a:gd name="T1" fmla="*/ 136 h 136"/>
                <a:gd name="T2" fmla="*/ 40 w 81"/>
                <a:gd name="T3" fmla="*/ 136 h 136"/>
                <a:gd name="T4" fmla="*/ 0 w 81"/>
                <a:gd name="T5" fmla="*/ 96 h 136"/>
                <a:gd name="T6" fmla="*/ 0 w 81"/>
                <a:gd name="T7" fmla="*/ 41 h 136"/>
                <a:gd name="T8" fmla="*/ 40 w 81"/>
                <a:gd name="T9" fmla="*/ 0 h 136"/>
                <a:gd name="T10" fmla="*/ 81 w 81"/>
                <a:gd name="T11" fmla="*/ 41 h 136"/>
                <a:gd name="T12" fmla="*/ 81 w 81"/>
                <a:gd name="T13" fmla="*/ 96 h 136"/>
                <a:gd name="T14" fmla="*/ 40 w 81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6">
                  <a:moveTo>
                    <a:pt x="40" y="136"/>
                  </a:moveTo>
                  <a:cubicBezTo>
                    <a:pt x="40" y="136"/>
                    <a:pt x="40" y="136"/>
                    <a:pt x="40" y="136"/>
                  </a:cubicBezTo>
                  <a:cubicBezTo>
                    <a:pt x="18" y="136"/>
                    <a:pt x="0" y="118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3" y="0"/>
                    <a:pt x="81" y="18"/>
                    <a:pt x="81" y="41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118"/>
                    <a:pt x="63" y="136"/>
                    <a:pt x="40" y="13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612775" y="3238500"/>
              <a:ext cx="434975" cy="1084263"/>
            </a:xfrm>
            <a:custGeom>
              <a:avLst/>
              <a:gdLst>
                <a:gd name="T0" fmla="*/ 68 w 137"/>
                <a:gd name="T1" fmla="*/ 341 h 341"/>
                <a:gd name="T2" fmla="*/ 68 w 137"/>
                <a:gd name="T3" fmla="*/ 341 h 341"/>
                <a:gd name="T4" fmla="*/ 0 w 137"/>
                <a:gd name="T5" fmla="*/ 273 h 341"/>
                <a:gd name="T6" fmla="*/ 0 w 137"/>
                <a:gd name="T7" fmla="*/ 68 h 341"/>
                <a:gd name="T8" fmla="*/ 68 w 137"/>
                <a:gd name="T9" fmla="*/ 0 h 341"/>
                <a:gd name="T10" fmla="*/ 137 w 137"/>
                <a:gd name="T11" fmla="*/ 68 h 341"/>
                <a:gd name="T12" fmla="*/ 137 w 137"/>
                <a:gd name="T13" fmla="*/ 273 h 341"/>
                <a:gd name="T14" fmla="*/ 68 w 137"/>
                <a:gd name="T1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1">
                  <a:moveTo>
                    <a:pt x="68" y="341"/>
                  </a:moveTo>
                  <a:cubicBezTo>
                    <a:pt x="68" y="341"/>
                    <a:pt x="68" y="341"/>
                    <a:pt x="68" y="341"/>
                  </a:cubicBezTo>
                  <a:cubicBezTo>
                    <a:pt x="31" y="341"/>
                    <a:pt x="0" y="311"/>
                    <a:pt x="0" y="2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6" y="0"/>
                    <a:pt x="137" y="31"/>
                    <a:pt x="137" y="68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311"/>
                    <a:pt x="106" y="341"/>
                    <a:pt x="68" y="341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3" name="Freeform 27"/>
            <p:cNvSpPr>
              <a:spLocks noEditPoints="1"/>
            </p:cNvSpPr>
            <p:nvPr userDrawn="1"/>
          </p:nvSpPr>
          <p:spPr bwMode="auto">
            <a:xfrm>
              <a:off x="7108825" y="2716213"/>
              <a:ext cx="434975" cy="1087438"/>
            </a:xfrm>
            <a:custGeom>
              <a:avLst/>
              <a:gdLst>
                <a:gd name="T0" fmla="*/ 68 w 137"/>
                <a:gd name="T1" fmla="*/ 14 h 342"/>
                <a:gd name="T2" fmla="*/ 123 w 137"/>
                <a:gd name="T3" fmla="*/ 68 h 342"/>
                <a:gd name="T4" fmla="*/ 123 w 137"/>
                <a:gd name="T5" fmla="*/ 273 h 342"/>
                <a:gd name="T6" fmla="*/ 68 w 137"/>
                <a:gd name="T7" fmla="*/ 328 h 342"/>
                <a:gd name="T8" fmla="*/ 14 w 137"/>
                <a:gd name="T9" fmla="*/ 273 h 342"/>
                <a:gd name="T10" fmla="*/ 14 w 137"/>
                <a:gd name="T11" fmla="*/ 68 h 342"/>
                <a:gd name="T12" fmla="*/ 68 w 137"/>
                <a:gd name="T13" fmla="*/ 14 h 342"/>
                <a:gd name="T14" fmla="*/ 68 w 137"/>
                <a:gd name="T15" fmla="*/ 0 h 342"/>
                <a:gd name="T16" fmla="*/ 68 w 137"/>
                <a:gd name="T17" fmla="*/ 0 h 342"/>
                <a:gd name="T18" fmla="*/ 0 w 137"/>
                <a:gd name="T19" fmla="*/ 68 h 342"/>
                <a:gd name="T20" fmla="*/ 0 w 137"/>
                <a:gd name="T21" fmla="*/ 273 h 342"/>
                <a:gd name="T22" fmla="*/ 68 w 137"/>
                <a:gd name="T23" fmla="*/ 342 h 342"/>
                <a:gd name="T24" fmla="*/ 137 w 137"/>
                <a:gd name="T25" fmla="*/ 273 h 342"/>
                <a:gd name="T26" fmla="*/ 137 w 137"/>
                <a:gd name="T27" fmla="*/ 68 h 342"/>
                <a:gd name="T28" fmla="*/ 68 w 137"/>
                <a:gd name="T2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2">
                  <a:moveTo>
                    <a:pt x="68" y="14"/>
                  </a:moveTo>
                  <a:cubicBezTo>
                    <a:pt x="98" y="14"/>
                    <a:pt x="123" y="38"/>
                    <a:pt x="123" y="68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3" y="303"/>
                    <a:pt x="98" y="328"/>
                    <a:pt x="68" y="328"/>
                  </a:cubicBezTo>
                  <a:cubicBezTo>
                    <a:pt x="38" y="328"/>
                    <a:pt x="14" y="303"/>
                    <a:pt x="14" y="27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8" y="14"/>
                    <a:pt x="68" y="14"/>
                  </a:cubicBezTo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0" y="342"/>
                    <a:pt x="68" y="342"/>
                  </a:cubicBezTo>
                  <a:cubicBezTo>
                    <a:pt x="106" y="342"/>
                    <a:pt x="137" y="311"/>
                    <a:pt x="137" y="27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1"/>
                    <a:pt x="106" y="0"/>
                    <a:pt x="68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4" name="Freeform 28"/>
            <p:cNvSpPr>
              <a:spLocks noEditPoints="1"/>
            </p:cNvSpPr>
            <p:nvPr userDrawn="1"/>
          </p:nvSpPr>
          <p:spPr bwMode="auto">
            <a:xfrm>
              <a:off x="7759700" y="1870075"/>
              <a:ext cx="542925" cy="2433638"/>
            </a:xfrm>
            <a:custGeom>
              <a:avLst/>
              <a:gdLst>
                <a:gd name="T0" fmla="*/ 85 w 171"/>
                <a:gd name="T1" fmla="*/ 13 h 765"/>
                <a:gd name="T2" fmla="*/ 157 w 171"/>
                <a:gd name="T3" fmla="*/ 85 h 765"/>
                <a:gd name="T4" fmla="*/ 157 w 171"/>
                <a:gd name="T5" fmla="*/ 679 h 765"/>
                <a:gd name="T6" fmla="*/ 85 w 171"/>
                <a:gd name="T7" fmla="*/ 751 h 765"/>
                <a:gd name="T8" fmla="*/ 13 w 171"/>
                <a:gd name="T9" fmla="*/ 679 h 765"/>
                <a:gd name="T10" fmla="*/ 13 w 171"/>
                <a:gd name="T11" fmla="*/ 85 h 765"/>
                <a:gd name="T12" fmla="*/ 85 w 171"/>
                <a:gd name="T13" fmla="*/ 13 h 765"/>
                <a:gd name="T14" fmla="*/ 85 w 171"/>
                <a:gd name="T15" fmla="*/ 0 h 765"/>
                <a:gd name="T16" fmla="*/ 0 w 171"/>
                <a:gd name="T17" fmla="*/ 85 h 765"/>
                <a:gd name="T18" fmla="*/ 0 w 171"/>
                <a:gd name="T19" fmla="*/ 679 h 765"/>
                <a:gd name="T20" fmla="*/ 85 w 171"/>
                <a:gd name="T21" fmla="*/ 765 h 765"/>
                <a:gd name="T22" fmla="*/ 171 w 171"/>
                <a:gd name="T23" fmla="*/ 679 h 765"/>
                <a:gd name="T24" fmla="*/ 171 w 171"/>
                <a:gd name="T25" fmla="*/ 85 h 765"/>
                <a:gd name="T26" fmla="*/ 85 w 171"/>
                <a:gd name="T27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765">
                  <a:moveTo>
                    <a:pt x="85" y="13"/>
                  </a:moveTo>
                  <a:cubicBezTo>
                    <a:pt x="125" y="13"/>
                    <a:pt x="157" y="45"/>
                    <a:pt x="157" y="85"/>
                  </a:cubicBezTo>
                  <a:cubicBezTo>
                    <a:pt x="157" y="679"/>
                    <a:pt x="157" y="679"/>
                    <a:pt x="157" y="679"/>
                  </a:cubicBezTo>
                  <a:cubicBezTo>
                    <a:pt x="157" y="719"/>
                    <a:pt x="125" y="751"/>
                    <a:pt x="85" y="751"/>
                  </a:cubicBezTo>
                  <a:cubicBezTo>
                    <a:pt x="46" y="751"/>
                    <a:pt x="13" y="719"/>
                    <a:pt x="13" y="679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45"/>
                    <a:pt x="46" y="13"/>
                    <a:pt x="85" y="13"/>
                  </a:cubicBezTo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26"/>
                    <a:pt x="38" y="765"/>
                    <a:pt x="85" y="765"/>
                  </a:cubicBezTo>
                  <a:cubicBezTo>
                    <a:pt x="132" y="765"/>
                    <a:pt x="171" y="726"/>
                    <a:pt x="171" y="679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38"/>
                    <a:pt x="132" y="0"/>
                    <a:pt x="85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5" name="Freeform 29"/>
            <p:cNvSpPr>
              <a:spLocks noEditPoints="1"/>
            </p:cNvSpPr>
            <p:nvPr userDrawn="1"/>
          </p:nvSpPr>
          <p:spPr bwMode="auto">
            <a:xfrm>
              <a:off x="1349375" y="2716213"/>
              <a:ext cx="434975" cy="1087438"/>
            </a:xfrm>
            <a:custGeom>
              <a:avLst/>
              <a:gdLst>
                <a:gd name="T0" fmla="*/ 69 w 137"/>
                <a:gd name="T1" fmla="*/ 14 h 342"/>
                <a:gd name="T2" fmla="*/ 123 w 137"/>
                <a:gd name="T3" fmla="*/ 68 h 342"/>
                <a:gd name="T4" fmla="*/ 123 w 137"/>
                <a:gd name="T5" fmla="*/ 273 h 342"/>
                <a:gd name="T6" fmla="*/ 69 w 137"/>
                <a:gd name="T7" fmla="*/ 328 h 342"/>
                <a:gd name="T8" fmla="*/ 14 w 137"/>
                <a:gd name="T9" fmla="*/ 273 h 342"/>
                <a:gd name="T10" fmla="*/ 14 w 137"/>
                <a:gd name="T11" fmla="*/ 68 h 342"/>
                <a:gd name="T12" fmla="*/ 69 w 137"/>
                <a:gd name="T13" fmla="*/ 14 h 342"/>
                <a:gd name="T14" fmla="*/ 69 w 137"/>
                <a:gd name="T15" fmla="*/ 0 h 342"/>
                <a:gd name="T16" fmla="*/ 0 w 137"/>
                <a:gd name="T17" fmla="*/ 68 h 342"/>
                <a:gd name="T18" fmla="*/ 0 w 137"/>
                <a:gd name="T19" fmla="*/ 273 h 342"/>
                <a:gd name="T20" fmla="*/ 69 w 137"/>
                <a:gd name="T21" fmla="*/ 342 h 342"/>
                <a:gd name="T22" fmla="*/ 137 w 137"/>
                <a:gd name="T23" fmla="*/ 273 h 342"/>
                <a:gd name="T24" fmla="*/ 137 w 137"/>
                <a:gd name="T25" fmla="*/ 68 h 342"/>
                <a:gd name="T26" fmla="*/ 69 w 137"/>
                <a:gd name="T2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342">
                  <a:moveTo>
                    <a:pt x="69" y="14"/>
                  </a:moveTo>
                  <a:cubicBezTo>
                    <a:pt x="99" y="14"/>
                    <a:pt x="123" y="38"/>
                    <a:pt x="123" y="68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3" y="303"/>
                    <a:pt x="99" y="328"/>
                    <a:pt x="69" y="328"/>
                  </a:cubicBezTo>
                  <a:cubicBezTo>
                    <a:pt x="39" y="328"/>
                    <a:pt x="14" y="303"/>
                    <a:pt x="14" y="27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1" y="342"/>
                    <a:pt x="69" y="342"/>
                  </a:cubicBezTo>
                  <a:cubicBezTo>
                    <a:pt x="106" y="342"/>
                    <a:pt x="137" y="311"/>
                    <a:pt x="137" y="27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1"/>
                    <a:pt x="106" y="0"/>
                    <a:pt x="69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6" name="Freeform 30"/>
            <p:cNvSpPr>
              <a:spLocks noEditPoints="1"/>
            </p:cNvSpPr>
            <p:nvPr userDrawn="1"/>
          </p:nvSpPr>
          <p:spPr bwMode="auto">
            <a:xfrm>
              <a:off x="2000250" y="1870075"/>
              <a:ext cx="542925" cy="2433638"/>
            </a:xfrm>
            <a:custGeom>
              <a:avLst/>
              <a:gdLst>
                <a:gd name="T0" fmla="*/ 86 w 171"/>
                <a:gd name="T1" fmla="*/ 13 h 765"/>
                <a:gd name="T2" fmla="*/ 157 w 171"/>
                <a:gd name="T3" fmla="*/ 85 h 765"/>
                <a:gd name="T4" fmla="*/ 157 w 171"/>
                <a:gd name="T5" fmla="*/ 679 h 765"/>
                <a:gd name="T6" fmla="*/ 86 w 171"/>
                <a:gd name="T7" fmla="*/ 751 h 765"/>
                <a:gd name="T8" fmla="*/ 14 w 171"/>
                <a:gd name="T9" fmla="*/ 679 h 765"/>
                <a:gd name="T10" fmla="*/ 14 w 171"/>
                <a:gd name="T11" fmla="*/ 85 h 765"/>
                <a:gd name="T12" fmla="*/ 86 w 171"/>
                <a:gd name="T13" fmla="*/ 13 h 765"/>
                <a:gd name="T14" fmla="*/ 86 w 171"/>
                <a:gd name="T15" fmla="*/ 0 h 765"/>
                <a:gd name="T16" fmla="*/ 0 w 171"/>
                <a:gd name="T17" fmla="*/ 85 h 765"/>
                <a:gd name="T18" fmla="*/ 0 w 171"/>
                <a:gd name="T19" fmla="*/ 679 h 765"/>
                <a:gd name="T20" fmla="*/ 86 w 171"/>
                <a:gd name="T21" fmla="*/ 765 h 765"/>
                <a:gd name="T22" fmla="*/ 171 w 171"/>
                <a:gd name="T23" fmla="*/ 679 h 765"/>
                <a:gd name="T24" fmla="*/ 171 w 171"/>
                <a:gd name="T25" fmla="*/ 85 h 765"/>
                <a:gd name="T26" fmla="*/ 86 w 171"/>
                <a:gd name="T27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765">
                  <a:moveTo>
                    <a:pt x="86" y="13"/>
                  </a:moveTo>
                  <a:cubicBezTo>
                    <a:pt x="125" y="13"/>
                    <a:pt x="157" y="45"/>
                    <a:pt x="157" y="85"/>
                  </a:cubicBezTo>
                  <a:cubicBezTo>
                    <a:pt x="157" y="679"/>
                    <a:pt x="157" y="679"/>
                    <a:pt x="157" y="679"/>
                  </a:cubicBezTo>
                  <a:cubicBezTo>
                    <a:pt x="157" y="719"/>
                    <a:pt x="125" y="751"/>
                    <a:pt x="86" y="751"/>
                  </a:cubicBezTo>
                  <a:cubicBezTo>
                    <a:pt x="46" y="751"/>
                    <a:pt x="14" y="719"/>
                    <a:pt x="14" y="679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45"/>
                    <a:pt x="46" y="13"/>
                    <a:pt x="86" y="13"/>
                  </a:cubicBezTo>
                  <a:moveTo>
                    <a:pt x="86" y="0"/>
                  </a:moveTo>
                  <a:cubicBezTo>
                    <a:pt x="39" y="0"/>
                    <a:pt x="0" y="38"/>
                    <a:pt x="0" y="85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26"/>
                    <a:pt x="39" y="765"/>
                    <a:pt x="86" y="765"/>
                  </a:cubicBezTo>
                  <a:cubicBezTo>
                    <a:pt x="133" y="765"/>
                    <a:pt x="171" y="726"/>
                    <a:pt x="171" y="679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38"/>
                    <a:pt x="133" y="0"/>
                    <a:pt x="86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7" name="Freeform 31"/>
            <p:cNvSpPr>
              <a:spLocks/>
            </p:cNvSpPr>
            <p:nvPr userDrawn="1"/>
          </p:nvSpPr>
          <p:spPr bwMode="auto">
            <a:xfrm>
              <a:off x="8080375" y="2738438"/>
              <a:ext cx="539750" cy="2433638"/>
            </a:xfrm>
            <a:custGeom>
              <a:avLst/>
              <a:gdLst>
                <a:gd name="T0" fmla="*/ 85 w 170"/>
                <a:gd name="T1" fmla="*/ 765 h 765"/>
                <a:gd name="T2" fmla="*/ 85 w 170"/>
                <a:gd name="T3" fmla="*/ 765 h 765"/>
                <a:gd name="T4" fmla="*/ 0 w 170"/>
                <a:gd name="T5" fmla="*/ 679 h 765"/>
                <a:gd name="T6" fmla="*/ 0 w 170"/>
                <a:gd name="T7" fmla="*/ 85 h 765"/>
                <a:gd name="T8" fmla="*/ 85 w 170"/>
                <a:gd name="T9" fmla="*/ 0 h 765"/>
                <a:gd name="T10" fmla="*/ 170 w 170"/>
                <a:gd name="T11" fmla="*/ 85 h 765"/>
                <a:gd name="T12" fmla="*/ 170 w 170"/>
                <a:gd name="T13" fmla="*/ 679 h 765"/>
                <a:gd name="T14" fmla="*/ 85 w 170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765">
                  <a:moveTo>
                    <a:pt x="85" y="765"/>
                  </a:moveTo>
                  <a:cubicBezTo>
                    <a:pt x="85" y="765"/>
                    <a:pt x="85" y="765"/>
                    <a:pt x="85" y="765"/>
                  </a:cubicBezTo>
                  <a:cubicBezTo>
                    <a:pt x="38" y="765"/>
                    <a:pt x="0" y="727"/>
                    <a:pt x="0" y="67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679"/>
                    <a:pt x="170" y="679"/>
                    <a:pt x="170" y="679"/>
                  </a:cubicBezTo>
                  <a:cubicBezTo>
                    <a:pt x="170" y="727"/>
                    <a:pt x="132" y="765"/>
                    <a:pt x="85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8" name="Freeform 32"/>
            <p:cNvSpPr>
              <a:spLocks noEditPoints="1"/>
            </p:cNvSpPr>
            <p:nvPr userDrawn="1"/>
          </p:nvSpPr>
          <p:spPr bwMode="auto">
            <a:xfrm>
              <a:off x="3851275" y="2478088"/>
              <a:ext cx="434975" cy="1084263"/>
            </a:xfrm>
            <a:custGeom>
              <a:avLst/>
              <a:gdLst>
                <a:gd name="T0" fmla="*/ 68 w 137"/>
                <a:gd name="T1" fmla="*/ 14 h 341"/>
                <a:gd name="T2" fmla="*/ 123 w 137"/>
                <a:gd name="T3" fmla="*/ 68 h 341"/>
                <a:gd name="T4" fmla="*/ 123 w 137"/>
                <a:gd name="T5" fmla="*/ 273 h 341"/>
                <a:gd name="T6" fmla="*/ 68 w 137"/>
                <a:gd name="T7" fmla="*/ 328 h 341"/>
                <a:gd name="T8" fmla="*/ 14 w 137"/>
                <a:gd name="T9" fmla="*/ 273 h 341"/>
                <a:gd name="T10" fmla="*/ 14 w 137"/>
                <a:gd name="T11" fmla="*/ 68 h 341"/>
                <a:gd name="T12" fmla="*/ 68 w 137"/>
                <a:gd name="T13" fmla="*/ 14 h 341"/>
                <a:gd name="T14" fmla="*/ 68 w 137"/>
                <a:gd name="T15" fmla="*/ 0 h 341"/>
                <a:gd name="T16" fmla="*/ 0 w 137"/>
                <a:gd name="T17" fmla="*/ 68 h 341"/>
                <a:gd name="T18" fmla="*/ 0 w 137"/>
                <a:gd name="T19" fmla="*/ 273 h 341"/>
                <a:gd name="T20" fmla="*/ 68 w 137"/>
                <a:gd name="T21" fmla="*/ 341 h 341"/>
                <a:gd name="T22" fmla="*/ 137 w 137"/>
                <a:gd name="T23" fmla="*/ 273 h 341"/>
                <a:gd name="T24" fmla="*/ 137 w 137"/>
                <a:gd name="T25" fmla="*/ 68 h 341"/>
                <a:gd name="T26" fmla="*/ 68 w 137"/>
                <a:gd name="T2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341">
                  <a:moveTo>
                    <a:pt x="68" y="14"/>
                  </a:moveTo>
                  <a:cubicBezTo>
                    <a:pt x="98" y="14"/>
                    <a:pt x="123" y="38"/>
                    <a:pt x="123" y="68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3" y="303"/>
                    <a:pt x="98" y="328"/>
                    <a:pt x="68" y="328"/>
                  </a:cubicBezTo>
                  <a:cubicBezTo>
                    <a:pt x="38" y="328"/>
                    <a:pt x="14" y="303"/>
                    <a:pt x="14" y="27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8" y="14"/>
                    <a:pt x="68" y="14"/>
                  </a:cubicBezTo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1" y="341"/>
                    <a:pt x="68" y="341"/>
                  </a:cubicBezTo>
                  <a:cubicBezTo>
                    <a:pt x="106" y="341"/>
                    <a:pt x="137" y="311"/>
                    <a:pt x="137" y="27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6" y="0"/>
                    <a:pt x="68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9" name="Freeform 33"/>
            <p:cNvSpPr>
              <a:spLocks/>
            </p:cNvSpPr>
            <p:nvPr userDrawn="1"/>
          </p:nvSpPr>
          <p:spPr bwMode="auto">
            <a:xfrm>
              <a:off x="6629400" y="3108325"/>
              <a:ext cx="257175" cy="434975"/>
            </a:xfrm>
            <a:custGeom>
              <a:avLst/>
              <a:gdLst>
                <a:gd name="T0" fmla="*/ 40 w 81"/>
                <a:gd name="T1" fmla="*/ 137 h 137"/>
                <a:gd name="T2" fmla="*/ 40 w 81"/>
                <a:gd name="T3" fmla="*/ 137 h 137"/>
                <a:gd name="T4" fmla="*/ 0 w 81"/>
                <a:gd name="T5" fmla="*/ 96 h 137"/>
                <a:gd name="T6" fmla="*/ 0 w 81"/>
                <a:gd name="T7" fmla="*/ 41 h 137"/>
                <a:gd name="T8" fmla="*/ 40 w 81"/>
                <a:gd name="T9" fmla="*/ 0 h 137"/>
                <a:gd name="T10" fmla="*/ 81 w 81"/>
                <a:gd name="T11" fmla="*/ 41 h 137"/>
                <a:gd name="T12" fmla="*/ 81 w 81"/>
                <a:gd name="T13" fmla="*/ 96 h 137"/>
                <a:gd name="T14" fmla="*/ 40 w 81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7">
                  <a:moveTo>
                    <a:pt x="40" y="137"/>
                  </a:moveTo>
                  <a:cubicBezTo>
                    <a:pt x="40" y="137"/>
                    <a:pt x="40" y="137"/>
                    <a:pt x="40" y="137"/>
                  </a:cubicBezTo>
                  <a:cubicBezTo>
                    <a:pt x="18" y="137"/>
                    <a:pt x="0" y="118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3" y="0"/>
                    <a:pt x="81" y="18"/>
                    <a:pt x="81" y="41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118"/>
                    <a:pt x="63" y="137"/>
                    <a:pt x="40" y="137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0" name="Freeform 34"/>
            <p:cNvSpPr>
              <a:spLocks noEditPoints="1"/>
            </p:cNvSpPr>
            <p:nvPr userDrawn="1"/>
          </p:nvSpPr>
          <p:spPr bwMode="auto">
            <a:xfrm>
              <a:off x="3416300" y="3108325"/>
              <a:ext cx="260350" cy="434975"/>
            </a:xfrm>
            <a:custGeom>
              <a:avLst/>
              <a:gdLst>
                <a:gd name="T0" fmla="*/ 41 w 82"/>
                <a:gd name="T1" fmla="*/ 14 h 137"/>
                <a:gd name="T2" fmla="*/ 68 w 82"/>
                <a:gd name="T3" fmla="*/ 41 h 137"/>
                <a:gd name="T4" fmla="*/ 68 w 82"/>
                <a:gd name="T5" fmla="*/ 96 h 137"/>
                <a:gd name="T6" fmla="*/ 41 w 82"/>
                <a:gd name="T7" fmla="*/ 123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8" y="26"/>
                    <a:pt x="68" y="41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111"/>
                    <a:pt x="56" y="123"/>
                    <a:pt x="41" y="123"/>
                  </a:cubicBezTo>
                  <a:cubicBezTo>
                    <a:pt x="26" y="123"/>
                    <a:pt x="14" y="111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8"/>
                    <a:pt x="19" y="137"/>
                    <a:pt x="41" y="137"/>
                  </a:cubicBezTo>
                  <a:cubicBezTo>
                    <a:pt x="64" y="137"/>
                    <a:pt x="82" y="118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1" name="Freeform 35"/>
            <p:cNvSpPr>
              <a:spLocks/>
            </p:cNvSpPr>
            <p:nvPr userDrawn="1"/>
          </p:nvSpPr>
          <p:spPr bwMode="auto">
            <a:xfrm>
              <a:off x="6019800" y="3086100"/>
              <a:ext cx="434975" cy="1087438"/>
            </a:xfrm>
            <a:custGeom>
              <a:avLst/>
              <a:gdLst>
                <a:gd name="T0" fmla="*/ 68 w 137"/>
                <a:gd name="T1" fmla="*/ 342 h 342"/>
                <a:gd name="T2" fmla="*/ 68 w 137"/>
                <a:gd name="T3" fmla="*/ 342 h 342"/>
                <a:gd name="T4" fmla="*/ 0 w 137"/>
                <a:gd name="T5" fmla="*/ 273 h 342"/>
                <a:gd name="T6" fmla="*/ 0 w 137"/>
                <a:gd name="T7" fmla="*/ 68 h 342"/>
                <a:gd name="T8" fmla="*/ 68 w 137"/>
                <a:gd name="T9" fmla="*/ 0 h 342"/>
                <a:gd name="T10" fmla="*/ 137 w 137"/>
                <a:gd name="T11" fmla="*/ 68 h 342"/>
                <a:gd name="T12" fmla="*/ 137 w 137"/>
                <a:gd name="T13" fmla="*/ 273 h 342"/>
                <a:gd name="T14" fmla="*/ 68 w 137"/>
                <a:gd name="T15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2">
                  <a:moveTo>
                    <a:pt x="68" y="342"/>
                  </a:moveTo>
                  <a:cubicBezTo>
                    <a:pt x="68" y="342"/>
                    <a:pt x="68" y="342"/>
                    <a:pt x="68" y="342"/>
                  </a:cubicBezTo>
                  <a:cubicBezTo>
                    <a:pt x="31" y="342"/>
                    <a:pt x="0" y="311"/>
                    <a:pt x="0" y="2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6" y="0"/>
                    <a:pt x="137" y="31"/>
                    <a:pt x="137" y="68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311"/>
                    <a:pt x="106" y="342"/>
                    <a:pt x="68" y="34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2" name="Freeform 36"/>
            <p:cNvSpPr>
              <a:spLocks/>
            </p:cNvSpPr>
            <p:nvPr userDrawn="1"/>
          </p:nvSpPr>
          <p:spPr bwMode="auto">
            <a:xfrm>
              <a:off x="4502150" y="1628775"/>
              <a:ext cx="542925" cy="2433638"/>
            </a:xfrm>
            <a:custGeom>
              <a:avLst/>
              <a:gdLst>
                <a:gd name="T0" fmla="*/ 85 w 171"/>
                <a:gd name="T1" fmla="*/ 765 h 765"/>
                <a:gd name="T2" fmla="*/ 85 w 171"/>
                <a:gd name="T3" fmla="*/ 765 h 765"/>
                <a:gd name="T4" fmla="*/ 0 w 171"/>
                <a:gd name="T5" fmla="*/ 680 h 765"/>
                <a:gd name="T6" fmla="*/ 0 w 171"/>
                <a:gd name="T7" fmla="*/ 86 h 765"/>
                <a:gd name="T8" fmla="*/ 85 w 171"/>
                <a:gd name="T9" fmla="*/ 0 h 765"/>
                <a:gd name="T10" fmla="*/ 171 w 171"/>
                <a:gd name="T11" fmla="*/ 86 h 765"/>
                <a:gd name="T12" fmla="*/ 171 w 171"/>
                <a:gd name="T13" fmla="*/ 680 h 765"/>
                <a:gd name="T14" fmla="*/ 85 w 171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5">
                  <a:moveTo>
                    <a:pt x="85" y="765"/>
                  </a:moveTo>
                  <a:cubicBezTo>
                    <a:pt x="85" y="765"/>
                    <a:pt x="85" y="765"/>
                    <a:pt x="85" y="765"/>
                  </a:cubicBezTo>
                  <a:cubicBezTo>
                    <a:pt x="38" y="765"/>
                    <a:pt x="0" y="727"/>
                    <a:pt x="0" y="6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2" y="0"/>
                    <a:pt x="171" y="39"/>
                    <a:pt x="171" y="86"/>
                  </a:cubicBezTo>
                  <a:cubicBezTo>
                    <a:pt x="171" y="680"/>
                    <a:pt x="171" y="680"/>
                    <a:pt x="171" y="680"/>
                  </a:cubicBezTo>
                  <a:cubicBezTo>
                    <a:pt x="171" y="727"/>
                    <a:pt x="132" y="765"/>
                    <a:pt x="85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3" name="Freeform 37"/>
            <p:cNvSpPr>
              <a:spLocks/>
            </p:cNvSpPr>
            <p:nvPr userDrawn="1"/>
          </p:nvSpPr>
          <p:spPr bwMode="auto">
            <a:xfrm>
              <a:off x="5260975" y="2586038"/>
              <a:ext cx="542925" cy="2433638"/>
            </a:xfrm>
            <a:custGeom>
              <a:avLst/>
              <a:gdLst>
                <a:gd name="T0" fmla="*/ 85 w 171"/>
                <a:gd name="T1" fmla="*/ 765 h 765"/>
                <a:gd name="T2" fmla="*/ 85 w 171"/>
                <a:gd name="T3" fmla="*/ 765 h 765"/>
                <a:gd name="T4" fmla="*/ 0 w 171"/>
                <a:gd name="T5" fmla="*/ 680 h 765"/>
                <a:gd name="T6" fmla="*/ 0 w 171"/>
                <a:gd name="T7" fmla="*/ 85 h 765"/>
                <a:gd name="T8" fmla="*/ 85 w 171"/>
                <a:gd name="T9" fmla="*/ 0 h 765"/>
                <a:gd name="T10" fmla="*/ 171 w 171"/>
                <a:gd name="T11" fmla="*/ 85 h 765"/>
                <a:gd name="T12" fmla="*/ 171 w 171"/>
                <a:gd name="T13" fmla="*/ 680 h 765"/>
                <a:gd name="T14" fmla="*/ 85 w 171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5">
                  <a:moveTo>
                    <a:pt x="85" y="765"/>
                  </a:moveTo>
                  <a:cubicBezTo>
                    <a:pt x="85" y="765"/>
                    <a:pt x="85" y="765"/>
                    <a:pt x="85" y="765"/>
                  </a:cubicBezTo>
                  <a:cubicBezTo>
                    <a:pt x="38" y="765"/>
                    <a:pt x="0" y="727"/>
                    <a:pt x="0" y="6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1" y="38"/>
                    <a:pt x="171" y="85"/>
                  </a:cubicBezTo>
                  <a:cubicBezTo>
                    <a:pt x="171" y="680"/>
                    <a:pt x="171" y="680"/>
                    <a:pt x="171" y="680"/>
                  </a:cubicBezTo>
                  <a:cubicBezTo>
                    <a:pt x="171" y="727"/>
                    <a:pt x="132" y="765"/>
                    <a:pt x="85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4" name="Freeform 38"/>
            <p:cNvSpPr>
              <a:spLocks/>
            </p:cNvSpPr>
            <p:nvPr userDrawn="1"/>
          </p:nvSpPr>
          <p:spPr bwMode="auto">
            <a:xfrm>
              <a:off x="3178175" y="3346450"/>
              <a:ext cx="434975" cy="1087438"/>
            </a:xfrm>
            <a:custGeom>
              <a:avLst/>
              <a:gdLst>
                <a:gd name="T0" fmla="*/ 69 w 137"/>
                <a:gd name="T1" fmla="*/ 342 h 342"/>
                <a:gd name="T2" fmla="*/ 69 w 137"/>
                <a:gd name="T3" fmla="*/ 342 h 342"/>
                <a:gd name="T4" fmla="*/ 0 w 137"/>
                <a:gd name="T5" fmla="*/ 273 h 342"/>
                <a:gd name="T6" fmla="*/ 0 w 137"/>
                <a:gd name="T7" fmla="*/ 68 h 342"/>
                <a:gd name="T8" fmla="*/ 69 w 137"/>
                <a:gd name="T9" fmla="*/ 0 h 342"/>
                <a:gd name="T10" fmla="*/ 137 w 137"/>
                <a:gd name="T11" fmla="*/ 68 h 342"/>
                <a:gd name="T12" fmla="*/ 137 w 137"/>
                <a:gd name="T13" fmla="*/ 273 h 342"/>
                <a:gd name="T14" fmla="*/ 69 w 137"/>
                <a:gd name="T15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2">
                  <a:moveTo>
                    <a:pt x="69" y="342"/>
                  </a:moveTo>
                  <a:cubicBezTo>
                    <a:pt x="69" y="342"/>
                    <a:pt x="69" y="342"/>
                    <a:pt x="69" y="342"/>
                  </a:cubicBezTo>
                  <a:cubicBezTo>
                    <a:pt x="31" y="342"/>
                    <a:pt x="0" y="311"/>
                    <a:pt x="0" y="2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8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311"/>
                    <a:pt x="106" y="342"/>
                    <a:pt x="69" y="34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5" name="Freeform 39"/>
            <p:cNvSpPr>
              <a:spLocks/>
            </p:cNvSpPr>
            <p:nvPr userDrawn="1"/>
          </p:nvSpPr>
          <p:spPr bwMode="auto">
            <a:xfrm>
              <a:off x="2419350" y="2478088"/>
              <a:ext cx="542925" cy="2433638"/>
            </a:xfrm>
            <a:custGeom>
              <a:avLst/>
              <a:gdLst>
                <a:gd name="T0" fmla="*/ 86 w 171"/>
                <a:gd name="T1" fmla="*/ 765 h 765"/>
                <a:gd name="T2" fmla="*/ 86 w 171"/>
                <a:gd name="T3" fmla="*/ 765 h 765"/>
                <a:gd name="T4" fmla="*/ 0 w 171"/>
                <a:gd name="T5" fmla="*/ 679 h 765"/>
                <a:gd name="T6" fmla="*/ 0 w 171"/>
                <a:gd name="T7" fmla="*/ 85 h 765"/>
                <a:gd name="T8" fmla="*/ 86 w 171"/>
                <a:gd name="T9" fmla="*/ 0 h 765"/>
                <a:gd name="T10" fmla="*/ 171 w 171"/>
                <a:gd name="T11" fmla="*/ 85 h 765"/>
                <a:gd name="T12" fmla="*/ 171 w 171"/>
                <a:gd name="T13" fmla="*/ 679 h 765"/>
                <a:gd name="T14" fmla="*/ 86 w 171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5">
                  <a:moveTo>
                    <a:pt x="86" y="765"/>
                  </a:moveTo>
                  <a:cubicBezTo>
                    <a:pt x="86" y="765"/>
                    <a:pt x="86" y="765"/>
                    <a:pt x="86" y="765"/>
                  </a:cubicBezTo>
                  <a:cubicBezTo>
                    <a:pt x="38" y="765"/>
                    <a:pt x="0" y="727"/>
                    <a:pt x="0" y="67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79"/>
                    <a:pt x="171" y="679"/>
                    <a:pt x="171" y="679"/>
                  </a:cubicBezTo>
                  <a:cubicBezTo>
                    <a:pt x="171" y="727"/>
                    <a:pt x="133" y="765"/>
                    <a:pt x="86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6" name="Freeform 40"/>
            <p:cNvSpPr>
              <a:spLocks/>
            </p:cNvSpPr>
            <p:nvPr userDrawn="1"/>
          </p:nvSpPr>
          <p:spPr bwMode="auto">
            <a:xfrm>
              <a:off x="0" y="2738438"/>
              <a:ext cx="393700" cy="2433638"/>
            </a:xfrm>
            <a:custGeom>
              <a:avLst/>
              <a:gdLst>
                <a:gd name="T0" fmla="*/ 39 w 124"/>
                <a:gd name="T1" fmla="*/ 0 h 765"/>
                <a:gd name="T2" fmla="*/ 0 w 124"/>
                <a:gd name="T3" fmla="*/ 9 h 765"/>
                <a:gd name="T4" fmla="*/ 0 w 124"/>
                <a:gd name="T5" fmla="*/ 755 h 765"/>
                <a:gd name="T6" fmla="*/ 39 w 124"/>
                <a:gd name="T7" fmla="*/ 765 h 765"/>
                <a:gd name="T8" fmla="*/ 124 w 124"/>
                <a:gd name="T9" fmla="*/ 679 h 765"/>
                <a:gd name="T10" fmla="*/ 124 w 124"/>
                <a:gd name="T11" fmla="*/ 85 h 765"/>
                <a:gd name="T12" fmla="*/ 39 w 124"/>
                <a:gd name="T13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5">
                  <a:moveTo>
                    <a:pt x="39" y="0"/>
                  </a:moveTo>
                  <a:cubicBezTo>
                    <a:pt x="25" y="0"/>
                    <a:pt x="12" y="3"/>
                    <a:pt x="0" y="9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12" y="761"/>
                    <a:pt x="25" y="765"/>
                    <a:pt x="39" y="765"/>
                  </a:cubicBezTo>
                  <a:cubicBezTo>
                    <a:pt x="86" y="765"/>
                    <a:pt x="124" y="727"/>
                    <a:pt x="124" y="679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4" y="38"/>
                    <a:pt x="86" y="0"/>
                    <a:pt x="39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7" name="Freeform 41"/>
            <p:cNvSpPr>
              <a:spLocks/>
            </p:cNvSpPr>
            <p:nvPr userDrawn="1"/>
          </p:nvSpPr>
          <p:spPr bwMode="auto">
            <a:xfrm>
              <a:off x="8839200" y="3238500"/>
              <a:ext cx="304800" cy="1084263"/>
            </a:xfrm>
            <a:custGeom>
              <a:avLst/>
              <a:gdLst>
                <a:gd name="T0" fmla="*/ 96 w 96"/>
                <a:gd name="T1" fmla="*/ 6 h 341"/>
                <a:gd name="T2" fmla="*/ 68 w 96"/>
                <a:gd name="T3" fmla="*/ 0 h 341"/>
                <a:gd name="T4" fmla="*/ 0 w 96"/>
                <a:gd name="T5" fmla="*/ 68 h 341"/>
                <a:gd name="T6" fmla="*/ 0 w 96"/>
                <a:gd name="T7" fmla="*/ 273 h 341"/>
                <a:gd name="T8" fmla="*/ 68 w 96"/>
                <a:gd name="T9" fmla="*/ 341 h 341"/>
                <a:gd name="T10" fmla="*/ 96 w 96"/>
                <a:gd name="T11" fmla="*/ 335 h 341"/>
                <a:gd name="T12" fmla="*/ 96 w 96"/>
                <a:gd name="T13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41">
                  <a:moveTo>
                    <a:pt x="96" y="6"/>
                  </a:moveTo>
                  <a:cubicBezTo>
                    <a:pt x="87" y="2"/>
                    <a:pt x="78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0" y="341"/>
                    <a:pt x="68" y="341"/>
                  </a:cubicBezTo>
                  <a:cubicBezTo>
                    <a:pt x="78" y="341"/>
                    <a:pt x="87" y="339"/>
                    <a:pt x="96" y="335"/>
                  </a:cubicBezTo>
                  <a:lnTo>
                    <a:pt x="96" y="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81" name="Logotype"/>
          <p:cNvGrpSpPr/>
          <p:nvPr userDrawn="1"/>
        </p:nvGrpSpPr>
        <p:grpSpPr>
          <a:xfrm>
            <a:off x="547714" y="536398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8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207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r>
              <a:rPr lang="sv-SE" dirty="0" smtClean="0"/>
              <a:t> or </a:t>
            </a:r>
            <a:r>
              <a:rPr lang="sv-SE" dirty="0" err="1" smtClean="0"/>
              <a:t>use</a:t>
            </a:r>
            <a:r>
              <a:rPr lang="sv-SE" dirty="0" smtClean="0"/>
              <a:t> as </a:t>
            </a:r>
            <a:r>
              <a:rPr lang="sv-SE" dirty="0" err="1" smtClean="0"/>
              <a:t>pink</a:t>
            </a:r>
            <a:r>
              <a:rPr lang="sv-SE" dirty="0" smtClean="0"/>
              <a:t> </a:t>
            </a:r>
            <a:r>
              <a:rPr lang="sv-SE" dirty="0" err="1" smtClean="0"/>
              <a:t>slide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42800"/>
            <a:ext cx="5398594" cy="7452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28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Logotype"/>
          <p:cNvGrpSpPr/>
          <p:nvPr userDrawn="1"/>
        </p:nvGrpSpPr>
        <p:grpSpPr>
          <a:xfrm>
            <a:off x="547200" y="5364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7542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39382"/>
            <a:ext cx="9142519" cy="3815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4782648"/>
            <a:ext cx="5398594" cy="626705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5434742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912753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164695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39382"/>
            <a:ext cx="9150617" cy="3815467"/>
          </a:xfrm>
          <a:noFill/>
        </p:spPr>
        <p:txBody>
          <a:bodyPr anchor="ctr" anchorCtr="0"/>
          <a:lstStyle>
            <a:lvl1pPr marL="0" marR="0" indent="0" algn="ctr" defTabSz="914245" rtl="0" eaLnBrk="1" fontAlgn="auto" latinLnBrk="0" hangingPunct="1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endParaRPr lang="en-GB" dirty="0" smtClean="0"/>
          </a:p>
        </p:txBody>
      </p:sp>
      <p:grpSp>
        <p:nvGrpSpPr>
          <p:cNvPr id="26" name="Logotype"/>
          <p:cNvGrpSpPr/>
          <p:nvPr userDrawn="1"/>
        </p:nvGrpSpPr>
        <p:grpSpPr>
          <a:xfrm>
            <a:off x="3873600" y="29880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35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i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2519" cy="6858000"/>
          </a:xfrm>
          <a:prstGeom prst="rect">
            <a:avLst/>
          </a:prstGeom>
          <a:solidFill>
            <a:srgbClr val="FD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en-GB" dirty="0"/>
          </a:p>
        </p:txBody>
      </p:sp>
      <p:grpSp>
        <p:nvGrpSpPr>
          <p:cNvPr id="25" name="Logotype"/>
          <p:cNvGrpSpPr/>
          <p:nvPr userDrawn="1"/>
        </p:nvGrpSpPr>
        <p:grpSpPr>
          <a:xfrm>
            <a:off x="3874471" y="29793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939382"/>
            <a:ext cx="9142519" cy="3815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40196"/>
            <a:ext cx="9150617" cy="3815467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4774888"/>
            <a:ext cx="5398594" cy="63446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5434742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912753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164695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32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40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4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67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342800"/>
            <a:ext cx="6300000" cy="745200"/>
          </a:xfrm>
        </p:spPr>
        <p:txBody>
          <a:bodyPr anchor="b" anchorCtr="0">
            <a:noAutofit/>
          </a:bodyPr>
          <a:lstStyle>
            <a:lvl1pPr algn="ctr">
              <a:defRPr sz="24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2160000"/>
            <a:ext cx="6300000" cy="72000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4571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grpSp>
        <p:nvGrpSpPr>
          <p:cNvPr id="18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86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ulse Pattern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-15292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r>
              <a:rPr lang="sv-SE" dirty="0" smtClean="0"/>
              <a:t> or </a:t>
            </a:r>
            <a:r>
              <a:rPr lang="sv-SE" dirty="0" err="1" smtClean="0"/>
              <a:t>use</a:t>
            </a:r>
            <a:r>
              <a:rPr lang="sv-SE" dirty="0" smtClean="0"/>
              <a:t> as </a:t>
            </a:r>
            <a:r>
              <a:rPr lang="sv-SE" dirty="0" err="1" smtClean="0"/>
              <a:t>pink</a:t>
            </a:r>
            <a:r>
              <a:rPr lang="sv-SE" dirty="0" smtClean="0"/>
              <a:t> </a:t>
            </a:r>
            <a:r>
              <a:rPr lang="sv-SE" dirty="0" err="1" smtClean="0"/>
              <a:t>slide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342800"/>
            <a:ext cx="6300000" cy="745200"/>
          </a:xfrm>
        </p:spPr>
        <p:txBody>
          <a:bodyPr anchor="b" anchorCtr="0">
            <a:noAutofit/>
          </a:bodyPr>
          <a:lstStyle>
            <a:lvl1pPr algn="ctr">
              <a:defRPr sz="24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2160000"/>
            <a:ext cx="6300000" cy="72000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1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grpSp>
        <p:nvGrpSpPr>
          <p:cNvPr id="26" name="Pulse"/>
          <p:cNvGrpSpPr/>
          <p:nvPr userDrawn="1"/>
        </p:nvGrpSpPr>
        <p:grpSpPr>
          <a:xfrm>
            <a:off x="0" y="2749715"/>
            <a:ext cx="9144000" cy="3498851"/>
            <a:chOff x="0" y="1681163"/>
            <a:chExt cx="9144000" cy="3498851"/>
          </a:xfrm>
          <a:solidFill>
            <a:srgbClr val="0000A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09575" y="3290888"/>
              <a:ext cx="257175" cy="428625"/>
            </a:xfrm>
            <a:custGeom>
              <a:avLst/>
              <a:gdLst>
                <a:gd name="T0" fmla="*/ 41 w 81"/>
                <a:gd name="T1" fmla="*/ 135 h 135"/>
                <a:gd name="T2" fmla="*/ 41 w 81"/>
                <a:gd name="T3" fmla="*/ 135 h 135"/>
                <a:gd name="T4" fmla="*/ 0 w 81"/>
                <a:gd name="T5" fmla="*/ 95 h 135"/>
                <a:gd name="T6" fmla="*/ 0 w 81"/>
                <a:gd name="T7" fmla="*/ 40 h 135"/>
                <a:gd name="T8" fmla="*/ 41 w 81"/>
                <a:gd name="T9" fmla="*/ 0 h 135"/>
                <a:gd name="T10" fmla="*/ 81 w 81"/>
                <a:gd name="T11" fmla="*/ 40 h 135"/>
                <a:gd name="T12" fmla="*/ 81 w 81"/>
                <a:gd name="T13" fmla="*/ 95 h 135"/>
                <a:gd name="T14" fmla="*/ 41 w 81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5">
                  <a:moveTo>
                    <a:pt x="41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18" y="135"/>
                    <a:pt x="0" y="117"/>
                    <a:pt x="0" y="9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1" y="18"/>
                    <a:pt x="81" y="40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117"/>
                    <a:pt x="63" y="135"/>
                    <a:pt x="41" y="1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8537575" y="3290888"/>
              <a:ext cx="254000" cy="428625"/>
            </a:xfrm>
            <a:custGeom>
              <a:avLst/>
              <a:gdLst>
                <a:gd name="T0" fmla="*/ 40 w 80"/>
                <a:gd name="T1" fmla="*/ 135 h 135"/>
                <a:gd name="T2" fmla="*/ 40 w 80"/>
                <a:gd name="T3" fmla="*/ 135 h 135"/>
                <a:gd name="T4" fmla="*/ 0 w 80"/>
                <a:gd name="T5" fmla="*/ 95 h 135"/>
                <a:gd name="T6" fmla="*/ 0 w 80"/>
                <a:gd name="T7" fmla="*/ 40 h 135"/>
                <a:gd name="T8" fmla="*/ 40 w 80"/>
                <a:gd name="T9" fmla="*/ 0 h 135"/>
                <a:gd name="T10" fmla="*/ 80 w 80"/>
                <a:gd name="T11" fmla="*/ 40 h 135"/>
                <a:gd name="T12" fmla="*/ 80 w 80"/>
                <a:gd name="T13" fmla="*/ 95 h 135"/>
                <a:gd name="T14" fmla="*/ 40 w 80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35">
                  <a:moveTo>
                    <a:pt x="40" y="135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18" y="135"/>
                    <a:pt x="0" y="117"/>
                    <a:pt x="0" y="9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117"/>
                    <a:pt x="62" y="135"/>
                    <a:pt x="40" y="1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226175" y="2752726"/>
              <a:ext cx="428625" cy="1076325"/>
            </a:xfrm>
            <a:custGeom>
              <a:avLst/>
              <a:gdLst>
                <a:gd name="T0" fmla="*/ 68 w 135"/>
                <a:gd name="T1" fmla="*/ 14 h 338"/>
                <a:gd name="T2" fmla="*/ 122 w 135"/>
                <a:gd name="T3" fmla="*/ 68 h 338"/>
                <a:gd name="T4" fmla="*/ 122 w 135"/>
                <a:gd name="T5" fmla="*/ 270 h 338"/>
                <a:gd name="T6" fmla="*/ 68 w 135"/>
                <a:gd name="T7" fmla="*/ 324 h 338"/>
                <a:gd name="T8" fmla="*/ 14 w 135"/>
                <a:gd name="T9" fmla="*/ 270 h 338"/>
                <a:gd name="T10" fmla="*/ 14 w 135"/>
                <a:gd name="T11" fmla="*/ 68 h 338"/>
                <a:gd name="T12" fmla="*/ 68 w 135"/>
                <a:gd name="T13" fmla="*/ 14 h 338"/>
                <a:gd name="T14" fmla="*/ 68 w 135"/>
                <a:gd name="T15" fmla="*/ 0 h 338"/>
                <a:gd name="T16" fmla="*/ 68 w 135"/>
                <a:gd name="T17" fmla="*/ 0 h 338"/>
                <a:gd name="T18" fmla="*/ 0 w 135"/>
                <a:gd name="T19" fmla="*/ 68 h 338"/>
                <a:gd name="T20" fmla="*/ 0 w 135"/>
                <a:gd name="T21" fmla="*/ 270 h 338"/>
                <a:gd name="T22" fmla="*/ 68 w 135"/>
                <a:gd name="T23" fmla="*/ 338 h 338"/>
                <a:gd name="T24" fmla="*/ 135 w 135"/>
                <a:gd name="T25" fmla="*/ 270 h 338"/>
                <a:gd name="T26" fmla="*/ 135 w 135"/>
                <a:gd name="T27" fmla="*/ 68 h 338"/>
                <a:gd name="T28" fmla="*/ 68 w 135"/>
                <a:gd name="T2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338">
                  <a:moveTo>
                    <a:pt x="68" y="14"/>
                  </a:moveTo>
                  <a:cubicBezTo>
                    <a:pt x="98" y="14"/>
                    <a:pt x="122" y="38"/>
                    <a:pt x="122" y="68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2" y="300"/>
                    <a:pt x="98" y="324"/>
                    <a:pt x="68" y="324"/>
                  </a:cubicBezTo>
                  <a:cubicBezTo>
                    <a:pt x="38" y="324"/>
                    <a:pt x="14" y="300"/>
                    <a:pt x="14" y="2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8" y="14"/>
                    <a:pt x="68" y="14"/>
                  </a:cubicBezTo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308"/>
                    <a:pt x="31" y="338"/>
                    <a:pt x="68" y="338"/>
                  </a:cubicBezTo>
                  <a:cubicBezTo>
                    <a:pt x="105" y="338"/>
                    <a:pt x="135" y="308"/>
                    <a:pt x="135" y="270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31"/>
                    <a:pt x="105" y="0"/>
                    <a:pt x="6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934325" y="3268663"/>
              <a:ext cx="428625" cy="1074738"/>
            </a:xfrm>
            <a:custGeom>
              <a:avLst/>
              <a:gdLst>
                <a:gd name="T0" fmla="*/ 68 w 135"/>
                <a:gd name="T1" fmla="*/ 338 h 338"/>
                <a:gd name="T2" fmla="*/ 68 w 135"/>
                <a:gd name="T3" fmla="*/ 338 h 338"/>
                <a:gd name="T4" fmla="*/ 0 w 135"/>
                <a:gd name="T5" fmla="*/ 270 h 338"/>
                <a:gd name="T6" fmla="*/ 0 w 135"/>
                <a:gd name="T7" fmla="*/ 68 h 338"/>
                <a:gd name="T8" fmla="*/ 68 w 135"/>
                <a:gd name="T9" fmla="*/ 0 h 338"/>
                <a:gd name="T10" fmla="*/ 135 w 135"/>
                <a:gd name="T11" fmla="*/ 68 h 338"/>
                <a:gd name="T12" fmla="*/ 135 w 135"/>
                <a:gd name="T13" fmla="*/ 270 h 338"/>
                <a:gd name="T14" fmla="*/ 68 w 135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38">
                  <a:moveTo>
                    <a:pt x="68" y="338"/>
                  </a:moveTo>
                  <a:cubicBezTo>
                    <a:pt x="68" y="338"/>
                    <a:pt x="68" y="338"/>
                    <a:pt x="68" y="338"/>
                  </a:cubicBezTo>
                  <a:cubicBezTo>
                    <a:pt x="31" y="338"/>
                    <a:pt x="0" y="308"/>
                    <a:pt x="0" y="2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5" y="31"/>
                    <a:pt x="135" y="68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5" y="308"/>
                    <a:pt x="105" y="338"/>
                    <a:pt x="68" y="3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6870700" y="1916113"/>
              <a:ext cx="533400" cy="2405063"/>
            </a:xfrm>
            <a:custGeom>
              <a:avLst/>
              <a:gdLst>
                <a:gd name="T0" fmla="*/ 84 w 168"/>
                <a:gd name="T1" fmla="*/ 14 h 756"/>
                <a:gd name="T2" fmla="*/ 155 w 168"/>
                <a:gd name="T3" fmla="*/ 85 h 756"/>
                <a:gd name="T4" fmla="*/ 155 w 168"/>
                <a:gd name="T5" fmla="*/ 672 h 756"/>
                <a:gd name="T6" fmla="*/ 84 w 168"/>
                <a:gd name="T7" fmla="*/ 743 h 756"/>
                <a:gd name="T8" fmla="*/ 13 w 168"/>
                <a:gd name="T9" fmla="*/ 672 h 756"/>
                <a:gd name="T10" fmla="*/ 13 w 168"/>
                <a:gd name="T11" fmla="*/ 85 h 756"/>
                <a:gd name="T12" fmla="*/ 84 w 168"/>
                <a:gd name="T13" fmla="*/ 14 h 756"/>
                <a:gd name="T14" fmla="*/ 84 w 168"/>
                <a:gd name="T15" fmla="*/ 0 h 756"/>
                <a:gd name="T16" fmla="*/ 0 w 168"/>
                <a:gd name="T17" fmla="*/ 85 h 756"/>
                <a:gd name="T18" fmla="*/ 0 w 168"/>
                <a:gd name="T19" fmla="*/ 672 h 756"/>
                <a:gd name="T20" fmla="*/ 84 w 168"/>
                <a:gd name="T21" fmla="*/ 756 h 756"/>
                <a:gd name="T22" fmla="*/ 168 w 168"/>
                <a:gd name="T23" fmla="*/ 672 h 756"/>
                <a:gd name="T24" fmla="*/ 168 w 168"/>
                <a:gd name="T25" fmla="*/ 85 h 756"/>
                <a:gd name="T26" fmla="*/ 84 w 168"/>
                <a:gd name="T27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756">
                  <a:moveTo>
                    <a:pt x="84" y="14"/>
                  </a:moveTo>
                  <a:cubicBezTo>
                    <a:pt x="123" y="14"/>
                    <a:pt x="155" y="46"/>
                    <a:pt x="155" y="85"/>
                  </a:cubicBezTo>
                  <a:cubicBezTo>
                    <a:pt x="155" y="672"/>
                    <a:pt x="155" y="672"/>
                    <a:pt x="155" y="672"/>
                  </a:cubicBezTo>
                  <a:cubicBezTo>
                    <a:pt x="155" y="711"/>
                    <a:pt x="123" y="743"/>
                    <a:pt x="84" y="743"/>
                  </a:cubicBezTo>
                  <a:cubicBezTo>
                    <a:pt x="45" y="743"/>
                    <a:pt x="13" y="711"/>
                    <a:pt x="13" y="67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46"/>
                    <a:pt x="45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718"/>
                    <a:pt x="38" y="756"/>
                    <a:pt x="84" y="756"/>
                  </a:cubicBezTo>
                  <a:cubicBezTo>
                    <a:pt x="131" y="756"/>
                    <a:pt x="168" y="718"/>
                    <a:pt x="168" y="672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38"/>
                    <a:pt x="131" y="0"/>
                    <a:pt x="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539750" y="2752726"/>
              <a:ext cx="428625" cy="1076325"/>
            </a:xfrm>
            <a:custGeom>
              <a:avLst/>
              <a:gdLst>
                <a:gd name="T0" fmla="*/ 67 w 135"/>
                <a:gd name="T1" fmla="*/ 14 h 338"/>
                <a:gd name="T2" fmla="*/ 121 w 135"/>
                <a:gd name="T3" fmla="*/ 68 h 338"/>
                <a:gd name="T4" fmla="*/ 121 w 135"/>
                <a:gd name="T5" fmla="*/ 270 h 338"/>
                <a:gd name="T6" fmla="*/ 67 w 135"/>
                <a:gd name="T7" fmla="*/ 324 h 338"/>
                <a:gd name="T8" fmla="*/ 13 w 135"/>
                <a:gd name="T9" fmla="*/ 270 h 338"/>
                <a:gd name="T10" fmla="*/ 13 w 135"/>
                <a:gd name="T11" fmla="*/ 68 h 338"/>
                <a:gd name="T12" fmla="*/ 67 w 135"/>
                <a:gd name="T13" fmla="*/ 14 h 338"/>
                <a:gd name="T14" fmla="*/ 67 w 135"/>
                <a:gd name="T15" fmla="*/ 0 h 338"/>
                <a:gd name="T16" fmla="*/ 0 w 135"/>
                <a:gd name="T17" fmla="*/ 68 h 338"/>
                <a:gd name="T18" fmla="*/ 0 w 135"/>
                <a:gd name="T19" fmla="*/ 270 h 338"/>
                <a:gd name="T20" fmla="*/ 67 w 135"/>
                <a:gd name="T21" fmla="*/ 338 h 338"/>
                <a:gd name="T22" fmla="*/ 135 w 135"/>
                <a:gd name="T23" fmla="*/ 270 h 338"/>
                <a:gd name="T24" fmla="*/ 135 w 135"/>
                <a:gd name="T25" fmla="*/ 68 h 338"/>
                <a:gd name="T26" fmla="*/ 67 w 135"/>
                <a:gd name="T2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338">
                  <a:moveTo>
                    <a:pt x="67" y="14"/>
                  </a:moveTo>
                  <a:cubicBezTo>
                    <a:pt x="97" y="14"/>
                    <a:pt x="121" y="38"/>
                    <a:pt x="121" y="68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300"/>
                    <a:pt x="97" y="324"/>
                    <a:pt x="67" y="324"/>
                  </a:cubicBezTo>
                  <a:cubicBezTo>
                    <a:pt x="37" y="324"/>
                    <a:pt x="13" y="300"/>
                    <a:pt x="13" y="2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38"/>
                    <a:pt x="37" y="14"/>
                    <a:pt x="67" y="14"/>
                  </a:cubicBezTo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308"/>
                    <a:pt x="30" y="338"/>
                    <a:pt x="67" y="338"/>
                  </a:cubicBezTo>
                  <a:cubicBezTo>
                    <a:pt x="104" y="338"/>
                    <a:pt x="135" y="308"/>
                    <a:pt x="135" y="270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31"/>
                    <a:pt x="104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1181100" y="1916113"/>
              <a:ext cx="536575" cy="2405063"/>
            </a:xfrm>
            <a:custGeom>
              <a:avLst/>
              <a:gdLst>
                <a:gd name="T0" fmla="*/ 84 w 169"/>
                <a:gd name="T1" fmla="*/ 14 h 756"/>
                <a:gd name="T2" fmla="*/ 155 w 169"/>
                <a:gd name="T3" fmla="*/ 85 h 756"/>
                <a:gd name="T4" fmla="*/ 155 w 169"/>
                <a:gd name="T5" fmla="*/ 672 h 756"/>
                <a:gd name="T6" fmla="*/ 84 w 169"/>
                <a:gd name="T7" fmla="*/ 743 h 756"/>
                <a:gd name="T8" fmla="*/ 14 w 169"/>
                <a:gd name="T9" fmla="*/ 672 h 756"/>
                <a:gd name="T10" fmla="*/ 14 w 169"/>
                <a:gd name="T11" fmla="*/ 85 h 756"/>
                <a:gd name="T12" fmla="*/ 84 w 169"/>
                <a:gd name="T13" fmla="*/ 14 h 756"/>
                <a:gd name="T14" fmla="*/ 84 w 169"/>
                <a:gd name="T15" fmla="*/ 0 h 756"/>
                <a:gd name="T16" fmla="*/ 0 w 169"/>
                <a:gd name="T17" fmla="*/ 85 h 756"/>
                <a:gd name="T18" fmla="*/ 0 w 169"/>
                <a:gd name="T19" fmla="*/ 672 h 756"/>
                <a:gd name="T20" fmla="*/ 84 w 169"/>
                <a:gd name="T21" fmla="*/ 756 h 756"/>
                <a:gd name="T22" fmla="*/ 169 w 169"/>
                <a:gd name="T23" fmla="*/ 672 h 756"/>
                <a:gd name="T24" fmla="*/ 169 w 169"/>
                <a:gd name="T25" fmla="*/ 85 h 756"/>
                <a:gd name="T26" fmla="*/ 84 w 169"/>
                <a:gd name="T27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756">
                  <a:moveTo>
                    <a:pt x="84" y="14"/>
                  </a:moveTo>
                  <a:cubicBezTo>
                    <a:pt x="123" y="14"/>
                    <a:pt x="155" y="46"/>
                    <a:pt x="155" y="85"/>
                  </a:cubicBezTo>
                  <a:cubicBezTo>
                    <a:pt x="155" y="672"/>
                    <a:pt x="155" y="672"/>
                    <a:pt x="155" y="672"/>
                  </a:cubicBezTo>
                  <a:cubicBezTo>
                    <a:pt x="155" y="711"/>
                    <a:pt x="123" y="743"/>
                    <a:pt x="84" y="743"/>
                  </a:cubicBezTo>
                  <a:cubicBezTo>
                    <a:pt x="45" y="743"/>
                    <a:pt x="14" y="711"/>
                    <a:pt x="14" y="67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46"/>
                    <a:pt x="45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718"/>
                    <a:pt x="38" y="756"/>
                    <a:pt x="84" y="756"/>
                  </a:cubicBezTo>
                  <a:cubicBezTo>
                    <a:pt x="131" y="756"/>
                    <a:pt x="169" y="718"/>
                    <a:pt x="169" y="672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38"/>
                    <a:pt x="131" y="0"/>
                    <a:pt x="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7185025" y="2774951"/>
              <a:ext cx="536575" cy="2405063"/>
            </a:xfrm>
            <a:custGeom>
              <a:avLst/>
              <a:gdLst>
                <a:gd name="T0" fmla="*/ 85 w 169"/>
                <a:gd name="T1" fmla="*/ 756 h 756"/>
                <a:gd name="T2" fmla="*/ 85 w 169"/>
                <a:gd name="T3" fmla="*/ 756 h 756"/>
                <a:gd name="T4" fmla="*/ 0 w 169"/>
                <a:gd name="T5" fmla="*/ 672 h 756"/>
                <a:gd name="T6" fmla="*/ 0 w 169"/>
                <a:gd name="T7" fmla="*/ 85 h 756"/>
                <a:gd name="T8" fmla="*/ 85 w 169"/>
                <a:gd name="T9" fmla="*/ 0 h 756"/>
                <a:gd name="T10" fmla="*/ 169 w 169"/>
                <a:gd name="T11" fmla="*/ 85 h 756"/>
                <a:gd name="T12" fmla="*/ 169 w 169"/>
                <a:gd name="T13" fmla="*/ 672 h 756"/>
                <a:gd name="T14" fmla="*/ 85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5" y="756"/>
                  </a:moveTo>
                  <a:cubicBezTo>
                    <a:pt x="85" y="756"/>
                    <a:pt x="85" y="756"/>
                    <a:pt x="85" y="756"/>
                  </a:cubicBezTo>
                  <a:cubicBezTo>
                    <a:pt x="38" y="756"/>
                    <a:pt x="0" y="718"/>
                    <a:pt x="0" y="6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672"/>
                    <a:pt x="169" y="672"/>
                    <a:pt x="169" y="672"/>
                  </a:cubicBezTo>
                  <a:cubicBezTo>
                    <a:pt x="169" y="718"/>
                    <a:pt x="131" y="756"/>
                    <a:pt x="85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3009900" y="2517776"/>
              <a:ext cx="428625" cy="1074738"/>
            </a:xfrm>
            <a:custGeom>
              <a:avLst/>
              <a:gdLst>
                <a:gd name="T0" fmla="*/ 67 w 135"/>
                <a:gd name="T1" fmla="*/ 14 h 338"/>
                <a:gd name="T2" fmla="*/ 121 w 135"/>
                <a:gd name="T3" fmla="*/ 68 h 338"/>
                <a:gd name="T4" fmla="*/ 121 w 135"/>
                <a:gd name="T5" fmla="*/ 270 h 338"/>
                <a:gd name="T6" fmla="*/ 67 w 135"/>
                <a:gd name="T7" fmla="*/ 324 h 338"/>
                <a:gd name="T8" fmla="*/ 13 w 135"/>
                <a:gd name="T9" fmla="*/ 270 h 338"/>
                <a:gd name="T10" fmla="*/ 13 w 135"/>
                <a:gd name="T11" fmla="*/ 68 h 338"/>
                <a:gd name="T12" fmla="*/ 67 w 135"/>
                <a:gd name="T13" fmla="*/ 14 h 338"/>
                <a:gd name="T14" fmla="*/ 67 w 135"/>
                <a:gd name="T15" fmla="*/ 0 h 338"/>
                <a:gd name="T16" fmla="*/ 0 w 135"/>
                <a:gd name="T17" fmla="*/ 68 h 338"/>
                <a:gd name="T18" fmla="*/ 0 w 135"/>
                <a:gd name="T19" fmla="*/ 270 h 338"/>
                <a:gd name="T20" fmla="*/ 67 w 135"/>
                <a:gd name="T21" fmla="*/ 338 h 338"/>
                <a:gd name="T22" fmla="*/ 135 w 135"/>
                <a:gd name="T23" fmla="*/ 270 h 338"/>
                <a:gd name="T24" fmla="*/ 135 w 135"/>
                <a:gd name="T25" fmla="*/ 68 h 338"/>
                <a:gd name="T26" fmla="*/ 67 w 135"/>
                <a:gd name="T2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338">
                  <a:moveTo>
                    <a:pt x="67" y="14"/>
                  </a:moveTo>
                  <a:cubicBezTo>
                    <a:pt x="97" y="14"/>
                    <a:pt x="121" y="38"/>
                    <a:pt x="121" y="68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300"/>
                    <a:pt x="97" y="324"/>
                    <a:pt x="67" y="324"/>
                  </a:cubicBezTo>
                  <a:cubicBezTo>
                    <a:pt x="37" y="324"/>
                    <a:pt x="13" y="300"/>
                    <a:pt x="13" y="2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38"/>
                    <a:pt x="37" y="14"/>
                    <a:pt x="67" y="1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307"/>
                    <a:pt x="30" y="338"/>
                    <a:pt x="67" y="338"/>
                  </a:cubicBezTo>
                  <a:cubicBezTo>
                    <a:pt x="104" y="338"/>
                    <a:pt x="135" y="307"/>
                    <a:pt x="135" y="270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30"/>
                    <a:pt x="104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5753100" y="3141663"/>
              <a:ext cx="254000" cy="428625"/>
            </a:xfrm>
            <a:custGeom>
              <a:avLst/>
              <a:gdLst>
                <a:gd name="T0" fmla="*/ 40 w 80"/>
                <a:gd name="T1" fmla="*/ 135 h 135"/>
                <a:gd name="T2" fmla="*/ 40 w 80"/>
                <a:gd name="T3" fmla="*/ 135 h 135"/>
                <a:gd name="T4" fmla="*/ 0 w 80"/>
                <a:gd name="T5" fmla="*/ 95 h 135"/>
                <a:gd name="T6" fmla="*/ 0 w 80"/>
                <a:gd name="T7" fmla="*/ 40 h 135"/>
                <a:gd name="T8" fmla="*/ 40 w 80"/>
                <a:gd name="T9" fmla="*/ 0 h 135"/>
                <a:gd name="T10" fmla="*/ 80 w 80"/>
                <a:gd name="T11" fmla="*/ 40 h 135"/>
                <a:gd name="T12" fmla="*/ 80 w 80"/>
                <a:gd name="T13" fmla="*/ 95 h 135"/>
                <a:gd name="T14" fmla="*/ 40 w 80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35">
                  <a:moveTo>
                    <a:pt x="40" y="135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18" y="135"/>
                    <a:pt x="0" y="117"/>
                    <a:pt x="0" y="9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117"/>
                    <a:pt x="62" y="135"/>
                    <a:pt x="40" y="1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2581275" y="3141663"/>
              <a:ext cx="254000" cy="428625"/>
            </a:xfrm>
            <a:custGeom>
              <a:avLst/>
              <a:gdLst>
                <a:gd name="T0" fmla="*/ 40 w 80"/>
                <a:gd name="T1" fmla="*/ 13 h 135"/>
                <a:gd name="T2" fmla="*/ 67 w 80"/>
                <a:gd name="T3" fmla="*/ 40 h 135"/>
                <a:gd name="T4" fmla="*/ 67 w 80"/>
                <a:gd name="T5" fmla="*/ 95 h 135"/>
                <a:gd name="T6" fmla="*/ 40 w 80"/>
                <a:gd name="T7" fmla="*/ 121 h 135"/>
                <a:gd name="T8" fmla="*/ 13 w 80"/>
                <a:gd name="T9" fmla="*/ 95 h 135"/>
                <a:gd name="T10" fmla="*/ 13 w 80"/>
                <a:gd name="T11" fmla="*/ 40 h 135"/>
                <a:gd name="T12" fmla="*/ 40 w 80"/>
                <a:gd name="T13" fmla="*/ 13 h 135"/>
                <a:gd name="T14" fmla="*/ 40 w 80"/>
                <a:gd name="T15" fmla="*/ 0 h 135"/>
                <a:gd name="T16" fmla="*/ 0 w 80"/>
                <a:gd name="T17" fmla="*/ 40 h 135"/>
                <a:gd name="T18" fmla="*/ 0 w 80"/>
                <a:gd name="T19" fmla="*/ 95 h 135"/>
                <a:gd name="T20" fmla="*/ 40 w 80"/>
                <a:gd name="T21" fmla="*/ 135 h 135"/>
                <a:gd name="T22" fmla="*/ 80 w 80"/>
                <a:gd name="T23" fmla="*/ 95 h 135"/>
                <a:gd name="T24" fmla="*/ 80 w 80"/>
                <a:gd name="T25" fmla="*/ 40 h 135"/>
                <a:gd name="T26" fmla="*/ 40 w 80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35">
                  <a:moveTo>
                    <a:pt x="40" y="13"/>
                  </a:moveTo>
                  <a:cubicBezTo>
                    <a:pt x="55" y="13"/>
                    <a:pt x="67" y="25"/>
                    <a:pt x="67" y="4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109"/>
                    <a:pt x="55" y="121"/>
                    <a:pt x="40" y="121"/>
                  </a:cubicBezTo>
                  <a:cubicBezTo>
                    <a:pt x="25" y="121"/>
                    <a:pt x="13" y="109"/>
                    <a:pt x="13" y="95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25"/>
                    <a:pt x="25" y="13"/>
                    <a:pt x="40" y="13"/>
                  </a:cubicBezTo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17"/>
                    <a:pt x="18" y="135"/>
                    <a:pt x="40" y="135"/>
                  </a:cubicBezTo>
                  <a:cubicBezTo>
                    <a:pt x="62" y="135"/>
                    <a:pt x="80" y="117"/>
                    <a:pt x="80" y="95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49850" y="3119438"/>
              <a:ext cx="428625" cy="1074738"/>
            </a:xfrm>
            <a:custGeom>
              <a:avLst/>
              <a:gdLst>
                <a:gd name="T0" fmla="*/ 68 w 135"/>
                <a:gd name="T1" fmla="*/ 338 h 338"/>
                <a:gd name="T2" fmla="*/ 68 w 135"/>
                <a:gd name="T3" fmla="*/ 338 h 338"/>
                <a:gd name="T4" fmla="*/ 0 w 135"/>
                <a:gd name="T5" fmla="*/ 270 h 338"/>
                <a:gd name="T6" fmla="*/ 0 w 135"/>
                <a:gd name="T7" fmla="*/ 68 h 338"/>
                <a:gd name="T8" fmla="*/ 68 w 135"/>
                <a:gd name="T9" fmla="*/ 0 h 338"/>
                <a:gd name="T10" fmla="*/ 135 w 135"/>
                <a:gd name="T11" fmla="*/ 68 h 338"/>
                <a:gd name="T12" fmla="*/ 135 w 135"/>
                <a:gd name="T13" fmla="*/ 270 h 338"/>
                <a:gd name="T14" fmla="*/ 68 w 135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38">
                  <a:moveTo>
                    <a:pt x="68" y="338"/>
                  </a:moveTo>
                  <a:cubicBezTo>
                    <a:pt x="68" y="338"/>
                    <a:pt x="68" y="338"/>
                    <a:pt x="68" y="338"/>
                  </a:cubicBezTo>
                  <a:cubicBezTo>
                    <a:pt x="31" y="338"/>
                    <a:pt x="0" y="307"/>
                    <a:pt x="0" y="2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5" y="30"/>
                    <a:pt x="135" y="68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5" y="307"/>
                    <a:pt x="105" y="338"/>
                    <a:pt x="68" y="3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3651250" y="1681163"/>
              <a:ext cx="536575" cy="2405063"/>
            </a:xfrm>
            <a:custGeom>
              <a:avLst/>
              <a:gdLst>
                <a:gd name="T0" fmla="*/ 84 w 169"/>
                <a:gd name="T1" fmla="*/ 756 h 756"/>
                <a:gd name="T2" fmla="*/ 84 w 169"/>
                <a:gd name="T3" fmla="*/ 756 h 756"/>
                <a:gd name="T4" fmla="*/ 0 w 169"/>
                <a:gd name="T5" fmla="*/ 671 h 756"/>
                <a:gd name="T6" fmla="*/ 0 w 169"/>
                <a:gd name="T7" fmla="*/ 84 h 756"/>
                <a:gd name="T8" fmla="*/ 84 w 169"/>
                <a:gd name="T9" fmla="*/ 0 h 756"/>
                <a:gd name="T10" fmla="*/ 169 w 169"/>
                <a:gd name="T11" fmla="*/ 84 h 756"/>
                <a:gd name="T12" fmla="*/ 169 w 169"/>
                <a:gd name="T13" fmla="*/ 671 h 756"/>
                <a:gd name="T14" fmla="*/ 84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4" y="756"/>
                  </a:moveTo>
                  <a:cubicBezTo>
                    <a:pt x="84" y="756"/>
                    <a:pt x="84" y="756"/>
                    <a:pt x="84" y="756"/>
                  </a:cubicBezTo>
                  <a:cubicBezTo>
                    <a:pt x="38" y="756"/>
                    <a:pt x="0" y="718"/>
                    <a:pt x="0" y="67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671"/>
                    <a:pt x="169" y="671"/>
                    <a:pt x="169" y="671"/>
                  </a:cubicBezTo>
                  <a:cubicBezTo>
                    <a:pt x="169" y="718"/>
                    <a:pt x="131" y="756"/>
                    <a:pt x="84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4400550" y="2625726"/>
              <a:ext cx="536575" cy="2405063"/>
            </a:xfrm>
            <a:custGeom>
              <a:avLst/>
              <a:gdLst>
                <a:gd name="T0" fmla="*/ 85 w 169"/>
                <a:gd name="T1" fmla="*/ 756 h 756"/>
                <a:gd name="T2" fmla="*/ 85 w 169"/>
                <a:gd name="T3" fmla="*/ 756 h 756"/>
                <a:gd name="T4" fmla="*/ 0 w 169"/>
                <a:gd name="T5" fmla="*/ 671 h 756"/>
                <a:gd name="T6" fmla="*/ 0 w 169"/>
                <a:gd name="T7" fmla="*/ 84 h 756"/>
                <a:gd name="T8" fmla="*/ 85 w 169"/>
                <a:gd name="T9" fmla="*/ 0 h 756"/>
                <a:gd name="T10" fmla="*/ 169 w 169"/>
                <a:gd name="T11" fmla="*/ 84 h 756"/>
                <a:gd name="T12" fmla="*/ 169 w 169"/>
                <a:gd name="T13" fmla="*/ 671 h 756"/>
                <a:gd name="T14" fmla="*/ 85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5" y="756"/>
                  </a:moveTo>
                  <a:cubicBezTo>
                    <a:pt x="85" y="756"/>
                    <a:pt x="85" y="756"/>
                    <a:pt x="85" y="756"/>
                  </a:cubicBezTo>
                  <a:cubicBezTo>
                    <a:pt x="38" y="756"/>
                    <a:pt x="0" y="718"/>
                    <a:pt x="0" y="67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671"/>
                    <a:pt x="169" y="671"/>
                    <a:pt x="169" y="671"/>
                  </a:cubicBezTo>
                  <a:cubicBezTo>
                    <a:pt x="169" y="718"/>
                    <a:pt x="131" y="756"/>
                    <a:pt x="85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2343150" y="3376613"/>
              <a:ext cx="428625" cy="1074738"/>
            </a:xfrm>
            <a:custGeom>
              <a:avLst/>
              <a:gdLst>
                <a:gd name="T0" fmla="*/ 68 w 135"/>
                <a:gd name="T1" fmla="*/ 338 h 338"/>
                <a:gd name="T2" fmla="*/ 68 w 135"/>
                <a:gd name="T3" fmla="*/ 338 h 338"/>
                <a:gd name="T4" fmla="*/ 0 w 135"/>
                <a:gd name="T5" fmla="*/ 270 h 338"/>
                <a:gd name="T6" fmla="*/ 0 w 135"/>
                <a:gd name="T7" fmla="*/ 68 h 338"/>
                <a:gd name="T8" fmla="*/ 68 w 135"/>
                <a:gd name="T9" fmla="*/ 0 h 338"/>
                <a:gd name="T10" fmla="*/ 135 w 135"/>
                <a:gd name="T11" fmla="*/ 68 h 338"/>
                <a:gd name="T12" fmla="*/ 135 w 135"/>
                <a:gd name="T13" fmla="*/ 270 h 338"/>
                <a:gd name="T14" fmla="*/ 68 w 135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38">
                  <a:moveTo>
                    <a:pt x="68" y="338"/>
                  </a:moveTo>
                  <a:cubicBezTo>
                    <a:pt x="68" y="338"/>
                    <a:pt x="68" y="338"/>
                    <a:pt x="68" y="338"/>
                  </a:cubicBezTo>
                  <a:cubicBezTo>
                    <a:pt x="31" y="338"/>
                    <a:pt x="0" y="307"/>
                    <a:pt x="0" y="2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5" y="30"/>
                    <a:pt x="135" y="68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5" y="307"/>
                    <a:pt x="105" y="338"/>
                    <a:pt x="68" y="3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593850" y="2517776"/>
              <a:ext cx="536575" cy="2405063"/>
            </a:xfrm>
            <a:custGeom>
              <a:avLst/>
              <a:gdLst>
                <a:gd name="T0" fmla="*/ 85 w 169"/>
                <a:gd name="T1" fmla="*/ 756 h 756"/>
                <a:gd name="T2" fmla="*/ 85 w 169"/>
                <a:gd name="T3" fmla="*/ 756 h 756"/>
                <a:gd name="T4" fmla="*/ 0 w 169"/>
                <a:gd name="T5" fmla="*/ 672 h 756"/>
                <a:gd name="T6" fmla="*/ 0 w 169"/>
                <a:gd name="T7" fmla="*/ 85 h 756"/>
                <a:gd name="T8" fmla="*/ 85 w 169"/>
                <a:gd name="T9" fmla="*/ 0 h 756"/>
                <a:gd name="T10" fmla="*/ 169 w 169"/>
                <a:gd name="T11" fmla="*/ 85 h 756"/>
                <a:gd name="T12" fmla="*/ 169 w 169"/>
                <a:gd name="T13" fmla="*/ 672 h 756"/>
                <a:gd name="T14" fmla="*/ 85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5" y="756"/>
                  </a:moveTo>
                  <a:cubicBezTo>
                    <a:pt x="85" y="756"/>
                    <a:pt x="85" y="756"/>
                    <a:pt x="85" y="756"/>
                  </a:cubicBezTo>
                  <a:cubicBezTo>
                    <a:pt x="38" y="756"/>
                    <a:pt x="0" y="718"/>
                    <a:pt x="0" y="6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672"/>
                    <a:pt x="169" y="672"/>
                    <a:pt x="169" y="672"/>
                  </a:cubicBezTo>
                  <a:cubicBezTo>
                    <a:pt x="169" y="718"/>
                    <a:pt x="131" y="756"/>
                    <a:pt x="85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0" y="3268663"/>
              <a:ext cx="241300" cy="1074738"/>
            </a:xfrm>
            <a:custGeom>
              <a:avLst/>
              <a:gdLst>
                <a:gd name="T0" fmla="*/ 8 w 76"/>
                <a:gd name="T1" fmla="*/ 0 h 338"/>
                <a:gd name="T2" fmla="*/ 0 w 76"/>
                <a:gd name="T3" fmla="*/ 1 h 338"/>
                <a:gd name="T4" fmla="*/ 0 w 76"/>
                <a:gd name="T5" fmla="*/ 337 h 338"/>
                <a:gd name="T6" fmla="*/ 8 w 76"/>
                <a:gd name="T7" fmla="*/ 338 h 338"/>
                <a:gd name="T8" fmla="*/ 76 w 76"/>
                <a:gd name="T9" fmla="*/ 270 h 338"/>
                <a:gd name="T10" fmla="*/ 76 w 76"/>
                <a:gd name="T11" fmla="*/ 68 h 338"/>
                <a:gd name="T12" fmla="*/ 8 w 7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38">
                  <a:moveTo>
                    <a:pt x="8" y="0"/>
                  </a:moveTo>
                  <a:cubicBezTo>
                    <a:pt x="5" y="0"/>
                    <a:pt x="2" y="1"/>
                    <a:pt x="0" y="1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2" y="338"/>
                    <a:pt x="5" y="338"/>
                    <a:pt x="8" y="338"/>
                  </a:cubicBezTo>
                  <a:cubicBezTo>
                    <a:pt x="45" y="338"/>
                    <a:pt x="76" y="308"/>
                    <a:pt x="76" y="27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1"/>
                    <a:pt x="45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8966200" y="2670176"/>
              <a:ext cx="177800" cy="1068388"/>
            </a:xfrm>
            <a:custGeom>
              <a:avLst/>
              <a:gdLst>
                <a:gd name="T0" fmla="*/ 56 w 56"/>
                <a:gd name="T1" fmla="*/ 0 h 336"/>
                <a:gd name="T2" fmla="*/ 0 w 56"/>
                <a:gd name="T3" fmla="*/ 67 h 336"/>
                <a:gd name="T4" fmla="*/ 0 w 56"/>
                <a:gd name="T5" fmla="*/ 269 h 336"/>
                <a:gd name="T6" fmla="*/ 56 w 56"/>
                <a:gd name="T7" fmla="*/ 336 h 336"/>
                <a:gd name="T8" fmla="*/ 56 w 56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36">
                  <a:moveTo>
                    <a:pt x="56" y="0"/>
                  </a:moveTo>
                  <a:cubicBezTo>
                    <a:pt x="24" y="6"/>
                    <a:pt x="0" y="33"/>
                    <a:pt x="0" y="6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303"/>
                    <a:pt x="24" y="331"/>
                    <a:pt x="56" y="336"/>
                  </a:cubicBez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9548256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92200"/>
            <a:ext cx="6264000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0000A0"/>
                </a:solidFill>
              </a:defRPr>
            </a:lvl1pPr>
          </a:lstStyle>
          <a:p>
            <a:r>
              <a:rPr lang="en-GB" dirty="0" smtClean="0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98638" y="3572694"/>
            <a:ext cx="5146724" cy="5398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8B8A8D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473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58382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90800"/>
            <a:ext cx="6264000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98638" y="3572694"/>
            <a:ext cx="5146724" cy="5398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FFFFFF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40000" y="6316537"/>
            <a:ext cx="806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Logotype, static"/>
          <p:cNvGrpSpPr/>
          <p:nvPr userDrawn="1"/>
        </p:nvGrpSpPr>
        <p:grpSpPr>
          <a:xfrm>
            <a:off x="7686000" y="6397200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786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Pulse"/>
          <p:cNvGrpSpPr/>
          <p:nvPr userDrawn="1"/>
        </p:nvGrpSpPr>
        <p:grpSpPr>
          <a:xfrm>
            <a:off x="0" y="3751997"/>
            <a:ext cx="9144000" cy="2203451"/>
            <a:chOff x="0" y="2468633"/>
            <a:chExt cx="9144000" cy="2203451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917700" y="3089346"/>
              <a:ext cx="269875" cy="674688"/>
            </a:xfrm>
            <a:custGeom>
              <a:avLst/>
              <a:gdLst>
                <a:gd name="T0" fmla="*/ 44 w 85"/>
                <a:gd name="T1" fmla="*/ 212 h 212"/>
                <a:gd name="T2" fmla="*/ 41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1 w 85"/>
                <a:gd name="T9" fmla="*/ 0 h 212"/>
                <a:gd name="T10" fmla="*/ 44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4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4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9" y="212"/>
                    <a:pt x="0" y="194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6" y="0"/>
                    <a:pt x="85" y="19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4"/>
                    <a:pt x="66" y="212"/>
                    <a:pt x="44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644900" y="3481458"/>
              <a:ext cx="158750" cy="269875"/>
            </a:xfrm>
            <a:custGeom>
              <a:avLst/>
              <a:gdLst>
                <a:gd name="T0" fmla="*/ 26 w 50"/>
                <a:gd name="T1" fmla="*/ 85 h 85"/>
                <a:gd name="T2" fmla="*/ 24 w 50"/>
                <a:gd name="T3" fmla="*/ 85 h 85"/>
                <a:gd name="T4" fmla="*/ 0 w 50"/>
                <a:gd name="T5" fmla="*/ 60 h 85"/>
                <a:gd name="T6" fmla="*/ 0 w 50"/>
                <a:gd name="T7" fmla="*/ 25 h 85"/>
                <a:gd name="T8" fmla="*/ 24 w 50"/>
                <a:gd name="T9" fmla="*/ 0 h 85"/>
                <a:gd name="T10" fmla="*/ 26 w 50"/>
                <a:gd name="T11" fmla="*/ 0 h 85"/>
                <a:gd name="T12" fmla="*/ 50 w 50"/>
                <a:gd name="T13" fmla="*/ 25 h 85"/>
                <a:gd name="T14" fmla="*/ 50 w 50"/>
                <a:gd name="T15" fmla="*/ 60 h 85"/>
                <a:gd name="T16" fmla="*/ 26 w 50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85">
                  <a:moveTo>
                    <a:pt x="26" y="8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11" y="85"/>
                    <a:pt x="0" y="7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74"/>
                    <a:pt x="39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647825" y="3481458"/>
              <a:ext cx="161925" cy="269875"/>
            </a:xfrm>
            <a:custGeom>
              <a:avLst/>
              <a:gdLst>
                <a:gd name="T0" fmla="*/ 26 w 51"/>
                <a:gd name="T1" fmla="*/ 85 h 85"/>
                <a:gd name="T2" fmla="*/ 25 w 51"/>
                <a:gd name="T3" fmla="*/ 85 h 85"/>
                <a:gd name="T4" fmla="*/ 0 w 51"/>
                <a:gd name="T5" fmla="*/ 60 h 85"/>
                <a:gd name="T6" fmla="*/ 0 w 51"/>
                <a:gd name="T7" fmla="*/ 25 h 85"/>
                <a:gd name="T8" fmla="*/ 25 w 51"/>
                <a:gd name="T9" fmla="*/ 0 h 85"/>
                <a:gd name="T10" fmla="*/ 26 w 51"/>
                <a:gd name="T11" fmla="*/ 0 h 85"/>
                <a:gd name="T12" fmla="*/ 51 w 51"/>
                <a:gd name="T13" fmla="*/ 25 h 85"/>
                <a:gd name="T14" fmla="*/ 51 w 51"/>
                <a:gd name="T15" fmla="*/ 60 h 85"/>
                <a:gd name="T16" fmla="*/ 26 w 51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5">
                  <a:moveTo>
                    <a:pt x="26" y="85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11" y="85"/>
                    <a:pt x="0" y="7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74"/>
                    <a:pt x="40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3267075" y="3468758"/>
              <a:ext cx="266700" cy="674688"/>
            </a:xfrm>
            <a:custGeom>
              <a:avLst/>
              <a:gdLst>
                <a:gd name="T0" fmla="*/ 43 w 84"/>
                <a:gd name="T1" fmla="*/ 212 h 212"/>
                <a:gd name="T2" fmla="*/ 41 w 84"/>
                <a:gd name="T3" fmla="*/ 212 h 212"/>
                <a:gd name="T4" fmla="*/ 0 w 84"/>
                <a:gd name="T5" fmla="*/ 171 h 212"/>
                <a:gd name="T6" fmla="*/ 0 w 84"/>
                <a:gd name="T7" fmla="*/ 41 h 212"/>
                <a:gd name="T8" fmla="*/ 41 w 84"/>
                <a:gd name="T9" fmla="*/ 0 h 212"/>
                <a:gd name="T10" fmla="*/ 43 w 84"/>
                <a:gd name="T11" fmla="*/ 0 h 212"/>
                <a:gd name="T12" fmla="*/ 84 w 84"/>
                <a:gd name="T13" fmla="*/ 41 h 212"/>
                <a:gd name="T14" fmla="*/ 84 w 84"/>
                <a:gd name="T15" fmla="*/ 171 h 212"/>
                <a:gd name="T16" fmla="*/ 43 w 84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8" y="212"/>
                    <a:pt x="0" y="193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4" y="18"/>
                    <a:pt x="84" y="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84" y="193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320925" y="2562296"/>
              <a:ext cx="339725" cy="1514475"/>
            </a:xfrm>
            <a:custGeom>
              <a:avLst/>
              <a:gdLst>
                <a:gd name="T0" fmla="*/ 55 w 107"/>
                <a:gd name="T1" fmla="*/ 476 h 476"/>
                <a:gd name="T2" fmla="*/ 52 w 107"/>
                <a:gd name="T3" fmla="*/ 476 h 476"/>
                <a:gd name="T4" fmla="*/ 0 w 107"/>
                <a:gd name="T5" fmla="*/ 424 h 476"/>
                <a:gd name="T6" fmla="*/ 0 w 107"/>
                <a:gd name="T7" fmla="*/ 52 h 476"/>
                <a:gd name="T8" fmla="*/ 52 w 107"/>
                <a:gd name="T9" fmla="*/ 0 h 476"/>
                <a:gd name="T10" fmla="*/ 55 w 107"/>
                <a:gd name="T11" fmla="*/ 0 h 476"/>
                <a:gd name="T12" fmla="*/ 107 w 107"/>
                <a:gd name="T13" fmla="*/ 52 h 476"/>
                <a:gd name="T14" fmla="*/ 107 w 107"/>
                <a:gd name="T15" fmla="*/ 424 h 476"/>
                <a:gd name="T16" fmla="*/ 55 w 107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76">
                  <a:moveTo>
                    <a:pt x="55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4" y="476"/>
                    <a:pt x="0" y="453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4"/>
                    <a:pt x="24" y="0"/>
                    <a:pt x="5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3" y="0"/>
                    <a:pt x="107" y="24"/>
                    <a:pt x="107" y="52"/>
                  </a:cubicBezTo>
                  <a:cubicBezTo>
                    <a:pt x="107" y="424"/>
                    <a:pt x="107" y="424"/>
                    <a:pt x="107" y="424"/>
                  </a:cubicBezTo>
                  <a:cubicBezTo>
                    <a:pt x="107" y="453"/>
                    <a:pt x="83" y="476"/>
                    <a:pt x="55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84150" y="3089346"/>
              <a:ext cx="269875" cy="674688"/>
            </a:xfrm>
            <a:custGeom>
              <a:avLst/>
              <a:gdLst>
                <a:gd name="T0" fmla="*/ 43 w 85"/>
                <a:gd name="T1" fmla="*/ 212 h 212"/>
                <a:gd name="T2" fmla="*/ 41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1 w 85"/>
                <a:gd name="T9" fmla="*/ 0 h 212"/>
                <a:gd name="T10" fmla="*/ 43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3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9" y="212"/>
                    <a:pt x="0" y="194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4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7375" y="2562296"/>
              <a:ext cx="336550" cy="1514475"/>
            </a:xfrm>
            <a:custGeom>
              <a:avLst/>
              <a:gdLst>
                <a:gd name="T0" fmla="*/ 55 w 106"/>
                <a:gd name="T1" fmla="*/ 476 h 476"/>
                <a:gd name="T2" fmla="*/ 52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2 w 106"/>
                <a:gd name="T9" fmla="*/ 0 h 476"/>
                <a:gd name="T10" fmla="*/ 55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5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5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3" y="476"/>
                    <a:pt x="0" y="453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4"/>
                    <a:pt x="23" y="0"/>
                    <a:pt x="5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3" y="0"/>
                    <a:pt x="106" y="24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3"/>
                    <a:pt x="83" y="476"/>
                    <a:pt x="55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2794000" y="3156021"/>
              <a:ext cx="336550" cy="1516063"/>
            </a:xfrm>
            <a:custGeom>
              <a:avLst/>
              <a:gdLst>
                <a:gd name="T0" fmla="*/ 54 w 106"/>
                <a:gd name="T1" fmla="*/ 476 h 476"/>
                <a:gd name="T2" fmla="*/ 52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2 w 106"/>
                <a:gd name="T9" fmla="*/ 0 h 476"/>
                <a:gd name="T10" fmla="*/ 54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4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4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3" y="476"/>
                    <a:pt x="0" y="452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2"/>
                    <a:pt x="83" y="476"/>
                    <a:pt x="54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270000" y="3468758"/>
              <a:ext cx="269875" cy="674688"/>
            </a:xfrm>
            <a:custGeom>
              <a:avLst/>
              <a:gdLst>
                <a:gd name="T0" fmla="*/ 43 w 85"/>
                <a:gd name="T1" fmla="*/ 8 h 212"/>
                <a:gd name="T2" fmla="*/ 77 w 85"/>
                <a:gd name="T3" fmla="*/ 42 h 212"/>
                <a:gd name="T4" fmla="*/ 77 w 85"/>
                <a:gd name="T5" fmla="*/ 170 h 212"/>
                <a:gd name="T6" fmla="*/ 43 w 85"/>
                <a:gd name="T7" fmla="*/ 204 h 212"/>
                <a:gd name="T8" fmla="*/ 9 w 85"/>
                <a:gd name="T9" fmla="*/ 170 h 212"/>
                <a:gd name="T10" fmla="*/ 9 w 85"/>
                <a:gd name="T11" fmla="*/ 42 h 212"/>
                <a:gd name="T12" fmla="*/ 43 w 85"/>
                <a:gd name="T13" fmla="*/ 8 h 212"/>
                <a:gd name="T14" fmla="*/ 43 w 85"/>
                <a:gd name="T15" fmla="*/ 0 h 212"/>
                <a:gd name="T16" fmla="*/ 0 w 85"/>
                <a:gd name="T17" fmla="*/ 42 h 212"/>
                <a:gd name="T18" fmla="*/ 0 w 85"/>
                <a:gd name="T19" fmla="*/ 170 h 212"/>
                <a:gd name="T20" fmla="*/ 43 w 85"/>
                <a:gd name="T21" fmla="*/ 212 h 212"/>
                <a:gd name="T22" fmla="*/ 85 w 85"/>
                <a:gd name="T23" fmla="*/ 170 h 212"/>
                <a:gd name="T24" fmla="*/ 85 w 85"/>
                <a:gd name="T25" fmla="*/ 42 h 212"/>
                <a:gd name="T26" fmla="*/ 43 w 85"/>
                <a:gd name="T2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12">
                  <a:moveTo>
                    <a:pt x="43" y="8"/>
                  </a:moveTo>
                  <a:cubicBezTo>
                    <a:pt x="62" y="8"/>
                    <a:pt x="77" y="24"/>
                    <a:pt x="77" y="42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88"/>
                    <a:pt x="62" y="204"/>
                    <a:pt x="43" y="204"/>
                  </a:cubicBezTo>
                  <a:cubicBezTo>
                    <a:pt x="24" y="204"/>
                    <a:pt x="9" y="188"/>
                    <a:pt x="9" y="17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24"/>
                    <a:pt x="24" y="8"/>
                    <a:pt x="43" y="8"/>
                  </a:cubicBezTo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3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800100" y="3156021"/>
              <a:ext cx="336550" cy="1516063"/>
            </a:xfrm>
            <a:custGeom>
              <a:avLst/>
              <a:gdLst>
                <a:gd name="T0" fmla="*/ 53 w 106"/>
                <a:gd name="T1" fmla="*/ 9 h 476"/>
                <a:gd name="T2" fmla="*/ 97 w 106"/>
                <a:gd name="T3" fmla="*/ 53 h 476"/>
                <a:gd name="T4" fmla="*/ 97 w 106"/>
                <a:gd name="T5" fmla="*/ 422 h 476"/>
                <a:gd name="T6" fmla="*/ 53 w 106"/>
                <a:gd name="T7" fmla="*/ 467 h 476"/>
                <a:gd name="T8" fmla="*/ 8 w 106"/>
                <a:gd name="T9" fmla="*/ 422 h 476"/>
                <a:gd name="T10" fmla="*/ 8 w 106"/>
                <a:gd name="T11" fmla="*/ 53 h 476"/>
                <a:gd name="T12" fmla="*/ 53 w 106"/>
                <a:gd name="T13" fmla="*/ 9 h 476"/>
                <a:gd name="T14" fmla="*/ 53 w 106"/>
                <a:gd name="T15" fmla="*/ 0 h 476"/>
                <a:gd name="T16" fmla="*/ 0 w 106"/>
                <a:gd name="T17" fmla="*/ 53 h 476"/>
                <a:gd name="T18" fmla="*/ 0 w 106"/>
                <a:gd name="T19" fmla="*/ 422 h 476"/>
                <a:gd name="T20" fmla="*/ 53 w 106"/>
                <a:gd name="T21" fmla="*/ 476 h 476"/>
                <a:gd name="T22" fmla="*/ 106 w 106"/>
                <a:gd name="T23" fmla="*/ 422 h 476"/>
                <a:gd name="T24" fmla="*/ 106 w 106"/>
                <a:gd name="T25" fmla="*/ 53 h 476"/>
                <a:gd name="T26" fmla="*/ 53 w 106"/>
                <a:gd name="T2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6">
                  <a:moveTo>
                    <a:pt x="53" y="9"/>
                  </a:moveTo>
                  <a:cubicBezTo>
                    <a:pt x="77" y="9"/>
                    <a:pt x="97" y="29"/>
                    <a:pt x="97" y="53"/>
                  </a:cubicBezTo>
                  <a:cubicBezTo>
                    <a:pt x="97" y="422"/>
                    <a:pt x="97" y="422"/>
                    <a:pt x="97" y="422"/>
                  </a:cubicBezTo>
                  <a:cubicBezTo>
                    <a:pt x="97" y="447"/>
                    <a:pt x="77" y="467"/>
                    <a:pt x="53" y="467"/>
                  </a:cubicBezTo>
                  <a:cubicBezTo>
                    <a:pt x="28" y="467"/>
                    <a:pt x="8" y="447"/>
                    <a:pt x="8" y="42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29"/>
                    <a:pt x="28" y="9"/>
                    <a:pt x="53" y="9"/>
                  </a:cubicBezTo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52"/>
                    <a:pt x="24" y="476"/>
                    <a:pt x="53" y="476"/>
                  </a:cubicBezTo>
                  <a:cubicBezTo>
                    <a:pt x="82" y="476"/>
                    <a:pt x="106" y="452"/>
                    <a:pt x="106" y="422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8753475" y="3481458"/>
              <a:ext cx="161925" cy="269875"/>
            </a:xfrm>
            <a:custGeom>
              <a:avLst/>
              <a:gdLst>
                <a:gd name="T0" fmla="*/ 26 w 51"/>
                <a:gd name="T1" fmla="*/ 85 h 85"/>
                <a:gd name="T2" fmla="*/ 25 w 51"/>
                <a:gd name="T3" fmla="*/ 85 h 85"/>
                <a:gd name="T4" fmla="*/ 0 w 51"/>
                <a:gd name="T5" fmla="*/ 60 h 85"/>
                <a:gd name="T6" fmla="*/ 0 w 51"/>
                <a:gd name="T7" fmla="*/ 25 h 85"/>
                <a:gd name="T8" fmla="*/ 25 w 51"/>
                <a:gd name="T9" fmla="*/ 0 h 85"/>
                <a:gd name="T10" fmla="*/ 26 w 51"/>
                <a:gd name="T11" fmla="*/ 0 h 85"/>
                <a:gd name="T12" fmla="*/ 51 w 51"/>
                <a:gd name="T13" fmla="*/ 25 h 85"/>
                <a:gd name="T14" fmla="*/ 51 w 51"/>
                <a:gd name="T15" fmla="*/ 60 h 85"/>
                <a:gd name="T16" fmla="*/ 26 w 51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5">
                  <a:moveTo>
                    <a:pt x="26" y="85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11" y="85"/>
                    <a:pt x="0" y="7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74"/>
                    <a:pt x="40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7302500" y="3143321"/>
              <a:ext cx="269875" cy="676275"/>
            </a:xfrm>
            <a:custGeom>
              <a:avLst/>
              <a:gdLst>
                <a:gd name="T0" fmla="*/ 42 w 85"/>
                <a:gd name="T1" fmla="*/ 8 h 212"/>
                <a:gd name="T2" fmla="*/ 76 w 85"/>
                <a:gd name="T3" fmla="*/ 42 h 212"/>
                <a:gd name="T4" fmla="*/ 76 w 85"/>
                <a:gd name="T5" fmla="*/ 170 h 212"/>
                <a:gd name="T6" fmla="*/ 42 w 85"/>
                <a:gd name="T7" fmla="*/ 204 h 212"/>
                <a:gd name="T8" fmla="*/ 8 w 85"/>
                <a:gd name="T9" fmla="*/ 170 h 212"/>
                <a:gd name="T10" fmla="*/ 8 w 85"/>
                <a:gd name="T11" fmla="*/ 42 h 212"/>
                <a:gd name="T12" fmla="*/ 42 w 85"/>
                <a:gd name="T13" fmla="*/ 8 h 212"/>
                <a:gd name="T14" fmla="*/ 42 w 85"/>
                <a:gd name="T15" fmla="*/ 0 h 212"/>
                <a:gd name="T16" fmla="*/ 42 w 85"/>
                <a:gd name="T17" fmla="*/ 0 h 212"/>
                <a:gd name="T18" fmla="*/ 0 w 85"/>
                <a:gd name="T19" fmla="*/ 42 h 212"/>
                <a:gd name="T20" fmla="*/ 0 w 85"/>
                <a:gd name="T21" fmla="*/ 170 h 212"/>
                <a:gd name="T22" fmla="*/ 42 w 85"/>
                <a:gd name="T23" fmla="*/ 212 h 212"/>
                <a:gd name="T24" fmla="*/ 85 w 85"/>
                <a:gd name="T25" fmla="*/ 170 h 212"/>
                <a:gd name="T26" fmla="*/ 85 w 85"/>
                <a:gd name="T27" fmla="*/ 42 h 212"/>
                <a:gd name="T28" fmla="*/ 42 w 85"/>
                <a:gd name="T2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212">
                  <a:moveTo>
                    <a:pt x="42" y="8"/>
                  </a:moveTo>
                  <a:cubicBezTo>
                    <a:pt x="61" y="8"/>
                    <a:pt x="76" y="24"/>
                    <a:pt x="76" y="42"/>
                  </a:cubicBezTo>
                  <a:cubicBezTo>
                    <a:pt x="76" y="170"/>
                    <a:pt x="76" y="170"/>
                    <a:pt x="76" y="170"/>
                  </a:cubicBezTo>
                  <a:cubicBezTo>
                    <a:pt x="76" y="188"/>
                    <a:pt x="61" y="204"/>
                    <a:pt x="42" y="204"/>
                  </a:cubicBezTo>
                  <a:cubicBezTo>
                    <a:pt x="23" y="204"/>
                    <a:pt x="8" y="188"/>
                    <a:pt x="8" y="17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24"/>
                    <a:pt x="23" y="8"/>
                    <a:pt x="42" y="8"/>
                  </a:cubicBezTo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2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375650" y="3468758"/>
              <a:ext cx="269875" cy="674688"/>
            </a:xfrm>
            <a:custGeom>
              <a:avLst/>
              <a:gdLst>
                <a:gd name="T0" fmla="*/ 44 w 85"/>
                <a:gd name="T1" fmla="*/ 212 h 212"/>
                <a:gd name="T2" fmla="*/ 42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2 w 85"/>
                <a:gd name="T9" fmla="*/ 0 h 212"/>
                <a:gd name="T10" fmla="*/ 44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4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4" y="212"/>
                  </a:moveTo>
                  <a:cubicBezTo>
                    <a:pt x="42" y="212"/>
                    <a:pt x="42" y="212"/>
                    <a:pt x="42" y="212"/>
                  </a:cubicBezTo>
                  <a:cubicBezTo>
                    <a:pt x="19" y="212"/>
                    <a:pt x="0" y="193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6" y="0"/>
                    <a:pt x="85" y="18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3"/>
                    <a:pt x="66" y="212"/>
                    <a:pt x="44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7705725" y="2616271"/>
              <a:ext cx="336550" cy="1514475"/>
            </a:xfrm>
            <a:custGeom>
              <a:avLst/>
              <a:gdLst>
                <a:gd name="T0" fmla="*/ 53 w 106"/>
                <a:gd name="T1" fmla="*/ 9 h 476"/>
                <a:gd name="T2" fmla="*/ 98 w 106"/>
                <a:gd name="T3" fmla="*/ 54 h 476"/>
                <a:gd name="T4" fmla="*/ 98 w 106"/>
                <a:gd name="T5" fmla="*/ 423 h 476"/>
                <a:gd name="T6" fmla="*/ 53 w 106"/>
                <a:gd name="T7" fmla="*/ 467 h 476"/>
                <a:gd name="T8" fmla="*/ 9 w 106"/>
                <a:gd name="T9" fmla="*/ 423 h 476"/>
                <a:gd name="T10" fmla="*/ 9 w 106"/>
                <a:gd name="T11" fmla="*/ 54 h 476"/>
                <a:gd name="T12" fmla="*/ 53 w 106"/>
                <a:gd name="T13" fmla="*/ 9 h 476"/>
                <a:gd name="T14" fmla="*/ 53 w 106"/>
                <a:gd name="T15" fmla="*/ 0 h 476"/>
                <a:gd name="T16" fmla="*/ 0 w 106"/>
                <a:gd name="T17" fmla="*/ 54 h 476"/>
                <a:gd name="T18" fmla="*/ 0 w 106"/>
                <a:gd name="T19" fmla="*/ 423 h 476"/>
                <a:gd name="T20" fmla="*/ 53 w 106"/>
                <a:gd name="T21" fmla="*/ 476 h 476"/>
                <a:gd name="T22" fmla="*/ 106 w 106"/>
                <a:gd name="T23" fmla="*/ 423 h 476"/>
                <a:gd name="T24" fmla="*/ 106 w 106"/>
                <a:gd name="T25" fmla="*/ 54 h 476"/>
                <a:gd name="T26" fmla="*/ 53 w 106"/>
                <a:gd name="T2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6">
                  <a:moveTo>
                    <a:pt x="53" y="9"/>
                  </a:moveTo>
                  <a:cubicBezTo>
                    <a:pt x="78" y="9"/>
                    <a:pt x="98" y="29"/>
                    <a:pt x="98" y="54"/>
                  </a:cubicBezTo>
                  <a:cubicBezTo>
                    <a:pt x="98" y="423"/>
                    <a:pt x="98" y="423"/>
                    <a:pt x="98" y="423"/>
                  </a:cubicBezTo>
                  <a:cubicBezTo>
                    <a:pt x="98" y="447"/>
                    <a:pt x="78" y="467"/>
                    <a:pt x="53" y="467"/>
                  </a:cubicBezTo>
                  <a:cubicBezTo>
                    <a:pt x="28" y="467"/>
                    <a:pt x="9" y="447"/>
                    <a:pt x="9" y="42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29"/>
                    <a:pt x="28" y="9"/>
                    <a:pt x="53" y="9"/>
                  </a:cubicBezTo>
                  <a:moveTo>
                    <a:pt x="53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52"/>
                    <a:pt x="24" y="476"/>
                    <a:pt x="53" y="476"/>
                  </a:cubicBezTo>
                  <a:cubicBezTo>
                    <a:pt x="82" y="476"/>
                    <a:pt x="106" y="452"/>
                    <a:pt x="106" y="42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24"/>
                    <a:pt x="82" y="0"/>
                    <a:pt x="5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3724275" y="3143321"/>
              <a:ext cx="269875" cy="676275"/>
            </a:xfrm>
            <a:custGeom>
              <a:avLst/>
              <a:gdLst>
                <a:gd name="T0" fmla="*/ 42 w 85"/>
                <a:gd name="T1" fmla="*/ 8 h 212"/>
                <a:gd name="T2" fmla="*/ 76 w 85"/>
                <a:gd name="T3" fmla="*/ 42 h 212"/>
                <a:gd name="T4" fmla="*/ 76 w 85"/>
                <a:gd name="T5" fmla="*/ 170 h 212"/>
                <a:gd name="T6" fmla="*/ 42 w 85"/>
                <a:gd name="T7" fmla="*/ 204 h 212"/>
                <a:gd name="T8" fmla="*/ 8 w 85"/>
                <a:gd name="T9" fmla="*/ 170 h 212"/>
                <a:gd name="T10" fmla="*/ 8 w 85"/>
                <a:gd name="T11" fmla="*/ 42 h 212"/>
                <a:gd name="T12" fmla="*/ 42 w 85"/>
                <a:gd name="T13" fmla="*/ 8 h 212"/>
                <a:gd name="T14" fmla="*/ 42 w 85"/>
                <a:gd name="T15" fmla="*/ 0 h 212"/>
                <a:gd name="T16" fmla="*/ 0 w 85"/>
                <a:gd name="T17" fmla="*/ 42 h 212"/>
                <a:gd name="T18" fmla="*/ 0 w 85"/>
                <a:gd name="T19" fmla="*/ 170 h 212"/>
                <a:gd name="T20" fmla="*/ 42 w 85"/>
                <a:gd name="T21" fmla="*/ 212 h 212"/>
                <a:gd name="T22" fmla="*/ 85 w 85"/>
                <a:gd name="T23" fmla="*/ 170 h 212"/>
                <a:gd name="T24" fmla="*/ 85 w 85"/>
                <a:gd name="T25" fmla="*/ 42 h 212"/>
                <a:gd name="T26" fmla="*/ 42 w 85"/>
                <a:gd name="T2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12">
                  <a:moveTo>
                    <a:pt x="42" y="8"/>
                  </a:moveTo>
                  <a:cubicBezTo>
                    <a:pt x="61" y="8"/>
                    <a:pt x="76" y="24"/>
                    <a:pt x="76" y="42"/>
                  </a:cubicBezTo>
                  <a:cubicBezTo>
                    <a:pt x="76" y="170"/>
                    <a:pt x="76" y="170"/>
                    <a:pt x="76" y="170"/>
                  </a:cubicBezTo>
                  <a:cubicBezTo>
                    <a:pt x="76" y="188"/>
                    <a:pt x="61" y="204"/>
                    <a:pt x="42" y="204"/>
                  </a:cubicBezTo>
                  <a:cubicBezTo>
                    <a:pt x="24" y="204"/>
                    <a:pt x="8" y="188"/>
                    <a:pt x="8" y="17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24"/>
                    <a:pt x="24" y="8"/>
                    <a:pt x="42" y="8"/>
                  </a:cubicBezTo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2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0"/>
            <p:cNvSpPr>
              <a:spLocks noEditPoints="1"/>
            </p:cNvSpPr>
            <p:nvPr userDrawn="1"/>
          </p:nvSpPr>
          <p:spPr bwMode="auto">
            <a:xfrm>
              <a:off x="4127500" y="2616271"/>
              <a:ext cx="336550" cy="1514475"/>
            </a:xfrm>
            <a:custGeom>
              <a:avLst/>
              <a:gdLst>
                <a:gd name="T0" fmla="*/ 53 w 106"/>
                <a:gd name="T1" fmla="*/ 9 h 476"/>
                <a:gd name="T2" fmla="*/ 98 w 106"/>
                <a:gd name="T3" fmla="*/ 54 h 476"/>
                <a:gd name="T4" fmla="*/ 98 w 106"/>
                <a:gd name="T5" fmla="*/ 423 h 476"/>
                <a:gd name="T6" fmla="*/ 53 w 106"/>
                <a:gd name="T7" fmla="*/ 467 h 476"/>
                <a:gd name="T8" fmla="*/ 9 w 106"/>
                <a:gd name="T9" fmla="*/ 423 h 476"/>
                <a:gd name="T10" fmla="*/ 9 w 106"/>
                <a:gd name="T11" fmla="*/ 54 h 476"/>
                <a:gd name="T12" fmla="*/ 53 w 106"/>
                <a:gd name="T13" fmla="*/ 9 h 476"/>
                <a:gd name="T14" fmla="*/ 53 w 106"/>
                <a:gd name="T15" fmla="*/ 0 h 476"/>
                <a:gd name="T16" fmla="*/ 0 w 106"/>
                <a:gd name="T17" fmla="*/ 54 h 476"/>
                <a:gd name="T18" fmla="*/ 0 w 106"/>
                <a:gd name="T19" fmla="*/ 423 h 476"/>
                <a:gd name="T20" fmla="*/ 53 w 106"/>
                <a:gd name="T21" fmla="*/ 476 h 476"/>
                <a:gd name="T22" fmla="*/ 106 w 106"/>
                <a:gd name="T23" fmla="*/ 423 h 476"/>
                <a:gd name="T24" fmla="*/ 106 w 106"/>
                <a:gd name="T25" fmla="*/ 54 h 476"/>
                <a:gd name="T26" fmla="*/ 53 w 106"/>
                <a:gd name="T2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6">
                  <a:moveTo>
                    <a:pt x="53" y="9"/>
                  </a:moveTo>
                  <a:cubicBezTo>
                    <a:pt x="78" y="9"/>
                    <a:pt x="98" y="29"/>
                    <a:pt x="98" y="54"/>
                  </a:cubicBezTo>
                  <a:cubicBezTo>
                    <a:pt x="98" y="423"/>
                    <a:pt x="98" y="423"/>
                    <a:pt x="98" y="423"/>
                  </a:cubicBezTo>
                  <a:cubicBezTo>
                    <a:pt x="98" y="447"/>
                    <a:pt x="78" y="467"/>
                    <a:pt x="53" y="467"/>
                  </a:cubicBezTo>
                  <a:cubicBezTo>
                    <a:pt x="29" y="467"/>
                    <a:pt x="9" y="447"/>
                    <a:pt x="9" y="42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29"/>
                    <a:pt x="29" y="9"/>
                    <a:pt x="53" y="9"/>
                  </a:cubicBezTo>
                  <a:moveTo>
                    <a:pt x="53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52"/>
                    <a:pt x="24" y="476"/>
                    <a:pt x="53" y="476"/>
                  </a:cubicBezTo>
                  <a:cubicBezTo>
                    <a:pt x="83" y="476"/>
                    <a:pt x="106" y="452"/>
                    <a:pt x="106" y="42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24"/>
                    <a:pt x="83" y="0"/>
                    <a:pt x="5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905750" y="3156021"/>
              <a:ext cx="336550" cy="1516063"/>
            </a:xfrm>
            <a:custGeom>
              <a:avLst/>
              <a:gdLst>
                <a:gd name="T0" fmla="*/ 54 w 106"/>
                <a:gd name="T1" fmla="*/ 476 h 476"/>
                <a:gd name="T2" fmla="*/ 51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1 w 106"/>
                <a:gd name="T9" fmla="*/ 0 h 476"/>
                <a:gd name="T10" fmla="*/ 54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4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4" y="476"/>
                  </a:moveTo>
                  <a:cubicBezTo>
                    <a:pt x="51" y="476"/>
                    <a:pt x="51" y="476"/>
                    <a:pt x="51" y="476"/>
                  </a:cubicBezTo>
                  <a:cubicBezTo>
                    <a:pt x="23" y="476"/>
                    <a:pt x="0" y="452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2"/>
                    <a:pt x="83" y="476"/>
                    <a:pt x="54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5276850" y="2994096"/>
              <a:ext cx="269875" cy="674688"/>
            </a:xfrm>
            <a:custGeom>
              <a:avLst/>
              <a:gdLst>
                <a:gd name="T0" fmla="*/ 43 w 85"/>
                <a:gd name="T1" fmla="*/ 9 h 212"/>
                <a:gd name="T2" fmla="*/ 77 w 85"/>
                <a:gd name="T3" fmla="*/ 43 h 212"/>
                <a:gd name="T4" fmla="*/ 77 w 85"/>
                <a:gd name="T5" fmla="*/ 170 h 212"/>
                <a:gd name="T6" fmla="*/ 43 w 85"/>
                <a:gd name="T7" fmla="*/ 204 h 212"/>
                <a:gd name="T8" fmla="*/ 9 w 85"/>
                <a:gd name="T9" fmla="*/ 170 h 212"/>
                <a:gd name="T10" fmla="*/ 9 w 85"/>
                <a:gd name="T11" fmla="*/ 43 h 212"/>
                <a:gd name="T12" fmla="*/ 43 w 85"/>
                <a:gd name="T13" fmla="*/ 9 h 212"/>
                <a:gd name="T14" fmla="*/ 43 w 85"/>
                <a:gd name="T15" fmla="*/ 0 h 212"/>
                <a:gd name="T16" fmla="*/ 0 w 85"/>
                <a:gd name="T17" fmla="*/ 43 h 212"/>
                <a:gd name="T18" fmla="*/ 0 w 85"/>
                <a:gd name="T19" fmla="*/ 170 h 212"/>
                <a:gd name="T20" fmla="*/ 43 w 85"/>
                <a:gd name="T21" fmla="*/ 212 h 212"/>
                <a:gd name="T22" fmla="*/ 85 w 85"/>
                <a:gd name="T23" fmla="*/ 170 h 212"/>
                <a:gd name="T24" fmla="*/ 85 w 85"/>
                <a:gd name="T25" fmla="*/ 43 h 212"/>
                <a:gd name="T26" fmla="*/ 43 w 85"/>
                <a:gd name="T2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12">
                  <a:moveTo>
                    <a:pt x="43" y="9"/>
                  </a:moveTo>
                  <a:cubicBezTo>
                    <a:pt x="61" y="9"/>
                    <a:pt x="77" y="24"/>
                    <a:pt x="77" y="43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89"/>
                    <a:pt x="61" y="204"/>
                    <a:pt x="43" y="204"/>
                  </a:cubicBezTo>
                  <a:cubicBezTo>
                    <a:pt x="24" y="204"/>
                    <a:pt x="9" y="189"/>
                    <a:pt x="9" y="17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24"/>
                    <a:pt x="24" y="9"/>
                    <a:pt x="43" y="9"/>
                  </a:cubicBezTo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3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04050" y="3386208"/>
              <a:ext cx="158750" cy="269875"/>
            </a:xfrm>
            <a:custGeom>
              <a:avLst/>
              <a:gdLst>
                <a:gd name="T0" fmla="*/ 26 w 50"/>
                <a:gd name="T1" fmla="*/ 85 h 85"/>
                <a:gd name="T2" fmla="*/ 24 w 50"/>
                <a:gd name="T3" fmla="*/ 85 h 85"/>
                <a:gd name="T4" fmla="*/ 0 w 50"/>
                <a:gd name="T5" fmla="*/ 61 h 85"/>
                <a:gd name="T6" fmla="*/ 0 w 50"/>
                <a:gd name="T7" fmla="*/ 25 h 85"/>
                <a:gd name="T8" fmla="*/ 24 w 50"/>
                <a:gd name="T9" fmla="*/ 0 h 85"/>
                <a:gd name="T10" fmla="*/ 26 w 50"/>
                <a:gd name="T11" fmla="*/ 0 h 85"/>
                <a:gd name="T12" fmla="*/ 50 w 50"/>
                <a:gd name="T13" fmla="*/ 25 h 85"/>
                <a:gd name="T14" fmla="*/ 50 w 50"/>
                <a:gd name="T15" fmla="*/ 61 h 85"/>
                <a:gd name="T16" fmla="*/ 26 w 50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85">
                  <a:moveTo>
                    <a:pt x="26" y="8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11" y="85"/>
                    <a:pt x="0" y="74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74"/>
                    <a:pt x="39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5006975" y="3386208"/>
              <a:ext cx="161925" cy="269875"/>
            </a:xfrm>
            <a:custGeom>
              <a:avLst/>
              <a:gdLst>
                <a:gd name="T0" fmla="*/ 26 w 51"/>
                <a:gd name="T1" fmla="*/ 9 h 85"/>
                <a:gd name="T2" fmla="*/ 43 w 51"/>
                <a:gd name="T3" fmla="*/ 26 h 85"/>
                <a:gd name="T4" fmla="*/ 43 w 51"/>
                <a:gd name="T5" fmla="*/ 60 h 85"/>
                <a:gd name="T6" fmla="*/ 26 w 51"/>
                <a:gd name="T7" fmla="*/ 77 h 85"/>
                <a:gd name="T8" fmla="*/ 9 w 51"/>
                <a:gd name="T9" fmla="*/ 60 h 85"/>
                <a:gd name="T10" fmla="*/ 9 w 51"/>
                <a:gd name="T11" fmla="*/ 26 h 85"/>
                <a:gd name="T12" fmla="*/ 26 w 51"/>
                <a:gd name="T13" fmla="*/ 9 h 85"/>
                <a:gd name="T14" fmla="*/ 26 w 51"/>
                <a:gd name="T15" fmla="*/ 0 h 85"/>
                <a:gd name="T16" fmla="*/ 0 w 51"/>
                <a:gd name="T17" fmla="*/ 26 h 85"/>
                <a:gd name="T18" fmla="*/ 0 w 51"/>
                <a:gd name="T19" fmla="*/ 60 h 85"/>
                <a:gd name="T20" fmla="*/ 26 w 51"/>
                <a:gd name="T21" fmla="*/ 85 h 85"/>
                <a:gd name="T22" fmla="*/ 51 w 51"/>
                <a:gd name="T23" fmla="*/ 60 h 85"/>
                <a:gd name="T24" fmla="*/ 51 w 51"/>
                <a:gd name="T25" fmla="*/ 26 h 85"/>
                <a:gd name="T26" fmla="*/ 26 w 51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85">
                  <a:moveTo>
                    <a:pt x="26" y="9"/>
                  </a:moveTo>
                  <a:cubicBezTo>
                    <a:pt x="35" y="9"/>
                    <a:pt x="43" y="16"/>
                    <a:pt x="43" y="2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9"/>
                    <a:pt x="35" y="77"/>
                    <a:pt x="26" y="77"/>
                  </a:cubicBezTo>
                  <a:cubicBezTo>
                    <a:pt x="16" y="77"/>
                    <a:pt x="9" y="69"/>
                    <a:pt x="9" y="6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6"/>
                    <a:pt x="16" y="9"/>
                    <a:pt x="26" y="9"/>
                  </a:cubicBezTo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2" y="85"/>
                    <a:pt x="26" y="85"/>
                  </a:cubicBezTo>
                  <a:cubicBezTo>
                    <a:pt x="40" y="85"/>
                    <a:pt x="51" y="74"/>
                    <a:pt x="51" y="6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6626225" y="3373508"/>
              <a:ext cx="266700" cy="674688"/>
            </a:xfrm>
            <a:custGeom>
              <a:avLst/>
              <a:gdLst>
                <a:gd name="T0" fmla="*/ 43 w 84"/>
                <a:gd name="T1" fmla="*/ 212 h 212"/>
                <a:gd name="T2" fmla="*/ 41 w 84"/>
                <a:gd name="T3" fmla="*/ 212 h 212"/>
                <a:gd name="T4" fmla="*/ 0 w 84"/>
                <a:gd name="T5" fmla="*/ 171 h 212"/>
                <a:gd name="T6" fmla="*/ 0 w 84"/>
                <a:gd name="T7" fmla="*/ 42 h 212"/>
                <a:gd name="T8" fmla="*/ 41 w 84"/>
                <a:gd name="T9" fmla="*/ 0 h 212"/>
                <a:gd name="T10" fmla="*/ 43 w 84"/>
                <a:gd name="T11" fmla="*/ 0 h 212"/>
                <a:gd name="T12" fmla="*/ 84 w 84"/>
                <a:gd name="T13" fmla="*/ 42 h 212"/>
                <a:gd name="T14" fmla="*/ 84 w 84"/>
                <a:gd name="T15" fmla="*/ 171 h 212"/>
                <a:gd name="T16" fmla="*/ 43 w 84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8" y="212"/>
                    <a:pt x="0" y="194"/>
                    <a:pt x="0" y="17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84" y="194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5683250" y="2468633"/>
              <a:ext cx="336550" cy="1512888"/>
            </a:xfrm>
            <a:custGeom>
              <a:avLst/>
              <a:gdLst>
                <a:gd name="T0" fmla="*/ 54 w 106"/>
                <a:gd name="T1" fmla="*/ 475 h 475"/>
                <a:gd name="T2" fmla="*/ 51 w 106"/>
                <a:gd name="T3" fmla="*/ 475 h 475"/>
                <a:gd name="T4" fmla="*/ 0 w 106"/>
                <a:gd name="T5" fmla="*/ 423 h 475"/>
                <a:gd name="T6" fmla="*/ 0 w 106"/>
                <a:gd name="T7" fmla="*/ 52 h 475"/>
                <a:gd name="T8" fmla="*/ 51 w 106"/>
                <a:gd name="T9" fmla="*/ 0 h 475"/>
                <a:gd name="T10" fmla="*/ 54 w 106"/>
                <a:gd name="T11" fmla="*/ 0 h 475"/>
                <a:gd name="T12" fmla="*/ 106 w 106"/>
                <a:gd name="T13" fmla="*/ 52 h 475"/>
                <a:gd name="T14" fmla="*/ 106 w 106"/>
                <a:gd name="T15" fmla="*/ 423 h 475"/>
                <a:gd name="T16" fmla="*/ 54 w 106"/>
                <a:gd name="T1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5">
                  <a:moveTo>
                    <a:pt x="54" y="475"/>
                  </a:moveTo>
                  <a:cubicBezTo>
                    <a:pt x="51" y="475"/>
                    <a:pt x="51" y="475"/>
                    <a:pt x="51" y="475"/>
                  </a:cubicBezTo>
                  <a:cubicBezTo>
                    <a:pt x="23" y="475"/>
                    <a:pt x="0" y="452"/>
                    <a:pt x="0" y="4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2" y="0"/>
                    <a:pt x="106" y="23"/>
                    <a:pt x="106" y="52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452"/>
                    <a:pt x="82" y="475"/>
                    <a:pt x="54" y="47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6153150" y="3063946"/>
              <a:ext cx="336550" cy="1512888"/>
            </a:xfrm>
            <a:custGeom>
              <a:avLst/>
              <a:gdLst>
                <a:gd name="T0" fmla="*/ 54 w 106"/>
                <a:gd name="T1" fmla="*/ 475 h 475"/>
                <a:gd name="T2" fmla="*/ 52 w 106"/>
                <a:gd name="T3" fmla="*/ 475 h 475"/>
                <a:gd name="T4" fmla="*/ 0 w 106"/>
                <a:gd name="T5" fmla="*/ 423 h 475"/>
                <a:gd name="T6" fmla="*/ 0 w 106"/>
                <a:gd name="T7" fmla="*/ 51 h 475"/>
                <a:gd name="T8" fmla="*/ 52 w 106"/>
                <a:gd name="T9" fmla="*/ 0 h 475"/>
                <a:gd name="T10" fmla="*/ 54 w 106"/>
                <a:gd name="T11" fmla="*/ 0 h 475"/>
                <a:gd name="T12" fmla="*/ 106 w 106"/>
                <a:gd name="T13" fmla="*/ 51 h 475"/>
                <a:gd name="T14" fmla="*/ 106 w 106"/>
                <a:gd name="T15" fmla="*/ 423 h 475"/>
                <a:gd name="T16" fmla="*/ 54 w 106"/>
                <a:gd name="T1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5">
                  <a:moveTo>
                    <a:pt x="54" y="475"/>
                  </a:moveTo>
                  <a:cubicBezTo>
                    <a:pt x="52" y="475"/>
                    <a:pt x="52" y="475"/>
                    <a:pt x="52" y="475"/>
                  </a:cubicBezTo>
                  <a:cubicBezTo>
                    <a:pt x="23" y="475"/>
                    <a:pt x="0" y="452"/>
                    <a:pt x="0" y="4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1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452"/>
                    <a:pt x="83" y="475"/>
                    <a:pt x="54" y="47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4860925" y="3535433"/>
              <a:ext cx="269875" cy="674688"/>
            </a:xfrm>
            <a:custGeom>
              <a:avLst/>
              <a:gdLst>
                <a:gd name="T0" fmla="*/ 43 w 85"/>
                <a:gd name="T1" fmla="*/ 212 h 212"/>
                <a:gd name="T2" fmla="*/ 41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1 w 85"/>
                <a:gd name="T9" fmla="*/ 0 h 212"/>
                <a:gd name="T10" fmla="*/ 43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3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8" y="212"/>
                    <a:pt x="0" y="194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4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4387850" y="2994096"/>
              <a:ext cx="336550" cy="1516063"/>
            </a:xfrm>
            <a:custGeom>
              <a:avLst/>
              <a:gdLst>
                <a:gd name="T0" fmla="*/ 54 w 106"/>
                <a:gd name="T1" fmla="*/ 476 h 476"/>
                <a:gd name="T2" fmla="*/ 52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2 w 106"/>
                <a:gd name="T9" fmla="*/ 0 h 476"/>
                <a:gd name="T10" fmla="*/ 54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4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4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3" y="476"/>
                    <a:pt x="0" y="452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2"/>
                    <a:pt x="83" y="476"/>
                    <a:pt x="54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0" y="3481458"/>
              <a:ext cx="76200" cy="269875"/>
            </a:xfrm>
            <a:custGeom>
              <a:avLst/>
              <a:gdLst>
                <a:gd name="T0" fmla="*/ 0 w 24"/>
                <a:gd name="T1" fmla="*/ 0 h 85"/>
                <a:gd name="T2" fmla="*/ 0 w 24"/>
                <a:gd name="T3" fmla="*/ 9 h 85"/>
                <a:gd name="T4" fmla="*/ 16 w 24"/>
                <a:gd name="T5" fmla="*/ 25 h 85"/>
                <a:gd name="T6" fmla="*/ 16 w 24"/>
                <a:gd name="T7" fmla="*/ 60 h 85"/>
                <a:gd name="T8" fmla="*/ 0 w 24"/>
                <a:gd name="T9" fmla="*/ 76 h 85"/>
                <a:gd name="T10" fmla="*/ 0 w 24"/>
                <a:gd name="T11" fmla="*/ 85 h 85"/>
                <a:gd name="T12" fmla="*/ 24 w 24"/>
                <a:gd name="T13" fmla="*/ 60 h 85"/>
                <a:gd name="T14" fmla="*/ 24 w 24"/>
                <a:gd name="T15" fmla="*/ 25 h 85"/>
                <a:gd name="T16" fmla="*/ 0 w 24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85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9" y="10"/>
                    <a:pt x="16" y="17"/>
                    <a:pt x="16" y="25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8"/>
                    <a:pt x="9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3" y="84"/>
                    <a:pt x="24" y="73"/>
                    <a:pt x="24" y="6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2"/>
                    <a:pt x="13" y="1"/>
                    <a:pt x="0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9029700" y="3089346"/>
              <a:ext cx="114300" cy="674688"/>
            </a:xfrm>
            <a:custGeom>
              <a:avLst/>
              <a:gdLst>
                <a:gd name="T0" fmla="*/ 36 w 36"/>
                <a:gd name="T1" fmla="*/ 0 h 212"/>
                <a:gd name="T2" fmla="*/ 0 w 36"/>
                <a:gd name="T3" fmla="*/ 41 h 212"/>
                <a:gd name="T4" fmla="*/ 0 w 36"/>
                <a:gd name="T5" fmla="*/ 171 h 212"/>
                <a:gd name="T6" fmla="*/ 36 w 36"/>
                <a:gd name="T7" fmla="*/ 212 h 212"/>
                <a:gd name="T8" fmla="*/ 36 w 36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2">
                  <a:moveTo>
                    <a:pt x="36" y="0"/>
                  </a:moveTo>
                  <a:cubicBezTo>
                    <a:pt x="15" y="2"/>
                    <a:pt x="0" y="20"/>
                    <a:pt x="0" y="4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3"/>
                    <a:pt x="15" y="210"/>
                    <a:pt x="36" y="2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6208"/>
            <a:ext cx="6264000" cy="2326704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98000" y="2708614"/>
            <a:ext cx="5146724" cy="5398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FFFFFF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540000" y="6316537"/>
            <a:ext cx="806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Logotype, static"/>
          <p:cNvGrpSpPr/>
          <p:nvPr userDrawn="1"/>
        </p:nvGrpSpPr>
        <p:grpSpPr>
          <a:xfrm>
            <a:off x="7686000" y="6397200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7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6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39200"/>
            <a:ext cx="5398594" cy="7956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13"/>
            <a:ext cx="5398594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01702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grpSp>
        <p:nvGrpSpPr>
          <p:cNvPr id="19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grpSp>
        <p:nvGrpSpPr>
          <p:cNvPr id="44" name="Logotype"/>
          <p:cNvGrpSpPr/>
          <p:nvPr userDrawn="1"/>
        </p:nvGrpSpPr>
        <p:grpSpPr>
          <a:xfrm>
            <a:off x="547200" y="5364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4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5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39200"/>
            <a:ext cx="5398594" cy="795600"/>
          </a:xfrm>
        </p:spPr>
        <p:txBody>
          <a:bodyPr/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13"/>
            <a:ext cx="5398594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01702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grpSp>
        <p:nvGrpSpPr>
          <p:cNvPr id="30" name="Logotype"/>
          <p:cNvGrpSpPr/>
          <p:nvPr userDrawn="1"/>
        </p:nvGrpSpPr>
        <p:grpSpPr>
          <a:xfrm>
            <a:off x="547714" y="536398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2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6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32000"/>
            <a:ext cx="6768000" cy="44280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658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44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173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6642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79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0000" y="1332000"/>
            <a:ext cx="3960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407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4000" y="1332000"/>
            <a:ext cx="3960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876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4000" y="1332000"/>
            <a:ext cx="3960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644000" y="3636000"/>
            <a:ext cx="3960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2958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332000"/>
            <a:ext cx="806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999" y="6370525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0000" y="6316537"/>
            <a:ext cx="8064000" cy="0"/>
          </a:xfrm>
          <a:prstGeom prst="line">
            <a:avLst/>
          </a:prstGeom>
          <a:ln w="6350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69579" y="346629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869579" y="346629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5005275" y="341392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005275" y="341392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0" name="Logotype, static"/>
          <p:cNvGrpSpPr/>
          <p:nvPr/>
        </p:nvGrpSpPr>
        <p:grpSpPr>
          <a:xfrm>
            <a:off x="7685198" y="6398749"/>
            <a:ext cx="863687" cy="180102"/>
            <a:chOff x="9501453" y="6148765"/>
            <a:chExt cx="2047875" cy="427037"/>
          </a:xfrm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57947" y="825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359" y="6370525"/>
            <a:ext cx="30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xxLanguageTextBox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7" r:id="rId2"/>
    <p:sldLayoutId id="2147483650" r:id="rId3"/>
    <p:sldLayoutId id="2147483652" r:id="rId4"/>
    <p:sldLayoutId id="2147483663" r:id="rId5"/>
    <p:sldLayoutId id="2147483655" r:id="rId6"/>
    <p:sldLayoutId id="2147483660" r:id="rId7"/>
    <p:sldLayoutId id="2147483724" r:id="rId8"/>
    <p:sldLayoutId id="2147483725" r:id="rId9"/>
    <p:sldLayoutId id="2147483735" r:id="rId10"/>
    <p:sldLayoutId id="2147483736" r:id="rId11"/>
    <p:sldLayoutId id="2147483738" r:id="rId12"/>
    <p:sldLayoutId id="2147483726" r:id="rId13"/>
    <p:sldLayoutId id="2147483728" r:id="rId14"/>
    <p:sldLayoutId id="2147483730" r:id="rId15"/>
    <p:sldLayoutId id="2147483729" r:id="rId16"/>
    <p:sldLayoutId id="2147483732" r:id="rId17"/>
    <p:sldLayoutId id="2147483713" r:id="rId18"/>
    <p:sldLayoutId id="2147483739" r:id="rId19"/>
    <p:sldLayoutId id="2147483720" r:id="rId20"/>
    <p:sldLayoutId id="2147483731" r:id="rId21"/>
    <p:sldLayoutId id="2147483740" r:id="rId22"/>
    <p:sldLayoutId id="2147483733" r:id="rId23"/>
  </p:sldLayoutIdLst>
  <p:hf hdr="0" ftr="0" dt="0"/>
  <p:txStyles>
    <p:titleStyle>
      <a:lvl1pPr algn="l" defTabSz="914245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44" indent="-180944" algn="l" defTabSz="914245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933" indent="-179970" algn="l" defTabSz="914245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896" indent="-179970" algn="l" defTabSz="914245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860" indent="-179970" algn="l" defTabSz="914245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3824" indent="-179970" algn="l" defTabSz="914245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74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7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0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2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EDC Background </a:t>
            </a:r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dirty="0"/>
              <a:t>EDC Journey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a-DK" altLang="en-US" dirty="0"/>
              <a:t>EDC Operating Model</a:t>
            </a:r>
            <a:endParaRPr lang="en-GB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dirty="0"/>
              <a:t>Engagement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a-DK" altLang="en-US" dirty="0"/>
              <a:t>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a-DK" altLang="en-US" dirty="0"/>
              <a:t>Suppliers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2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n422140\Desktop\Desktop\bilder\Igor\Igor\Fotolia_53273101_X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5" r="10859" b="14170"/>
          <a:stretch/>
        </p:blipFill>
        <p:spPr bwMode="auto">
          <a:xfrm>
            <a:off x="152400" y="687179"/>
            <a:ext cx="8991600" cy="41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7688" y="931437"/>
            <a:ext cx="8061325" cy="360363"/>
          </a:xfrm>
        </p:spPr>
        <p:txBody>
          <a:bodyPr/>
          <a:lstStyle/>
          <a:p>
            <a:pPr algn="l"/>
            <a:r>
              <a:rPr lang="en-GB" sz="1200" dirty="0">
                <a:solidFill>
                  <a:srgbClr val="191919"/>
                </a:solidFill>
              </a:rPr>
              <a:t>The EDC is a concept separate from any specific supplier and is an extension of Nordea’s IT Capability</a:t>
            </a:r>
          </a:p>
          <a:p>
            <a:pPr algn="l"/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3347864" y="4622939"/>
            <a:ext cx="122413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191919"/>
                </a:solidFill>
              </a:rPr>
              <a:t>2011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Other IT areas embarks 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ysClr val="windowText" lastClr="000000"/>
                </a:solidFill>
              </a:rPr>
              <a:t>off-shoring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ysClr val="windowText" lastClr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</a:rPr>
              <a:t>EDC Concept Owner model is established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19191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19191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14260" y="1217895"/>
            <a:ext cx="16602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191919"/>
                </a:solidFill>
              </a:rPr>
              <a:t>1500+</a:t>
            </a:r>
            <a:r>
              <a:rPr lang="en-US" dirty="0">
                <a:solidFill>
                  <a:srgbClr val="191919"/>
                </a:solidFill>
              </a:rPr>
              <a:t> </a:t>
            </a:r>
            <a:r>
              <a:rPr lang="en-US" dirty="0" smtClean="0">
                <a:solidFill>
                  <a:srgbClr val="191919"/>
                </a:solidFill>
              </a:rPr>
              <a:t>FTE’s</a:t>
            </a:r>
            <a:endParaRPr lang="en-US" sz="1400" dirty="0">
              <a:solidFill>
                <a:srgbClr val="19191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090" y="3212976"/>
            <a:ext cx="14607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91919"/>
                </a:solidFill>
              </a:rPr>
              <a:t>40 FTE’s</a:t>
            </a:r>
            <a:endParaRPr lang="en-US" sz="1400" dirty="0">
              <a:solidFill>
                <a:srgbClr val="19191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7624" y="4622939"/>
            <a:ext cx="129614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191919"/>
                </a:solidFill>
              </a:rPr>
              <a:t>2009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ITAS* program established.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Pilots within Private Banking and </a:t>
            </a:r>
            <a:r>
              <a:rPr lang="en-US" sz="1200" dirty="0" smtClean="0">
                <a:solidFill>
                  <a:srgbClr val="191919"/>
                </a:solidFill>
              </a:rPr>
              <a:t>Capital Markets</a:t>
            </a:r>
            <a:endParaRPr lang="en-US" sz="1200" dirty="0">
              <a:solidFill>
                <a:srgbClr val="19191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5174" y="4622939"/>
            <a:ext cx="11150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191919"/>
                </a:solidFill>
              </a:rPr>
              <a:t>2010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Preferred EDC partners selected: </a:t>
            </a:r>
            <a:endParaRPr lang="en-US" sz="1200" dirty="0" smtClean="0">
              <a:solidFill>
                <a:srgbClr val="19191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19191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- Accenture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- Larsen and Toubro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7984" y="4622939"/>
            <a:ext cx="122413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191919"/>
                </a:solidFill>
              </a:rPr>
              <a:t>2012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ITAS closed,</a:t>
            </a:r>
            <a:endParaRPr lang="en-US" sz="1200" b="1" dirty="0">
              <a:solidFill>
                <a:srgbClr val="19191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Tieto becomes preferred EDC partner and the EDC unit is established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14098" y="4622939"/>
            <a:ext cx="10700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191919"/>
                </a:solidFill>
              </a:rPr>
              <a:t>2013/2014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Focus on Operational Strategy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1249757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320002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390247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460492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530737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741472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9512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7624" y="6021288"/>
            <a:ext cx="14401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91919"/>
                </a:solidFill>
              </a:rPr>
              <a:t>*ITAS = IT Application </a:t>
            </a:r>
            <a:r>
              <a:rPr lang="en-US" sz="800" dirty="0" smtClean="0">
                <a:solidFill>
                  <a:srgbClr val="191919"/>
                </a:solidFill>
              </a:rPr>
              <a:t>Services</a:t>
            </a:r>
            <a:endParaRPr lang="en-US" sz="800" dirty="0">
              <a:solidFill>
                <a:srgbClr val="191919"/>
              </a:solidFill>
            </a:endParaRPr>
          </a:p>
        </p:txBody>
      </p:sp>
      <p:sp>
        <p:nvSpPr>
          <p:cNvPr id="25" name="Slide Number Placeholder 2"/>
          <p:cNvSpPr txBox="1">
            <a:spLocks/>
          </p:cNvSpPr>
          <p:nvPr/>
        </p:nvSpPr>
        <p:spPr>
          <a:xfrm>
            <a:off x="8547735" y="6451600"/>
            <a:ext cx="198120" cy="1219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245" rtl="0" eaLnBrk="1" latinLnBrk="0" hangingPunct="1">
              <a:defRPr sz="900" kern="1200">
                <a:solidFill>
                  <a:srgbClr val="8B8A8D"/>
                </a:solidFill>
                <a:latin typeface="+mn-lt"/>
                <a:ea typeface="+mn-ea"/>
                <a:cs typeface="+mn-cs"/>
              </a:defRPr>
            </a:lvl1pPr>
            <a:lvl2pPr marL="457123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5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8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90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13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36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58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81" algn="l" defTabSz="9142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EC67BC-AD2A-4AF1-A0B8-C4C43A838010}" type="slidenum">
              <a:rPr lang="en-GB" smtClean="0">
                <a:solidFill>
                  <a:srgbClr val="191919"/>
                </a:solidFill>
              </a:rPr>
              <a:pPr/>
              <a:t>2</a:t>
            </a:fld>
            <a:r>
              <a:rPr lang="en-GB" smtClean="0">
                <a:solidFill>
                  <a:srgbClr val="191919"/>
                </a:solidFill>
              </a:rPr>
              <a:t> • </a:t>
            </a:r>
            <a:endParaRPr lang="en-GB">
              <a:solidFill>
                <a:srgbClr val="191919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6600982" y="4700774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94218" y="4622939"/>
            <a:ext cx="107700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91919"/>
                </a:solidFill>
              </a:rPr>
              <a:t>2015</a:t>
            </a:r>
            <a:endParaRPr lang="en-US" sz="1200" b="1" dirty="0">
              <a:solidFill>
                <a:srgbClr val="19191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91919"/>
                </a:solidFill>
              </a:rPr>
              <a:t>Capgemini – official EDC supplier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19191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91919"/>
                </a:solidFill>
              </a:rPr>
              <a:t>Compliance focus</a:t>
            </a:r>
            <a:endParaRPr lang="en-US" sz="1200" dirty="0">
              <a:solidFill>
                <a:srgbClr val="191919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7671227" y="4724226"/>
            <a:ext cx="0" cy="169209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1455" y="4622939"/>
            <a:ext cx="10770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2016</a:t>
            </a:r>
            <a:endParaRPr lang="en-US" sz="12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91919"/>
                </a:solidFill>
              </a:rPr>
              <a:t>Alignment of EDC suppliers</a:t>
            </a:r>
            <a:endParaRPr lang="en-US" sz="1200" dirty="0">
              <a:solidFill>
                <a:srgbClr val="19191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688" y="-1776"/>
            <a:ext cx="8061325" cy="943779"/>
          </a:xfrm>
        </p:spPr>
        <p:txBody>
          <a:bodyPr/>
          <a:lstStyle/>
          <a:p>
            <a:pPr algn="l"/>
            <a:r>
              <a:rPr lang="en-US" sz="2800" dirty="0"/>
              <a:t>Extended Delivery Centre (EDC) - The Journey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2</a:t>
            </a:fld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07504" y="4622939"/>
            <a:ext cx="12055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191919"/>
                </a:solidFill>
              </a:rPr>
              <a:t>2006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Capgemini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</a:rPr>
              <a:t>(IT Finance)</a:t>
            </a:r>
            <a:endParaRPr lang="en-US" sz="1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397473"/>
            <a:ext cx="6722869" cy="943779"/>
          </a:xfrm>
        </p:spPr>
        <p:txBody>
          <a:bodyPr/>
          <a:lstStyle/>
          <a:p>
            <a:pPr algn="l"/>
            <a:r>
              <a:rPr lang="en-GB" altLang="en-US" dirty="0">
                <a:cs typeface="Arial" charset="0"/>
              </a:rPr>
              <a:t>ITAS Programme – The Journey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7688" y="1485234"/>
            <a:ext cx="8061325" cy="360363"/>
          </a:xfrm>
        </p:spPr>
        <p:txBody>
          <a:bodyPr/>
          <a:lstStyle/>
          <a:p>
            <a:pPr marL="1350" algn="l">
              <a:defRPr/>
            </a:pPr>
            <a:r>
              <a:rPr lang="en-GB" sz="1800" b="0" dirty="0">
                <a:solidFill>
                  <a:schemeClr val="tx1"/>
                </a:solidFill>
              </a:rPr>
              <a:t>The ITAS Programme (IT Application Sourcing) was established in 2009 </a:t>
            </a:r>
          </a:p>
          <a:p>
            <a:pPr marL="1350" algn="l">
              <a:defRPr/>
            </a:pPr>
            <a:r>
              <a:rPr lang="en-GB" sz="1800" b="0" dirty="0">
                <a:solidFill>
                  <a:schemeClr val="tx1"/>
                </a:solidFill>
              </a:rPr>
              <a:t>The goal was 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chemeClr val="tx1"/>
                </a:solidFill>
              </a:rPr>
              <a:t>to establish a common way of working with Extended Delivery Centres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chemeClr val="tx1"/>
                </a:solidFill>
              </a:rPr>
              <a:t>to choose and make agreements with EDC suppliers</a:t>
            </a:r>
          </a:p>
          <a:p>
            <a:pPr algn="l"/>
            <a:endParaRPr lang="en-GB" b="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5650" y="3013656"/>
            <a:ext cx="7777778" cy="3007632"/>
            <a:chOff x="755650" y="2587327"/>
            <a:chExt cx="7777778" cy="3433961"/>
          </a:xfrm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755650" y="2636912"/>
              <a:ext cx="1980902" cy="3356419"/>
            </a:xfrm>
            <a:prstGeom prst="homePlate">
              <a:avLst>
                <a:gd name="adj" fmla="val 25000"/>
              </a:avLst>
            </a:prstGeom>
            <a:solidFill>
              <a:srgbClr val="0000A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lIns="93296" tIns="46648" rIns="93296" bIns="4664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FFFFFF"/>
                  </a:solidFill>
                </a:rPr>
                <a:t>The 5 Key </a:t>
              </a:r>
              <a:r>
                <a:rPr lang="en-GB" sz="2400" dirty="0" smtClean="0">
                  <a:solidFill>
                    <a:srgbClr val="FFFFFF"/>
                  </a:solidFill>
                </a:rPr>
                <a:t/>
              </a:r>
              <a:br>
                <a:rPr lang="en-GB" sz="2400" dirty="0" smtClean="0">
                  <a:solidFill>
                    <a:srgbClr val="FFFFFF"/>
                  </a:solidFill>
                </a:rPr>
              </a:br>
              <a:r>
                <a:rPr lang="en-GB" sz="2400" dirty="0" smtClean="0">
                  <a:solidFill>
                    <a:srgbClr val="FFFFFF"/>
                  </a:solidFill>
                </a:rPr>
                <a:t>Drivers for</a:t>
              </a:r>
              <a:br>
                <a:rPr lang="en-GB" sz="2400" dirty="0" smtClean="0">
                  <a:solidFill>
                    <a:srgbClr val="FFFFFF"/>
                  </a:solidFill>
                </a:rPr>
              </a:br>
              <a:r>
                <a:rPr lang="en-GB" sz="2400" dirty="0" smtClean="0">
                  <a:solidFill>
                    <a:srgbClr val="FFFFFF"/>
                  </a:solidFill>
                </a:rPr>
                <a:t>Offshoring</a:t>
              </a:r>
              <a:endParaRPr lang="en-GB" sz="24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9832" y="2587327"/>
              <a:ext cx="5473596" cy="625649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FFFFFF"/>
                  </a:solidFill>
                </a:rPr>
                <a:t>Scalability: </a:t>
              </a:r>
              <a:r>
                <a:rPr lang="en-GB" sz="1600" dirty="0">
                  <a:solidFill>
                    <a:srgbClr val="FFFFFF"/>
                  </a:solidFill>
                </a:rPr>
                <a:t>Reducing dependencies on key (scarce) resources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9832" y="3307407"/>
              <a:ext cx="5473596" cy="625649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FFFFFF"/>
                  </a:solidFill>
                </a:rPr>
                <a:t>Flexibility</a:t>
              </a:r>
              <a:r>
                <a:rPr lang="en-GB" sz="1600" dirty="0">
                  <a:solidFill>
                    <a:srgbClr val="FFFFFF"/>
                  </a:solidFill>
                </a:rPr>
                <a:t>: Increasing resource flexibility, enabling Nordea to respond more quickly to changing market conditions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59832" y="4005064"/>
              <a:ext cx="5473596" cy="625649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FFFFFF"/>
                  </a:solidFill>
                </a:rPr>
                <a:t>Access to talent: </a:t>
              </a:r>
              <a:r>
                <a:rPr lang="en-GB" sz="1600" dirty="0">
                  <a:solidFill>
                    <a:srgbClr val="FFFFFF"/>
                  </a:solidFill>
                </a:rPr>
                <a:t>Continues access to scarce talent pool / specialist fulfilling challenging business demands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9832" y="4697101"/>
              <a:ext cx="5473596" cy="625649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FFFFFF"/>
                  </a:solidFill>
                </a:rPr>
                <a:t>Cost: </a:t>
              </a:r>
              <a:r>
                <a:rPr lang="en-GB" sz="1600" dirty="0">
                  <a:solidFill>
                    <a:srgbClr val="FFFFFF"/>
                  </a:solidFill>
                </a:rPr>
                <a:t>Placing Nordea at a lower cost curve, ensuring that we are not having a competitive disadvantage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9832" y="5395639"/>
              <a:ext cx="5473596" cy="625649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FFFFFF"/>
                  </a:solidFill>
                </a:rPr>
                <a:t>Quality: </a:t>
              </a:r>
              <a:r>
                <a:rPr lang="en-GB" sz="1600" dirty="0">
                  <a:solidFill>
                    <a:srgbClr val="FFFFFF"/>
                  </a:solidFill>
                </a:rPr>
                <a:t>Improving delivery quality by  improving standardization and performance measurements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6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397473"/>
            <a:ext cx="6722869" cy="943779"/>
          </a:xfrm>
        </p:spPr>
        <p:txBody>
          <a:bodyPr/>
          <a:lstStyle/>
          <a:p>
            <a:pPr algn="l"/>
            <a:r>
              <a:rPr lang="en-GB" altLang="en-US" dirty="0">
                <a:cs typeface="Arial" charset="0"/>
              </a:rPr>
              <a:t>EDC Operating Model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85986" y="1484784"/>
            <a:ext cx="8748464" cy="417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6026" y="1844824"/>
            <a:ext cx="7848872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EDC Executive Responsible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6026" y="2671936"/>
            <a:ext cx="7848872" cy="504056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Head of EDC (Group IT, IT Sourcing)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9552" y="3306688"/>
            <a:ext cx="1287916" cy="504056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EDC Executive Board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00508" y="3328417"/>
            <a:ext cx="1287916" cy="504056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Engagement Review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76125" y="3328417"/>
            <a:ext cx="1287916" cy="504056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Engagement Review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63934" y="3310483"/>
            <a:ext cx="1287916" cy="504056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Engagement Review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51743" y="3310483"/>
            <a:ext cx="1287916" cy="504056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EDC Services and Processes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970" y="4144144"/>
            <a:ext cx="968178" cy="1157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FF"/>
                </a:solidFill>
              </a:rPr>
              <a:t>IT </a:t>
            </a:r>
            <a:r>
              <a:rPr lang="en-GB" sz="1100" dirty="0" smtClean="0">
                <a:solidFill>
                  <a:srgbClr val="FFFFFF"/>
                </a:solidFill>
              </a:rPr>
              <a:t>Areas:</a:t>
            </a:r>
            <a:r>
              <a:rPr lang="en-GB" sz="1100" dirty="0">
                <a:solidFill>
                  <a:srgbClr val="FFFFFF"/>
                </a:solidFill>
              </a:rPr>
              <a:t/>
            </a:r>
            <a:br>
              <a:rPr lang="en-GB" sz="1100" dirty="0">
                <a:solidFill>
                  <a:srgbClr val="FFFFFF"/>
                </a:solidFill>
              </a:rPr>
            </a:br>
            <a:r>
              <a:rPr lang="en-GB" sz="1100" dirty="0">
                <a:solidFill>
                  <a:srgbClr val="FFFFFF"/>
                </a:solidFill>
              </a:rPr>
              <a:t>IT WB</a:t>
            </a:r>
            <a:br>
              <a:rPr lang="en-GB" sz="1100" dirty="0">
                <a:solidFill>
                  <a:srgbClr val="FFFFFF"/>
                </a:solidFill>
              </a:rPr>
            </a:br>
            <a:r>
              <a:rPr lang="en-GB" sz="1100" dirty="0">
                <a:solidFill>
                  <a:srgbClr val="FFFFFF"/>
                </a:solidFill>
              </a:rPr>
              <a:t>IT WM</a:t>
            </a:r>
            <a:br>
              <a:rPr lang="en-GB" sz="1100" dirty="0">
                <a:solidFill>
                  <a:srgbClr val="FFFFFF"/>
                </a:solidFill>
              </a:rPr>
            </a:br>
            <a:r>
              <a:rPr lang="en-GB" sz="1100" dirty="0">
                <a:solidFill>
                  <a:srgbClr val="FFFFFF"/>
                </a:solidFill>
              </a:rPr>
              <a:t>IT GF</a:t>
            </a:r>
            <a:br>
              <a:rPr lang="en-GB" sz="1100" dirty="0">
                <a:solidFill>
                  <a:srgbClr val="FFFFFF"/>
                </a:solidFill>
              </a:rPr>
            </a:br>
            <a:r>
              <a:rPr lang="en-GB" sz="1100" dirty="0">
                <a:solidFill>
                  <a:srgbClr val="FFFFFF"/>
                </a:solidFill>
              </a:rPr>
              <a:t>IT CM</a:t>
            </a:r>
            <a:br>
              <a:rPr lang="en-GB" sz="1100" dirty="0">
                <a:solidFill>
                  <a:srgbClr val="FFFFFF"/>
                </a:solidFill>
              </a:rPr>
            </a:br>
            <a:r>
              <a:rPr lang="en-GB" sz="1100" dirty="0">
                <a:solidFill>
                  <a:srgbClr val="FFFFFF"/>
                </a:solidFill>
              </a:rPr>
              <a:t>IT RB</a:t>
            </a:r>
            <a:br>
              <a:rPr lang="en-GB" sz="1100" dirty="0">
                <a:solidFill>
                  <a:srgbClr val="FFFFFF"/>
                </a:solidFill>
              </a:rPr>
            </a:br>
            <a:r>
              <a:rPr lang="en-GB" sz="1100" dirty="0">
                <a:solidFill>
                  <a:srgbClr val="FFFFFF"/>
                </a:solidFill>
              </a:rPr>
              <a:t>IT DGB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37192" y="4139183"/>
            <a:ext cx="968178" cy="1157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51414" y="4130266"/>
            <a:ext cx="968178" cy="1157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FF"/>
                </a:solidFill>
              </a:rPr>
              <a:t>Processes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08304" y="4130266"/>
            <a:ext cx="968178" cy="1157064"/>
          </a:xfrm>
          <a:prstGeom prst="round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FFFFFF"/>
                </a:solidFill>
              </a:rPr>
              <a:t>Capgemini</a:t>
            </a:r>
            <a:endParaRPr lang="en-GB" sz="11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79858" y="4144144"/>
            <a:ext cx="968178" cy="1157064"/>
          </a:xfrm>
          <a:prstGeom prst="round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FF"/>
                </a:solidFill>
              </a:rPr>
              <a:t>L&amp;T Infotech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965636" y="4130266"/>
            <a:ext cx="968178" cy="1157064"/>
          </a:xfrm>
          <a:prstGeom prst="round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FF"/>
                </a:solidFill>
              </a:rPr>
              <a:t>Accenture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1814" y="2487563"/>
            <a:ext cx="8393124" cy="1509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776" y="3799145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191919"/>
                </a:solidFill>
              </a:rPr>
              <a:t>Governance Forum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8634" y="5445224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191919"/>
                </a:solidFill>
              </a:rPr>
              <a:t>Operating Model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194080" y="4130266"/>
            <a:ext cx="968178" cy="1157064"/>
          </a:xfrm>
          <a:prstGeom prst="round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FF"/>
                </a:solidFill>
              </a:rPr>
              <a:t>Tieto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88316" y="3328417"/>
            <a:ext cx="1287916" cy="504056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Engagement Review</a:t>
            </a:r>
          </a:p>
        </p:txBody>
      </p:sp>
    </p:spTree>
    <p:extLst>
      <p:ext uri="{BB962C8B-B14F-4D97-AF65-F5344CB8AC3E}">
        <p14:creationId xmlns:p14="http://schemas.microsoft.com/office/powerpoint/2010/main" val="28451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397473"/>
            <a:ext cx="6722869" cy="943779"/>
          </a:xfrm>
        </p:spPr>
        <p:txBody>
          <a:bodyPr/>
          <a:lstStyle/>
          <a:p>
            <a:pPr algn="l"/>
            <a:r>
              <a:rPr lang="en-GB" altLang="en-US" dirty="0">
                <a:cs typeface="Arial" charset="0"/>
              </a:rPr>
              <a:t>Engagement models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5</a:t>
            </a:fld>
            <a:endParaRPr lang="en-GB" dirty="0"/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65797"/>
              </p:ext>
            </p:extLst>
          </p:nvPr>
        </p:nvGraphicFramePr>
        <p:xfrm>
          <a:off x="200025" y="1546832"/>
          <a:ext cx="8763000" cy="4636770"/>
        </p:xfrm>
        <a:graphic>
          <a:graphicData uri="http://schemas.openxmlformats.org/drawingml/2006/table">
            <a:tbl>
              <a:tblPr/>
              <a:tblGrid>
                <a:gridCol w="762000"/>
                <a:gridCol w="1295400"/>
                <a:gridCol w="1295400"/>
                <a:gridCol w="1371600"/>
                <a:gridCol w="1371600"/>
                <a:gridCol w="1295400"/>
                <a:gridCol w="1371600"/>
              </a:tblGrid>
              <a:tr h="603250">
                <a:tc rowSpan="2"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sv-SE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Staff Augmentation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Project Services/Out-tasking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59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Named Resources Onshore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00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Named Resources Offshore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00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&amp; Materials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00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00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Co-Sourcing Managed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00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Managed 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00CCFF"/>
                        </a:gs>
                      </a:gsLst>
                      <a:lin ang="5400000" scaled="1"/>
                    </a:gradFill>
                  </a:tcPr>
                </a:tc>
              </a:tr>
              <a:tr h="1549400"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 </a:t>
                      </a:r>
                      <a:b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</a:t>
                      </a:r>
                      <a:b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it?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Pool of resources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Better access to extra skills and capacity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Reduces dependencies on scarce resources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Pool of resources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Quickest and easiest access to extra skills and capacity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Reduces dependencies on scarce resources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EDC supplier is responsible for a delivery (not only for providing skills)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Nordea manages project and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EDC supplier is responsible for a delivery (not only for providing skills)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Facilitates risk-sharing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Nordea-managed service</a:t>
                      </a:r>
                      <a:b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•EDC Supplier supplies resources</a:t>
                      </a:r>
                      <a:b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•Nordea maintains full risk </a:t>
                      </a:r>
                      <a:endParaRPr kumimoji="0" lang="sv-SE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Empowering the Supplier with full responsibility for well-defined services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Maintenance and full-time service/s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6088"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 suited 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Ad-hoc or specialized skills bandwidth augmentation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Work not scoped-out clearly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Can be a starting point for buy-in for alternate sourcing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Short-term, ad hoc or specialized skills bandwidth augmentation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Already trained-Nordea competent Resources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Cost-sensitive work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Projects with loose scope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Short-term, ad-hoc or specialized skills bandwidth augmentation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-"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Well-defined tasks with clear scope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One or more parts of a project life-cycle / A discrete project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sv-SE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1282700">
                        <a:spcBef>
                          <a:spcPct val="50000"/>
                        </a:spcBef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12827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Multi-year, SLA-based engagements</a:t>
                      </a:r>
                    </a:p>
                    <a:p>
                      <a:pPr marL="0" marR="0" lvl="0" indent="0" algn="l" defTabSz="12827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Organizational design that requires more accountability from the Suppliers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397473"/>
            <a:ext cx="8061325" cy="943779"/>
          </a:xfrm>
        </p:spPr>
        <p:txBody>
          <a:bodyPr/>
          <a:lstStyle/>
          <a:p>
            <a:pPr algn="l"/>
            <a:r>
              <a:rPr lang="da-DK" altLang="en-US" sz="2600" dirty="0">
                <a:cs typeface="Arial" charset="0"/>
              </a:rPr>
              <a:t>Security</a:t>
            </a:r>
            <a:r>
              <a:rPr lang="da-DK" altLang="en-US" sz="2400" dirty="0">
                <a:cs typeface="Arial" charset="0"/>
              </a:rPr>
              <a:t> – a snapshot from Nordea EDC Intranet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1"/>
          <a:stretch/>
        </p:blipFill>
        <p:spPr>
          <a:xfrm>
            <a:off x="615521" y="1596980"/>
            <a:ext cx="7713030" cy="44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Arial" charset="0"/>
              </a:rPr>
              <a:t>Suppliers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0001" y="2137889"/>
            <a:ext cx="1816834" cy="3709116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Active in 20+ countries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Over 14.000 employees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2.000 employees in India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191919"/>
                </a:solidFill>
              </a:rPr>
              <a:t>Tieto</a:t>
            </a:r>
            <a:r>
              <a:rPr lang="en-GB" sz="1800" dirty="0">
                <a:solidFill>
                  <a:srgbClr val="191919"/>
                </a:solidFill>
              </a:rPr>
              <a:t> is the largest Nordic IT services company </a:t>
            </a:r>
            <a:endParaRPr lang="en-GB" altLang="en-US" sz="1800" dirty="0">
              <a:solidFill>
                <a:srgbClr val="1919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7</a:t>
            </a:fld>
            <a:endParaRPr lang="en-GB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2649988" y="2135742"/>
            <a:ext cx="1844737" cy="3709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44" indent="-180944" algn="l" defTabSz="914245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5933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1896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7860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3824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74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191919"/>
                </a:solidFill>
              </a:rPr>
              <a:t>Active in 40+ countries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Over 50.000 employees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17.000 employees in India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191919"/>
                </a:solidFill>
              </a:rPr>
              <a:t>Leading global IT services and solutions service provider from India, ranked top 6 Indian Service providers by NASSCOM</a:t>
            </a:r>
            <a:endParaRPr lang="en-GB" altLang="en-US" sz="1800" dirty="0">
              <a:solidFill>
                <a:srgbClr val="191919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801675" y="2135742"/>
            <a:ext cx="1797322" cy="3709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44" indent="-180944" algn="l" defTabSz="914245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5933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1896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7860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3824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74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Active in 40+ countries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Over 170.000 employees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55.000 employees in India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191919"/>
                </a:solidFill>
              </a:rPr>
              <a:t>Capgemini was named as a 2014 World’s Most Ethical Company by the </a:t>
            </a:r>
            <a:r>
              <a:rPr lang="en-GB" sz="1800" dirty="0" err="1">
                <a:solidFill>
                  <a:srgbClr val="191919"/>
                </a:solidFill>
              </a:rPr>
              <a:t>Ethisphere</a:t>
            </a:r>
            <a:r>
              <a:rPr lang="en-GB" sz="1800" dirty="0">
                <a:solidFill>
                  <a:srgbClr val="191919"/>
                </a:solidFill>
              </a:rPr>
              <a:t> Institute for the 2nd Year</a:t>
            </a:r>
            <a:endParaRPr lang="en-GB" altLang="en-US" sz="1800" dirty="0">
              <a:solidFill>
                <a:srgbClr val="FF0000"/>
              </a:solidFill>
            </a:endParaRP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6856577" y="2144327"/>
            <a:ext cx="1901058" cy="3709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44" indent="-180944" algn="l" defTabSz="914245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5933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1896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7860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3824" indent="-179970" algn="l" defTabSz="914245" rtl="0" eaLnBrk="1" latinLnBrk="0" hangingPunct="1">
              <a:spcBef>
                <a:spcPts val="0"/>
              </a:spcBef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74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191919"/>
                </a:solidFill>
              </a:rPr>
              <a:t>Active in 56 countries </a:t>
            </a:r>
            <a:endParaRPr lang="en-GB" altLang="en-US" sz="1800" dirty="0">
              <a:solidFill>
                <a:srgbClr val="191919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altLang="en-US" sz="1800" dirty="0">
                <a:solidFill>
                  <a:srgbClr val="191919"/>
                </a:solidFill>
              </a:rPr>
              <a:t>Over 358.000 employees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da-DK" altLang="en-US" sz="1800" dirty="0">
                <a:solidFill>
                  <a:srgbClr val="191919"/>
                </a:solidFill>
              </a:rPr>
              <a:t>90.000 </a:t>
            </a:r>
            <a:r>
              <a:rPr lang="da-DK" altLang="en-US" sz="1800" dirty="0" err="1">
                <a:solidFill>
                  <a:srgbClr val="191919"/>
                </a:solidFill>
              </a:rPr>
              <a:t>employees</a:t>
            </a:r>
            <a:r>
              <a:rPr lang="da-DK" altLang="en-US" sz="1800" dirty="0">
                <a:solidFill>
                  <a:srgbClr val="191919"/>
                </a:solidFill>
              </a:rPr>
              <a:t> in India</a:t>
            </a:r>
            <a:endParaRPr lang="en-GB" altLang="en-US" sz="1800" dirty="0">
              <a:solidFill>
                <a:srgbClr val="191919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191919"/>
                </a:solidFill>
              </a:rPr>
              <a:t>95 of Accenture’s top 100 clients have worked with the firm for at least 10 years.</a:t>
            </a:r>
            <a:endParaRPr lang="en-GB" altLang="en-US" sz="1800" dirty="0">
              <a:solidFill>
                <a:srgbClr val="191919"/>
              </a:solidFill>
            </a:endParaRPr>
          </a:p>
        </p:txBody>
      </p:sp>
      <p:pic>
        <p:nvPicPr>
          <p:cNvPr id="20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58" r="-19445" b="-31337"/>
          <a:stretch/>
        </p:blipFill>
        <p:spPr bwMode="auto">
          <a:xfrm>
            <a:off x="772733" y="1092200"/>
            <a:ext cx="1461394" cy="116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5" descr="http://www.larsentoubro.com/lntcorporate/Common/images/l&amp;-T-logo.jp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-301" b="-202755"/>
          <a:stretch/>
        </p:blipFill>
        <p:spPr bwMode="auto">
          <a:xfrm>
            <a:off x="2633305" y="1105079"/>
            <a:ext cx="17637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 descr="C:\Users\g47996\Desktop\logo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" r="-2527" b="-148645"/>
          <a:stretch/>
        </p:blipFill>
        <p:spPr bwMode="auto">
          <a:xfrm>
            <a:off x="4783138" y="1093788"/>
            <a:ext cx="1763712" cy="14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7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" t="-2" r="-1" b="-137223"/>
          <a:stretch/>
        </p:blipFill>
        <p:spPr bwMode="auto">
          <a:xfrm>
            <a:off x="6845300" y="1092200"/>
            <a:ext cx="17637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63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Nordea">
  <a:themeElements>
    <a:clrScheme name="Nordea">
      <a:dk1>
        <a:sysClr val="windowText" lastClr="000000"/>
      </a:dk1>
      <a:lt1>
        <a:sysClr val="window" lastClr="FFFFFF"/>
      </a:lt1>
      <a:dk2>
        <a:srgbClr val="00005E"/>
      </a:dk2>
      <a:lt2>
        <a:srgbClr val="0000A0"/>
      </a:lt2>
      <a:accent1>
        <a:srgbClr val="0000A0"/>
      </a:accent1>
      <a:accent2>
        <a:srgbClr val="3399FF"/>
      </a:accent2>
      <a:accent3>
        <a:srgbClr val="99CCFF"/>
      </a:accent3>
      <a:accent4>
        <a:srgbClr val="FBD9CA"/>
      </a:accent4>
      <a:accent5>
        <a:srgbClr val="C9C7C7"/>
      </a:accent5>
      <a:accent6>
        <a:srgbClr val="474748"/>
      </a:accent6>
      <a:hlink>
        <a:srgbClr val="000000"/>
      </a:hlink>
      <a:folHlink>
        <a:srgbClr val="3399FF"/>
      </a:folHlink>
    </a:clrScheme>
    <a:fontScheme name="Nord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8B8A8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/>
  <a:custClrLst>
    <a:custClr name="Nordea Deep Blue B5">
      <a:srgbClr val="00005E"/>
    </a:custClr>
    <a:custClr name="Nordea Blue B4">
      <a:srgbClr val="0000A0"/>
    </a:custClr>
    <a:custClr name="Nordea Vivid Blue B3">
      <a:srgbClr val="0000FF"/>
    </a:custClr>
    <a:custClr name="Nordea Medium Blue B2">
      <a:srgbClr val="3399FF"/>
    </a:custClr>
    <a:custClr name="Nordea Light Blue B1">
      <a:srgbClr val="99CCFF"/>
    </a:custClr>
    <a:custClr name="Nordea Dark Pink P3">
      <a:srgbClr val="F0C1AE"/>
    </a:custClr>
    <a:custClr name="Nordea Pink P2">
      <a:srgbClr val="FBD9CA"/>
    </a:custClr>
    <a:custClr name="Nordea Light Pink P1">
      <a:srgbClr val="FDECE4"/>
    </a:custClr>
    <a:custClr name="Nordea Dark Gray G4">
      <a:srgbClr val="474748"/>
    </a:custClr>
    <a:custClr name="Nordea Gray G3">
      <a:srgbClr val="8B8A8D"/>
    </a:custClr>
    <a:custClr name="Nordea Medium Gray G2">
      <a:srgbClr val="C9C7C7"/>
    </a:custClr>
    <a:custClr name="Nordea Light Gray G1">
      <a:srgbClr val="E6E4E3"/>
    </a:custClr>
    <a:custClr name="Nordea Accent Red">
      <a:srgbClr val="FF5959"/>
    </a:custClr>
    <a:custClr name="Nordea Accent Yellow">
      <a:srgbClr val="FFE183"/>
    </a:custClr>
    <a:custClr name="Nordea Accent Green">
      <a:srgbClr val="40BFB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625</Words>
  <Application>Microsoft Office PowerPoint</Application>
  <PresentationFormat>On-screen Show (4:3)</PresentationFormat>
  <Paragraphs>131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Nordea</vt:lpstr>
      <vt:lpstr>EDC Background 2016</vt:lpstr>
      <vt:lpstr>Extended Delivery Centre (EDC) - The Journey</vt:lpstr>
      <vt:lpstr>ITAS Programme – The Journey</vt:lpstr>
      <vt:lpstr>EDC Operating Model</vt:lpstr>
      <vt:lpstr>Engagement models</vt:lpstr>
      <vt:lpstr>Security – a snapshot from Nordea EDC Intranet</vt:lpstr>
      <vt:lpstr>Suppliers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Clausen, Bente Stentoft</dc:creator>
  <cp:lastModifiedBy>Bente Stentoft Clausen</cp:lastModifiedBy>
  <cp:revision>7</cp:revision>
  <dcterms:created xsi:type="dcterms:W3CDTF">2016-03-23T08:04:09Z</dcterms:created>
  <dcterms:modified xsi:type="dcterms:W3CDTF">2016-12-13T12:50:14Z</dcterms:modified>
</cp:coreProperties>
</file>