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AFFC3C-491D-4732-89A5-ED37A3EEBA56}">
  <a:tblStyle styleId="{53AFFC3C-491D-4732-89A5-ED37A3EEBA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e16a4f518_2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31e16a4f518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e16a4f518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31e16a4f518_2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e16a4f518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31e16a4f518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e16a4f5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e16a4f5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e16a4f518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31e16a4f518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e16a4f518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31e16a4f518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e16a4f51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31e16a4f51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e16a4f518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31e16a4f518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e16a4f51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e16a4f51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e16a4f51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e16a4f5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kaggle.com/datasets/rahulmenon1758/car-resale-pri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idx="1" type="subTitle"/>
          </p:nvPr>
        </p:nvSpPr>
        <p:spPr>
          <a:xfrm>
            <a:off x="311700" y="2834125"/>
            <a:ext cx="8520600" cy="205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5091"/>
              <a:buNone/>
            </a:pPr>
            <a:r>
              <a:rPr lang="en" sz="2400"/>
              <a:t>13th December 2024</a:t>
            </a:r>
            <a:endParaRPr sz="2400"/>
          </a:p>
          <a:p>
            <a:pPr indent="0" lvl="0" marL="0" rtl="0" algn="ctr">
              <a:lnSpc>
                <a:spcPct val="100000"/>
              </a:lnSpc>
              <a:spcBef>
                <a:spcPts val="0"/>
              </a:spcBef>
              <a:spcAft>
                <a:spcPts val="0"/>
              </a:spcAft>
              <a:buSzPts val="5091"/>
              <a:buNone/>
            </a:pPr>
            <a:r>
              <a:rPr lang="en" sz="2400"/>
              <a:t>The Outliers</a:t>
            </a:r>
            <a:endParaRPr sz="2400"/>
          </a:p>
          <a:p>
            <a:pPr indent="0" lvl="0" marL="0" rtl="0" algn="ctr">
              <a:spcBef>
                <a:spcPts val="0"/>
              </a:spcBef>
              <a:spcAft>
                <a:spcPts val="0"/>
              </a:spcAft>
              <a:buClr>
                <a:schemeClr val="dk1"/>
              </a:buClr>
              <a:buSzPts val="1100"/>
              <a:buFont typeface="Arial"/>
              <a:buNone/>
            </a:pPr>
            <a:r>
              <a:rPr lang="en" sz="1800"/>
              <a:t>Cunjama Bryan</a:t>
            </a:r>
            <a:endParaRPr sz="1800"/>
          </a:p>
          <a:p>
            <a:pPr indent="0" lvl="0" marL="0" rtl="0" algn="ctr">
              <a:spcBef>
                <a:spcPts val="0"/>
              </a:spcBef>
              <a:spcAft>
                <a:spcPts val="0"/>
              </a:spcAft>
              <a:buClr>
                <a:schemeClr val="dk1"/>
              </a:buClr>
              <a:buSzPts val="1100"/>
              <a:buFont typeface="Arial"/>
              <a:buNone/>
            </a:pPr>
            <a:r>
              <a:rPr lang="en" sz="1800"/>
              <a:t>Jayappa Bhavana</a:t>
            </a:r>
            <a:endParaRPr sz="1800"/>
          </a:p>
          <a:p>
            <a:pPr indent="0" lvl="0" marL="0" rtl="0" algn="ctr">
              <a:spcBef>
                <a:spcPts val="0"/>
              </a:spcBef>
              <a:spcAft>
                <a:spcPts val="0"/>
              </a:spcAft>
              <a:buClr>
                <a:schemeClr val="dk1"/>
              </a:buClr>
              <a:buSzPts val="1100"/>
              <a:buFont typeface="Arial"/>
              <a:buNone/>
            </a:pPr>
            <a:r>
              <a:rPr lang="en" sz="1800"/>
              <a:t>Padamata Sai Pavan</a:t>
            </a:r>
            <a:endParaRPr sz="1800"/>
          </a:p>
          <a:p>
            <a:pPr indent="0" lvl="0" marL="0" rtl="0" algn="ctr">
              <a:spcBef>
                <a:spcPts val="0"/>
              </a:spcBef>
              <a:spcAft>
                <a:spcPts val="0"/>
              </a:spcAft>
              <a:buClr>
                <a:schemeClr val="dk1"/>
              </a:buClr>
              <a:buSzPts val="1100"/>
              <a:buFont typeface="Arial"/>
              <a:buNone/>
            </a:pPr>
            <a:r>
              <a:rPr lang="en" sz="1800"/>
              <a:t>Gaikwad Shreya Nilesh</a:t>
            </a:r>
            <a:endParaRPr/>
          </a:p>
        </p:txBody>
      </p:sp>
      <p:sp>
        <p:nvSpPr>
          <p:cNvPr id="100" name="Google Shape;100;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 sz="3380"/>
              <a:t>Georgia State University</a:t>
            </a:r>
            <a:endParaRPr sz="3380"/>
          </a:p>
          <a:p>
            <a:pPr indent="0" lvl="0" marL="0" rtl="0" algn="ctr">
              <a:lnSpc>
                <a:spcPct val="100000"/>
              </a:lnSpc>
              <a:spcBef>
                <a:spcPts val="0"/>
              </a:spcBef>
              <a:spcAft>
                <a:spcPts val="0"/>
              </a:spcAft>
              <a:buSzPts val="990"/>
              <a:buNone/>
            </a:pPr>
            <a:r>
              <a:rPr lang="en" sz="3380"/>
              <a:t>CSC4780/6780</a:t>
            </a:r>
            <a:endParaRPr sz="3380"/>
          </a:p>
          <a:p>
            <a:pPr indent="0" lvl="0" marL="0" rtl="0" algn="ctr">
              <a:lnSpc>
                <a:spcPct val="100000"/>
              </a:lnSpc>
              <a:spcBef>
                <a:spcPts val="0"/>
              </a:spcBef>
              <a:spcAft>
                <a:spcPts val="0"/>
              </a:spcAft>
              <a:buSzPts val="990"/>
              <a:buNone/>
            </a:pPr>
            <a:r>
              <a:rPr lang="en" sz="3380"/>
              <a:t>Fundamentals of Data Science</a:t>
            </a:r>
            <a:endParaRPr sz="3380"/>
          </a:p>
          <a:p>
            <a:pPr indent="0" lvl="0" marL="0" rtl="0" algn="ctr">
              <a:lnSpc>
                <a:spcPct val="100000"/>
              </a:lnSpc>
              <a:spcBef>
                <a:spcPts val="0"/>
              </a:spcBef>
              <a:spcAft>
                <a:spcPts val="0"/>
              </a:spcAft>
              <a:buSzPts val="990"/>
              <a:buNone/>
            </a:pPr>
            <a:r>
              <a:rPr b="1" lang="en" sz="4480"/>
              <a:t>Final Project Presentation</a:t>
            </a:r>
            <a:endParaRPr b="1" sz="44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153" name="Google Shape;153;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SzPts val="1800"/>
              <a:buNone/>
            </a:pPr>
            <a:r>
              <a:rPr lang="en" sz="1400"/>
              <a:t>In conclusion, the Random Forest Regressor emerged as the standout model in this evaluation, demonstrating superior performance in capturing complex data relationships. Its ability to handle non-linear patterns and feature interactions led to the lowest error rates (MSE: 3.5330, RMSE: 1.8796, MAE: 0.9801) and the highest R² score of 0.8491. The model's strength lies in its ensemble approach, combining multiple decision trees to enhance robustness, and improve generalization. This makes Random Forest particularly effective in modeling intricate relationships while maintaining high accuracy and reliability, outperforming simpler models like Linear Regression which struggle with complex datasets. The results underscore Random Forest's capability to provide more accurate and dependable predictions, making it the recommended choice for similar complex regression tasks.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1948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106" name="Google Shape;106;p26"/>
          <p:cNvSpPr txBox="1"/>
          <p:nvPr>
            <p:ph idx="1" type="body"/>
          </p:nvPr>
        </p:nvSpPr>
        <p:spPr>
          <a:xfrm>
            <a:off x="311700" y="767575"/>
            <a:ext cx="8520600" cy="42144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39261"/>
              <a:buNone/>
            </a:pPr>
            <a:r>
              <a:rPr lang="en" sz="4584"/>
              <a:t>Business Understanding</a:t>
            </a:r>
            <a:endParaRPr sz="4584"/>
          </a:p>
          <a:p>
            <a:pPr indent="0" lvl="0" marL="0" rtl="0" algn="l">
              <a:lnSpc>
                <a:spcPct val="115000"/>
              </a:lnSpc>
              <a:spcBef>
                <a:spcPts val="0"/>
              </a:spcBef>
              <a:spcAft>
                <a:spcPts val="0"/>
              </a:spcAft>
              <a:buSzPct val="72000"/>
              <a:buNone/>
            </a:pPr>
            <a:r>
              <a:t/>
            </a:r>
            <a:endParaRPr sz="2500"/>
          </a:p>
          <a:p>
            <a:pPr indent="0" lvl="0" marL="0" rtl="0" algn="just">
              <a:lnSpc>
                <a:spcPct val="115000"/>
              </a:lnSpc>
              <a:spcBef>
                <a:spcPts val="0"/>
              </a:spcBef>
              <a:spcAft>
                <a:spcPts val="0"/>
              </a:spcAft>
              <a:buClr>
                <a:schemeClr val="dk1"/>
              </a:buClr>
              <a:buSzPct val="44000"/>
              <a:buFont typeface="Arial"/>
              <a:buNone/>
            </a:pPr>
            <a:r>
              <a:rPr lang="en" sz="2500"/>
              <a:t>The project focuses on Car Resale Price Prediction using machine learning techniques to predict the resale value of used cars. Correct prediction of resale price is of great importance in the automotive industry because it aids sellers in optimizing prices and buyers in making an informed purchasing decision. Various factors act upon resale prices of cars, from registered year, engine capacity, mileage, fuel type, and owner history to even the city in which it is sold. The project will identify and analyze such factors using real data while building a reliable regression model for predicting car resale prices with high accuracy. Thus, this will provide practical insight into how different car attributes affect the car's devaluation and resale value.</a:t>
            </a:r>
            <a:endParaRPr sz="2500"/>
          </a:p>
          <a:p>
            <a:pPr indent="0" lvl="0" marL="0" rtl="0" algn="just">
              <a:lnSpc>
                <a:spcPct val="115000"/>
              </a:lnSpc>
              <a:spcBef>
                <a:spcPts val="0"/>
              </a:spcBef>
              <a:spcAft>
                <a:spcPts val="0"/>
              </a:spcAft>
              <a:buClr>
                <a:schemeClr val="dk1"/>
              </a:buClr>
              <a:buSzPct val="44000"/>
              <a:buFont typeface="Arial"/>
              <a:buNone/>
            </a:pPr>
            <a:r>
              <a:t/>
            </a:r>
            <a:endParaRPr sz="2500"/>
          </a:p>
          <a:p>
            <a:pPr indent="0" lvl="0" marL="0" rtl="0" algn="just">
              <a:lnSpc>
                <a:spcPct val="115000"/>
              </a:lnSpc>
              <a:spcBef>
                <a:spcPts val="0"/>
              </a:spcBef>
              <a:spcAft>
                <a:spcPts val="0"/>
              </a:spcAft>
              <a:buClr>
                <a:schemeClr val="dk1"/>
              </a:buClr>
              <a:buSzPct val="44000"/>
              <a:buFont typeface="Arial"/>
              <a:buNone/>
            </a:pPr>
            <a:r>
              <a:rPr lang="en" sz="2500"/>
              <a:t>The motivation behind this work is the increasing importance of data-driven decision-making in the automotive market, and especially within the used car market segment, which has grown very fast in India. The majority of the sellers do not optimally set the price and, therefore, either overprice their cars to lose potential buyers or underprice them to miss out on profit. On the other hand, buyers have to deal with uncertainty when trying to estimate whether they pay a fair price for the used vehicle. This work tries to overcome these challenges by creating a fair and data-driven pricing model for buyers as well as car sellers in enabling machine learning algorithms to project resale prices.</a:t>
            </a:r>
            <a:endParaRPr sz="2500"/>
          </a:p>
          <a:p>
            <a:pPr indent="0" lvl="0" marL="0" rtl="0" algn="l">
              <a:lnSpc>
                <a:spcPct val="115000"/>
              </a:lnSpc>
              <a:spcBef>
                <a:spcPts val="0"/>
              </a:spcBef>
              <a:spcAft>
                <a:spcPts val="0"/>
              </a:spcAft>
              <a:buSzPct val="100000"/>
              <a:buNone/>
            </a:pPr>
            <a:r>
              <a:t/>
            </a:r>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idx="1" type="body"/>
          </p:nvPr>
        </p:nvSpPr>
        <p:spPr>
          <a:xfrm>
            <a:off x="311700" y="151125"/>
            <a:ext cx="8520600" cy="4924500"/>
          </a:xfrm>
          <a:prstGeom prst="rect">
            <a:avLst/>
          </a:prstGeom>
        </p:spPr>
        <p:txBody>
          <a:bodyPr anchorCtr="0" anchor="t" bIns="91425" lIns="91425" spcFirstLastPara="1" rIns="91425" wrap="square" tIns="91425">
            <a:normAutofit fontScale="55000" lnSpcReduction="20000"/>
          </a:bodyPr>
          <a:lstStyle/>
          <a:p>
            <a:pPr indent="-116839" lvl="1" marL="0" rtl="0" algn="just">
              <a:lnSpc>
                <a:spcPct val="115000"/>
              </a:lnSpc>
              <a:spcBef>
                <a:spcPts val="1000"/>
              </a:spcBef>
              <a:spcAft>
                <a:spcPts val="0"/>
              </a:spcAft>
              <a:buClr>
                <a:schemeClr val="dk1"/>
              </a:buClr>
              <a:buSzPct val="100000"/>
              <a:buAutoNum type="arabicPeriod"/>
            </a:pPr>
            <a:r>
              <a:rPr lang="en" sz="3345">
                <a:solidFill>
                  <a:schemeClr val="dk1"/>
                </a:solidFill>
              </a:rPr>
              <a:t>Dataset</a:t>
            </a:r>
            <a:endParaRPr sz="3345">
              <a:solidFill>
                <a:schemeClr val="dk1"/>
              </a:solidFill>
            </a:endParaRPr>
          </a:p>
          <a:p>
            <a:pPr indent="0" lvl="0" marL="0" rtl="0" algn="just">
              <a:lnSpc>
                <a:spcPct val="115000"/>
              </a:lnSpc>
              <a:spcBef>
                <a:spcPts val="1200"/>
              </a:spcBef>
              <a:spcAft>
                <a:spcPts val="0"/>
              </a:spcAft>
              <a:buClr>
                <a:schemeClr val="dk1"/>
              </a:buClr>
              <a:buSzPct val="51162"/>
              <a:buFont typeface="Arial"/>
              <a:buNone/>
            </a:pPr>
            <a:r>
              <a:rPr lang="en" sz="2150"/>
              <a:t>The dataset used for this project is the ‘Car Resale data – 2023’ available on Kaggle and can be accessed</a:t>
            </a:r>
            <a:r>
              <a:rPr lang="en" sz="2150">
                <a:uFill>
                  <a:noFill/>
                </a:uFill>
                <a:hlinkClick r:id="rId3"/>
              </a:rPr>
              <a:t> here</a:t>
            </a:r>
            <a:r>
              <a:rPr lang="en" sz="2150"/>
              <a:t>. It contains 17,446 rows and 14 features, which include information about various descriptive features such as registered year, engine capacity in cc, transmission type, kilometers driven, owner type, fuel type, maximum power in HP, number of seats, mileage in km per liter, body type and the target variable (resale price), which is useful for building a predictive model for car price estimation. </a:t>
            </a:r>
            <a:endParaRPr sz="2150"/>
          </a:p>
          <a:p>
            <a:pPr indent="0" lvl="0" marL="0" rtl="0" algn="just">
              <a:lnSpc>
                <a:spcPct val="115000"/>
              </a:lnSpc>
              <a:spcBef>
                <a:spcPts val="1200"/>
              </a:spcBef>
              <a:spcAft>
                <a:spcPts val="0"/>
              </a:spcAft>
              <a:buClr>
                <a:schemeClr val="dk1"/>
              </a:buClr>
              <a:buSzPct val="51162"/>
              <a:buFont typeface="Arial"/>
              <a:buNone/>
            </a:pPr>
            <a:r>
              <a:rPr b="1" lang="en" sz="2150"/>
              <a:t>Key Features:</a:t>
            </a:r>
            <a:r>
              <a:rPr lang="en" sz="2150"/>
              <a:t> </a:t>
            </a:r>
            <a:endParaRPr sz="2150"/>
          </a:p>
          <a:p>
            <a:pPr indent="0" lvl="0" marL="0" rtl="0" algn="just">
              <a:lnSpc>
                <a:spcPct val="115000"/>
              </a:lnSpc>
              <a:spcBef>
                <a:spcPts val="1200"/>
              </a:spcBef>
              <a:spcAft>
                <a:spcPts val="0"/>
              </a:spcAft>
              <a:buClr>
                <a:schemeClr val="dk1"/>
              </a:buClr>
              <a:buSzPct val="51162"/>
              <a:buFont typeface="Arial"/>
              <a:buNone/>
            </a:pPr>
            <a:r>
              <a:rPr lang="en" sz="2150"/>
              <a:t>Descriptive Features:</a:t>
            </a:r>
            <a:endParaRPr sz="2150"/>
          </a:p>
          <a:p>
            <a:pPr indent="0" lvl="0" marL="0" rtl="0" algn="just">
              <a:lnSpc>
                <a:spcPct val="150000"/>
              </a:lnSpc>
              <a:spcBef>
                <a:spcPts val="1200"/>
              </a:spcBef>
              <a:spcAft>
                <a:spcPts val="0"/>
              </a:spcAft>
              <a:buClr>
                <a:schemeClr val="dk1"/>
              </a:buClr>
              <a:buSzPct val="51162"/>
              <a:buFont typeface="Arial"/>
              <a:buNone/>
            </a:pPr>
            <a:r>
              <a:rPr lang="en" sz="2150"/>
              <a:t>full_name: The name of the car model (string).</a:t>
            </a:r>
            <a:endParaRPr sz="2150"/>
          </a:p>
          <a:p>
            <a:pPr indent="0" lvl="0" marL="0" rtl="0" algn="just">
              <a:lnSpc>
                <a:spcPct val="150000"/>
              </a:lnSpc>
              <a:spcBef>
                <a:spcPts val="0"/>
              </a:spcBef>
              <a:spcAft>
                <a:spcPts val="0"/>
              </a:spcAft>
              <a:buClr>
                <a:schemeClr val="dk1"/>
              </a:buClr>
              <a:buSzPct val="51162"/>
              <a:buFont typeface="Arial"/>
              <a:buNone/>
            </a:pPr>
            <a:r>
              <a:rPr lang="en" sz="2150"/>
              <a:t>registered_year: The manufacturing year of the car (numeric).</a:t>
            </a:r>
            <a:endParaRPr sz="2150"/>
          </a:p>
          <a:p>
            <a:pPr indent="0" lvl="0" marL="0" rtl="0" algn="just">
              <a:lnSpc>
                <a:spcPct val="150000"/>
              </a:lnSpc>
              <a:spcBef>
                <a:spcPts val="0"/>
              </a:spcBef>
              <a:spcAft>
                <a:spcPts val="0"/>
              </a:spcAft>
              <a:buClr>
                <a:schemeClr val="dk1"/>
              </a:buClr>
              <a:buSzPct val="51162"/>
              <a:buFont typeface="Arial"/>
              <a:buNone/>
            </a:pPr>
            <a:r>
              <a:rPr lang="en" sz="2150"/>
              <a:t>kms_driven: The total kilometers driven by the car (numeric).</a:t>
            </a:r>
            <a:endParaRPr sz="2150"/>
          </a:p>
          <a:p>
            <a:pPr indent="0" lvl="0" marL="0" rtl="0" algn="just">
              <a:lnSpc>
                <a:spcPct val="150000"/>
              </a:lnSpc>
              <a:spcBef>
                <a:spcPts val="0"/>
              </a:spcBef>
              <a:spcAft>
                <a:spcPts val="0"/>
              </a:spcAft>
              <a:buClr>
                <a:schemeClr val="dk1"/>
              </a:buClr>
              <a:buSzPct val="51162"/>
              <a:buFont typeface="Arial"/>
              <a:buNone/>
            </a:pPr>
            <a:r>
              <a:rPr lang="en" sz="2150"/>
              <a:t>fuel_type: The fuel type of the car (categorical: Petrol, Diesel, CNG).</a:t>
            </a:r>
            <a:endParaRPr sz="2150"/>
          </a:p>
          <a:p>
            <a:pPr indent="0" lvl="0" marL="0" rtl="0" algn="just">
              <a:lnSpc>
                <a:spcPct val="150000"/>
              </a:lnSpc>
              <a:spcBef>
                <a:spcPts val="0"/>
              </a:spcBef>
              <a:spcAft>
                <a:spcPts val="0"/>
              </a:spcAft>
              <a:buClr>
                <a:schemeClr val="dk1"/>
              </a:buClr>
              <a:buSzPct val="51162"/>
              <a:buFont typeface="Arial"/>
              <a:buNone/>
            </a:pPr>
            <a:r>
              <a:rPr lang="en" sz="2150"/>
              <a:t>transmission_type</a:t>
            </a:r>
            <a:r>
              <a:rPr b="1" lang="en" sz="2150"/>
              <a:t>:</a:t>
            </a:r>
            <a:r>
              <a:rPr lang="en" sz="2150"/>
              <a:t> The car’s transmission type (categorical: Manual, Automatic).</a:t>
            </a:r>
            <a:endParaRPr sz="2150"/>
          </a:p>
          <a:p>
            <a:pPr indent="0" lvl="0" marL="0" rtl="0" algn="just">
              <a:lnSpc>
                <a:spcPct val="150000"/>
              </a:lnSpc>
              <a:spcBef>
                <a:spcPts val="0"/>
              </a:spcBef>
              <a:spcAft>
                <a:spcPts val="0"/>
              </a:spcAft>
              <a:buClr>
                <a:schemeClr val="dk1"/>
              </a:buClr>
              <a:buSzPct val="51162"/>
              <a:buFont typeface="Arial"/>
              <a:buNone/>
            </a:pPr>
            <a:r>
              <a:rPr lang="en" sz="2150"/>
              <a:t>owner_type: The number of previous owners (numeric).</a:t>
            </a:r>
            <a:endParaRPr sz="2150"/>
          </a:p>
          <a:p>
            <a:pPr indent="0" lvl="0" marL="0" rtl="0" algn="just">
              <a:lnSpc>
                <a:spcPct val="150000"/>
              </a:lnSpc>
              <a:spcBef>
                <a:spcPts val="0"/>
              </a:spcBef>
              <a:spcAft>
                <a:spcPts val="0"/>
              </a:spcAft>
              <a:buClr>
                <a:schemeClr val="dk1"/>
              </a:buClr>
              <a:buSzPct val="51162"/>
              <a:buFont typeface="Arial"/>
              <a:buNone/>
            </a:pPr>
            <a:r>
              <a:rPr lang="en" sz="2150"/>
              <a:t>mileage: The mileage of the vehicle (numeric, in km/l).</a:t>
            </a:r>
            <a:endParaRPr sz="2150"/>
          </a:p>
          <a:p>
            <a:pPr indent="0" lvl="0" marL="0" rtl="0" algn="just">
              <a:lnSpc>
                <a:spcPct val="150000"/>
              </a:lnSpc>
              <a:spcBef>
                <a:spcPts val="0"/>
              </a:spcBef>
              <a:spcAft>
                <a:spcPts val="0"/>
              </a:spcAft>
              <a:buClr>
                <a:schemeClr val="dk1"/>
              </a:buClr>
              <a:buSzPct val="51162"/>
              <a:buFont typeface="Arial"/>
              <a:buNone/>
            </a:pPr>
            <a:r>
              <a:rPr lang="en" sz="2150"/>
              <a:t>Target feature:</a:t>
            </a:r>
            <a:endParaRPr sz="2150"/>
          </a:p>
          <a:p>
            <a:pPr indent="0" lvl="0" marL="0" rtl="0" algn="just">
              <a:lnSpc>
                <a:spcPct val="150000"/>
              </a:lnSpc>
              <a:spcBef>
                <a:spcPts val="0"/>
              </a:spcBef>
              <a:spcAft>
                <a:spcPts val="0"/>
              </a:spcAft>
              <a:buClr>
                <a:schemeClr val="dk1"/>
              </a:buClr>
              <a:buSzPct val="51162"/>
              <a:buFont typeface="Arial"/>
              <a:buNone/>
            </a:pPr>
            <a:r>
              <a:rPr lang="en" sz="2150"/>
              <a:t>resale_price: representing the price at which the car is sold in the resale market(numeric).</a:t>
            </a:r>
            <a:endParaRPr sz="2150"/>
          </a:p>
          <a:p>
            <a:pPr indent="0" lvl="0" marL="0" rtl="0" algn="just">
              <a:lnSpc>
                <a:spcPct val="115000"/>
              </a:lnSpc>
              <a:spcBef>
                <a:spcPts val="1200"/>
              </a:spcBef>
              <a:spcAft>
                <a:spcPts val="1200"/>
              </a:spcAft>
              <a:buClr>
                <a:schemeClr val="dk1"/>
              </a:buClr>
              <a:buSzPct val="61111"/>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Sources and Data Exploration</a:t>
            </a:r>
            <a:endParaRPr/>
          </a:p>
        </p:txBody>
      </p:sp>
      <p:sp>
        <p:nvSpPr>
          <p:cNvPr id="117" name="Google Shape;117;p28"/>
          <p:cNvSpPr txBox="1"/>
          <p:nvPr>
            <p:ph idx="1" type="body"/>
          </p:nvPr>
        </p:nvSpPr>
        <p:spPr>
          <a:xfrm>
            <a:off x="311700" y="1017725"/>
            <a:ext cx="8520600" cy="3901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sz="1482">
                <a:solidFill>
                  <a:schemeClr val="dk1"/>
                </a:solidFill>
              </a:rPr>
              <a:t>Brief about the data source</a:t>
            </a:r>
            <a:endParaRPr sz="1482">
              <a:solidFill>
                <a:schemeClr val="dk1"/>
              </a:solidFill>
            </a:endParaRPr>
          </a:p>
          <a:p>
            <a:pPr indent="0" lvl="0" marL="0" rtl="0" algn="just">
              <a:lnSpc>
                <a:spcPct val="115000"/>
              </a:lnSpc>
              <a:spcBef>
                <a:spcPts val="1200"/>
              </a:spcBef>
              <a:spcAft>
                <a:spcPts val="0"/>
              </a:spcAft>
              <a:buSzPts val="1100"/>
              <a:buNone/>
            </a:pPr>
            <a:r>
              <a:rPr lang="en" sz="1200"/>
              <a:t>The dataset, provided in CSV format is suitable for analysis using Python (Pandas), R, or Excel. The above dataset has some categorical columns that may need encoding (e.g., fuel_type, transmission_type). There are also numerical columns that may need scaling or imputation, especially for missing values in attributes like mileage and </a:t>
            </a:r>
            <a:r>
              <a:rPr lang="en" sz="1200">
                <a:highlight>
                  <a:srgbClr val="FFFFFF"/>
                </a:highlight>
              </a:rPr>
              <a:t>engine_capacity</a:t>
            </a:r>
            <a:r>
              <a:rPr lang="en" sz="1200"/>
              <a:t>. This wide range of descriptive features makes conducting in-depth analysis and creating price-prediction models possible. It is perfect for machine learning regression applications investigating the variables influencing car resale values.</a:t>
            </a:r>
            <a:endParaRPr sz="1200"/>
          </a:p>
          <a:p>
            <a:pPr indent="0" lvl="0" marL="0" rtl="0" algn="just">
              <a:lnSpc>
                <a:spcPct val="115000"/>
              </a:lnSpc>
              <a:spcBef>
                <a:spcPts val="1200"/>
              </a:spcBef>
              <a:spcAft>
                <a:spcPts val="0"/>
              </a:spcAft>
              <a:buSzPts val="1100"/>
              <a:buNone/>
            </a:pPr>
            <a:r>
              <a:t/>
            </a:r>
            <a:endParaRPr sz="1200">
              <a:solidFill>
                <a:schemeClr val="dk1"/>
              </a:solidFill>
            </a:endParaRPr>
          </a:p>
          <a:p>
            <a:pPr indent="0" lvl="0" marL="0" rtl="0" algn="l">
              <a:lnSpc>
                <a:spcPct val="115000"/>
              </a:lnSpc>
              <a:spcBef>
                <a:spcPts val="1200"/>
              </a:spcBef>
              <a:spcAft>
                <a:spcPts val="0"/>
              </a:spcAft>
              <a:buSzPts val="1800"/>
              <a:buNone/>
            </a:pPr>
            <a:r>
              <a:rPr lang="en" sz="1670">
                <a:solidFill>
                  <a:schemeClr val="dk1"/>
                </a:solidFill>
              </a:rPr>
              <a:t>Normalization</a:t>
            </a:r>
            <a:endParaRPr sz="167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200">
                <a:highlight>
                  <a:srgbClr val="FFFFFF"/>
                </a:highlight>
              </a:rPr>
              <a:t>Numerical features were normalized according to the following three methods in pre-processing: Min-Max scaling, a logarithmic transformation, and using the Z-score. First, Min-Max normalization was applied to a range from 10 to 100,000 to scale the values of different features.</a:t>
            </a:r>
            <a:r>
              <a:rPr lang="en" sz="1200"/>
              <a:t> Then, logarithmic scaling was employed to handle skewness and compress wide ranges in the data, being mindful of adjusting for small or zero values accordingly without causing computational errors. The features were then normalized around zero using Z-score normalization with a unit variance. A new DataFrame was stored after normalization, and that had provided clean and uniform input for subsequent analyses.</a:t>
            </a:r>
            <a:endParaRPr sz="1200"/>
          </a:p>
          <a:p>
            <a:pPr indent="0" lvl="0" marL="0" rtl="0" algn="l">
              <a:lnSpc>
                <a:spcPct val="115000"/>
              </a:lnSpc>
              <a:spcBef>
                <a:spcPts val="12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Selection</a:t>
            </a:r>
            <a:endParaRPr/>
          </a:p>
        </p:txBody>
      </p:sp>
      <p:sp>
        <p:nvSpPr>
          <p:cNvPr id="123" name="Google Shape;123;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just">
              <a:spcBef>
                <a:spcPts val="1200"/>
              </a:spcBef>
              <a:spcAft>
                <a:spcPts val="0"/>
              </a:spcAft>
              <a:buClr>
                <a:schemeClr val="dk1"/>
              </a:buClr>
              <a:buSzPct val="61111"/>
              <a:buFont typeface="Arial"/>
              <a:buNone/>
            </a:pPr>
            <a:r>
              <a:rPr lang="en"/>
              <a:t>As our project focuses on a regression task, we selected regression-based models including Linear Regression, Random Forest, XGBoost, and a Sequential Neural Network (SNN). Linear Regression was chosen as a baseline model due to its simplicity and interpretability, providing an initial measure of how well the features relate to the target variable. Random Forest and XGBoost, both tree-based ensemble methods, were included for their superior ability to capture non-linear interactions, reduce overfitting through ensemble learning, and handle complex relationships in the data effectively. Ensemble methods like these often outperform single models by aggregating predictions, which increases stability and accuracy.</a:t>
            </a:r>
            <a:endParaRPr/>
          </a:p>
          <a:p>
            <a:pPr indent="0" lvl="0" marL="0" rtl="0" algn="just">
              <a:spcBef>
                <a:spcPts val="1200"/>
              </a:spcBef>
              <a:spcAft>
                <a:spcPts val="0"/>
              </a:spcAft>
              <a:buClr>
                <a:schemeClr val="dk1"/>
              </a:buClr>
              <a:buSzPct val="61111"/>
              <a:buFont typeface="Arial"/>
              <a:buNone/>
            </a:pPr>
            <a:r>
              <a:rPr lang="en"/>
              <a:t>Additionally, we explored SNN to understand the potential of deep learning for this task, even though our dataset size was relatively small. Due to the limited data, the neural network did not perform as well as the ensemble models, which are more robust in such scenarios. However, incorporating SNN allowed us to gain valuable insights into neural network architecture and its capabilities for future applications with larger datasets. This combination of models enabled us to comprehensively evaluate different approaches and identify the most effective one for car resale price prediction.</a:t>
            </a:r>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Selection</a:t>
            </a:r>
            <a:endParaRPr/>
          </a:p>
        </p:txBody>
      </p:sp>
      <p:sp>
        <p:nvSpPr>
          <p:cNvPr id="129" name="Google Shape;129;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100"/>
              <a:buNone/>
            </a:pPr>
            <a:r>
              <a:rPr lang="en" sz="1700">
                <a:solidFill>
                  <a:schemeClr val="dk1"/>
                </a:solidFill>
              </a:rPr>
              <a:t>Feature selection</a:t>
            </a:r>
            <a:endParaRPr sz="1700">
              <a:solidFill>
                <a:schemeClr val="dk1"/>
              </a:solidFill>
            </a:endParaRPr>
          </a:p>
          <a:p>
            <a:pPr indent="0" lvl="0" marL="0" rtl="0" algn="just">
              <a:lnSpc>
                <a:spcPct val="115000"/>
              </a:lnSpc>
              <a:spcBef>
                <a:spcPts val="0"/>
              </a:spcBef>
              <a:spcAft>
                <a:spcPts val="0"/>
              </a:spcAft>
              <a:buSzPts val="1100"/>
              <a:buNone/>
            </a:pPr>
            <a:r>
              <a:t/>
            </a:r>
            <a:endParaRPr sz="1300"/>
          </a:p>
          <a:p>
            <a:pPr indent="0" lvl="0" marL="0" rtl="0" algn="just">
              <a:lnSpc>
                <a:spcPct val="115000"/>
              </a:lnSpc>
              <a:spcBef>
                <a:spcPts val="0"/>
              </a:spcBef>
              <a:spcAft>
                <a:spcPts val="0"/>
              </a:spcAft>
              <a:buClr>
                <a:schemeClr val="dk1"/>
              </a:buClr>
              <a:buSzPts val="1100"/>
              <a:buFont typeface="Arial"/>
              <a:buNone/>
            </a:pPr>
            <a:r>
              <a:rPr lang="en" sz="1300"/>
              <a:t>Feature selection is a crucial stage in the machine learning process that aims to improve model performance by removing unnecessary or redundant features while finding the most pertinent ones. Full_name and city are examples of non-informative columns that are eliminated during feature selection since they don't provide the prediction model with useful numerical information. LabelEncoder is also used to encode categorical variables like insurance, owner_type, fuel_type, body_type, and transmission_type in order to convert them into a numerical format that can be used with Random Forest methods. By using this method, the dataset is guaranteed to contain just those attributes that have a substantial impact on the model's ability to predict. A more efficient and accurate machine learning model is produced by reducing noise, increasing computing efficiency, and minimizing overfitting risks by concentrating on pertinent characteristics.</a:t>
            </a:r>
            <a:endParaRPr sz="1900"/>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1"/>
          <p:cNvSpPr txBox="1"/>
          <p:nvPr>
            <p:ph type="title"/>
          </p:nvPr>
        </p:nvSpPr>
        <p:spPr>
          <a:xfrm>
            <a:off x="311700" y="225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Evaluation</a:t>
            </a:r>
            <a:endParaRPr/>
          </a:p>
        </p:txBody>
      </p:sp>
      <p:sp>
        <p:nvSpPr>
          <p:cNvPr id="135" name="Google Shape;135;p31"/>
          <p:cNvSpPr txBox="1"/>
          <p:nvPr>
            <p:ph idx="1" type="body"/>
          </p:nvPr>
        </p:nvSpPr>
        <p:spPr>
          <a:xfrm>
            <a:off x="311700" y="976925"/>
            <a:ext cx="8520600" cy="35919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1400"/>
              </a:spcBef>
              <a:spcAft>
                <a:spcPts val="0"/>
              </a:spcAft>
              <a:buClr>
                <a:schemeClr val="dk1"/>
              </a:buClr>
              <a:buSzPts val="1100"/>
              <a:buFont typeface="Arial"/>
              <a:buNone/>
            </a:pPr>
            <a:r>
              <a:rPr lang="en" sz="1400">
                <a:solidFill>
                  <a:schemeClr val="dk1"/>
                </a:solidFill>
              </a:rPr>
              <a:t>Evaluation Settings</a:t>
            </a:r>
            <a:endParaRPr sz="1400">
              <a:solidFill>
                <a:schemeClr val="dk1"/>
              </a:solidFill>
            </a:endParaRPr>
          </a:p>
          <a:p>
            <a:pPr indent="0" lvl="0" marL="0" rtl="0" algn="l">
              <a:spcBef>
                <a:spcPts val="1200"/>
              </a:spcBef>
              <a:spcAft>
                <a:spcPts val="0"/>
              </a:spcAft>
              <a:buNone/>
            </a:pPr>
            <a:r>
              <a:rPr lang="en" sz="1400">
                <a:solidFill>
                  <a:schemeClr val="dk1"/>
                </a:solidFill>
              </a:rPr>
              <a:t>Measures</a:t>
            </a:r>
            <a:endParaRPr sz="1400">
              <a:solidFill>
                <a:schemeClr val="dk1"/>
              </a:solidFill>
            </a:endParaRPr>
          </a:p>
          <a:p>
            <a:pPr indent="0" lvl="0" marL="0" rtl="0" algn="l">
              <a:spcBef>
                <a:spcPts val="1200"/>
              </a:spcBef>
              <a:spcAft>
                <a:spcPts val="0"/>
              </a:spcAft>
              <a:buNone/>
            </a:pPr>
            <a:r>
              <a:rPr lang="en" sz="1300"/>
              <a:t>Used four key metrics for performance evaluation:</a:t>
            </a:r>
            <a:endParaRPr sz="1300"/>
          </a:p>
          <a:p>
            <a:pPr indent="-304800" lvl="0" marL="457200" rtl="0" algn="l">
              <a:spcBef>
                <a:spcPts val="1200"/>
              </a:spcBef>
              <a:spcAft>
                <a:spcPts val="0"/>
              </a:spcAft>
              <a:buSzPts val="1200"/>
              <a:buChar char="●"/>
            </a:pPr>
            <a:r>
              <a:rPr b="1" lang="en" sz="1200"/>
              <a:t>MSE</a:t>
            </a:r>
            <a:r>
              <a:rPr lang="en" sz="1200"/>
              <a:t>: Measures average squared error, penalizing larger errors more heavily.</a:t>
            </a:r>
            <a:endParaRPr sz="1200"/>
          </a:p>
          <a:p>
            <a:pPr indent="-304800" lvl="0" marL="457200" rtl="0" algn="l">
              <a:spcBef>
                <a:spcPts val="0"/>
              </a:spcBef>
              <a:spcAft>
                <a:spcPts val="0"/>
              </a:spcAft>
              <a:buSzPts val="1200"/>
              <a:buChar char="●"/>
            </a:pPr>
            <a:r>
              <a:rPr b="1" lang="en" sz="1200"/>
              <a:t>RMSE</a:t>
            </a:r>
            <a:r>
              <a:rPr lang="en" sz="1200"/>
              <a:t>: Square root of MSE, providing error in the same units as the target variable for better interpretability.</a:t>
            </a:r>
            <a:endParaRPr sz="1200"/>
          </a:p>
          <a:p>
            <a:pPr indent="-304800" lvl="0" marL="457200" rtl="0" algn="l">
              <a:spcBef>
                <a:spcPts val="0"/>
              </a:spcBef>
              <a:spcAft>
                <a:spcPts val="0"/>
              </a:spcAft>
              <a:buSzPts val="1200"/>
              <a:buChar char="●"/>
            </a:pPr>
            <a:r>
              <a:rPr b="1" lang="en" sz="1200"/>
              <a:t>MAE</a:t>
            </a:r>
            <a:r>
              <a:rPr lang="en" sz="1200"/>
              <a:t>: Calculates the average of absolute errors, less sensitive to outliers compared to MSE and RMSE.</a:t>
            </a:r>
            <a:endParaRPr sz="1200"/>
          </a:p>
          <a:p>
            <a:pPr indent="-304800" lvl="0" marL="457200" rtl="0" algn="l">
              <a:spcBef>
                <a:spcPts val="0"/>
              </a:spcBef>
              <a:spcAft>
                <a:spcPts val="0"/>
              </a:spcAft>
              <a:buSzPts val="1200"/>
              <a:buChar char="●"/>
            </a:pPr>
            <a:r>
              <a:rPr b="1" lang="en" sz="1200"/>
              <a:t>R² Score</a:t>
            </a:r>
            <a:r>
              <a:rPr lang="en" sz="1200"/>
              <a:t>: Assesses the proportion of variance in the target variable explained by the model, where values closer to 1 indicate better performance.</a:t>
            </a:r>
            <a:endParaRPr sz="1200"/>
          </a:p>
          <a:p>
            <a:pPr indent="0" lvl="0" marL="0" rtl="0" algn="l">
              <a:spcBef>
                <a:spcPts val="1200"/>
              </a:spcBef>
              <a:spcAft>
                <a:spcPts val="0"/>
              </a:spcAft>
              <a:buNone/>
            </a:pPr>
            <a:r>
              <a:rPr lang="en" sz="1400">
                <a:solidFill>
                  <a:schemeClr val="dk1"/>
                </a:solidFill>
              </a:rPr>
              <a:t>Data Sampling</a:t>
            </a:r>
            <a:endParaRPr sz="1400">
              <a:solidFill>
                <a:schemeClr val="dk1"/>
              </a:solidFill>
            </a:endParaRPr>
          </a:p>
          <a:p>
            <a:pPr indent="-304800" lvl="0" marL="457200" rtl="0" algn="l">
              <a:spcBef>
                <a:spcPts val="1200"/>
              </a:spcBef>
              <a:spcAft>
                <a:spcPts val="0"/>
              </a:spcAft>
              <a:buClr>
                <a:schemeClr val="dk2"/>
              </a:buClr>
              <a:buSzPts val="1200"/>
              <a:buChar char="●"/>
            </a:pPr>
            <a:r>
              <a:rPr lang="en" sz="1200"/>
              <a:t>Applied an </a:t>
            </a:r>
            <a:r>
              <a:rPr b="1" lang="en" sz="1200"/>
              <a:t>80:20 train-test split strategy</a:t>
            </a:r>
            <a:r>
              <a:rPr lang="en" sz="1200"/>
              <a:t> to separate training and testing data, ensuring unbiased evaluation.</a:t>
            </a:r>
            <a:endParaRPr sz="1200"/>
          </a:p>
          <a:p>
            <a:pPr indent="-304800" lvl="0" marL="457200" rtl="0" algn="l">
              <a:spcBef>
                <a:spcPts val="0"/>
              </a:spcBef>
              <a:spcAft>
                <a:spcPts val="0"/>
              </a:spcAft>
              <a:buClr>
                <a:schemeClr val="dk2"/>
              </a:buClr>
              <a:buSzPts val="1200"/>
              <a:buChar char="●"/>
            </a:pPr>
            <a:r>
              <a:rPr lang="en" sz="1200"/>
              <a:t>Label encoding was performed for categorical variables to convert them into numerical representations while retaining their categorical meaning.</a:t>
            </a:r>
            <a:endParaRPr sz="1200"/>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2"/>
          <p:cNvSpPr txBox="1"/>
          <p:nvPr>
            <p:ph idx="1" type="body"/>
          </p:nvPr>
        </p:nvSpPr>
        <p:spPr>
          <a:xfrm>
            <a:off x="311700" y="478700"/>
            <a:ext cx="8520600" cy="28722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None/>
            </a:pPr>
            <a:r>
              <a:rPr b="1" lang="en" sz="1300">
                <a:solidFill>
                  <a:schemeClr val="dk1"/>
                </a:solidFill>
                <a:latin typeface="Times New Roman"/>
                <a:ea typeface="Times New Roman"/>
                <a:cs typeface="Times New Roman"/>
                <a:sym typeface="Times New Roman"/>
              </a:rPr>
              <a:t>    </a:t>
            </a:r>
            <a:r>
              <a:rPr lang="en" sz="1600">
                <a:solidFill>
                  <a:schemeClr val="dk1"/>
                </a:solidFill>
              </a:rPr>
              <a:t>Summary of Results:</a:t>
            </a:r>
            <a:endParaRPr sz="1600">
              <a:solidFill>
                <a:schemeClr val="dk1"/>
              </a:solidFill>
            </a:endParaRPr>
          </a:p>
          <a:p>
            <a:pPr indent="0" lvl="0" marL="0" rtl="0" algn="l">
              <a:lnSpc>
                <a:spcPct val="115000"/>
              </a:lnSpc>
              <a:spcBef>
                <a:spcPts val="1400"/>
              </a:spcBef>
              <a:spcAft>
                <a:spcPts val="0"/>
              </a:spcAft>
              <a:buNone/>
            </a:pPr>
            <a:r>
              <a:t/>
            </a:r>
            <a:endParaRPr sz="1600">
              <a:solidFill>
                <a:schemeClr val="dk1"/>
              </a:solidFill>
            </a:endParaRPr>
          </a:p>
          <a:p>
            <a:pPr indent="0" lvl="0" marL="0" rtl="0" algn="l">
              <a:lnSpc>
                <a:spcPct val="115000"/>
              </a:lnSpc>
              <a:spcBef>
                <a:spcPts val="1400"/>
              </a:spcBef>
              <a:spcAft>
                <a:spcPts val="400"/>
              </a:spcAft>
              <a:buNone/>
            </a:pPr>
            <a:r>
              <a:t/>
            </a:r>
            <a:endParaRPr sz="1600">
              <a:solidFill>
                <a:schemeClr val="dk1"/>
              </a:solidFill>
            </a:endParaRPr>
          </a:p>
        </p:txBody>
      </p:sp>
      <p:graphicFrame>
        <p:nvGraphicFramePr>
          <p:cNvPr id="141" name="Google Shape;141;p32"/>
          <p:cNvGraphicFramePr/>
          <p:nvPr/>
        </p:nvGraphicFramePr>
        <p:xfrm>
          <a:off x="556850" y="1135675"/>
          <a:ext cx="3000000" cy="3000000"/>
        </p:xfrm>
        <a:graphic>
          <a:graphicData uri="http://schemas.openxmlformats.org/drawingml/2006/table">
            <a:tbl>
              <a:tblPr>
                <a:noFill/>
                <a:tableStyleId>{53AFFC3C-491D-4732-89A5-ED37A3EEBA56}</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 sz="1200">
                          <a:solidFill>
                            <a:schemeClr val="dk2"/>
                          </a:solidFill>
                        </a:rPr>
                        <a:t>Model</a:t>
                      </a:r>
                      <a:endParaRPr b="1"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rPr>
                        <a:t>MSE</a:t>
                      </a:r>
                      <a:endParaRPr b="1"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rPr>
                        <a:t>RMSE</a:t>
                      </a:r>
                      <a:endParaRPr b="1"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rPr>
                        <a:t>MAE</a:t>
                      </a:r>
                      <a:endParaRPr b="1"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rPr>
                        <a:t>R2 Score</a:t>
                      </a:r>
                      <a:endParaRPr b="1"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dk2"/>
                          </a:solidFill>
                        </a:rPr>
                        <a:t>Linear Regression</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9.2416</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3.0400</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2.0748</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0.6052</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dk2"/>
                          </a:solidFill>
                        </a:rPr>
                        <a:t>Random Forest</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3.5330</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1.8796</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0.9801</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0.8491</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dk2"/>
                          </a:solidFill>
                        </a:rPr>
                        <a:t>XGBoost</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3.8056</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1.9515</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0.9927</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0.8390</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200">
                          <a:solidFill>
                            <a:schemeClr val="dk2"/>
                          </a:solidFill>
                        </a:rPr>
                        <a:t>Sequential NN</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4.4649</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2.1130</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1.1795</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dk2"/>
                          </a:solidFill>
                        </a:rPr>
                        <a:t>0.8093</a:t>
                      </a:r>
                      <a:endParaRPr sz="1200">
                        <a:solidFill>
                          <a:schemeClr val="dk2"/>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42" name="Google Shape;142;p32"/>
          <p:cNvSpPr txBox="1"/>
          <p:nvPr/>
        </p:nvSpPr>
        <p:spPr>
          <a:xfrm>
            <a:off x="468900" y="3233625"/>
            <a:ext cx="7815300" cy="9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Random Forest</a:t>
            </a:r>
            <a:r>
              <a:rPr lang="en">
                <a:solidFill>
                  <a:schemeClr val="dk2"/>
                </a:solidFill>
              </a:rPr>
              <a:t> outperforms all other models by delivering the best balance between accuracy (low errors) and robustness (high R²)</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3"/>
          <p:cNvSpPr txBox="1"/>
          <p:nvPr>
            <p:ph idx="1" type="body"/>
          </p:nvPr>
        </p:nvSpPr>
        <p:spPr>
          <a:xfrm>
            <a:off x="311700" y="273550"/>
            <a:ext cx="8520600" cy="4572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 sz="1250">
                <a:solidFill>
                  <a:schemeClr val="dk1"/>
                </a:solidFill>
              </a:rPr>
              <a:t>Hyperparameter Optimization</a:t>
            </a:r>
            <a:endParaRPr sz="1250">
              <a:solidFill>
                <a:schemeClr val="dk1"/>
              </a:solidFill>
            </a:endParaRPr>
          </a:p>
          <a:p>
            <a:pPr indent="-307975" lvl="0" marL="457200" rtl="0" algn="l">
              <a:lnSpc>
                <a:spcPct val="115000"/>
              </a:lnSpc>
              <a:spcBef>
                <a:spcPts val="1200"/>
              </a:spcBef>
              <a:spcAft>
                <a:spcPts val="0"/>
              </a:spcAft>
              <a:buClr>
                <a:schemeClr val="dk2"/>
              </a:buClr>
              <a:buSzPts val="1250"/>
              <a:buChar char="●"/>
            </a:pPr>
            <a:r>
              <a:rPr lang="en" sz="1250"/>
              <a:t>Designed the SNN architecture with three hidden layers having 128, 64, and 32 neurons respectively.</a:t>
            </a:r>
            <a:endParaRPr sz="1250"/>
          </a:p>
          <a:p>
            <a:pPr indent="-307975" lvl="0" marL="457200" rtl="0" algn="just">
              <a:lnSpc>
                <a:spcPct val="115000"/>
              </a:lnSpc>
              <a:spcBef>
                <a:spcPts val="0"/>
              </a:spcBef>
              <a:spcAft>
                <a:spcPts val="0"/>
              </a:spcAft>
              <a:buClr>
                <a:schemeClr val="dk2"/>
              </a:buClr>
              <a:buSzPts val="1250"/>
              <a:buChar char="●"/>
            </a:pPr>
            <a:r>
              <a:rPr lang="en" sz="1250"/>
              <a:t>Used </a:t>
            </a:r>
            <a:r>
              <a:rPr b="1" lang="en" sz="1250"/>
              <a:t>ReLU activation</a:t>
            </a:r>
            <a:r>
              <a:rPr lang="en" sz="1250"/>
              <a:t> for non-linearity and a </a:t>
            </a:r>
            <a:r>
              <a:rPr b="1" lang="en" sz="1250"/>
              <a:t>linear activation function</a:t>
            </a:r>
            <a:r>
              <a:rPr lang="en" sz="1250"/>
              <a:t> for continuous output.</a:t>
            </a:r>
            <a:endParaRPr sz="1250"/>
          </a:p>
          <a:p>
            <a:pPr indent="-307975" lvl="0" marL="457200" rtl="0" algn="just">
              <a:lnSpc>
                <a:spcPct val="115000"/>
              </a:lnSpc>
              <a:spcBef>
                <a:spcPts val="0"/>
              </a:spcBef>
              <a:spcAft>
                <a:spcPts val="0"/>
              </a:spcAft>
              <a:buClr>
                <a:schemeClr val="dk2"/>
              </a:buClr>
              <a:buSzPts val="1250"/>
              <a:buChar char="●"/>
            </a:pPr>
            <a:r>
              <a:rPr lang="en" sz="1250"/>
              <a:t>Included dropout layers with rates of 0.3 and 0.2 to prevent overfitting.</a:t>
            </a:r>
            <a:endParaRPr sz="1250"/>
          </a:p>
          <a:p>
            <a:pPr indent="-307975" lvl="0" marL="457200" rtl="0" algn="just">
              <a:lnSpc>
                <a:spcPct val="115000"/>
              </a:lnSpc>
              <a:spcBef>
                <a:spcPts val="0"/>
              </a:spcBef>
              <a:spcAft>
                <a:spcPts val="0"/>
              </a:spcAft>
              <a:buClr>
                <a:schemeClr val="dk2"/>
              </a:buClr>
              <a:buSzPts val="1250"/>
              <a:buChar char="●"/>
            </a:pPr>
            <a:r>
              <a:rPr lang="en" sz="1250"/>
              <a:t>Employed the </a:t>
            </a:r>
            <a:r>
              <a:rPr b="1" lang="en" sz="1250"/>
              <a:t>Adam optimizer</a:t>
            </a:r>
            <a:r>
              <a:rPr lang="en" sz="1250"/>
              <a:t> with a learning rate of 0.001 for efficient and stable convergence.</a:t>
            </a:r>
            <a:endParaRPr sz="1250"/>
          </a:p>
          <a:p>
            <a:pPr indent="-307975" lvl="0" marL="457200" rtl="0" algn="just">
              <a:lnSpc>
                <a:spcPct val="115000"/>
              </a:lnSpc>
              <a:spcBef>
                <a:spcPts val="0"/>
              </a:spcBef>
              <a:spcAft>
                <a:spcPts val="0"/>
              </a:spcAft>
              <a:buClr>
                <a:schemeClr val="dk2"/>
              </a:buClr>
              <a:buSzPts val="1250"/>
              <a:buChar char="●"/>
            </a:pPr>
            <a:r>
              <a:rPr lang="en" sz="1250"/>
              <a:t>Implemented </a:t>
            </a:r>
            <a:r>
              <a:rPr b="1" lang="en" sz="1250"/>
              <a:t>early stopping</a:t>
            </a:r>
            <a:r>
              <a:rPr lang="en" sz="1250"/>
              <a:t> with a patience of three epochs to halt training when validation loss plateaued.</a:t>
            </a:r>
            <a:endParaRPr sz="1250"/>
          </a:p>
          <a:p>
            <a:pPr indent="-307975" lvl="0" marL="457200" rtl="0" algn="just">
              <a:lnSpc>
                <a:spcPct val="115000"/>
              </a:lnSpc>
              <a:spcBef>
                <a:spcPts val="0"/>
              </a:spcBef>
              <a:spcAft>
                <a:spcPts val="0"/>
              </a:spcAft>
              <a:buClr>
                <a:schemeClr val="dk2"/>
              </a:buClr>
              <a:buSzPts val="1250"/>
              <a:buChar char="●"/>
            </a:pPr>
            <a:r>
              <a:rPr lang="en" sz="1250"/>
              <a:t>Set a batch size of 32 for optimal memory usage and convergence speed.</a:t>
            </a:r>
            <a:endParaRPr sz="1250"/>
          </a:p>
          <a:p>
            <a:pPr indent="-307975" lvl="0" marL="457200" rtl="0" algn="just">
              <a:lnSpc>
                <a:spcPct val="115000"/>
              </a:lnSpc>
              <a:spcBef>
                <a:spcPts val="0"/>
              </a:spcBef>
              <a:spcAft>
                <a:spcPts val="0"/>
              </a:spcAft>
              <a:buClr>
                <a:schemeClr val="dk2"/>
              </a:buClr>
              <a:buSzPts val="1250"/>
              <a:buChar char="●"/>
            </a:pPr>
            <a:r>
              <a:rPr lang="en" sz="1250"/>
              <a:t>The </a:t>
            </a:r>
            <a:r>
              <a:rPr b="1" lang="en" sz="1250"/>
              <a:t>n_estimators</a:t>
            </a:r>
            <a:r>
              <a:rPr lang="en" sz="1250"/>
              <a:t> parameter is set to 100, enabling the model to sequentially build 100 decision trees where each corrects the errors of the previous ones, balancing underfitting (too few trees) and overfitting (too many trees).</a:t>
            </a:r>
            <a:endParaRPr sz="1250"/>
          </a:p>
          <a:p>
            <a:pPr indent="-307975" lvl="0" marL="457200" rtl="0" algn="just">
              <a:lnSpc>
                <a:spcPct val="115000"/>
              </a:lnSpc>
              <a:spcBef>
                <a:spcPts val="0"/>
              </a:spcBef>
              <a:spcAft>
                <a:spcPts val="0"/>
              </a:spcAft>
              <a:buClr>
                <a:schemeClr val="dk2"/>
              </a:buClr>
              <a:buSzPts val="1250"/>
              <a:buChar char="●"/>
            </a:pPr>
            <a:r>
              <a:rPr lang="en" sz="1250"/>
              <a:t>The </a:t>
            </a:r>
            <a:r>
              <a:rPr b="1" lang="en" sz="1250"/>
              <a:t>learning_rate</a:t>
            </a:r>
            <a:r>
              <a:rPr lang="en" sz="1250"/>
              <a:t> is set to 0.1 to control the contribution of each tree to the final prediction, ensuring gradual learning for better generalization and suitability for complex datasets, while reducing the risk of overfitting.</a:t>
            </a:r>
            <a:endParaRPr sz="1250"/>
          </a:p>
          <a:p>
            <a:pPr indent="0" lvl="0" marL="457200" rtl="0" algn="l">
              <a:lnSpc>
                <a:spcPct val="115000"/>
              </a:lnSpc>
              <a:spcBef>
                <a:spcPts val="1200"/>
              </a:spcBef>
              <a:spcAft>
                <a:spcPts val="0"/>
              </a:spcAft>
              <a:buNone/>
            </a:pPr>
            <a:r>
              <a:t/>
            </a:r>
            <a:endParaRPr sz="1250"/>
          </a:p>
          <a:p>
            <a:pPr indent="0" lvl="0" marL="0" rtl="0" algn="l">
              <a:lnSpc>
                <a:spcPct val="115000"/>
              </a:lnSpc>
              <a:spcBef>
                <a:spcPts val="1200"/>
              </a:spcBef>
              <a:spcAft>
                <a:spcPts val="0"/>
              </a:spcAft>
              <a:buClr>
                <a:schemeClr val="dk1"/>
              </a:buClr>
              <a:buSzPts val="1100"/>
              <a:buFont typeface="Arial"/>
              <a:buNone/>
            </a:pPr>
            <a:r>
              <a:rPr lang="en" sz="1250">
                <a:solidFill>
                  <a:schemeClr val="dk1"/>
                </a:solidFill>
              </a:rPr>
              <a:t>Validation Experiments</a:t>
            </a:r>
            <a:endParaRPr sz="1250">
              <a:solidFill>
                <a:schemeClr val="dk1"/>
              </a:solidFill>
            </a:endParaRPr>
          </a:p>
          <a:p>
            <a:pPr indent="-307975" lvl="0" marL="457200" rtl="0" algn="l">
              <a:lnSpc>
                <a:spcPct val="115000"/>
              </a:lnSpc>
              <a:spcBef>
                <a:spcPts val="1200"/>
              </a:spcBef>
              <a:spcAft>
                <a:spcPts val="0"/>
              </a:spcAft>
              <a:buClr>
                <a:schemeClr val="dk2"/>
              </a:buClr>
              <a:buSzPts val="1250"/>
              <a:buChar char="●"/>
            </a:pPr>
            <a:r>
              <a:rPr lang="en" sz="1250"/>
              <a:t>Early stopping ensured the model stopped training at 4–5 epochs to avoid overfitting and improve generalization.</a:t>
            </a:r>
            <a:endParaRPr sz="1250"/>
          </a:p>
          <a:p>
            <a:pPr indent="-307975" lvl="0" marL="457200" rtl="0" algn="l">
              <a:lnSpc>
                <a:spcPct val="115000"/>
              </a:lnSpc>
              <a:spcBef>
                <a:spcPts val="0"/>
              </a:spcBef>
              <a:spcAft>
                <a:spcPts val="0"/>
              </a:spcAft>
              <a:buClr>
                <a:schemeClr val="dk2"/>
              </a:buClr>
              <a:buSzPts val="1250"/>
              <a:buChar char="●"/>
            </a:pPr>
            <a:r>
              <a:rPr lang="en" sz="1250"/>
              <a:t>Conducted systematic experimentation with dropout rates and batch sizes to optimize SNN performance.</a:t>
            </a:r>
            <a:endParaRPr sz="1250"/>
          </a:p>
          <a:p>
            <a:pPr indent="-307975" lvl="0" marL="457200" rtl="0" algn="l">
              <a:lnSpc>
                <a:spcPct val="115000"/>
              </a:lnSpc>
              <a:spcBef>
                <a:spcPts val="0"/>
              </a:spcBef>
              <a:spcAft>
                <a:spcPts val="0"/>
              </a:spcAft>
              <a:buClr>
                <a:schemeClr val="dk2"/>
              </a:buClr>
              <a:buSzPts val="1250"/>
              <a:buChar char="●"/>
            </a:pPr>
            <a:r>
              <a:rPr lang="en" sz="1250"/>
              <a:t>The train-test split validation confirmed model accuracy and robustness against unseen data.</a:t>
            </a:r>
            <a:endParaRPr sz="1250"/>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