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61" r:id="rId5"/>
    <p:sldId id="266" r:id="rId6"/>
    <p:sldId id="267"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80" d="100"/>
          <a:sy n="80" d="100"/>
        </p:scale>
        <p:origin x="1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12/22/2015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sign up &amp; login design</a:t>
            </a:r>
            <a:endParaRPr lang="en-US" dirty="0"/>
          </a:p>
        </p:txBody>
      </p:sp>
      <p:sp>
        <p:nvSpPr>
          <p:cNvPr id="3" name="Subtitle 2"/>
          <p:cNvSpPr>
            <a:spLocks noGrp="1"/>
          </p:cNvSpPr>
          <p:nvPr>
            <p:ph type="subTitle" idx="1"/>
          </p:nvPr>
        </p:nvSpPr>
        <p:spPr/>
        <p:txBody>
          <a:bodyPr>
            <a:normAutofit/>
          </a:bodyPr>
          <a:lstStyle/>
          <a:p>
            <a:r>
              <a:rPr lang="en-US" sz="2400" dirty="0" smtClean="0"/>
              <a:t>Gevork Asatryan</a:t>
            </a:r>
          </a:p>
          <a:p>
            <a:r>
              <a:rPr lang="en-US" sz="2400" dirty="0" smtClean="0"/>
              <a:t>12/22/2015</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44" y="1105457"/>
            <a:ext cx="9144000" cy="2390775"/>
          </a:xfrm>
          <a:prstGeom prst="rect">
            <a:avLst/>
          </a:prstGeom>
        </p:spPr>
      </p:pic>
    </p:spTree>
    <p:extLst>
      <p:ext uri="{BB962C8B-B14F-4D97-AF65-F5344CB8AC3E}">
        <p14:creationId xmlns:p14="http://schemas.microsoft.com/office/powerpoint/2010/main" val="15784057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and acronyms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6607027"/>
              </p:ext>
            </p:extLst>
          </p:nvPr>
        </p:nvGraphicFramePr>
        <p:xfrm>
          <a:off x="1023938" y="2286000"/>
          <a:ext cx="9720262" cy="4318000"/>
        </p:xfrm>
        <a:graphic>
          <a:graphicData uri="http://schemas.openxmlformats.org/drawingml/2006/table">
            <a:tbl>
              <a:tblPr firstRow="1" bandRow="1">
                <a:tableStyleId>{5C22544A-7EE6-4342-B048-85BDC9FD1C3A}</a:tableStyleId>
              </a:tblPr>
              <a:tblGrid>
                <a:gridCol w="2562410"/>
                <a:gridCol w="7157852"/>
              </a:tblGrid>
              <a:tr h="370840">
                <a:tc>
                  <a:txBody>
                    <a:bodyPr/>
                    <a:lstStyle/>
                    <a:p>
                      <a:r>
                        <a:rPr lang="en-US" dirty="0" smtClean="0"/>
                        <a:t>Terms</a:t>
                      </a:r>
                      <a:r>
                        <a:rPr lang="en-US" baseline="0" dirty="0" smtClean="0"/>
                        <a:t> and Acronyms</a:t>
                      </a:r>
                      <a:endParaRPr lang="en-US" dirty="0"/>
                    </a:p>
                  </a:txBody>
                  <a:tcPr/>
                </a:tc>
                <a:tc>
                  <a:txBody>
                    <a:bodyPr/>
                    <a:lstStyle/>
                    <a:p>
                      <a:r>
                        <a:rPr lang="en-US" dirty="0" smtClean="0"/>
                        <a:t>Definitions</a:t>
                      </a:r>
                      <a:endParaRPr lang="en-US" dirty="0"/>
                    </a:p>
                  </a:txBody>
                  <a:tcPr/>
                </a:tc>
              </a:tr>
              <a:tr h="370840">
                <a:tc>
                  <a:txBody>
                    <a:bodyPr/>
                    <a:lstStyle/>
                    <a:p>
                      <a:r>
                        <a:rPr lang="en-US" sz="1800" kern="1200" dirty="0" err="1" smtClean="0">
                          <a:solidFill>
                            <a:schemeClr val="dk1"/>
                          </a:solidFill>
                          <a:effectLst/>
                          <a:latin typeface="+mn-lt"/>
                          <a:ea typeface="+mn-ea"/>
                          <a:cs typeface="+mn-cs"/>
                        </a:rPr>
                        <a:t>Careclient</a:t>
                      </a:r>
                      <a:r>
                        <a:rPr lang="en-US" sz="1800" kern="1200" dirty="0" smtClean="0">
                          <a:solidFill>
                            <a:schemeClr val="dk1"/>
                          </a:solidFill>
                          <a:effectLst/>
                          <a:latin typeface="+mn-lt"/>
                          <a:ea typeface="+mn-ea"/>
                          <a:cs typeface="+mn-cs"/>
                        </a:rPr>
                        <a:t> </a:t>
                      </a:r>
                      <a:endParaRPr lang="en-US" dirty="0"/>
                    </a:p>
                  </a:txBody>
                  <a:tcPr/>
                </a:tc>
                <a:tc>
                  <a:txBody>
                    <a:bodyPr/>
                    <a:lstStyle/>
                    <a:p>
                      <a:r>
                        <a:rPr lang="en-US" sz="1800" kern="1200" dirty="0" smtClean="0">
                          <a:solidFill>
                            <a:schemeClr val="dk1"/>
                          </a:solidFill>
                          <a:effectLst/>
                          <a:latin typeface="+mn-lt"/>
                          <a:ea typeface="+mn-ea"/>
                          <a:cs typeface="+mn-cs"/>
                        </a:rPr>
                        <a:t>All ordinary users (patients) who will be seeking help from Caregivers.</a:t>
                      </a:r>
                      <a:endParaRPr lang="en-US" dirty="0"/>
                    </a:p>
                  </a:txBody>
                  <a:tcPr/>
                </a:tc>
              </a:tr>
              <a:tr h="370840">
                <a:tc>
                  <a:txBody>
                    <a:bodyPr/>
                    <a:lstStyle/>
                    <a:p>
                      <a:r>
                        <a:rPr lang="en-US" dirty="0" smtClean="0"/>
                        <a:t>Caregiver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Caregivers will be the doctors, nurses and practitioners who will be offering their help to the </a:t>
                      </a:r>
                      <a:r>
                        <a:rPr lang="en-US" sz="1800" kern="1200" dirty="0" err="1" smtClean="0">
                          <a:solidFill>
                            <a:schemeClr val="dk1"/>
                          </a:solidFill>
                          <a:effectLst/>
                          <a:latin typeface="+mn-lt"/>
                          <a:ea typeface="+mn-ea"/>
                          <a:cs typeface="+mn-cs"/>
                        </a:rPr>
                        <a:t>Careclients</a:t>
                      </a:r>
                      <a:r>
                        <a:rPr lang="en-US" sz="1800" kern="1200" dirty="0" smtClean="0">
                          <a:solidFill>
                            <a:schemeClr val="dk1"/>
                          </a:solidFill>
                          <a:effectLst/>
                          <a:latin typeface="+mn-lt"/>
                          <a:ea typeface="+mn-ea"/>
                          <a:cs typeface="+mn-cs"/>
                        </a:rPr>
                        <a:t>.</a:t>
                      </a:r>
                    </a:p>
                  </a:txBody>
                  <a:tcPr/>
                </a:tc>
              </a:tr>
              <a:tr h="370840">
                <a:tc>
                  <a:txBody>
                    <a:bodyPr/>
                    <a:lstStyle/>
                    <a:p>
                      <a:r>
                        <a:rPr lang="en-US" sz="1800" kern="1200" dirty="0" smtClean="0">
                          <a:solidFill>
                            <a:schemeClr val="dk1"/>
                          </a:solidFill>
                          <a:effectLst/>
                          <a:latin typeface="+mn-lt"/>
                          <a:ea typeface="+mn-ea"/>
                          <a:cs typeface="+mn-cs"/>
                        </a:rPr>
                        <a:t>HTML</a:t>
                      </a:r>
                      <a:endParaRPr lang="en-US" dirty="0"/>
                    </a:p>
                  </a:txBody>
                  <a:tcPr/>
                </a:tc>
                <a:tc>
                  <a:txBody>
                    <a:bodyPr/>
                    <a:lstStyle/>
                    <a:p>
                      <a:r>
                        <a:rPr lang="en-US" sz="1800" kern="1200" dirty="0" err="1" smtClean="0">
                          <a:solidFill>
                            <a:schemeClr val="dk1"/>
                          </a:solidFill>
                          <a:effectLst/>
                          <a:latin typeface="+mn-lt"/>
                          <a:ea typeface="+mn-ea"/>
                          <a:cs typeface="+mn-cs"/>
                        </a:rPr>
                        <a:t>HyperText</a:t>
                      </a:r>
                      <a:r>
                        <a:rPr lang="en-US" sz="1800" kern="1200" dirty="0" smtClean="0">
                          <a:solidFill>
                            <a:schemeClr val="dk1"/>
                          </a:solidFill>
                          <a:effectLst/>
                          <a:latin typeface="+mn-lt"/>
                          <a:ea typeface="+mn-ea"/>
                          <a:cs typeface="+mn-cs"/>
                        </a:rPr>
                        <a:t> Markup Language</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is the standard markup language used to create web pages.</a:t>
                      </a:r>
                      <a:endParaRPr lang="en-US" dirty="0"/>
                    </a:p>
                  </a:txBody>
                  <a:tcPr/>
                </a:tc>
              </a:tr>
              <a:tr h="370840">
                <a:tc>
                  <a:txBody>
                    <a:bodyPr/>
                    <a:lstStyle/>
                    <a:p>
                      <a:r>
                        <a:rPr lang="en-US" dirty="0" smtClean="0"/>
                        <a:t>JS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JavaScript is the programming language of HTML and the Web.</a:t>
                      </a:r>
                    </a:p>
                  </a:txBody>
                  <a:tcPr/>
                </a:tc>
              </a:tr>
              <a:tr h="370840">
                <a:tc>
                  <a:txBody>
                    <a:bodyPr/>
                    <a:lstStyle/>
                    <a:p>
                      <a:r>
                        <a:rPr lang="en-US" dirty="0" smtClean="0"/>
                        <a:t>MySQL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An open-source relational database management system (RDBMS).</a:t>
                      </a:r>
                    </a:p>
                  </a:txBody>
                  <a:tcPr/>
                </a:tc>
              </a:tr>
              <a:tr h="370840">
                <a:tc>
                  <a:txBody>
                    <a:bodyPr/>
                    <a:lstStyle/>
                    <a:p>
                      <a:r>
                        <a:rPr lang="en-US" dirty="0" err="1" smtClean="0"/>
                        <a:t>MongoDB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 cross-platform document-oriented database. Classified as a </a:t>
                      </a:r>
                      <a:r>
                        <a:rPr lang="en-US" sz="1800" kern="1200" dirty="0" err="1" smtClean="0">
                          <a:solidFill>
                            <a:schemeClr val="dk1"/>
                          </a:solidFill>
                          <a:effectLst/>
                          <a:latin typeface="+mn-lt"/>
                          <a:ea typeface="+mn-ea"/>
                          <a:cs typeface="+mn-cs"/>
                        </a:rPr>
                        <a:t>NoSQL</a:t>
                      </a:r>
                      <a:r>
                        <a:rPr lang="en-US" sz="1800" kern="1200" dirty="0" smtClean="0">
                          <a:solidFill>
                            <a:schemeClr val="dk1"/>
                          </a:solidFill>
                          <a:effectLst/>
                          <a:latin typeface="+mn-lt"/>
                          <a:ea typeface="+mn-ea"/>
                          <a:cs typeface="+mn-cs"/>
                        </a:rPr>
                        <a:t> (Non-Structure Query Language) database.</a:t>
                      </a:r>
                    </a:p>
                  </a:txBody>
                  <a:tcPr/>
                </a:tc>
              </a:tr>
              <a:tr h="370840">
                <a:tc>
                  <a:txBody>
                    <a:bodyPr/>
                    <a:lstStyle/>
                    <a:p>
                      <a:r>
                        <a:rPr lang="en-US" dirty="0" smtClean="0"/>
                        <a:t>SQL</a:t>
                      </a:r>
                      <a:endParaRPr lang="en-US" dirty="0"/>
                    </a:p>
                  </a:txBody>
                  <a:tcPr/>
                </a:tc>
                <a:tc>
                  <a:txBody>
                    <a:bodyPr/>
                    <a:lstStyle/>
                    <a:p>
                      <a:r>
                        <a:rPr lang="en-US" sz="1800" kern="1200" dirty="0" smtClean="0">
                          <a:solidFill>
                            <a:schemeClr val="dk1"/>
                          </a:solidFill>
                          <a:effectLst/>
                          <a:latin typeface="+mn-lt"/>
                          <a:ea typeface="+mn-ea"/>
                          <a:cs typeface="+mn-cs"/>
                        </a:rPr>
                        <a:t>Structured Query Language is a special-purpose programming language designed for managing data held in a relational database management system (RDBMS).</a:t>
                      </a:r>
                      <a:endParaRPr lang="en-US" dirty="0"/>
                    </a:p>
                  </a:txBody>
                  <a:tcPr/>
                </a:tc>
              </a:tr>
            </a:tbl>
          </a:graphicData>
        </a:graphic>
      </p:graphicFrame>
    </p:spTree>
    <p:extLst>
      <p:ext uri="{BB962C8B-B14F-4D97-AF65-F5344CB8AC3E}">
        <p14:creationId xmlns:p14="http://schemas.microsoft.com/office/powerpoint/2010/main" val="134344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a:xfrm>
            <a:off x="890649" y="2084832"/>
            <a:ext cx="5795159" cy="3901044"/>
          </a:xfrm>
        </p:spPr>
        <p:txBody>
          <a:bodyPr>
            <a:normAutofit fontScale="85000" lnSpcReduction="20000"/>
          </a:bodyPr>
          <a:lstStyle/>
          <a:p>
            <a:r>
              <a:rPr lang="en-US" sz="2400" b="1" dirty="0" smtClean="0"/>
              <a:t>Purpose</a:t>
            </a:r>
            <a:endParaRPr lang="en-US" sz="2400" dirty="0"/>
          </a:p>
          <a:p>
            <a:r>
              <a:rPr lang="en-US" sz="2400" dirty="0" smtClean="0"/>
              <a:t>This </a:t>
            </a:r>
            <a:r>
              <a:rPr lang="en-US" sz="2400" dirty="0"/>
              <a:t>design document describes the architecture of how users register and login to their </a:t>
            </a:r>
            <a:r>
              <a:rPr lang="en-US" sz="2400" dirty="0" err="1" smtClean="0"/>
              <a:t>MedVoice</a:t>
            </a:r>
            <a:r>
              <a:rPr lang="en-US" sz="2400" dirty="0" smtClean="0"/>
              <a:t> </a:t>
            </a:r>
            <a:r>
              <a:rPr lang="en-US" sz="2400" dirty="0"/>
              <a:t>accounts. </a:t>
            </a:r>
          </a:p>
          <a:p>
            <a:r>
              <a:rPr lang="en-US" sz="2400" b="1" dirty="0" smtClean="0"/>
              <a:t>Scope</a:t>
            </a:r>
            <a:endParaRPr lang="en-US" sz="2400" dirty="0"/>
          </a:p>
          <a:p>
            <a:r>
              <a:rPr lang="en-US" sz="2400" dirty="0"/>
              <a:t>To have a fully functioning sign up and login activity that will collect user information and store it </a:t>
            </a:r>
            <a:r>
              <a:rPr lang="en-US" sz="2400" dirty="0" smtClean="0"/>
              <a:t>into the </a:t>
            </a:r>
            <a:r>
              <a:rPr lang="en-US" sz="2400" dirty="0" err="1" smtClean="0"/>
              <a:t>MongoDB</a:t>
            </a:r>
            <a:r>
              <a:rPr lang="en-US" sz="2400" dirty="0" smtClean="0"/>
              <a:t> database </a:t>
            </a:r>
            <a:r>
              <a:rPr lang="en-US" sz="2400" dirty="0"/>
              <a:t>to be used for correlation later. Along with the username and password, there will be a personal profile for each user. During registration, users will be prompted to do a digital signature agreeing to terms and conditions TBD. Facebook login will also be integrated so we can retrieve more information from users that may be used during data correlation between similar age groups, similar interests, nearby geographic locations, etc…</a:t>
            </a:r>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063" y="2084832"/>
            <a:ext cx="3035259" cy="3035259"/>
          </a:xfrm>
          <a:prstGeom prst="rect">
            <a:avLst/>
          </a:prstGeom>
        </p:spPr>
      </p:pic>
    </p:spTree>
    <p:extLst>
      <p:ext uri="{BB962C8B-B14F-4D97-AF65-F5344CB8AC3E}">
        <p14:creationId xmlns:p14="http://schemas.microsoft.com/office/powerpoint/2010/main" val="42226982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0791" y="1701118"/>
            <a:ext cx="5973288" cy="4794613"/>
          </a:xfrm>
        </p:spPr>
      </p:pic>
      <p:sp>
        <p:nvSpPr>
          <p:cNvPr id="2" name="Title 1"/>
          <p:cNvSpPr>
            <a:spLocks noGrp="1"/>
          </p:cNvSpPr>
          <p:nvPr>
            <p:ph type="title"/>
          </p:nvPr>
        </p:nvSpPr>
        <p:spPr>
          <a:xfrm>
            <a:off x="1036004" y="622125"/>
            <a:ext cx="9720072" cy="1499616"/>
          </a:xfrm>
        </p:spPr>
        <p:txBody>
          <a:bodyPr/>
          <a:lstStyle/>
          <a:p>
            <a:r>
              <a:rPr lang="en-US" dirty="0" smtClean="0"/>
              <a:t>Sign up &amp; Login flowchart</a:t>
            </a:r>
            <a:endParaRPr lang="en-US" dirty="0"/>
          </a:p>
        </p:txBody>
      </p:sp>
      <p:sp>
        <p:nvSpPr>
          <p:cNvPr id="9" name="Rectangle 8"/>
          <p:cNvSpPr/>
          <p:nvPr/>
        </p:nvSpPr>
        <p:spPr>
          <a:xfrm>
            <a:off x="756062" y="2121741"/>
            <a:ext cx="5110348" cy="3970318"/>
          </a:xfrm>
          <a:prstGeom prst="rect">
            <a:avLst/>
          </a:prstGeom>
        </p:spPr>
        <p:txBody>
          <a:bodyPr wrap="square">
            <a:spAutoFit/>
          </a:bodyPr>
          <a:lstStyle/>
          <a:p>
            <a:r>
              <a:rPr lang="en-US" dirty="0">
                <a:ea typeface="Times New Roman" panose="02020603050405020304" pitchFamily="18" charset="0"/>
                <a:cs typeface="TimesNewRomanPSMT-Identity-H"/>
              </a:rPr>
              <a:t>The main start up page will include options to Login </a:t>
            </a:r>
            <a:r>
              <a:rPr lang="en-US" dirty="0" smtClean="0">
                <a:ea typeface="Times New Roman" panose="02020603050405020304" pitchFamily="18" charset="0"/>
                <a:cs typeface="TimesNewRomanPSMT-Identity-H"/>
              </a:rPr>
              <a:t>and Sign </a:t>
            </a:r>
            <a:r>
              <a:rPr lang="en-US" dirty="0">
                <a:ea typeface="Times New Roman" panose="02020603050405020304" pitchFamily="18" charset="0"/>
                <a:cs typeface="TimesNewRomanPSMT-Identity-H"/>
              </a:rPr>
              <a:t>Up. The Sign Up option will provide two separate means for a user to register for a </a:t>
            </a:r>
            <a:r>
              <a:rPr lang="en-US" dirty="0" err="1" smtClean="0">
                <a:ea typeface="Times New Roman" panose="02020603050405020304" pitchFamily="18" charset="0"/>
                <a:cs typeface="TimesNewRomanPSMT-Identity-H"/>
              </a:rPr>
              <a:t>MedVoice</a:t>
            </a:r>
            <a:r>
              <a:rPr lang="en-US" dirty="0" smtClean="0">
                <a:ea typeface="Times New Roman" panose="02020603050405020304" pitchFamily="18" charset="0"/>
                <a:cs typeface="TimesNewRomanPSMT-Identity-H"/>
              </a:rPr>
              <a:t> </a:t>
            </a:r>
            <a:r>
              <a:rPr lang="en-US" dirty="0">
                <a:ea typeface="Times New Roman" panose="02020603050405020304" pitchFamily="18" charset="0"/>
                <a:cs typeface="TimesNewRomanPSMT-Identity-H"/>
              </a:rPr>
              <a:t>account. One sign up option will prompt the user to enter a username, </a:t>
            </a:r>
            <a:r>
              <a:rPr lang="en-US" dirty="0" smtClean="0">
                <a:ea typeface="Times New Roman" panose="02020603050405020304" pitchFamily="18" charset="0"/>
                <a:cs typeface="TimesNewRomanPSMT-Identity-H"/>
              </a:rPr>
              <a:t>email address, and a password while the </a:t>
            </a:r>
            <a:r>
              <a:rPr lang="en-US" dirty="0">
                <a:ea typeface="Times New Roman" panose="02020603050405020304" pitchFamily="18" charset="0"/>
                <a:cs typeface="TimesNewRomanPSMT-Identity-H"/>
              </a:rPr>
              <a:t>other option would be a Facebook </a:t>
            </a:r>
            <a:r>
              <a:rPr lang="en-US" dirty="0" smtClean="0">
                <a:ea typeface="Times New Roman" panose="02020603050405020304" pitchFamily="18" charset="0"/>
                <a:cs typeface="TimesNewRomanPSMT-Identity-H"/>
              </a:rPr>
              <a:t>registration </a:t>
            </a:r>
            <a:r>
              <a:rPr lang="en-US" dirty="0">
                <a:ea typeface="Times New Roman" panose="02020603050405020304" pitchFamily="18" charset="0"/>
                <a:cs typeface="TimesNewRomanPSMT-Identity-H"/>
              </a:rPr>
              <a:t>feature that would request authorization to collect some information from the user’s Facebook profile and then create login credentials. </a:t>
            </a:r>
            <a:r>
              <a:rPr lang="en-US" dirty="0" smtClean="0">
                <a:ea typeface="Times New Roman" panose="02020603050405020304" pitchFamily="18" charset="0"/>
                <a:cs typeface="TimesNewRomanPSMT-Identity-H"/>
              </a:rPr>
              <a:t>The </a:t>
            </a:r>
            <a:r>
              <a:rPr lang="en-US" dirty="0">
                <a:ea typeface="Times New Roman" panose="02020603050405020304" pitchFamily="18" charset="0"/>
                <a:cs typeface="TimesNewRomanPSMT-Identity-H"/>
              </a:rPr>
              <a:t>Login option will also provide two separate means for a user to login to </a:t>
            </a:r>
            <a:r>
              <a:rPr lang="en-US" dirty="0" err="1" smtClean="0">
                <a:ea typeface="Times New Roman" panose="02020603050405020304" pitchFamily="18" charset="0"/>
                <a:cs typeface="TimesNewRomanPSMT-Identity-H"/>
              </a:rPr>
              <a:t>MedVoice</a:t>
            </a:r>
            <a:r>
              <a:rPr lang="en-US" dirty="0" smtClean="0">
                <a:ea typeface="Times New Roman" panose="02020603050405020304" pitchFamily="18" charset="0"/>
                <a:cs typeface="TimesNewRomanPSMT-Identity-H"/>
              </a:rPr>
              <a:t> </a:t>
            </a:r>
            <a:r>
              <a:rPr lang="en-US" dirty="0">
                <a:ea typeface="Times New Roman" panose="02020603050405020304" pitchFamily="18" charset="0"/>
                <a:cs typeface="TimesNewRomanPSMT-Identity-H"/>
              </a:rPr>
              <a:t>and that would be with a regular sign in, as provided in the sign up process, or a Facebook login as long as the Facebook sign up has been performed prior to it</a:t>
            </a:r>
            <a:r>
              <a:rPr lang="en-US" dirty="0" smtClean="0">
                <a:ea typeface="Times New Roman" panose="02020603050405020304" pitchFamily="18" charset="0"/>
                <a:cs typeface="TimesNewRomanPSMT-Identity-H"/>
              </a:rPr>
              <a:t>.</a:t>
            </a:r>
            <a:endParaRPr lang="en-US" dirty="0" smtClean="0">
              <a:ea typeface="Times New Roman" panose="02020603050405020304" pitchFamily="18" charset="0"/>
              <a:cs typeface="TimesNewRomanPSMT-Identity-H"/>
            </a:endParaRPr>
          </a:p>
        </p:txBody>
      </p:sp>
    </p:spTree>
    <p:extLst>
      <p:ext uri="{BB962C8B-B14F-4D97-AF65-F5344CB8AC3E}">
        <p14:creationId xmlns:p14="http://schemas.microsoft.com/office/powerpoint/2010/main" val="193244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Study</a:t>
            </a:r>
            <a:endParaRPr lang="en-US" dirty="0"/>
          </a:p>
        </p:txBody>
      </p:sp>
      <p:sp>
        <p:nvSpPr>
          <p:cNvPr id="3" name="Content Placeholder 2"/>
          <p:cNvSpPr>
            <a:spLocks noGrp="1"/>
          </p:cNvSpPr>
          <p:nvPr>
            <p:ph idx="1"/>
          </p:nvPr>
        </p:nvSpPr>
        <p:spPr>
          <a:xfrm>
            <a:off x="1024128" y="2286000"/>
            <a:ext cx="3500371" cy="4023360"/>
          </a:xfrm>
        </p:spPr>
        <p:txBody>
          <a:bodyPr>
            <a:normAutofit fontScale="77500" lnSpcReduction="20000"/>
          </a:bodyPr>
          <a:lstStyle/>
          <a:p>
            <a:r>
              <a:rPr lang="en-US" sz="2300" b="1" dirty="0"/>
              <a:t>User </a:t>
            </a:r>
            <a:r>
              <a:rPr lang="en-US" sz="2300" b="1" dirty="0" smtClean="0"/>
              <a:t>Experience – Ultimate Goal</a:t>
            </a:r>
            <a:endParaRPr lang="en-US" sz="2300" dirty="0" smtClean="0">
              <a:ea typeface="Times New Roman" panose="02020603050405020304" pitchFamily="18" charset="0"/>
              <a:cs typeface="TimesNewRomanPSMT-Identity-H"/>
            </a:endParaRPr>
          </a:p>
          <a:p>
            <a:r>
              <a:rPr lang="en-US" sz="2300" dirty="0" smtClean="0">
                <a:ea typeface="Times New Roman" panose="02020603050405020304" pitchFamily="18" charset="0"/>
                <a:cs typeface="TimesNewRomanPSMT-Identity-H"/>
              </a:rPr>
              <a:t>To </a:t>
            </a:r>
            <a:r>
              <a:rPr lang="en-US" sz="2300" dirty="0">
                <a:ea typeface="Times New Roman" panose="02020603050405020304" pitchFamily="18" charset="0"/>
                <a:cs typeface="TimesNewRomanPSMT-Identity-H"/>
              </a:rPr>
              <a:t>optimize for a quick and easy registration process, health-related questions and a full </a:t>
            </a:r>
            <a:r>
              <a:rPr lang="en-US" sz="2300" dirty="0" err="1" smtClean="0">
                <a:ea typeface="Times New Roman" panose="02020603050405020304" pitchFamily="18" charset="0"/>
                <a:cs typeface="TimesNewRomanPSMT-Identity-H"/>
              </a:rPr>
              <a:t>MedVoice</a:t>
            </a:r>
            <a:r>
              <a:rPr lang="en-US" sz="2300" dirty="0" smtClean="0">
                <a:ea typeface="Times New Roman" panose="02020603050405020304" pitchFamily="18" charset="0"/>
                <a:cs typeface="TimesNewRomanPSMT-Identity-H"/>
              </a:rPr>
              <a:t> </a:t>
            </a:r>
            <a:r>
              <a:rPr lang="en-US" sz="2300" dirty="0">
                <a:ea typeface="Times New Roman" panose="02020603050405020304" pitchFamily="18" charset="0"/>
                <a:cs typeface="TimesNewRomanPSMT-Identity-H"/>
              </a:rPr>
              <a:t>profile will be left out of the sign up activity. Users will be able to fill that out later on</a:t>
            </a:r>
            <a:r>
              <a:rPr lang="en-US" sz="2300" dirty="0" smtClean="0">
                <a:ea typeface="Times New Roman" panose="02020603050405020304" pitchFamily="18" charset="0"/>
                <a:cs typeface="TimesNewRomanPSMT-Identity-H"/>
              </a:rPr>
              <a:t>.</a:t>
            </a:r>
          </a:p>
          <a:p>
            <a:r>
              <a:rPr lang="en-US" sz="2300" dirty="0" smtClean="0"/>
              <a:t>One </a:t>
            </a:r>
            <a:r>
              <a:rPr lang="en-US" sz="2300" dirty="0"/>
              <a:t>issue that I haven’t taken into consideration is the different types of users that we want to have: Caregivers, </a:t>
            </a:r>
            <a:r>
              <a:rPr lang="en-US" sz="2300" dirty="0" err="1"/>
              <a:t>Careclients</a:t>
            </a:r>
            <a:r>
              <a:rPr lang="en-US" sz="2300" dirty="0"/>
              <a:t>, and Admins. The sign up experience for different types of users would have some differences in the types of questions asked, but that would be left out of the design for now.</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12524162"/>
              </p:ext>
            </p:extLst>
          </p:nvPr>
        </p:nvGraphicFramePr>
        <p:xfrm>
          <a:off x="5795159" y="2114520"/>
          <a:ext cx="5594175" cy="3046021"/>
        </p:xfrm>
        <a:graphic>
          <a:graphicData uri="http://schemas.openxmlformats.org/drawingml/2006/table">
            <a:tbl>
              <a:tblPr firstRow="1" firstCol="1" bandRow="1">
                <a:tableStyleId>{5C22544A-7EE6-4342-B048-85BDC9FD1C3A}</a:tableStyleId>
              </a:tblPr>
              <a:tblGrid>
                <a:gridCol w="1140214"/>
                <a:gridCol w="890792"/>
                <a:gridCol w="593862"/>
                <a:gridCol w="653248"/>
                <a:gridCol w="1068950"/>
                <a:gridCol w="1247109"/>
              </a:tblGrid>
              <a:tr h="761505">
                <a:tc>
                  <a:txBody>
                    <a:bodyPr/>
                    <a:lstStyle/>
                    <a:p>
                      <a:pPr marL="0" marR="0" algn="ctr">
                        <a:spcBef>
                          <a:spcPts val="0"/>
                        </a:spcBef>
                        <a:spcAft>
                          <a:spcPts val="0"/>
                        </a:spcAft>
                      </a:pPr>
                      <a:r>
                        <a:rPr lang="en-US" sz="1200" dirty="0" smtClean="0">
                          <a:effectLst/>
                        </a:rPr>
                        <a:t>Criteria</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Weighted Scale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200">
                          <a:effectLst/>
                        </a:rPr>
                        <a:t>Sign Up with Full Profile</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1200">
                          <a:effectLst/>
                        </a:rPr>
                        <a:t>Sign Up with Username and Password</a:t>
                      </a:r>
                      <a:endParaRPr lang="en-US"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US"/>
                    </a:p>
                  </a:txBody>
                  <a:tcPr/>
                </a:tc>
              </a:tr>
              <a:tr h="380753">
                <a:tc>
                  <a:txBody>
                    <a:bodyPr/>
                    <a:lstStyle/>
                    <a:p>
                      <a:pPr marL="0" marR="0">
                        <a:spcBef>
                          <a:spcPts val="0"/>
                        </a:spcBef>
                        <a:spcAft>
                          <a:spcPts val="0"/>
                        </a:spcAft>
                      </a:pPr>
                      <a:r>
                        <a:rPr lang="en-US" sz="1200">
                          <a:effectLst/>
                        </a:rPr>
                        <a:t>Sign Up Time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r>
              <a:tr h="761505">
                <a:tc>
                  <a:txBody>
                    <a:bodyPr/>
                    <a:lstStyle/>
                    <a:p>
                      <a:pPr marL="0" marR="0">
                        <a:spcBef>
                          <a:spcPts val="0"/>
                        </a:spcBef>
                        <a:spcAft>
                          <a:spcPts val="0"/>
                        </a:spcAft>
                      </a:pPr>
                      <a:r>
                        <a:rPr lang="en-US" sz="1200">
                          <a:effectLst/>
                        </a:rPr>
                        <a:t>Profile Completion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0.25</a:t>
                      </a:r>
                      <a:endParaRPr lang="en-US" sz="1200">
                        <a:effectLst/>
                        <a:latin typeface="Times New Roman" panose="02020603050405020304" pitchFamily="18" charset="0"/>
                        <a:ea typeface="Times New Roman" panose="02020603050405020304" pitchFamily="18" charset="0"/>
                      </a:endParaRPr>
                    </a:p>
                  </a:txBody>
                  <a:tcPr marL="68580" marR="68580" marT="0" marB="0"/>
                </a:tc>
              </a:tr>
              <a:tr h="761505">
                <a:tc>
                  <a:txBody>
                    <a:bodyPr/>
                    <a:lstStyle/>
                    <a:p>
                      <a:pPr marL="0" marR="0">
                        <a:spcBef>
                          <a:spcPts val="0"/>
                        </a:spcBef>
                        <a:spcAft>
                          <a:spcPts val="0"/>
                        </a:spcAft>
                      </a:pPr>
                      <a:r>
                        <a:rPr lang="en-US" sz="1200" dirty="0">
                          <a:effectLst/>
                        </a:rPr>
                        <a:t>User Experience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r>
              <a:tr h="380753">
                <a:tc>
                  <a:txBody>
                    <a:bodyPr/>
                    <a:lstStyle/>
                    <a:p>
                      <a:pPr marL="0" marR="0">
                        <a:spcBef>
                          <a:spcPts val="0"/>
                        </a:spcBef>
                        <a:spcAft>
                          <a:spcPts val="0"/>
                        </a:spcAft>
                      </a:pPr>
                      <a:r>
                        <a:rPr lang="en-US" sz="1200">
                          <a:effectLst/>
                        </a:rPr>
                        <a:t>TOTALS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7.75</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397676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collections</a:t>
            </a:r>
            <a:endParaRPr lang="en-US" dirty="0"/>
          </a:p>
        </p:txBody>
      </p:sp>
      <p:sp>
        <p:nvSpPr>
          <p:cNvPr id="3" name="Content Placeholder 2"/>
          <p:cNvSpPr>
            <a:spLocks noGrp="1"/>
          </p:cNvSpPr>
          <p:nvPr>
            <p:ph idx="1"/>
          </p:nvPr>
        </p:nvSpPr>
        <p:spPr>
          <a:xfrm>
            <a:off x="1024129" y="2286000"/>
            <a:ext cx="4877908" cy="4114800"/>
          </a:xfrm>
        </p:spPr>
        <p:txBody>
          <a:bodyPr/>
          <a:lstStyle/>
          <a:p>
            <a:pPr>
              <a:buFont typeface="Arial" panose="020B0604020202020204" pitchFamily="34" charset="0"/>
              <a:buChar char="•"/>
            </a:pPr>
            <a:r>
              <a:rPr lang="en-US" dirty="0" smtClean="0"/>
              <a:t> </a:t>
            </a:r>
            <a:r>
              <a:rPr lang="en-US" dirty="0" err="1" smtClean="0"/>
              <a:t>system.users</a:t>
            </a:r>
            <a:r>
              <a:rPr lang="en-US" dirty="0" smtClean="0"/>
              <a:t> </a:t>
            </a:r>
            <a:r>
              <a:rPr lang="en-US" dirty="0"/>
              <a:t>– Built-in collection of data in </a:t>
            </a:r>
            <a:r>
              <a:rPr lang="en-US" dirty="0" err="1"/>
              <a:t>MongoDB</a:t>
            </a:r>
            <a:r>
              <a:rPr lang="en-US" dirty="0"/>
              <a:t> for basic user information</a:t>
            </a:r>
          </a:p>
          <a:p>
            <a:pPr>
              <a:buFont typeface="Arial" panose="020B0604020202020204" pitchFamily="34" charset="0"/>
              <a:buChar char="•"/>
            </a:pPr>
            <a:r>
              <a:rPr lang="en-US" dirty="0" smtClean="0"/>
              <a:t> </a:t>
            </a:r>
            <a:r>
              <a:rPr lang="en-US" dirty="0"/>
              <a:t>GPS – Collection of data that will store user </a:t>
            </a:r>
            <a:r>
              <a:rPr lang="en-US" dirty="0" smtClean="0"/>
              <a:t>location</a:t>
            </a:r>
          </a:p>
          <a:p>
            <a:pPr>
              <a:buFont typeface="Arial" panose="020B0604020202020204" pitchFamily="34" charset="0"/>
              <a:buChar char="•"/>
            </a:pPr>
            <a:r>
              <a:rPr lang="en-US" dirty="0"/>
              <a:t> Signatures – Collection of data that is saved as binary that represents the images for digital signatures collected from the Terms &amp; </a:t>
            </a:r>
            <a:r>
              <a:rPr lang="en-US" dirty="0" smtClean="0"/>
              <a:t>Conditions</a:t>
            </a:r>
          </a:p>
          <a:p>
            <a:pPr>
              <a:buFont typeface="Arial" panose="020B0604020202020204" pitchFamily="34" charset="0"/>
              <a:buChar char="•"/>
            </a:pPr>
            <a:r>
              <a:rPr lang="en-US" dirty="0"/>
              <a:t> </a:t>
            </a:r>
            <a:r>
              <a:rPr lang="en-US" dirty="0" smtClean="0"/>
              <a:t>Health </a:t>
            </a:r>
            <a:r>
              <a:rPr lang="en-US" dirty="0"/>
              <a:t>– Collection of data that will store health related </a:t>
            </a:r>
            <a:r>
              <a:rPr lang="en-US" dirty="0" smtClean="0"/>
              <a:t>information</a:t>
            </a:r>
            <a:endParaRPr lang="en-US" dirty="0"/>
          </a:p>
        </p:txBody>
      </p:sp>
      <p:pic>
        <p:nvPicPr>
          <p:cNvPr id="4" name="Picture 3"/>
          <p:cNvPicPr>
            <a:picLocks noChangeAspect="1"/>
          </p:cNvPicPr>
          <p:nvPr/>
        </p:nvPicPr>
        <p:blipFill>
          <a:blip r:embed="rId2"/>
          <a:stretch>
            <a:fillRect/>
          </a:stretch>
        </p:blipFill>
        <p:spPr>
          <a:xfrm>
            <a:off x="6874019" y="2286000"/>
            <a:ext cx="4429125" cy="2619375"/>
          </a:xfrm>
          <a:prstGeom prst="rect">
            <a:avLst/>
          </a:prstGeom>
        </p:spPr>
      </p:pic>
      <p:sp>
        <p:nvSpPr>
          <p:cNvPr id="5" name="TextBox 4"/>
          <p:cNvSpPr txBox="1"/>
          <p:nvPr/>
        </p:nvSpPr>
        <p:spPr>
          <a:xfrm>
            <a:off x="7897091" y="4921877"/>
            <a:ext cx="2054431" cy="369332"/>
          </a:xfrm>
          <a:prstGeom prst="rect">
            <a:avLst/>
          </a:prstGeom>
          <a:noFill/>
        </p:spPr>
        <p:txBody>
          <a:bodyPr wrap="square" rtlCol="0">
            <a:spAutoFit/>
          </a:bodyPr>
          <a:lstStyle/>
          <a:p>
            <a:r>
              <a:rPr lang="en-US" dirty="0" err="1" smtClean="0"/>
              <a:t>system.users</a:t>
            </a:r>
            <a:r>
              <a:rPr lang="en-US" dirty="0" smtClean="0"/>
              <a:t> Schema</a:t>
            </a:r>
            <a:endParaRPr lang="en-US" dirty="0"/>
          </a:p>
        </p:txBody>
      </p:sp>
    </p:spTree>
    <p:extLst>
      <p:ext uri="{BB962C8B-B14F-4D97-AF65-F5344CB8AC3E}">
        <p14:creationId xmlns:p14="http://schemas.microsoft.com/office/powerpoint/2010/main" val="197286237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up screen and registration</a:t>
            </a:r>
            <a:endParaRPr lang="en-US" dirty="0"/>
          </a:p>
        </p:txBody>
      </p:sp>
      <p:pic>
        <p:nvPicPr>
          <p:cNvPr id="4" name="Content Placeholder 3"/>
          <p:cNvPicPr>
            <a:picLocks noGrp="1" noChangeAspect="1"/>
          </p:cNvPicPr>
          <p:nvPr>
            <p:ph idx="1"/>
          </p:nvPr>
        </p:nvPicPr>
        <p:blipFill>
          <a:blip r:embed="rId2"/>
          <a:stretch>
            <a:fillRect/>
          </a:stretch>
        </p:blipFill>
        <p:spPr>
          <a:xfrm>
            <a:off x="1024128" y="2084832"/>
            <a:ext cx="3584535" cy="4022725"/>
          </a:xfrm>
          <a:prstGeom prst="rect">
            <a:avLst/>
          </a:prstGeom>
        </p:spPr>
      </p:pic>
      <p:pic>
        <p:nvPicPr>
          <p:cNvPr id="5" name="Picture 4"/>
          <p:cNvPicPr>
            <a:picLocks noChangeAspect="1"/>
          </p:cNvPicPr>
          <p:nvPr/>
        </p:nvPicPr>
        <p:blipFill>
          <a:blip r:embed="rId3"/>
          <a:stretch>
            <a:fillRect/>
          </a:stretch>
        </p:blipFill>
        <p:spPr>
          <a:xfrm>
            <a:off x="5724114" y="2084832"/>
            <a:ext cx="5020086" cy="4058793"/>
          </a:xfrm>
          <a:prstGeom prst="rect">
            <a:avLst/>
          </a:prstGeom>
        </p:spPr>
      </p:pic>
    </p:spTree>
    <p:extLst>
      <p:ext uri="{BB962C8B-B14F-4D97-AF65-F5344CB8AC3E}">
        <p14:creationId xmlns:p14="http://schemas.microsoft.com/office/powerpoint/2010/main" val="2197596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2700</TotalTime>
  <Words>575</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Times New Roman</vt:lpstr>
      <vt:lpstr>TimesNewRomanPSMT-Identity-H</vt:lpstr>
      <vt:lpstr>Tw Cen MT</vt:lpstr>
      <vt:lpstr>Tw Cen MT Condensed</vt:lpstr>
      <vt:lpstr>Wingdings 3</vt:lpstr>
      <vt:lpstr>Integral</vt:lpstr>
      <vt:lpstr>Medvoice sign up &amp; login design</vt:lpstr>
      <vt:lpstr>Terms and acronyms</vt:lpstr>
      <vt:lpstr>Overall description</vt:lpstr>
      <vt:lpstr>Sign up &amp; Login flowchart</vt:lpstr>
      <vt:lpstr>Trade Study</vt:lpstr>
      <vt:lpstr>Data collections</vt:lpstr>
      <vt:lpstr>Start up screen and registration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biotech requirements</dc:title>
  <dc:creator>Gevork Asatryan</dc:creator>
  <cp:lastModifiedBy>Gevork Asatryan</cp:lastModifiedBy>
  <cp:revision>36</cp:revision>
  <dcterms:created xsi:type="dcterms:W3CDTF">2015-11-16T06:06:55Z</dcterms:created>
  <dcterms:modified xsi:type="dcterms:W3CDTF">2015-12-23T03:38:05Z</dcterms:modified>
</cp:coreProperties>
</file>