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85"/>
    <p:restoredTop sz="74522"/>
  </p:normalViewPr>
  <p:slideViewPr>
    <p:cSldViewPr snapToGrid="0" snapToObjects="1">
      <p:cViewPr>
        <p:scale>
          <a:sx n="87" d="100"/>
          <a:sy n="87" d="100"/>
        </p:scale>
        <p:origin x="100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FEDE-E314-FB40-962C-AA12F5197CD5}" type="datetimeFigureOut">
              <a:rPr lang="en-US" smtClean="0"/>
              <a:t>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C7A97-8906-1545-B6ED-98C822CBB60F}" type="slidenum">
              <a:rPr lang="en-US" smtClean="0"/>
              <a:t>‹#›</a:t>
            </a:fld>
            <a:endParaRPr lang="en-US"/>
          </a:p>
        </p:txBody>
      </p:sp>
    </p:spTree>
    <p:extLst>
      <p:ext uri="{BB962C8B-B14F-4D97-AF65-F5344CB8AC3E}">
        <p14:creationId xmlns:p14="http://schemas.microsoft.com/office/powerpoint/2010/main" val="111684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1</a:t>
            </a:fld>
            <a:endParaRPr lang="en-US"/>
          </a:p>
        </p:txBody>
      </p:sp>
    </p:spTree>
    <p:extLst>
      <p:ext uri="{BB962C8B-B14F-4D97-AF65-F5344CB8AC3E}">
        <p14:creationId xmlns:p14="http://schemas.microsoft.com/office/powerpoint/2010/main" val="358921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MedVoice</a:t>
            </a:r>
            <a:r>
              <a:rPr lang="en-US" sz="1200" kern="1200" dirty="0" smtClean="0">
                <a:solidFill>
                  <a:schemeClr val="tx1"/>
                </a:solidFill>
                <a:effectLst/>
                <a:latin typeface="+mn-lt"/>
                <a:ea typeface="+mn-ea"/>
                <a:cs typeface="+mn-cs"/>
              </a:rPr>
              <a:t> will collect basic data such as name and email upon logging into the GUI. Data analytics will then be performed to group users based on interests and similarities.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section will give an overall description of the back end (data analytics) portion of the mobile application. </a:t>
            </a:r>
          </a:p>
          <a:p>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4</a:t>
            </a:fld>
            <a:endParaRPr lang="en-US"/>
          </a:p>
        </p:txBody>
      </p:sp>
    </p:spTree>
    <p:extLst>
      <p:ext uri="{BB962C8B-B14F-4D97-AF65-F5344CB8AC3E}">
        <p14:creationId xmlns:p14="http://schemas.microsoft.com/office/powerpoint/2010/main" val="173581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6</a:t>
            </a:fld>
            <a:endParaRPr lang="en-US"/>
          </a:p>
        </p:txBody>
      </p:sp>
    </p:spTree>
    <p:extLst>
      <p:ext uri="{BB962C8B-B14F-4D97-AF65-F5344CB8AC3E}">
        <p14:creationId xmlns:p14="http://schemas.microsoft.com/office/powerpoint/2010/main" val="397012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section contains all the software requirements at a level of detail sufficient to enable designers to design a system to satisfy those requirements, and testers to test that the system satisfies those requirements.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Grouping posts</a:t>
            </a:r>
            <a:r>
              <a:rPr lang="en-US" sz="1200" kern="1200" baseline="0" dirty="0" smtClean="0">
                <a:solidFill>
                  <a:schemeClr val="tx1"/>
                </a:solidFill>
                <a:effectLst/>
                <a:latin typeface="+mn-lt"/>
                <a:ea typeface="+mn-ea"/>
                <a:cs typeface="+mn-cs"/>
              </a:rPr>
              <a:t> and other data in categories and presenting these categories to grouped users.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7</a:t>
            </a:fld>
            <a:endParaRPr lang="en-US"/>
          </a:p>
        </p:txBody>
      </p:sp>
    </p:spTree>
    <p:extLst>
      <p:ext uri="{BB962C8B-B14F-4D97-AF65-F5344CB8AC3E}">
        <p14:creationId xmlns:p14="http://schemas.microsoft.com/office/powerpoint/2010/main" val="18378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databases for care recipients and providers (?)</a:t>
            </a:r>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9</a:t>
            </a:fld>
            <a:endParaRPr lang="en-US"/>
          </a:p>
        </p:txBody>
      </p:sp>
    </p:spTree>
    <p:extLst>
      <p:ext uri="{BB962C8B-B14F-4D97-AF65-F5344CB8AC3E}">
        <p14:creationId xmlns:p14="http://schemas.microsoft.com/office/powerpoint/2010/main" val="713326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the functional hierarchy.</a:t>
            </a:r>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10</a:t>
            </a:fld>
            <a:endParaRPr lang="en-US"/>
          </a:p>
        </p:txBody>
      </p:sp>
    </p:spTree>
    <p:extLst>
      <p:ext uri="{BB962C8B-B14F-4D97-AF65-F5344CB8AC3E}">
        <p14:creationId xmlns:p14="http://schemas.microsoft.com/office/powerpoint/2010/main" val="239389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MedVoice</a:t>
            </a:r>
            <a:r>
              <a:rPr lang="en-US" dirty="0" smtClean="0"/>
              <a:t> Software Requirements Specification (SRS)</a:t>
            </a:r>
            <a:endParaRPr lang="en-US" dirty="0"/>
          </a:p>
        </p:txBody>
      </p:sp>
      <p:sp>
        <p:nvSpPr>
          <p:cNvPr id="3" name="Subtitle 2"/>
          <p:cNvSpPr>
            <a:spLocks noGrp="1"/>
          </p:cNvSpPr>
          <p:nvPr>
            <p:ph type="subTitle" idx="1"/>
          </p:nvPr>
        </p:nvSpPr>
        <p:spPr/>
        <p:txBody>
          <a:bodyPr>
            <a:normAutofit fontScale="47500" lnSpcReduction="20000"/>
          </a:bodyPr>
          <a:lstStyle/>
          <a:p>
            <a:r>
              <a:rPr lang="en-US" dirty="0"/>
              <a:t>Alva Dynamics LLC</a:t>
            </a:r>
          </a:p>
          <a:p>
            <a:r>
              <a:rPr lang="en-US" dirty="0" err="1"/>
              <a:t>MedVoice</a:t>
            </a:r>
            <a:r>
              <a:rPr lang="en-US" dirty="0"/>
              <a:t> Bio Tech</a:t>
            </a:r>
          </a:p>
          <a:p>
            <a:r>
              <a:rPr lang="en-US" dirty="0"/>
              <a:t>Megan Lyn A. Del Rosario</a:t>
            </a:r>
          </a:p>
          <a:p>
            <a:r>
              <a:rPr lang="en-US" dirty="0"/>
              <a:t>November, 2015</a:t>
            </a:r>
          </a:p>
          <a:p>
            <a:endParaRPr lang="en-US" dirty="0"/>
          </a:p>
        </p:txBody>
      </p:sp>
    </p:spTree>
    <p:extLst>
      <p:ext uri="{BB962C8B-B14F-4D97-AF65-F5344CB8AC3E}">
        <p14:creationId xmlns:p14="http://schemas.microsoft.com/office/powerpoint/2010/main" val="333447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Hierarchy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99" y="1846263"/>
            <a:ext cx="2916127" cy="4022725"/>
          </a:xfrm>
        </p:spPr>
      </p:pic>
    </p:spTree>
    <p:extLst>
      <p:ext uri="{BB962C8B-B14F-4D97-AF65-F5344CB8AC3E}">
        <p14:creationId xmlns:p14="http://schemas.microsoft.com/office/powerpoint/2010/main" val="1426924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a:t>
            </a:r>
            <a:r>
              <a:rPr lang="en-US" dirty="0"/>
              <a:t/>
            </a:r>
            <a:br>
              <a:rPr lang="en-US" dirty="0"/>
            </a:br>
            <a:endParaRPr lang="en-US" dirty="0"/>
          </a:p>
        </p:txBody>
      </p:sp>
      <p:sp>
        <p:nvSpPr>
          <p:cNvPr id="3" name="Content Placeholder 2"/>
          <p:cNvSpPr>
            <a:spLocks noGrp="1"/>
          </p:cNvSpPr>
          <p:nvPr>
            <p:ph idx="1"/>
          </p:nvPr>
        </p:nvSpPr>
        <p:spPr>
          <a:xfrm>
            <a:off x="1097280" y="1845734"/>
            <a:ext cx="5849210" cy="4023360"/>
          </a:xfrm>
        </p:spPr>
        <p:txBody>
          <a:bodyPr/>
          <a:lstStyle/>
          <a:p>
            <a:r>
              <a:rPr lang="en-US" dirty="0" smtClean="0"/>
              <a:t>The </a:t>
            </a:r>
            <a:r>
              <a:rPr lang="en-US" dirty="0"/>
              <a:t>purpose of this document is to give a detailed description of the requirements for the data analytics portion of </a:t>
            </a:r>
            <a:r>
              <a:rPr lang="en-US" dirty="0" err="1"/>
              <a:t>MedVoice</a:t>
            </a:r>
            <a:r>
              <a:rPr lang="en-US" dirty="0"/>
              <a:t>. It will illustrate the purpose and complete declaration for the development of the system. It will also explain system constraints, interface and applicable interactions with other external applications. This document is primarily intended to be proposed to the customer for its approval and a reference for developing the first version of the mobile application for the development team. The use of the mobile application itself is intended for the general public and male population.</a:t>
            </a:r>
          </a:p>
          <a:p>
            <a:endParaRPr lang="en-US" dirty="0"/>
          </a:p>
        </p:txBody>
      </p:sp>
      <p:pic>
        <p:nvPicPr>
          <p:cNvPr id="4" name="Picture 3"/>
          <p:cNvPicPr>
            <a:picLocks noChangeAspect="1"/>
          </p:cNvPicPr>
          <p:nvPr/>
        </p:nvPicPr>
        <p:blipFill>
          <a:blip r:embed="rId2"/>
          <a:stretch>
            <a:fillRect/>
          </a:stretch>
        </p:blipFill>
        <p:spPr>
          <a:xfrm>
            <a:off x="7349817" y="2588028"/>
            <a:ext cx="3568700" cy="2273300"/>
          </a:xfrm>
          <a:prstGeom prst="rect">
            <a:avLst/>
          </a:prstGeom>
        </p:spPr>
      </p:pic>
    </p:spTree>
    <p:extLst>
      <p:ext uri="{BB962C8B-B14F-4D97-AF65-F5344CB8AC3E}">
        <p14:creationId xmlns:p14="http://schemas.microsoft.com/office/powerpoint/2010/main" val="145807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Scope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mobile application promotes health awareness. Using voice recognition, and specific user inputs (i.e. gender, height, weight) the mobile application will display possible conditions predisposed to the user based on the analysis of the collected and input data. The mobile application also allows the user to view their health history, and form a social network with care providers and other care recipients with similar predisposed conditions and interests</a:t>
            </a:r>
            <a:r>
              <a:rPr lang="en-US" dirty="0" smtClean="0"/>
              <a:t>.</a:t>
            </a:r>
            <a:endParaRPr lang="en-US" dirty="0"/>
          </a:p>
          <a:p>
            <a:r>
              <a:rPr lang="en-US" b="1" dirty="0"/>
              <a:t>The mobile application will have the ability to retrieve and send data to and from databases upon logging into the application. Using the collected data, users will be grouped according interests and similarities.</a:t>
            </a:r>
          </a:p>
          <a:p>
            <a:endParaRPr lang="en-US" dirty="0"/>
          </a:p>
        </p:txBody>
      </p:sp>
    </p:spTree>
    <p:extLst>
      <p:ext uri="{BB962C8B-B14F-4D97-AF65-F5344CB8AC3E}">
        <p14:creationId xmlns:p14="http://schemas.microsoft.com/office/powerpoint/2010/main" val="175381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a:t>
            </a:r>
            <a:endParaRPr lang="en-US" dirty="0"/>
          </a:p>
        </p:txBody>
      </p:sp>
      <p:sp>
        <p:nvSpPr>
          <p:cNvPr id="3" name="Content Placeholder 2"/>
          <p:cNvSpPr>
            <a:spLocks noGrp="1"/>
          </p:cNvSpPr>
          <p:nvPr>
            <p:ph idx="1"/>
          </p:nvPr>
        </p:nvSpPr>
        <p:spPr/>
        <p:txBody>
          <a:bodyPr>
            <a:noAutofit/>
          </a:bodyPr>
          <a:lstStyle/>
          <a:p>
            <a:pPr lvl="2"/>
            <a:r>
              <a:rPr lang="en-US" sz="1600" b="1" dirty="0"/>
              <a:t>System </a:t>
            </a:r>
            <a:r>
              <a:rPr lang="en-US" sz="1600" b="1" dirty="0" smtClean="0"/>
              <a:t>Interfaces</a:t>
            </a:r>
            <a:endParaRPr lang="en-US" sz="1600" dirty="0"/>
          </a:p>
          <a:p>
            <a:pPr lvl="3"/>
            <a:r>
              <a:rPr lang="en-US" sz="1600" dirty="0" err="1" smtClean="0"/>
              <a:t>MedVoice</a:t>
            </a:r>
            <a:r>
              <a:rPr lang="en-US" sz="1600" dirty="0" smtClean="0"/>
              <a:t> will </a:t>
            </a:r>
            <a:r>
              <a:rPr lang="en-US" sz="1600" dirty="0"/>
              <a:t>be able to interface with other databases and mobile applications to retrieve and send data</a:t>
            </a:r>
            <a:r>
              <a:rPr lang="en-US" sz="1600" dirty="0" smtClean="0"/>
              <a:t>.</a:t>
            </a:r>
          </a:p>
          <a:p>
            <a:pPr lvl="2"/>
            <a:r>
              <a:rPr lang="en-US" sz="1600" b="1" dirty="0"/>
              <a:t>User </a:t>
            </a:r>
            <a:r>
              <a:rPr lang="en-US" sz="1600" b="1" dirty="0" smtClean="0"/>
              <a:t>Interfaces</a:t>
            </a:r>
            <a:endParaRPr lang="en-US" sz="1600" dirty="0"/>
          </a:p>
          <a:p>
            <a:pPr lvl="3"/>
            <a:r>
              <a:rPr lang="en-US" sz="1600" dirty="0" smtClean="0"/>
              <a:t>The </a:t>
            </a:r>
            <a:r>
              <a:rPr lang="en-US" sz="1600" dirty="0"/>
              <a:t>user interface will be the GUI to present and retrieve data</a:t>
            </a:r>
            <a:r>
              <a:rPr lang="en-US" sz="1600" dirty="0" smtClean="0"/>
              <a:t>.</a:t>
            </a:r>
          </a:p>
          <a:p>
            <a:pPr lvl="2"/>
            <a:r>
              <a:rPr lang="en-US" sz="1600" b="1" dirty="0"/>
              <a:t>Hardware </a:t>
            </a:r>
            <a:r>
              <a:rPr lang="en-US" sz="1600" b="1" dirty="0" smtClean="0"/>
              <a:t>interfaces</a:t>
            </a:r>
            <a:endParaRPr lang="en-US" sz="1600" dirty="0"/>
          </a:p>
          <a:p>
            <a:pPr lvl="3"/>
            <a:r>
              <a:rPr lang="en-US" sz="1600" dirty="0" err="1" smtClean="0"/>
              <a:t>MedVoice</a:t>
            </a:r>
            <a:r>
              <a:rPr lang="en-US" sz="1600" dirty="0" smtClean="0"/>
              <a:t> will </a:t>
            </a:r>
            <a:r>
              <a:rPr lang="en-US" sz="1600" dirty="0"/>
              <a:t>support most mobile platforms and will require a mobile device capable of recording audio</a:t>
            </a:r>
            <a:r>
              <a:rPr lang="en-US" sz="1600" dirty="0" smtClean="0"/>
              <a:t>.</a:t>
            </a:r>
          </a:p>
          <a:p>
            <a:pPr lvl="2"/>
            <a:r>
              <a:rPr lang="en-US" sz="1600" b="1" dirty="0"/>
              <a:t>Communication </a:t>
            </a:r>
            <a:r>
              <a:rPr lang="en-US" sz="1600" b="1" dirty="0" smtClean="0"/>
              <a:t>interfaces</a:t>
            </a:r>
            <a:endParaRPr lang="en-US" sz="1600" dirty="0"/>
          </a:p>
          <a:p>
            <a:pPr lvl="3"/>
            <a:r>
              <a:rPr lang="en-US" sz="1600" dirty="0" smtClean="0"/>
              <a:t>Cellular </a:t>
            </a:r>
            <a:r>
              <a:rPr lang="en-US" sz="1600" dirty="0"/>
              <a:t>networks and/or wireless networks are required</a:t>
            </a:r>
            <a:r>
              <a:rPr lang="en-US" sz="1600" dirty="0" smtClean="0"/>
              <a:t>.</a:t>
            </a:r>
          </a:p>
          <a:p>
            <a:pPr lvl="2"/>
            <a:r>
              <a:rPr lang="en-US" sz="1600" b="1" dirty="0"/>
              <a:t>Memory </a:t>
            </a:r>
            <a:r>
              <a:rPr lang="en-US" sz="1600" b="1" dirty="0" smtClean="0"/>
              <a:t>constraints</a:t>
            </a:r>
            <a:endParaRPr lang="en-US" sz="1600" dirty="0"/>
          </a:p>
          <a:p>
            <a:pPr lvl="3"/>
            <a:r>
              <a:rPr lang="en-US" sz="1600" dirty="0" smtClean="0"/>
              <a:t>Memory </a:t>
            </a:r>
            <a:r>
              <a:rPr lang="en-US" sz="1600" dirty="0"/>
              <a:t>is limited to the mobile device’s memory capacity (RAM). </a:t>
            </a:r>
            <a:endParaRPr lang="en-US" sz="1600" dirty="0" smtClean="0"/>
          </a:p>
          <a:p>
            <a:pPr lvl="2"/>
            <a:r>
              <a:rPr lang="en-US" sz="1600" b="1" dirty="0" smtClean="0"/>
              <a:t>Operations</a:t>
            </a:r>
            <a:endParaRPr lang="en-US" sz="1600" dirty="0"/>
          </a:p>
          <a:p>
            <a:pPr lvl="3"/>
            <a:r>
              <a:rPr lang="en-US" sz="1600" dirty="0" smtClean="0"/>
              <a:t>Operation </a:t>
            </a:r>
            <a:r>
              <a:rPr lang="en-US" sz="1600" dirty="0"/>
              <a:t>will be when the program is executed until the program is exited</a:t>
            </a:r>
            <a:r>
              <a:rPr lang="en-US" sz="1600" dirty="0" smtClean="0"/>
              <a:t>.</a:t>
            </a:r>
            <a:endParaRPr lang="en-US" sz="1600" dirty="0"/>
          </a:p>
        </p:txBody>
      </p:sp>
    </p:spTree>
    <p:extLst>
      <p:ext uri="{BB962C8B-B14F-4D97-AF65-F5344CB8AC3E}">
        <p14:creationId xmlns:p14="http://schemas.microsoft.com/office/powerpoint/2010/main" val="1172150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Functions: Sequence Diagram</a:t>
            </a:r>
            <a:endParaRPr lang="en-US" dirty="0"/>
          </a:p>
        </p:txBody>
      </p:sp>
      <p:pic>
        <p:nvPicPr>
          <p:cNvPr id="42" name="Content Placeholder 41"/>
          <p:cNvPicPr>
            <a:picLocks noGrp="1" noChangeAspect="1"/>
          </p:cNvPicPr>
          <p:nvPr>
            <p:ph idx="1"/>
          </p:nvPr>
        </p:nvPicPr>
        <p:blipFill rotWithShape="1">
          <a:blip r:embed="rId2">
            <a:extLst>
              <a:ext uri="{28A0092B-C50C-407E-A947-70E740481C1C}">
                <a14:useLocalDpi xmlns:a14="http://schemas.microsoft.com/office/drawing/2010/main" val="0"/>
              </a:ext>
            </a:extLst>
          </a:blip>
          <a:srcRect l="1857" t="2865"/>
          <a:stretch/>
        </p:blipFill>
        <p:spPr>
          <a:xfrm>
            <a:off x="4439265" y="1961535"/>
            <a:ext cx="3438844" cy="3907453"/>
          </a:xfrm>
        </p:spPr>
      </p:pic>
    </p:spTree>
    <p:extLst>
      <p:ext uri="{BB962C8B-B14F-4D97-AF65-F5344CB8AC3E}">
        <p14:creationId xmlns:p14="http://schemas.microsoft.com/office/powerpoint/2010/main" val="1701090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a:t>
            </a:r>
            <a:endParaRPr lang="en-US" dirty="0"/>
          </a:p>
        </p:txBody>
      </p:sp>
      <p:sp>
        <p:nvSpPr>
          <p:cNvPr id="3" name="Content Placeholder 2"/>
          <p:cNvSpPr>
            <a:spLocks noGrp="1"/>
          </p:cNvSpPr>
          <p:nvPr>
            <p:ph idx="1"/>
          </p:nvPr>
        </p:nvSpPr>
        <p:spPr/>
        <p:txBody>
          <a:bodyPr>
            <a:normAutofit/>
          </a:bodyPr>
          <a:lstStyle/>
          <a:p>
            <a:pPr lvl="1"/>
            <a:r>
              <a:rPr lang="en-US" b="1" dirty="0"/>
              <a:t>User </a:t>
            </a:r>
            <a:r>
              <a:rPr lang="en-US" b="1" dirty="0" smtClean="0"/>
              <a:t>characteristics</a:t>
            </a:r>
            <a:endParaRPr lang="en-US" dirty="0"/>
          </a:p>
          <a:p>
            <a:pPr lvl="2"/>
            <a:r>
              <a:rPr lang="en-US" dirty="0" smtClean="0"/>
              <a:t>The </a:t>
            </a:r>
            <a:r>
              <a:rPr lang="en-US" dirty="0"/>
              <a:t>projected users of the software are the general public, and male population</a:t>
            </a:r>
            <a:r>
              <a:rPr lang="en-US" dirty="0" smtClean="0"/>
              <a:t>.</a:t>
            </a:r>
          </a:p>
          <a:p>
            <a:pPr lvl="1"/>
            <a:r>
              <a:rPr lang="en-US" b="1" dirty="0" smtClean="0"/>
              <a:t>Constraints</a:t>
            </a:r>
            <a:endParaRPr lang="en-US" dirty="0"/>
          </a:p>
          <a:p>
            <a:pPr lvl="2"/>
            <a:r>
              <a:rPr lang="en-US" dirty="0" smtClean="0"/>
              <a:t>System </a:t>
            </a:r>
            <a:r>
              <a:rPr lang="en-US" dirty="0"/>
              <a:t>should be able to handle multiple users logged into the system, and the database should be able to store multiple sets of user data</a:t>
            </a:r>
            <a:r>
              <a:rPr lang="en-US" dirty="0" smtClean="0"/>
              <a:t>.</a:t>
            </a:r>
          </a:p>
          <a:p>
            <a:pPr lvl="1"/>
            <a:r>
              <a:rPr lang="en-US" b="1" dirty="0"/>
              <a:t>Assumptions and </a:t>
            </a:r>
            <a:r>
              <a:rPr lang="en-US" b="1" dirty="0" smtClean="0"/>
              <a:t>dependencies</a:t>
            </a:r>
            <a:endParaRPr lang="en-US" dirty="0"/>
          </a:p>
          <a:p>
            <a:pPr lvl="2"/>
            <a:r>
              <a:rPr lang="en-US" dirty="0" smtClean="0"/>
              <a:t>Application </a:t>
            </a:r>
            <a:r>
              <a:rPr lang="en-US" dirty="0"/>
              <a:t>will be able to retrieve data at time of login, and upon </a:t>
            </a:r>
            <a:r>
              <a:rPr lang="en-US" dirty="0" smtClean="0"/>
              <a:t>request.</a:t>
            </a:r>
          </a:p>
          <a:p>
            <a:pPr lvl="2"/>
            <a:r>
              <a:rPr lang="en-US" dirty="0" smtClean="0"/>
              <a:t>Data </a:t>
            </a:r>
            <a:r>
              <a:rPr lang="en-US" dirty="0"/>
              <a:t>presented will be in full screen</a:t>
            </a:r>
            <a:r>
              <a:rPr lang="en-US" dirty="0" smtClean="0"/>
              <a:t>.</a:t>
            </a:r>
          </a:p>
          <a:p>
            <a:pPr lvl="1"/>
            <a:r>
              <a:rPr lang="en-US" b="1" dirty="0"/>
              <a:t>Apportioning of </a:t>
            </a:r>
            <a:r>
              <a:rPr lang="en-US" b="1" dirty="0" smtClean="0"/>
              <a:t>requirements</a:t>
            </a:r>
            <a:endParaRPr lang="en-US" dirty="0"/>
          </a:p>
          <a:p>
            <a:pPr lvl="2"/>
            <a:r>
              <a:rPr lang="en-US" dirty="0" smtClean="0"/>
              <a:t>Mobile </a:t>
            </a:r>
            <a:r>
              <a:rPr lang="en-US" dirty="0"/>
              <a:t>application will have the ability to make correlations from the </a:t>
            </a:r>
            <a:r>
              <a:rPr lang="en-US" dirty="0" smtClean="0"/>
              <a:t>data.</a:t>
            </a:r>
          </a:p>
          <a:p>
            <a:pPr lvl="2"/>
            <a:r>
              <a:rPr lang="en-US" dirty="0" smtClean="0"/>
              <a:t>Loyalty programs</a:t>
            </a:r>
          </a:p>
          <a:p>
            <a:pPr lvl="2"/>
            <a:r>
              <a:rPr lang="en-US" dirty="0" smtClean="0"/>
              <a:t>Ability </a:t>
            </a:r>
            <a:r>
              <a:rPr lang="en-US" dirty="0"/>
              <a:t>to detect “bread </a:t>
            </a:r>
            <a:r>
              <a:rPr lang="en-US" dirty="0" smtClean="0"/>
              <a:t>crumbs”</a:t>
            </a:r>
          </a:p>
          <a:p>
            <a:pPr lvl="2"/>
            <a:r>
              <a:rPr lang="en-US" dirty="0" smtClean="0"/>
              <a:t>Census data</a:t>
            </a:r>
          </a:p>
          <a:p>
            <a:pPr lvl="2"/>
            <a:r>
              <a:rPr lang="en-US" dirty="0" smtClean="0"/>
              <a:t>Detect </a:t>
            </a:r>
            <a:r>
              <a:rPr lang="en-US" dirty="0"/>
              <a:t>geographical location</a:t>
            </a:r>
          </a:p>
          <a:p>
            <a:pPr lvl="2"/>
            <a:endParaRPr lang="en-US" dirty="0"/>
          </a:p>
          <a:p>
            <a:pPr lvl="2"/>
            <a:endParaRPr lang="en-US" dirty="0"/>
          </a:p>
          <a:p>
            <a:pPr lvl="1"/>
            <a:endParaRPr lang="en-US" dirty="0"/>
          </a:p>
          <a:p>
            <a:endParaRPr lang="en-US" dirty="0"/>
          </a:p>
        </p:txBody>
      </p:sp>
    </p:spTree>
    <p:extLst>
      <p:ext uri="{BB962C8B-B14F-4D97-AF65-F5344CB8AC3E}">
        <p14:creationId xmlns:p14="http://schemas.microsoft.com/office/powerpoint/2010/main" val="255967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Requirements</a:t>
            </a:r>
            <a:endParaRPr lang="en-US" dirty="0"/>
          </a:p>
        </p:txBody>
      </p:sp>
      <p:sp>
        <p:nvSpPr>
          <p:cNvPr id="3" name="Content Placeholder 2"/>
          <p:cNvSpPr>
            <a:spLocks noGrp="1"/>
          </p:cNvSpPr>
          <p:nvPr>
            <p:ph idx="1"/>
          </p:nvPr>
        </p:nvSpPr>
        <p:spPr/>
        <p:txBody>
          <a:bodyPr>
            <a:normAutofit fontScale="85000" lnSpcReduction="20000"/>
          </a:bodyPr>
          <a:lstStyle/>
          <a:p>
            <a:pPr lvl="1"/>
            <a:r>
              <a:rPr lang="en-US" b="1" dirty="0"/>
              <a:t>External </a:t>
            </a:r>
            <a:r>
              <a:rPr lang="en-US" b="1" dirty="0" smtClean="0"/>
              <a:t>interface</a:t>
            </a:r>
            <a:endParaRPr lang="en-US" dirty="0"/>
          </a:p>
          <a:p>
            <a:pPr lvl="2"/>
            <a:r>
              <a:rPr lang="en-US" dirty="0" smtClean="0"/>
              <a:t>This </a:t>
            </a:r>
            <a:r>
              <a:rPr lang="en-US" dirty="0"/>
              <a:t>section </a:t>
            </a:r>
            <a:r>
              <a:rPr lang="en-US" dirty="0" smtClean="0"/>
              <a:t>contains </a:t>
            </a:r>
            <a:r>
              <a:rPr lang="en-US" dirty="0"/>
              <a:t>a detailed description of possible inputs into and outputs from the software </a:t>
            </a:r>
            <a:r>
              <a:rPr lang="en-US" dirty="0" smtClean="0"/>
              <a:t>system.</a:t>
            </a:r>
          </a:p>
          <a:p>
            <a:pPr lvl="3"/>
            <a:r>
              <a:rPr lang="en-US" dirty="0" smtClean="0"/>
              <a:t>Inputs</a:t>
            </a:r>
            <a:endParaRPr lang="en-US" dirty="0"/>
          </a:p>
          <a:p>
            <a:pPr lvl="4"/>
            <a:r>
              <a:rPr lang="en-US" dirty="0" smtClean="0"/>
              <a:t>Login Information</a:t>
            </a:r>
          </a:p>
          <a:p>
            <a:pPr lvl="4"/>
            <a:r>
              <a:rPr lang="en-US" dirty="0" smtClean="0"/>
              <a:t>Age</a:t>
            </a:r>
            <a:r>
              <a:rPr lang="en-US" dirty="0"/>
              <a:t>, Gender, Weight, </a:t>
            </a:r>
            <a:r>
              <a:rPr lang="en-US" dirty="0" smtClean="0"/>
              <a:t>etc.</a:t>
            </a:r>
          </a:p>
          <a:p>
            <a:pPr lvl="4"/>
            <a:r>
              <a:rPr lang="en-US" dirty="0" smtClean="0"/>
              <a:t>Posts/</a:t>
            </a:r>
            <a:r>
              <a:rPr lang="en-US" dirty="0" err="1" smtClean="0"/>
              <a:t>NewsFeed</a:t>
            </a:r>
            <a:endParaRPr lang="en-US" dirty="0"/>
          </a:p>
          <a:p>
            <a:pPr lvl="5"/>
            <a:r>
              <a:rPr lang="en-US" dirty="0" smtClean="0"/>
              <a:t>Pictures</a:t>
            </a:r>
            <a:endParaRPr lang="en-US" dirty="0"/>
          </a:p>
          <a:p>
            <a:pPr lvl="5"/>
            <a:r>
              <a:rPr lang="en-US" dirty="0" smtClean="0"/>
              <a:t>Videos</a:t>
            </a:r>
            <a:endParaRPr lang="en-US" dirty="0"/>
          </a:p>
          <a:p>
            <a:pPr lvl="5"/>
            <a:r>
              <a:rPr lang="en-US" dirty="0" smtClean="0"/>
              <a:t>“Likes”</a:t>
            </a:r>
          </a:p>
          <a:p>
            <a:pPr lvl="4"/>
            <a:r>
              <a:rPr lang="en-US" dirty="0" smtClean="0"/>
              <a:t>Audio/Video Recordings</a:t>
            </a:r>
          </a:p>
          <a:p>
            <a:pPr lvl="4"/>
            <a:r>
              <a:rPr lang="en-US" dirty="0" smtClean="0"/>
              <a:t>Medical Articles/Data</a:t>
            </a:r>
          </a:p>
          <a:p>
            <a:pPr lvl="5"/>
            <a:r>
              <a:rPr lang="en-US" dirty="0" smtClean="0"/>
              <a:t>Results</a:t>
            </a:r>
            <a:r>
              <a:rPr lang="en-US" dirty="0"/>
              <a:t>, Charts, Graphs, </a:t>
            </a:r>
            <a:r>
              <a:rPr lang="en-US" dirty="0" smtClean="0"/>
              <a:t>etc.</a:t>
            </a:r>
          </a:p>
          <a:p>
            <a:pPr lvl="3"/>
            <a:r>
              <a:rPr lang="en-US" dirty="0" smtClean="0"/>
              <a:t>Outputs (currently out of scope)</a:t>
            </a:r>
            <a:endParaRPr lang="en-US" dirty="0"/>
          </a:p>
          <a:p>
            <a:pPr lvl="4"/>
            <a:r>
              <a:rPr lang="en-US" dirty="0" smtClean="0"/>
              <a:t>Medical Articles/Data</a:t>
            </a:r>
          </a:p>
          <a:p>
            <a:pPr lvl="5"/>
            <a:r>
              <a:rPr lang="en-US" dirty="0" smtClean="0"/>
              <a:t>Results</a:t>
            </a:r>
            <a:r>
              <a:rPr lang="en-US" dirty="0"/>
              <a:t>, Charts, Graphs, </a:t>
            </a:r>
            <a:r>
              <a:rPr lang="en-US" dirty="0" smtClean="0"/>
              <a:t>etc.</a:t>
            </a:r>
          </a:p>
          <a:p>
            <a:pPr lvl="5"/>
            <a:r>
              <a:rPr lang="en-US" dirty="0" smtClean="0"/>
              <a:t>Posts</a:t>
            </a:r>
            <a:endParaRPr lang="en-US" dirty="0"/>
          </a:p>
          <a:p>
            <a:pPr lvl="6"/>
            <a:r>
              <a:rPr lang="en-US" dirty="0" smtClean="0"/>
              <a:t>Pictures </a:t>
            </a:r>
            <a:endParaRPr lang="en-US" dirty="0"/>
          </a:p>
          <a:p>
            <a:pPr lvl="6"/>
            <a:r>
              <a:rPr lang="en-US" dirty="0" smtClean="0"/>
              <a:t>Videos </a:t>
            </a:r>
          </a:p>
          <a:p>
            <a:pPr lvl="5"/>
            <a:r>
              <a:rPr lang="en-US" dirty="0"/>
              <a:t>Audio/Video </a:t>
            </a:r>
            <a:r>
              <a:rPr lang="en-US" dirty="0" smtClean="0"/>
              <a:t>Recordings</a:t>
            </a:r>
            <a:endParaRPr lang="en-US" dirty="0"/>
          </a:p>
          <a:p>
            <a:pPr lvl="3"/>
            <a:endParaRPr lang="en-US" dirty="0"/>
          </a:p>
          <a:p>
            <a:pPr lvl="5"/>
            <a:endParaRPr lang="en-US" dirty="0"/>
          </a:p>
          <a:p>
            <a:pPr lvl="4"/>
            <a:endParaRPr lang="en-US" dirty="0"/>
          </a:p>
          <a:p>
            <a:pPr lvl="3"/>
            <a:endParaRPr lang="en-US" dirty="0"/>
          </a:p>
          <a:p>
            <a:endParaRPr lang="en-US" dirty="0" smtClean="0"/>
          </a:p>
        </p:txBody>
      </p:sp>
      <p:pic>
        <p:nvPicPr>
          <p:cNvPr id="4" name="Picture 3"/>
          <p:cNvPicPr>
            <a:picLocks noChangeAspect="1"/>
          </p:cNvPicPr>
          <p:nvPr/>
        </p:nvPicPr>
        <p:blipFill>
          <a:blip r:embed="rId3"/>
          <a:stretch>
            <a:fillRect/>
          </a:stretch>
        </p:blipFill>
        <p:spPr>
          <a:xfrm>
            <a:off x="5511800" y="2989003"/>
            <a:ext cx="4826000" cy="1676400"/>
          </a:xfrm>
          <a:prstGeom prst="rect">
            <a:avLst/>
          </a:prstGeom>
        </p:spPr>
      </p:pic>
    </p:spTree>
    <p:extLst>
      <p:ext uri="{BB962C8B-B14F-4D97-AF65-F5344CB8AC3E}">
        <p14:creationId xmlns:p14="http://schemas.microsoft.com/office/powerpoint/2010/main" val="356219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Specific Requirements</a:t>
            </a:r>
            <a:endParaRPr lang="en-US" dirty="0"/>
          </a:p>
        </p:txBody>
      </p:sp>
      <p:sp>
        <p:nvSpPr>
          <p:cNvPr id="3" name="Content Placeholder 2"/>
          <p:cNvSpPr>
            <a:spLocks noGrp="1"/>
          </p:cNvSpPr>
          <p:nvPr>
            <p:ph idx="1"/>
          </p:nvPr>
        </p:nvSpPr>
        <p:spPr/>
        <p:txBody>
          <a:bodyPr>
            <a:normAutofit fontScale="92500" lnSpcReduction="20000"/>
          </a:bodyPr>
          <a:lstStyle/>
          <a:p>
            <a:pPr lvl="1"/>
            <a:r>
              <a:rPr lang="en-US" b="1" smtClean="0"/>
              <a:t>Functions</a:t>
            </a:r>
            <a:endParaRPr lang="en-US" smtClean="0"/>
          </a:p>
          <a:p>
            <a:pPr lvl="2"/>
            <a:r>
              <a:rPr lang="en-US" smtClean="0"/>
              <a:t>Ability to send, store, and retrieve data.</a:t>
            </a:r>
          </a:p>
          <a:p>
            <a:pPr lvl="2"/>
            <a:r>
              <a:rPr lang="en-US" smtClean="0"/>
              <a:t>Group users based on similarities and interests.</a:t>
            </a:r>
          </a:p>
          <a:p>
            <a:pPr lvl="1"/>
            <a:r>
              <a:rPr lang="en-US" b="1" smtClean="0"/>
              <a:t>Performance requirements</a:t>
            </a:r>
            <a:endParaRPr lang="en-US" smtClean="0"/>
          </a:p>
          <a:p>
            <a:pPr lvl="2"/>
            <a:r>
              <a:rPr lang="en-US" smtClean="0"/>
              <a:t>Coding will be done to optimize the processing of multiple users using the system.</a:t>
            </a:r>
          </a:p>
          <a:p>
            <a:pPr lvl="2"/>
            <a:r>
              <a:rPr lang="en-US" smtClean="0"/>
              <a:t>Coding will be done to optimize data storage of multiple users using the system.</a:t>
            </a:r>
          </a:p>
          <a:p>
            <a:pPr lvl="1"/>
            <a:r>
              <a:rPr lang="en-US" b="1" smtClean="0"/>
              <a:t>Logical database requirements</a:t>
            </a:r>
            <a:endParaRPr lang="en-US" smtClean="0"/>
          </a:p>
          <a:p>
            <a:pPr lvl="2"/>
            <a:r>
              <a:rPr lang="en-US" smtClean="0"/>
              <a:t>Ability to store login information, place of residence, and contact information upon logging into the application.</a:t>
            </a:r>
          </a:p>
          <a:p>
            <a:pPr lvl="2"/>
            <a:r>
              <a:rPr lang="en-US" smtClean="0"/>
              <a:t>Ability to group users based on interests and similarities.</a:t>
            </a:r>
          </a:p>
          <a:p>
            <a:pPr lvl="1"/>
            <a:r>
              <a:rPr lang="en-US" b="1" smtClean="0"/>
              <a:t>Design constraints</a:t>
            </a:r>
            <a:endParaRPr lang="en-US" smtClean="0"/>
          </a:p>
          <a:p>
            <a:pPr lvl="2"/>
            <a:r>
              <a:rPr lang="en-US" smtClean="0"/>
              <a:t>Data storage limited by device memory capacity.</a:t>
            </a:r>
          </a:p>
          <a:p>
            <a:pPr lvl="2"/>
            <a:r>
              <a:rPr lang="en-US" smtClean="0"/>
              <a:t>Back end data storage limited by database memory capacity.</a:t>
            </a:r>
          </a:p>
          <a:p>
            <a:pPr lvl="1"/>
            <a:r>
              <a:rPr lang="en-US" b="1" smtClean="0"/>
              <a:t>Availability</a:t>
            </a:r>
            <a:endParaRPr lang="en-US" smtClean="0"/>
          </a:p>
          <a:p>
            <a:pPr lvl="2"/>
            <a:r>
              <a:rPr lang="en-US" smtClean="0"/>
              <a:t>The Software will be accessible through most mobile platforms, and major mobile platforms (IOS, Android).</a:t>
            </a:r>
          </a:p>
          <a:p>
            <a:pPr lvl="1"/>
            <a:r>
              <a:rPr lang="en-US" b="1" smtClean="0"/>
              <a:t>Maintainability</a:t>
            </a:r>
            <a:endParaRPr lang="en-US" smtClean="0"/>
          </a:p>
          <a:p>
            <a:pPr lvl="2"/>
            <a:r>
              <a:rPr lang="en-US" smtClean="0"/>
              <a:t>The code will be well documented and most modules will be reusable.</a:t>
            </a:r>
          </a:p>
          <a:p>
            <a:pPr lvl="2"/>
            <a:endParaRPr lang="en-US" smtClean="0"/>
          </a:p>
          <a:p>
            <a:pPr lvl="2"/>
            <a:endParaRPr lang="en-US" smtClean="0"/>
          </a:p>
          <a:p>
            <a:pPr lvl="2"/>
            <a:endParaRPr lang="en-US" smtClean="0"/>
          </a:p>
          <a:p>
            <a:pPr lvl="2"/>
            <a:endParaRPr lang="en-US" smtClean="0"/>
          </a:p>
          <a:p>
            <a:pPr lvl="1"/>
            <a:endParaRPr lang="en-US" smtClean="0"/>
          </a:p>
          <a:p>
            <a:endParaRPr lang="en-US" dirty="0"/>
          </a:p>
        </p:txBody>
      </p:sp>
    </p:spTree>
    <p:extLst>
      <p:ext uri="{BB962C8B-B14F-4D97-AF65-F5344CB8AC3E}">
        <p14:creationId xmlns:p14="http://schemas.microsoft.com/office/powerpoint/2010/main" val="198382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Requirements</a:t>
            </a:r>
            <a:endParaRPr lang="en-US" dirty="0"/>
          </a:p>
        </p:txBody>
      </p:sp>
      <p:sp>
        <p:nvSpPr>
          <p:cNvPr id="3" name="Content Placeholder 2"/>
          <p:cNvSpPr>
            <a:spLocks noGrp="1"/>
          </p:cNvSpPr>
          <p:nvPr>
            <p:ph idx="1"/>
          </p:nvPr>
        </p:nvSpPr>
        <p:spPr/>
        <p:txBody>
          <a:bodyPr>
            <a:normAutofit/>
          </a:bodyPr>
          <a:lstStyle/>
          <a:p>
            <a:pPr lvl="2"/>
            <a:r>
              <a:rPr lang="en-US" b="1" dirty="0"/>
              <a:t>System </a:t>
            </a:r>
            <a:r>
              <a:rPr lang="en-US" b="1" dirty="0" smtClean="0"/>
              <a:t>mode</a:t>
            </a:r>
            <a:endParaRPr lang="en-US" dirty="0"/>
          </a:p>
          <a:p>
            <a:pPr lvl="3"/>
            <a:r>
              <a:rPr lang="en-US" dirty="0" smtClean="0"/>
              <a:t>On </a:t>
            </a:r>
            <a:r>
              <a:rPr lang="en-US" dirty="0"/>
              <a:t>(normal) mode – when the application is </a:t>
            </a:r>
            <a:r>
              <a:rPr lang="en-US" dirty="0" smtClean="0"/>
              <a:t>open.</a:t>
            </a:r>
          </a:p>
          <a:p>
            <a:pPr lvl="3"/>
            <a:r>
              <a:rPr lang="en-US" dirty="0" smtClean="0"/>
              <a:t>Off </a:t>
            </a:r>
            <a:r>
              <a:rPr lang="en-US" dirty="0"/>
              <a:t>mode – when the application is not open</a:t>
            </a:r>
            <a:r>
              <a:rPr lang="en-US" dirty="0" smtClean="0"/>
              <a:t>.</a:t>
            </a:r>
          </a:p>
          <a:p>
            <a:pPr lvl="2"/>
            <a:r>
              <a:rPr lang="en-US" b="1" dirty="0"/>
              <a:t>User </a:t>
            </a:r>
            <a:r>
              <a:rPr lang="en-US" b="1" dirty="0" smtClean="0"/>
              <a:t>class</a:t>
            </a:r>
            <a:endParaRPr lang="en-US" dirty="0"/>
          </a:p>
          <a:p>
            <a:pPr lvl="3"/>
            <a:r>
              <a:rPr lang="en-US" dirty="0" smtClean="0"/>
              <a:t>Care Recipients</a:t>
            </a:r>
          </a:p>
          <a:p>
            <a:pPr lvl="3"/>
            <a:r>
              <a:rPr lang="en-US" dirty="0" smtClean="0"/>
              <a:t>Care Providers</a:t>
            </a:r>
          </a:p>
          <a:p>
            <a:pPr lvl="2"/>
            <a:r>
              <a:rPr lang="en-US" b="1" dirty="0" smtClean="0"/>
              <a:t>Stimulus</a:t>
            </a:r>
            <a:endParaRPr lang="en-US" dirty="0"/>
          </a:p>
          <a:p>
            <a:pPr lvl="3"/>
            <a:r>
              <a:rPr lang="en-US" dirty="0" smtClean="0"/>
              <a:t>Login </a:t>
            </a:r>
            <a:r>
              <a:rPr lang="en-US" dirty="0"/>
              <a:t>information required to associate data with </a:t>
            </a:r>
            <a:r>
              <a:rPr lang="en-US" dirty="0" smtClean="0"/>
              <a:t>user.</a:t>
            </a:r>
          </a:p>
          <a:p>
            <a:pPr lvl="3"/>
            <a:r>
              <a:rPr lang="en-US" dirty="0" smtClean="0"/>
              <a:t>Posts </a:t>
            </a:r>
            <a:r>
              <a:rPr lang="en-US" dirty="0"/>
              <a:t>and Newsfeed to determine similarities</a:t>
            </a:r>
            <a:r>
              <a:rPr lang="en-US" dirty="0" smtClean="0"/>
              <a:t>.</a:t>
            </a:r>
          </a:p>
          <a:p>
            <a:pPr lvl="2"/>
            <a:r>
              <a:rPr lang="en-US" b="1" dirty="0" smtClean="0"/>
              <a:t>Response</a:t>
            </a:r>
            <a:endParaRPr lang="en-US" dirty="0"/>
          </a:p>
          <a:p>
            <a:pPr lvl="3"/>
            <a:r>
              <a:rPr lang="en-US" dirty="0" smtClean="0"/>
              <a:t>Ability </a:t>
            </a:r>
            <a:r>
              <a:rPr lang="en-US" dirty="0"/>
              <a:t>to group users based on interests and </a:t>
            </a:r>
            <a:r>
              <a:rPr lang="en-US" dirty="0" smtClean="0"/>
              <a:t>similarities.</a:t>
            </a:r>
          </a:p>
          <a:p>
            <a:pPr lvl="4"/>
            <a:r>
              <a:rPr lang="en-US" dirty="0" smtClean="0"/>
              <a:t>Display </a:t>
            </a:r>
            <a:r>
              <a:rPr lang="en-US" dirty="0"/>
              <a:t>users with </a:t>
            </a:r>
            <a:r>
              <a:rPr lang="en-US" dirty="0" smtClean="0"/>
              <a:t>similarities</a:t>
            </a:r>
          </a:p>
          <a:p>
            <a:pPr lvl="3"/>
            <a:r>
              <a:rPr lang="en-US" dirty="0" smtClean="0"/>
              <a:t>Ability </a:t>
            </a:r>
            <a:r>
              <a:rPr lang="en-US" dirty="0"/>
              <a:t>to retrieve and store data to the database upon login, and upon </a:t>
            </a:r>
            <a:r>
              <a:rPr lang="en-US" dirty="0" smtClean="0"/>
              <a:t>request.</a:t>
            </a:r>
          </a:p>
          <a:p>
            <a:pPr lvl="4"/>
            <a:r>
              <a:rPr lang="en-US" dirty="0" smtClean="0"/>
              <a:t>Login </a:t>
            </a:r>
            <a:r>
              <a:rPr lang="en-US" dirty="0"/>
              <a:t>denied or accepted (</a:t>
            </a:r>
            <a:r>
              <a:rPr lang="en-US" dirty="0" smtClean="0"/>
              <a:t>i.e</a:t>
            </a:r>
            <a:r>
              <a:rPr lang="en-US" dirty="0"/>
              <a:t>. invalid password).</a:t>
            </a:r>
          </a:p>
          <a:p>
            <a:pPr lvl="3"/>
            <a:endParaRPr lang="en-US" dirty="0"/>
          </a:p>
          <a:p>
            <a:pPr lvl="3"/>
            <a:endParaRPr lang="en-US" dirty="0"/>
          </a:p>
          <a:p>
            <a:pPr lvl="3"/>
            <a:endParaRPr lang="en-US" dirty="0"/>
          </a:p>
          <a:p>
            <a:endParaRPr lang="en-US" dirty="0"/>
          </a:p>
        </p:txBody>
      </p:sp>
      <p:pic>
        <p:nvPicPr>
          <p:cNvPr id="4" name="Picture 3"/>
          <p:cNvPicPr>
            <a:picLocks noChangeAspect="1"/>
          </p:cNvPicPr>
          <p:nvPr/>
        </p:nvPicPr>
        <p:blipFill>
          <a:blip r:embed="rId3"/>
          <a:stretch>
            <a:fillRect/>
          </a:stretch>
        </p:blipFill>
        <p:spPr>
          <a:xfrm>
            <a:off x="7373169" y="2517671"/>
            <a:ext cx="3492500" cy="2324100"/>
          </a:xfrm>
          <a:prstGeom prst="rect">
            <a:avLst/>
          </a:prstGeom>
        </p:spPr>
      </p:pic>
    </p:spTree>
    <p:extLst>
      <p:ext uri="{BB962C8B-B14F-4D97-AF65-F5344CB8AC3E}">
        <p14:creationId xmlns:p14="http://schemas.microsoft.com/office/powerpoint/2010/main" val="125005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TotalTime>
  <Words>868</Words>
  <Application>Microsoft Macintosh PowerPoint</Application>
  <PresentationFormat>Widescreen</PresentationFormat>
  <Paragraphs>116</Paragraphs>
  <Slides>10</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MedVoice Software Requirements Specification (SRS)</vt:lpstr>
      <vt:lpstr>Purpose </vt:lpstr>
      <vt:lpstr>Scope </vt:lpstr>
      <vt:lpstr>Overall Description</vt:lpstr>
      <vt:lpstr>Product Functions: Sequence Diagram</vt:lpstr>
      <vt:lpstr>Overall Description</vt:lpstr>
      <vt:lpstr>Specific Requirements</vt:lpstr>
      <vt:lpstr>Specific Requirements</vt:lpstr>
      <vt:lpstr>Specific Requirements</vt:lpstr>
      <vt:lpstr>Functional Hierarchy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MedVoice Software Requirements Specification (SRS)</dc:title>
  <dc:creator>Megan Lyn Del Rosario</dc:creator>
  <cp:lastModifiedBy>Megan Lyn Del Rosario</cp:lastModifiedBy>
  <cp:revision>45</cp:revision>
  <dcterms:created xsi:type="dcterms:W3CDTF">2015-11-20T08:46:28Z</dcterms:created>
  <dcterms:modified xsi:type="dcterms:W3CDTF">2015-11-20T09:43:17Z</dcterms:modified>
</cp:coreProperties>
</file>