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8" r:id="rId1"/>
  </p:sldMasterIdLst>
  <p:notesMasterIdLst>
    <p:notesMasterId r:id="rId17"/>
  </p:notesMasterIdLst>
  <p:sldIdLst>
    <p:sldId id="256" r:id="rId2"/>
    <p:sldId id="258" r:id="rId3"/>
    <p:sldId id="257" r:id="rId4"/>
    <p:sldId id="266" r:id="rId5"/>
    <p:sldId id="259" r:id="rId6"/>
    <p:sldId id="264" r:id="rId7"/>
    <p:sldId id="260" r:id="rId8"/>
    <p:sldId id="261" r:id="rId9"/>
    <p:sldId id="262" r:id="rId10"/>
    <p:sldId id="263" r:id="rId11"/>
    <p:sldId id="265" r:id="rId12"/>
    <p:sldId id="270" r:id="rId13"/>
    <p:sldId id="271" r:id="rId14"/>
    <p:sldId id="272"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7"/>
    <p:restoredTop sz="81529"/>
  </p:normalViewPr>
  <p:slideViewPr>
    <p:cSldViewPr snapToGrid="0" snapToObjects="1">
      <p:cViewPr>
        <p:scale>
          <a:sx n="97" d="100"/>
          <a:sy n="97" d="100"/>
        </p:scale>
        <p:origin x="60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3E39CF-FE89-5848-9563-ED5F242FF2DD}" type="datetimeFigureOut">
              <a:rPr lang="en-US" smtClean="0"/>
              <a:t>12/21/15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92C9AC-265A-B34B-A85C-9A7466DC29B3}" type="slidenum">
              <a:rPr lang="en-US" smtClean="0"/>
              <a:t>‹#›</a:t>
            </a:fld>
            <a:endParaRPr lang="en-US"/>
          </a:p>
        </p:txBody>
      </p:sp>
    </p:spTree>
    <p:extLst>
      <p:ext uri="{BB962C8B-B14F-4D97-AF65-F5344CB8AC3E}">
        <p14:creationId xmlns:p14="http://schemas.microsoft.com/office/powerpoint/2010/main" val="519776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is a webserver?</a:t>
            </a:r>
          </a:p>
          <a:p>
            <a:pPr marL="171450" indent="-171450">
              <a:buFontTx/>
              <a:buChar char="-"/>
            </a:pPr>
            <a:r>
              <a:rPr lang="en-US" baseline="0" dirty="0" smtClean="0"/>
              <a:t>Computer </a:t>
            </a:r>
          </a:p>
          <a:p>
            <a:pPr marL="171450" indent="-171450">
              <a:buFontTx/>
              <a:buChar char="-"/>
            </a:pPr>
            <a:r>
              <a:rPr lang="en-US" baseline="0" dirty="0" smtClean="0"/>
              <a:t>When configured as a web server, its job is to serve web pages</a:t>
            </a:r>
          </a:p>
          <a:p>
            <a:pPr marL="171450" indent="-171450">
              <a:buFontTx/>
              <a:buChar char="-"/>
            </a:pPr>
            <a:r>
              <a:rPr lang="en-US" baseline="0" dirty="0" smtClean="0"/>
              <a:t>Converting our computer to a web server, we are using XAMPP and the server is Apache</a:t>
            </a:r>
          </a:p>
          <a:p>
            <a:pPr marL="171450" indent="-171450">
              <a:buFontTx/>
              <a:buChar char="-"/>
            </a:pPr>
            <a:endParaRPr lang="en-US" baseline="0" dirty="0" smtClean="0"/>
          </a:p>
          <a:p>
            <a:pPr marL="0" indent="0">
              <a:buFontTx/>
              <a:buNone/>
            </a:pPr>
            <a:r>
              <a:rPr lang="en-US" baseline="0" dirty="0" smtClean="0"/>
              <a:t>What is a database?</a:t>
            </a:r>
          </a:p>
          <a:p>
            <a:pPr marL="171450" indent="-171450">
              <a:buFontTx/>
              <a:buChar char="-"/>
            </a:pPr>
            <a:r>
              <a:rPr lang="en-US" baseline="0" dirty="0" smtClean="0"/>
              <a:t>A place where data is stored for the web server</a:t>
            </a:r>
          </a:p>
          <a:p>
            <a:pPr marL="171450" indent="-171450">
              <a:buFontTx/>
              <a:buChar char="-"/>
            </a:pPr>
            <a:r>
              <a:rPr lang="en-US" baseline="0" dirty="0" smtClean="0"/>
              <a:t>We want to be able to grab </a:t>
            </a:r>
            <a:r>
              <a:rPr lang="en-US" baseline="0" dirty="0" smtClean="0"/>
              <a:t>data </a:t>
            </a:r>
            <a:r>
              <a:rPr lang="en-US" baseline="0" dirty="0" smtClean="0"/>
              <a:t>at any point and time in a storage base (</a:t>
            </a:r>
            <a:r>
              <a:rPr lang="en-US" baseline="0" dirty="0" err="1" smtClean="0"/>
              <a:t>MongoDB</a:t>
            </a:r>
            <a:r>
              <a:rPr lang="en-US" baseline="0" dirty="0" smtClean="0"/>
              <a:t>)</a:t>
            </a:r>
          </a:p>
          <a:p>
            <a:pPr marL="171450" indent="-171450">
              <a:buFontTx/>
              <a:buChar char="-"/>
            </a:pPr>
            <a:endParaRPr lang="en-US" baseline="0" dirty="0" smtClean="0"/>
          </a:p>
          <a:p>
            <a:pPr marL="0" indent="0">
              <a:buFontTx/>
              <a:buNone/>
            </a:pPr>
            <a:r>
              <a:rPr lang="en-US" baseline="0" dirty="0" smtClean="0"/>
              <a:t>Client</a:t>
            </a:r>
          </a:p>
          <a:p>
            <a:pPr marL="171450" indent="-171450">
              <a:buFontTx/>
              <a:buChar char="-"/>
            </a:pPr>
            <a:r>
              <a:rPr lang="en-US" baseline="0" dirty="0" smtClean="0"/>
              <a:t>Sends a request from a remote server (client), server grabs data from database and gives to client</a:t>
            </a:r>
          </a:p>
          <a:p>
            <a:pPr marL="171450" indent="-171450">
              <a:buFontTx/>
              <a:buChar char="-"/>
            </a:pPr>
            <a:endParaRPr lang="en-US" baseline="0" dirty="0" smtClean="0"/>
          </a:p>
          <a:p>
            <a:pPr marL="0" indent="0">
              <a:buFontTx/>
              <a:buNone/>
            </a:pPr>
            <a:r>
              <a:rPr lang="en-US" baseline="0" dirty="0" smtClean="0"/>
              <a:t>Scripting language</a:t>
            </a:r>
          </a:p>
          <a:p>
            <a:pPr marL="171450" indent="-171450">
              <a:buFontTx/>
              <a:buChar char="-"/>
            </a:pPr>
            <a:r>
              <a:rPr lang="en-US" baseline="0" dirty="0" smtClean="0"/>
              <a:t>Custom website display information for client’s specific request (dynamic website)</a:t>
            </a:r>
          </a:p>
          <a:p>
            <a:pPr marL="171450" indent="-171450">
              <a:buFontTx/>
              <a:buChar char="-"/>
            </a:pPr>
            <a:r>
              <a:rPr lang="en-US" baseline="0" dirty="0" smtClean="0"/>
              <a:t>Can be on the same website but can be seeing different things because of different requests</a:t>
            </a:r>
          </a:p>
          <a:p>
            <a:pPr marL="171450" indent="-171450">
              <a:buFontTx/>
              <a:buChar char="-"/>
            </a:pPr>
            <a:endParaRPr lang="en-US" baseline="0" dirty="0" smtClean="0"/>
          </a:p>
          <a:p>
            <a:pPr marL="0" indent="0">
              <a:buFontTx/>
              <a:buNone/>
            </a:pPr>
            <a:r>
              <a:rPr lang="en-US" dirty="0" smtClean="0"/>
              <a:t>The name of</a:t>
            </a:r>
            <a:r>
              <a:rPr lang="en-US" baseline="0" dirty="0" smtClean="0"/>
              <a:t> our server is </a:t>
            </a:r>
            <a:r>
              <a:rPr lang="en-US" baseline="0" dirty="0" err="1" smtClean="0"/>
              <a:t>localhost</a:t>
            </a:r>
            <a:endParaRPr lang="en-US" dirty="0"/>
          </a:p>
        </p:txBody>
      </p:sp>
      <p:sp>
        <p:nvSpPr>
          <p:cNvPr id="4" name="Slide Number Placeholder 3"/>
          <p:cNvSpPr>
            <a:spLocks noGrp="1"/>
          </p:cNvSpPr>
          <p:nvPr>
            <p:ph type="sldNum" sz="quarter" idx="10"/>
          </p:nvPr>
        </p:nvSpPr>
        <p:spPr/>
        <p:txBody>
          <a:bodyPr/>
          <a:lstStyle/>
          <a:p>
            <a:fld id="{8092C9AC-265A-B34B-A85C-9A7466DC29B3}" type="slidenum">
              <a:rPr lang="en-US" smtClean="0"/>
              <a:t>6</a:t>
            </a:fld>
            <a:endParaRPr lang="en-US"/>
          </a:p>
        </p:txBody>
      </p:sp>
    </p:spTree>
    <p:extLst>
      <p:ext uri="{BB962C8B-B14F-4D97-AF65-F5344CB8AC3E}">
        <p14:creationId xmlns:p14="http://schemas.microsoft.com/office/powerpoint/2010/main" val="240246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92C9AC-265A-B34B-A85C-9A7466DC29B3}" type="slidenum">
              <a:rPr lang="en-US" smtClean="0"/>
              <a:t>7</a:t>
            </a:fld>
            <a:endParaRPr lang="en-US"/>
          </a:p>
        </p:txBody>
      </p:sp>
    </p:spTree>
    <p:extLst>
      <p:ext uri="{BB962C8B-B14F-4D97-AF65-F5344CB8AC3E}">
        <p14:creationId xmlns:p14="http://schemas.microsoft.com/office/powerpoint/2010/main" val="1186891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XAMPP?</a:t>
            </a:r>
          </a:p>
          <a:p>
            <a:pPr marL="171450" indent="-171450">
              <a:buFontTx/>
              <a:buChar char="-"/>
            </a:pPr>
            <a:r>
              <a:rPr lang="en-US" dirty="0" smtClean="0"/>
              <a:t>Development purposes</a:t>
            </a:r>
          </a:p>
          <a:p>
            <a:pPr marL="171450" indent="-171450">
              <a:buFontTx/>
              <a:buChar char="-"/>
            </a:pPr>
            <a:r>
              <a:rPr lang="en-US" dirty="0" smtClean="0"/>
              <a:t>Development environment, used for creation</a:t>
            </a:r>
            <a:r>
              <a:rPr lang="en-US" baseline="0" dirty="0" smtClean="0"/>
              <a:t> and test</a:t>
            </a:r>
            <a:endParaRPr lang="en-US" dirty="0"/>
          </a:p>
        </p:txBody>
      </p:sp>
      <p:sp>
        <p:nvSpPr>
          <p:cNvPr id="4" name="Slide Number Placeholder 3"/>
          <p:cNvSpPr>
            <a:spLocks noGrp="1"/>
          </p:cNvSpPr>
          <p:nvPr>
            <p:ph type="sldNum" sz="quarter" idx="10"/>
          </p:nvPr>
        </p:nvSpPr>
        <p:spPr/>
        <p:txBody>
          <a:bodyPr/>
          <a:lstStyle/>
          <a:p>
            <a:fld id="{8092C9AC-265A-B34B-A85C-9A7466DC29B3}" type="slidenum">
              <a:rPr lang="en-US" smtClean="0"/>
              <a:t>8</a:t>
            </a:fld>
            <a:endParaRPr lang="en-US"/>
          </a:p>
        </p:txBody>
      </p:sp>
    </p:spTree>
    <p:extLst>
      <p:ext uri="{BB962C8B-B14F-4D97-AF65-F5344CB8AC3E}">
        <p14:creationId xmlns:p14="http://schemas.microsoft.com/office/powerpoint/2010/main" val="1845526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RDBMS </a:t>
            </a:r>
            <a:r>
              <a:rPr lang="en-US" dirty="0" smtClean="0"/>
              <a:t>(relational DB),</a:t>
            </a:r>
            <a:r>
              <a:rPr lang="en-US" baseline="0" dirty="0" smtClean="0"/>
              <a:t> OLAP (Online Analytical Processing), NoSQL </a:t>
            </a:r>
          </a:p>
          <a:p>
            <a:endParaRPr lang="en-US" baseline="0" dirty="0" smtClean="0"/>
          </a:p>
          <a:p>
            <a:r>
              <a:rPr lang="en-US" baseline="0" dirty="0" smtClean="0"/>
              <a:t>NoSQL</a:t>
            </a:r>
          </a:p>
          <a:p>
            <a:pPr marL="0" indent="0">
              <a:buFontTx/>
              <a:buNone/>
            </a:pPr>
            <a:r>
              <a:rPr lang="en-US" baseline="0" dirty="0" smtClean="0"/>
              <a:t>- Relational databases answered the problem of no standard implementation (incapable or difficulty handling big data)</a:t>
            </a:r>
          </a:p>
          <a:p>
            <a:pPr marL="171450" indent="-171450">
              <a:buFontTx/>
              <a:buChar char="-"/>
            </a:pPr>
            <a:r>
              <a:rPr lang="en-US" baseline="0" dirty="0" smtClean="0"/>
              <a:t>Big data: relative to the system and depends on its capabilities, data that is difficult to be processed using a traditional system because of it size (i.e. 100MB document, unable to send via email); organization specific (i.e. one company can handle 500 TB data per day, another can’t)</a:t>
            </a:r>
          </a:p>
          <a:p>
            <a:pPr marL="171450" indent="-171450">
              <a:buFontTx/>
              <a:buChar char="-"/>
            </a:pPr>
            <a:r>
              <a:rPr lang="en-US" baseline="0" dirty="0" smtClean="0"/>
              <a:t>horizontally scalability: more computing power, performance is linearly proportional to the number of computers</a:t>
            </a:r>
          </a:p>
          <a:p>
            <a:pPr marL="171450" indent="-171450">
              <a:buFontTx/>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092C9AC-265A-B34B-A85C-9A7466DC29B3}" type="slidenum">
              <a:rPr lang="en-US" smtClean="0"/>
              <a:t>9</a:t>
            </a:fld>
            <a:endParaRPr lang="en-US"/>
          </a:p>
        </p:txBody>
      </p:sp>
    </p:spTree>
    <p:extLst>
      <p:ext uri="{BB962C8B-B14F-4D97-AF65-F5344CB8AC3E}">
        <p14:creationId xmlns:p14="http://schemas.microsoft.com/office/powerpoint/2010/main" val="2060315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Query language</a:t>
            </a:r>
          </a:p>
          <a:p>
            <a:r>
              <a:rPr lang="en-US" dirty="0" smtClean="0"/>
              <a:t>Faster performance than relational DB</a:t>
            </a:r>
          </a:p>
          <a:p>
            <a:r>
              <a:rPr lang="en-US" dirty="0" smtClean="0"/>
              <a:t>Horizontal scalability</a:t>
            </a:r>
          </a:p>
          <a:p>
            <a:endParaRPr lang="en-US" dirty="0" smtClean="0"/>
          </a:p>
          <a:p>
            <a:r>
              <a:rPr lang="en-US" dirty="0" smtClean="0"/>
              <a:t>RDBMS offer more functionality than NoSQL, but performance</a:t>
            </a:r>
            <a:r>
              <a:rPr lang="en-US" baseline="0" dirty="0" smtClean="0"/>
              <a:t> is more than RDBMS</a:t>
            </a:r>
          </a:p>
          <a:p>
            <a:endParaRPr lang="en-US" baseline="0" dirty="0" smtClean="0"/>
          </a:p>
          <a:p>
            <a:r>
              <a:rPr lang="en-US" baseline="0" dirty="0" smtClean="0"/>
              <a:t>Complex transactions: multiple inserts, multiple updates, committing work at the end while conditions are true</a:t>
            </a:r>
            <a:endParaRPr lang="en-US" dirty="0"/>
          </a:p>
        </p:txBody>
      </p:sp>
      <p:sp>
        <p:nvSpPr>
          <p:cNvPr id="4" name="Slide Number Placeholder 3"/>
          <p:cNvSpPr>
            <a:spLocks noGrp="1"/>
          </p:cNvSpPr>
          <p:nvPr>
            <p:ph type="sldNum" sz="quarter" idx="10"/>
          </p:nvPr>
        </p:nvSpPr>
        <p:spPr/>
        <p:txBody>
          <a:bodyPr/>
          <a:lstStyle/>
          <a:p>
            <a:fld id="{8092C9AC-265A-B34B-A85C-9A7466DC29B3}" type="slidenum">
              <a:rPr lang="en-US" smtClean="0"/>
              <a:t>10</a:t>
            </a:fld>
            <a:endParaRPr lang="en-US"/>
          </a:p>
        </p:txBody>
      </p:sp>
    </p:spTree>
    <p:extLst>
      <p:ext uri="{BB962C8B-B14F-4D97-AF65-F5344CB8AC3E}">
        <p14:creationId xmlns:p14="http://schemas.microsoft.com/office/powerpoint/2010/main" val="1271199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RDBMS</a:t>
            </a:r>
          </a:p>
          <a:p>
            <a:r>
              <a:rPr lang="en-US" dirty="0" smtClean="0"/>
              <a:t>-Table</a:t>
            </a:r>
            <a:r>
              <a:rPr lang="en-US" baseline="0" dirty="0" smtClean="0"/>
              <a:t> would have records, an entity is represented by a table, each record represents an instance of an entity (i.e. Employee is an entity, Bill is an instance of an entity, table of employee with record for bill), within each record there are multiple fields (i.e. name)</a:t>
            </a:r>
          </a:p>
          <a:p>
            <a:endParaRPr lang="en-US" baseline="0" dirty="0" smtClean="0"/>
          </a:p>
          <a:p>
            <a:r>
              <a:rPr lang="en-US" baseline="0" dirty="0" err="1" smtClean="0"/>
              <a:t>MongoDB</a:t>
            </a:r>
            <a:endParaRPr lang="en-US" baseline="0" dirty="0" smtClean="0"/>
          </a:p>
          <a:p>
            <a:pPr marL="171450" indent="-171450">
              <a:buFontTx/>
              <a:buChar char="-"/>
            </a:pPr>
            <a:r>
              <a:rPr lang="en-US" baseline="0" dirty="0" smtClean="0"/>
              <a:t>collections: </a:t>
            </a:r>
            <a:r>
              <a:rPr lang="en-US" baseline="0" dirty="0" smtClean="0"/>
              <a:t>Table</a:t>
            </a:r>
          </a:p>
          <a:p>
            <a:pPr marL="171450" indent="-171450">
              <a:buFontTx/>
              <a:buChar char="-"/>
            </a:pPr>
            <a:r>
              <a:rPr lang="en-US" baseline="0" dirty="0" smtClean="0"/>
              <a:t>Document: Record</a:t>
            </a:r>
            <a:endParaRPr lang="en-US" baseline="0" dirty="0" smtClean="0"/>
          </a:p>
          <a:p>
            <a:pPr marL="171450" indent="-171450">
              <a:buFontTx/>
              <a:buChar char="-"/>
            </a:pPr>
            <a:r>
              <a:rPr lang="en-US" baseline="0" dirty="0" smtClean="0"/>
              <a:t>Collection called employee, one doc for Bill</a:t>
            </a:r>
          </a:p>
          <a:p>
            <a:pPr marL="171450" indent="-171450">
              <a:buFontTx/>
              <a:buChar char="-"/>
            </a:pPr>
            <a:r>
              <a:rPr lang="en-US" baseline="0" dirty="0" smtClean="0"/>
              <a:t>BSON</a:t>
            </a:r>
          </a:p>
          <a:p>
            <a:pPr marL="171450" indent="-171450">
              <a:buFontTx/>
              <a:buChar char="-"/>
            </a:pPr>
            <a:r>
              <a:rPr lang="en-US" baseline="0" dirty="0" smtClean="0"/>
              <a:t>Interns: collection, </a:t>
            </a:r>
            <a:r>
              <a:rPr lang="en-US" baseline="0" dirty="0" err="1" smtClean="0"/>
              <a:t>George:document</a:t>
            </a:r>
            <a:r>
              <a:rPr lang="en-US" baseline="0" dirty="0" smtClean="0"/>
              <a:t>/object, fields: </a:t>
            </a:r>
            <a:r>
              <a:rPr lang="en-US" baseline="0" dirty="0" err="1" smtClean="0"/>
              <a:t>key,value</a:t>
            </a:r>
            <a:r>
              <a:rPr lang="en-US" baseline="0" dirty="0" smtClean="0"/>
              <a:t> pair</a:t>
            </a:r>
          </a:p>
          <a:p>
            <a:pPr marL="171450" indent="-171450">
              <a:buFontTx/>
              <a:buChar char="-"/>
            </a:pPr>
            <a:r>
              <a:rPr lang="en-US" baseline="0" dirty="0" smtClean="0"/>
              <a:t>Flexibility: don’t have to have the same number of fields unlike RDBMS, array structure, embedded object (i.e. address, mobile phone)</a:t>
            </a:r>
          </a:p>
          <a:p>
            <a:pPr marL="171450" indent="-171450">
              <a:buFontTx/>
              <a:buChar char="-"/>
            </a:pPr>
            <a:r>
              <a:rPr lang="en-US" baseline="0" dirty="0" smtClean="0"/>
              <a:t>NoSQL </a:t>
            </a:r>
            <a:r>
              <a:rPr lang="en-US" baseline="0" dirty="0" err="1" smtClean="0"/>
              <a:t>doesn</a:t>
            </a:r>
            <a:r>
              <a:rPr lang="fr-FR" baseline="0" dirty="0" smtClean="0"/>
              <a:t>’</a:t>
            </a:r>
            <a:r>
              <a:rPr lang="en-US" baseline="0" dirty="0" smtClean="0"/>
              <a:t>t mean we can’t query (i.e. </a:t>
            </a:r>
            <a:r>
              <a:rPr lang="en-US" baseline="0" dirty="0" err="1" smtClean="0"/>
              <a:t>db.interns.find</a:t>
            </a:r>
            <a:r>
              <a:rPr lang="en-US" baseline="0" dirty="0" smtClean="0"/>
              <a:t>())</a:t>
            </a:r>
          </a:p>
          <a:p>
            <a:pPr marL="0" indent="0">
              <a:buFontTx/>
              <a:buNone/>
            </a:pPr>
            <a:endParaRPr lang="en-US" baseline="0" dirty="0" smtClean="0"/>
          </a:p>
          <a:p>
            <a:pPr marL="0" indent="0">
              <a:buFontTx/>
              <a:buNone/>
            </a:pPr>
            <a:r>
              <a:rPr lang="en-US" baseline="0" dirty="0" smtClean="0"/>
              <a:t>RDBMS: used with programming like </a:t>
            </a:r>
            <a:r>
              <a:rPr lang="en-US" baseline="0" dirty="0" err="1" smtClean="0"/>
              <a:t>php</a:t>
            </a:r>
            <a:r>
              <a:rPr lang="en-US" baseline="0" dirty="0" smtClean="0"/>
              <a:t>, java so on that are object oriented, storing instance of an entity in object format while the same info is going into the DB in relational format – conversion has to take place, very costly most headache comes from here when using RDBMS</a:t>
            </a:r>
          </a:p>
          <a:p>
            <a:pPr marL="0" indent="0">
              <a:buFontTx/>
              <a:buNone/>
            </a:pP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8092C9AC-265A-B34B-A85C-9A7466DC29B3}" type="slidenum">
              <a:rPr lang="en-US" smtClean="0"/>
              <a:t>11</a:t>
            </a:fld>
            <a:endParaRPr lang="en-US"/>
          </a:p>
        </p:txBody>
      </p:sp>
    </p:spTree>
    <p:extLst>
      <p:ext uri="{BB962C8B-B14F-4D97-AF65-F5344CB8AC3E}">
        <p14:creationId xmlns:p14="http://schemas.microsoft.com/office/powerpoint/2010/main" val="1645472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12/21/15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1890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12/21/15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98037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94678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83861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1462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84807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05554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116801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5352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0702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12/21/15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6470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12/21/15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0790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12/21/15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3663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4798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12/21/15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8547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12/21/15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1391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12/21/15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63723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12/21/15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9316920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MedVoice</a:t>
            </a:r>
            <a:r>
              <a:rPr lang="en-US" dirty="0" smtClean="0"/>
              <a:t> Software Design Document</a:t>
            </a:r>
            <a:endParaRPr lang="en-US" dirty="0"/>
          </a:p>
        </p:txBody>
      </p:sp>
      <p:sp>
        <p:nvSpPr>
          <p:cNvPr id="3" name="Subtitle 2"/>
          <p:cNvSpPr>
            <a:spLocks noGrp="1"/>
          </p:cNvSpPr>
          <p:nvPr>
            <p:ph type="subTitle" idx="1"/>
          </p:nvPr>
        </p:nvSpPr>
        <p:spPr/>
        <p:txBody>
          <a:bodyPr/>
          <a:lstStyle/>
          <a:p>
            <a:r>
              <a:rPr lang="en-US" dirty="0" smtClean="0"/>
              <a:t>Megan Lyn Del Rosario</a:t>
            </a:r>
          </a:p>
          <a:p>
            <a:r>
              <a:rPr lang="en-US" dirty="0" smtClean="0"/>
              <a:t>December </a:t>
            </a:r>
            <a:r>
              <a:rPr lang="en-US" dirty="0" smtClean="0"/>
              <a:t>21</a:t>
            </a:r>
            <a:r>
              <a:rPr lang="en-US" dirty="0" smtClean="0"/>
              <a:t>, </a:t>
            </a:r>
            <a:r>
              <a:rPr lang="en-US" dirty="0" smtClean="0"/>
              <a:t>2015</a:t>
            </a:r>
            <a:endParaRPr lang="en-US" dirty="0"/>
          </a:p>
        </p:txBody>
      </p:sp>
    </p:spTree>
    <p:extLst>
      <p:ext uri="{BB962C8B-B14F-4D97-AF65-F5344CB8AC3E}">
        <p14:creationId xmlns:p14="http://schemas.microsoft.com/office/powerpoint/2010/main" val="9976020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 Design Rationale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42828782"/>
              </p:ext>
            </p:extLst>
          </p:nvPr>
        </p:nvGraphicFramePr>
        <p:xfrm>
          <a:off x="1281111" y="2218829"/>
          <a:ext cx="4109720" cy="1440180"/>
        </p:xfrm>
        <a:graphic>
          <a:graphicData uri="http://schemas.openxmlformats.org/drawingml/2006/table">
            <a:tbl>
              <a:tblPr firstRow="1" firstCol="1" bandRow="1"/>
              <a:tblGrid>
                <a:gridCol w="1369695"/>
                <a:gridCol w="1369695"/>
                <a:gridCol w="1370330"/>
              </a:tblGrid>
              <a:tr h="0">
                <a:tc>
                  <a:txBody>
                    <a:bodyPr/>
                    <a:lstStyle/>
                    <a:p>
                      <a:pPr marL="0" marR="0" algn="l">
                        <a:spcBef>
                          <a:spcPts val="0"/>
                        </a:spcBef>
                        <a:spcAft>
                          <a:spcPts val="0"/>
                        </a:spcAft>
                      </a:pPr>
                      <a:r>
                        <a:rPr lang="en-US" sz="1350" b="1">
                          <a:effectLst/>
                          <a:latin typeface="Times New Roman" charset="0"/>
                          <a:ea typeface="Times New Roman" charset="0"/>
                        </a:rPr>
                        <a:t>Legend: 1-10</a:t>
                      </a:r>
                      <a:endParaRPr lang="en-US" sz="1200">
                        <a:effectLst/>
                        <a:latin typeface="Times New Roman" charset="0"/>
                        <a:ea typeface="Times New Roman" charset="0"/>
                      </a:endParaRPr>
                    </a:p>
                    <a:p>
                      <a:pPr marL="0" marR="0" algn="l">
                        <a:spcBef>
                          <a:spcPts val="0"/>
                        </a:spcBef>
                        <a:spcAft>
                          <a:spcPts val="0"/>
                        </a:spcAft>
                      </a:pPr>
                      <a:r>
                        <a:rPr lang="en-US" sz="1350" b="1">
                          <a:effectLst/>
                          <a:latin typeface="Times New Roman" charset="0"/>
                          <a:ea typeface="Times New Roman" charset="0"/>
                        </a:rPr>
                        <a:t>(1:Poor, 10:Excellent)</a:t>
                      </a:r>
                      <a:endParaRPr lang="en-US" sz="1200">
                        <a:effectLst/>
                        <a:latin typeface="Times New Roman" charset="0"/>
                        <a:ea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1350" b="1" dirty="0">
                          <a:effectLst/>
                          <a:latin typeface="Times New Roman" charset="0"/>
                          <a:ea typeface="Times New Roman" charset="0"/>
                        </a:rPr>
                        <a:t>XAMPP</a:t>
                      </a:r>
                      <a:endParaRPr lang="en-US" sz="1200" dirty="0">
                        <a:effectLst/>
                        <a:latin typeface="Times New Roman" charset="0"/>
                        <a:ea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1350" b="1" dirty="0">
                          <a:effectLst/>
                          <a:latin typeface="Times New Roman" charset="0"/>
                          <a:ea typeface="Times New Roman" charset="0"/>
                        </a:rPr>
                        <a:t>WAMP</a:t>
                      </a:r>
                      <a:endParaRPr lang="en-US" sz="1200" dirty="0">
                        <a:effectLst/>
                        <a:latin typeface="Times New Roman" charset="0"/>
                        <a:ea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l">
                        <a:spcBef>
                          <a:spcPts val="0"/>
                        </a:spcBef>
                        <a:spcAft>
                          <a:spcPts val="0"/>
                        </a:spcAft>
                      </a:pPr>
                      <a:r>
                        <a:rPr lang="en-US" sz="1350">
                          <a:effectLst/>
                          <a:latin typeface="Times New Roman" charset="0"/>
                          <a:ea typeface="Times New Roman" charset="0"/>
                        </a:rPr>
                        <a:t>Usability</a:t>
                      </a:r>
                      <a:endParaRPr lang="en-US" sz="1200">
                        <a:effectLst/>
                        <a:latin typeface="Times New Roman" charset="0"/>
                        <a:ea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1350" b="1">
                          <a:effectLst/>
                          <a:latin typeface="Times New Roman" charset="0"/>
                          <a:ea typeface="Times New Roman" charset="0"/>
                        </a:rPr>
                        <a:t>10</a:t>
                      </a:r>
                      <a:endParaRPr lang="en-US" sz="1200">
                        <a:effectLst/>
                        <a:latin typeface="Times New Roman" charset="0"/>
                        <a:ea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1350" b="1">
                          <a:effectLst/>
                          <a:latin typeface="Times New Roman" charset="0"/>
                          <a:ea typeface="Times New Roman" charset="0"/>
                        </a:rPr>
                        <a:t>1</a:t>
                      </a:r>
                      <a:endParaRPr lang="en-US" sz="1200">
                        <a:effectLst/>
                        <a:latin typeface="Times New Roman" charset="0"/>
                        <a:ea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l">
                        <a:spcBef>
                          <a:spcPts val="0"/>
                        </a:spcBef>
                        <a:spcAft>
                          <a:spcPts val="0"/>
                        </a:spcAft>
                      </a:pPr>
                      <a:r>
                        <a:rPr lang="en-US" sz="1350" dirty="0">
                          <a:effectLst/>
                          <a:latin typeface="Times New Roman" charset="0"/>
                          <a:ea typeface="Times New Roman" charset="0"/>
                        </a:rPr>
                        <a:t>User Interface</a:t>
                      </a:r>
                      <a:endParaRPr lang="en-US" sz="1200" dirty="0">
                        <a:effectLst/>
                        <a:latin typeface="Times New Roman" charset="0"/>
                        <a:ea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1350" b="1">
                          <a:effectLst/>
                          <a:latin typeface="Times New Roman" charset="0"/>
                          <a:ea typeface="Times New Roman" charset="0"/>
                        </a:rPr>
                        <a:t>8</a:t>
                      </a:r>
                      <a:endParaRPr lang="en-US" sz="1200">
                        <a:effectLst/>
                        <a:latin typeface="Times New Roman" charset="0"/>
                        <a:ea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1350" b="1">
                          <a:effectLst/>
                          <a:latin typeface="Times New Roman" charset="0"/>
                          <a:ea typeface="Times New Roman" charset="0"/>
                        </a:rPr>
                        <a:t>5</a:t>
                      </a:r>
                      <a:endParaRPr lang="en-US" sz="1200">
                        <a:effectLst/>
                        <a:latin typeface="Times New Roman" charset="0"/>
                        <a:ea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l">
                        <a:spcBef>
                          <a:spcPts val="0"/>
                        </a:spcBef>
                        <a:spcAft>
                          <a:spcPts val="0"/>
                        </a:spcAft>
                      </a:pPr>
                      <a:r>
                        <a:rPr lang="en-US" sz="1350">
                          <a:effectLst/>
                          <a:latin typeface="Times New Roman" charset="0"/>
                          <a:ea typeface="Times New Roman" charset="0"/>
                        </a:rPr>
                        <a:t>Performance</a:t>
                      </a:r>
                      <a:endParaRPr lang="en-US" sz="1200">
                        <a:effectLst/>
                        <a:latin typeface="Times New Roman" charset="0"/>
                        <a:ea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1350" b="1">
                          <a:effectLst/>
                          <a:latin typeface="Times New Roman" charset="0"/>
                          <a:ea typeface="Times New Roman" charset="0"/>
                        </a:rPr>
                        <a:t>10</a:t>
                      </a:r>
                      <a:endParaRPr lang="en-US" sz="1200">
                        <a:effectLst/>
                        <a:latin typeface="Times New Roman" charset="0"/>
                        <a:ea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1350" b="1">
                          <a:effectLst/>
                          <a:latin typeface="Times New Roman" charset="0"/>
                          <a:ea typeface="Times New Roman" charset="0"/>
                        </a:rPr>
                        <a:t>10</a:t>
                      </a:r>
                      <a:endParaRPr lang="en-US" sz="1200">
                        <a:effectLst/>
                        <a:latin typeface="Times New Roman" charset="0"/>
                        <a:ea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l">
                        <a:spcBef>
                          <a:spcPts val="0"/>
                        </a:spcBef>
                        <a:spcAft>
                          <a:spcPts val="0"/>
                        </a:spcAft>
                      </a:pPr>
                      <a:r>
                        <a:rPr lang="en-US" sz="1350" b="1">
                          <a:effectLst/>
                          <a:latin typeface="Times New Roman" charset="0"/>
                          <a:ea typeface="Times New Roman" charset="0"/>
                        </a:rPr>
                        <a:t>Score</a:t>
                      </a:r>
                      <a:endParaRPr lang="en-US" sz="1200">
                        <a:effectLst/>
                        <a:latin typeface="Times New Roman" charset="0"/>
                        <a:ea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1350" b="1" dirty="0">
                          <a:effectLst/>
                          <a:latin typeface="Times New Roman" charset="0"/>
                          <a:ea typeface="Times New Roman" charset="0"/>
                        </a:rPr>
                        <a:t>28</a:t>
                      </a:r>
                      <a:endParaRPr lang="en-US" sz="1200" dirty="0">
                        <a:effectLst/>
                        <a:latin typeface="Times New Roman" charset="0"/>
                        <a:ea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1350" b="1" dirty="0">
                          <a:effectLst/>
                          <a:latin typeface="Times New Roman" charset="0"/>
                          <a:ea typeface="Times New Roman" charset="0"/>
                        </a:rPr>
                        <a:t>16</a:t>
                      </a:r>
                      <a:endParaRPr lang="en-US" sz="1200" dirty="0">
                        <a:effectLst/>
                        <a:latin typeface="Times New Roman" charset="0"/>
                        <a:ea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5" name="TextBox 4"/>
          <p:cNvSpPr txBox="1"/>
          <p:nvPr/>
        </p:nvSpPr>
        <p:spPr>
          <a:xfrm>
            <a:off x="1841326" y="1929008"/>
            <a:ext cx="1919821" cy="369332"/>
          </a:xfrm>
          <a:prstGeom prst="rect">
            <a:avLst/>
          </a:prstGeom>
          <a:noFill/>
        </p:spPr>
        <p:txBody>
          <a:bodyPr wrap="none" rtlCol="0">
            <a:spAutoFit/>
          </a:bodyPr>
          <a:lstStyle/>
          <a:p>
            <a:r>
              <a:rPr lang="en-US" dirty="0" smtClean="0"/>
              <a:t>XAMPP vs. WAMP</a:t>
            </a:r>
            <a:endParaRPr lang="en-US" dirty="0"/>
          </a:p>
        </p:txBody>
      </p:sp>
      <p:grpSp>
        <p:nvGrpSpPr>
          <p:cNvPr id="13" name="Group 12"/>
          <p:cNvGrpSpPr/>
          <p:nvPr/>
        </p:nvGrpSpPr>
        <p:grpSpPr>
          <a:xfrm>
            <a:off x="7101375" y="3822789"/>
            <a:ext cx="3100568" cy="2512060"/>
            <a:chOff x="0" y="0"/>
            <a:chExt cx="3100568" cy="2512445"/>
          </a:xfrm>
        </p:grpSpPr>
        <p:cxnSp>
          <p:nvCxnSpPr>
            <p:cNvPr id="14" name="Straight Arrow Connector 13"/>
            <p:cNvCxnSpPr/>
            <p:nvPr/>
          </p:nvCxnSpPr>
          <p:spPr>
            <a:xfrm flipV="1">
              <a:off x="696685" y="228600"/>
              <a:ext cx="0" cy="1714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0" y="0"/>
              <a:ext cx="3100568" cy="2512445"/>
              <a:chOff x="0" y="0"/>
              <a:chExt cx="3100568" cy="2512445"/>
            </a:xfrm>
          </p:grpSpPr>
          <p:cxnSp>
            <p:nvCxnSpPr>
              <p:cNvPr id="16" name="Straight Arrow Connector 15"/>
              <p:cNvCxnSpPr/>
              <p:nvPr/>
            </p:nvCxnSpPr>
            <p:spPr>
              <a:xfrm>
                <a:off x="578734" y="1944546"/>
                <a:ext cx="228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 Box 74"/>
              <p:cNvSpPr txBox="1"/>
              <p:nvPr/>
            </p:nvSpPr>
            <p:spPr>
              <a:xfrm rot="10800000">
                <a:off x="0" y="335665"/>
                <a:ext cx="692150" cy="12573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eaVert"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200">
                    <a:effectLst/>
                    <a:latin typeface="Times New Roman" charset="0"/>
                    <a:ea typeface="Times New Roman" charset="0"/>
                  </a:rPr>
                  <a:t>Performance</a:t>
                </a:r>
              </a:p>
            </p:txBody>
          </p:sp>
          <p:sp>
            <p:nvSpPr>
              <p:cNvPr id="18" name="Text Box 75"/>
              <p:cNvSpPr txBox="1"/>
              <p:nvPr/>
            </p:nvSpPr>
            <p:spPr>
              <a:xfrm>
                <a:off x="1145894" y="2164465"/>
                <a:ext cx="1485900" cy="34798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200">
                    <a:effectLst/>
                    <a:latin typeface="Times New Roman" charset="0"/>
                    <a:ea typeface="Times New Roman" charset="0"/>
                  </a:rPr>
                  <a:t>Functionality</a:t>
                </a:r>
              </a:p>
            </p:txBody>
          </p:sp>
          <p:sp>
            <p:nvSpPr>
              <p:cNvPr id="19" name="Oval 18"/>
              <p:cNvSpPr/>
              <p:nvPr/>
            </p:nvSpPr>
            <p:spPr>
              <a:xfrm>
                <a:off x="1030147" y="0"/>
                <a:ext cx="1028700" cy="68008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dirty="0">
                    <a:effectLst/>
                    <a:latin typeface="Times New Roman" charset="0"/>
                    <a:ea typeface="Times New Roman" charset="0"/>
                  </a:rPr>
                  <a:t>NoSQL</a:t>
                </a:r>
              </a:p>
            </p:txBody>
          </p:sp>
          <p:sp>
            <p:nvSpPr>
              <p:cNvPr id="20" name="Oval 19"/>
              <p:cNvSpPr/>
              <p:nvPr/>
            </p:nvSpPr>
            <p:spPr>
              <a:xfrm>
                <a:off x="2071868" y="1145893"/>
                <a:ext cx="1028700" cy="5715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dirty="0" smtClean="0">
                    <a:effectLst/>
                    <a:latin typeface="Times New Roman" charset="0"/>
                    <a:ea typeface="Times New Roman" charset="0"/>
                  </a:rPr>
                  <a:t>RDBMS</a:t>
                </a:r>
                <a:endParaRPr lang="en-US" sz="1200" dirty="0">
                  <a:effectLst/>
                  <a:latin typeface="Times New Roman" charset="0"/>
                  <a:ea typeface="Times New Roman" charset="0"/>
                </a:endParaRPr>
              </a:p>
            </p:txBody>
          </p:sp>
        </p:grpSp>
      </p:grpSp>
      <p:sp>
        <p:nvSpPr>
          <p:cNvPr id="21" name="TextBox 20"/>
          <p:cNvSpPr txBox="1"/>
          <p:nvPr/>
        </p:nvSpPr>
        <p:spPr>
          <a:xfrm>
            <a:off x="1534255" y="3935414"/>
            <a:ext cx="2226892" cy="369332"/>
          </a:xfrm>
          <a:prstGeom prst="rect">
            <a:avLst/>
          </a:prstGeom>
          <a:noFill/>
        </p:spPr>
        <p:txBody>
          <a:bodyPr wrap="none" rtlCol="0">
            <a:spAutoFit/>
          </a:bodyPr>
          <a:lstStyle/>
          <a:p>
            <a:r>
              <a:rPr lang="en-US" dirty="0" err="1" smtClean="0"/>
              <a:t>MongoDB</a:t>
            </a:r>
            <a:r>
              <a:rPr lang="en-US" dirty="0" smtClean="0"/>
              <a:t> vs. MySQL</a:t>
            </a:r>
            <a:endParaRPr lang="en-US" dirty="0"/>
          </a:p>
        </p:txBody>
      </p:sp>
      <p:grpSp>
        <p:nvGrpSpPr>
          <p:cNvPr id="22" name="Group 21"/>
          <p:cNvGrpSpPr/>
          <p:nvPr/>
        </p:nvGrpSpPr>
        <p:grpSpPr>
          <a:xfrm>
            <a:off x="5594031" y="1976587"/>
            <a:ext cx="6597969" cy="1999297"/>
            <a:chOff x="0" y="0"/>
            <a:chExt cx="7318735" cy="2169794"/>
          </a:xfrm>
        </p:grpSpPr>
        <p:grpSp>
          <p:nvGrpSpPr>
            <p:cNvPr id="23" name="Group 22"/>
            <p:cNvGrpSpPr/>
            <p:nvPr/>
          </p:nvGrpSpPr>
          <p:grpSpPr>
            <a:xfrm>
              <a:off x="2862943" y="0"/>
              <a:ext cx="4455792" cy="2169794"/>
              <a:chOff x="574007" y="-2903"/>
              <a:chExt cx="4456907" cy="2172784"/>
            </a:xfrm>
          </p:grpSpPr>
          <p:sp>
            <p:nvSpPr>
              <p:cNvPr id="27" name="Magnetic Disk 26"/>
              <p:cNvSpPr/>
              <p:nvPr/>
            </p:nvSpPr>
            <p:spPr>
              <a:xfrm>
                <a:off x="574007" y="228600"/>
                <a:ext cx="1140491" cy="1711597"/>
              </a:xfrm>
              <a:prstGeom prst="flowChartMagneticDisk">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8" name="Text Box 98"/>
              <p:cNvSpPr txBox="1"/>
              <p:nvPr/>
            </p:nvSpPr>
            <p:spPr>
              <a:xfrm>
                <a:off x="685329" y="1025797"/>
                <a:ext cx="835025" cy="34544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200">
                    <a:effectLst/>
                    <a:latin typeface="Times New Roman" charset="0"/>
                    <a:ea typeface="Times New Roman" charset="0"/>
                  </a:rPr>
                  <a:t>MongoDB</a:t>
                </a:r>
              </a:p>
            </p:txBody>
          </p:sp>
          <p:sp>
            <p:nvSpPr>
              <p:cNvPr id="29" name="Down Arrow 28"/>
              <p:cNvSpPr/>
              <p:nvPr/>
            </p:nvSpPr>
            <p:spPr>
              <a:xfrm rot="16200000">
                <a:off x="2017976" y="714337"/>
                <a:ext cx="715045" cy="1100224"/>
              </a:xfrm>
              <a:prstGeom prst="downArrow">
                <a:avLst>
                  <a:gd name="adj1" fmla="val 50000"/>
                  <a:gd name="adj2" fmla="val 71385"/>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0" name="Text Box 99"/>
              <p:cNvSpPr txBox="1"/>
              <p:nvPr/>
            </p:nvSpPr>
            <p:spPr>
              <a:xfrm>
                <a:off x="1814773" y="1144215"/>
                <a:ext cx="1126135" cy="34528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000" dirty="0">
                    <a:effectLst/>
                    <a:latin typeface="Times New Roman" charset="0"/>
                    <a:ea typeface="Times New Roman" charset="0"/>
                  </a:rPr>
                  <a:t>Could be used in</a:t>
                </a:r>
              </a:p>
            </p:txBody>
          </p:sp>
          <p:sp>
            <p:nvSpPr>
              <p:cNvPr id="31" name="Rounded Rectangle 30"/>
              <p:cNvSpPr/>
              <p:nvPr/>
            </p:nvSpPr>
            <p:spPr>
              <a:xfrm>
                <a:off x="2857295" y="-2903"/>
                <a:ext cx="2057400" cy="91440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a:effectLst/>
                    <a:latin typeface="Times New Roman" charset="0"/>
                    <a:ea typeface="Times New Roman" charset="0"/>
                  </a:rPr>
                  <a:t>Big Data Applications</a:t>
                </a:r>
              </a:p>
            </p:txBody>
          </p:sp>
          <p:sp>
            <p:nvSpPr>
              <p:cNvPr id="32" name="Rounded Rectangle 31"/>
              <p:cNvSpPr/>
              <p:nvPr/>
            </p:nvSpPr>
            <p:spPr>
              <a:xfrm>
                <a:off x="2971609" y="1252941"/>
                <a:ext cx="2059305" cy="91694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a:effectLst/>
                    <a:latin typeface="Times New Roman" charset="0"/>
                    <a:ea typeface="Times New Roman" charset="0"/>
                  </a:rPr>
                  <a:t>Traditional Applications</a:t>
                </a:r>
              </a:p>
            </p:txBody>
          </p:sp>
        </p:grpSp>
        <p:sp>
          <p:nvSpPr>
            <p:cNvPr id="24" name="Down Arrow 23"/>
            <p:cNvSpPr/>
            <p:nvPr/>
          </p:nvSpPr>
          <p:spPr>
            <a:xfrm rot="5400000">
              <a:off x="1654629" y="402771"/>
              <a:ext cx="852148" cy="1413998"/>
            </a:xfrm>
            <a:prstGeom prst="downArrow">
              <a:avLst>
                <a:gd name="adj1" fmla="val 50000"/>
                <a:gd name="adj2" fmla="val 71385"/>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Text Box 104"/>
            <p:cNvSpPr txBox="1"/>
            <p:nvPr/>
          </p:nvSpPr>
          <p:spPr>
            <a:xfrm>
              <a:off x="1606148" y="903514"/>
              <a:ext cx="1144401" cy="57404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100" dirty="0">
                  <a:effectLst/>
                  <a:latin typeface="Times New Roman" charset="0"/>
                  <a:ea typeface="Times New Roman" charset="0"/>
                </a:rPr>
                <a:t>Not a suitable solution for</a:t>
              </a:r>
              <a:endParaRPr lang="en-US" sz="1200" dirty="0">
                <a:effectLst/>
                <a:latin typeface="Times New Roman" charset="0"/>
                <a:ea typeface="Times New Roman" charset="0"/>
              </a:endParaRPr>
            </a:p>
            <a:p>
              <a:pPr marL="0" marR="0">
                <a:spcBef>
                  <a:spcPts val="0"/>
                </a:spcBef>
                <a:spcAft>
                  <a:spcPts val="0"/>
                </a:spcAft>
              </a:pPr>
              <a:r>
                <a:rPr lang="en-US" sz="1200" dirty="0">
                  <a:effectLst/>
                  <a:latin typeface="Times New Roman" charset="0"/>
                  <a:ea typeface="Times New Roman" charset="0"/>
                </a:rPr>
                <a:t> </a:t>
              </a:r>
            </a:p>
          </p:txBody>
        </p:sp>
        <p:sp>
          <p:nvSpPr>
            <p:cNvPr id="26" name="Rounded Rectangle 25"/>
            <p:cNvSpPr/>
            <p:nvPr/>
          </p:nvSpPr>
          <p:spPr>
            <a:xfrm>
              <a:off x="0" y="674914"/>
              <a:ext cx="1373505" cy="91122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a:effectLst/>
                  <a:latin typeface="Times New Roman" charset="0"/>
                  <a:ea typeface="Times New Roman" charset="0"/>
                </a:rPr>
                <a:t>Applications involving complex transactions</a:t>
              </a:r>
            </a:p>
          </p:txBody>
        </p:sp>
      </p:grpSp>
      <p:graphicFrame>
        <p:nvGraphicFramePr>
          <p:cNvPr id="33" name="Table 32"/>
          <p:cNvGraphicFramePr>
            <a:graphicFrameLocks noGrp="1"/>
          </p:cNvGraphicFramePr>
          <p:nvPr>
            <p:extLst>
              <p:ext uri="{D42A27DB-BD31-4B8C-83A1-F6EECF244321}">
                <p14:modId xmlns:p14="http://schemas.microsoft.com/office/powerpoint/2010/main" val="1875544976"/>
              </p:ext>
            </p:extLst>
          </p:nvPr>
        </p:nvGraphicFramePr>
        <p:xfrm>
          <a:off x="791369" y="4330065"/>
          <a:ext cx="5486400" cy="1694180"/>
        </p:xfrm>
        <a:graphic>
          <a:graphicData uri="http://schemas.openxmlformats.org/drawingml/2006/table">
            <a:tbl>
              <a:tblPr firstRow="1" firstCol="1" bandRow="1"/>
              <a:tblGrid>
                <a:gridCol w="1828800"/>
                <a:gridCol w="1828800"/>
                <a:gridCol w="1828800"/>
              </a:tblGrid>
              <a:tr h="0">
                <a:tc>
                  <a:txBody>
                    <a:bodyPr/>
                    <a:lstStyle/>
                    <a:p>
                      <a:pPr marL="0" marR="0">
                        <a:spcBef>
                          <a:spcPts val="0"/>
                        </a:spcBef>
                        <a:spcAft>
                          <a:spcPts val="0"/>
                        </a:spcAft>
                      </a:pPr>
                      <a:r>
                        <a:rPr lang="en-US" sz="1350" b="1">
                          <a:effectLst/>
                          <a:latin typeface="Times New Roman" charset="0"/>
                          <a:ea typeface="Times New Roman" charset="0"/>
                        </a:rPr>
                        <a:t>Legend: 1-10</a:t>
                      </a:r>
                      <a:endParaRPr lang="en-US" sz="1200">
                        <a:effectLst/>
                        <a:latin typeface="Times New Roman" charset="0"/>
                        <a:ea typeface="Times New Roman" charset="0"/>
                      </a:endParaRPr>
                    </a:p>
                    <a:p>
                      <a:pPr marL="0" marR="0">
                        <a:spcBef>
                          <a:spcPts val="0"/>
                        </a:spcBef>
                        <a:spcAft>
                          <a:spcPts val="0"/>
                        </a:spcAft>
                      </a:pPr>
                      <a:r>
                        <a:rPr lang="en-US" sz="1350" b="1">
                          <a:effectLst/>
                          <a:latin typeface="Times New Roman" charset="0"/>
                          <a:ea typeface="Times New Roman" charset="0"/>
                        </a:rPr>
                        <a:t>(1:Poor, 10:Excellent)</a:t>
                      </a:r>
                      <a:endParaRPr lang="en-US" sz="1200">
                        <a:effectLst/>
                        <a:latin typeface="Times New Roman" charset="0"/>
                        <a:ea typeface="Times New Roman"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350" b="1">
                          <a:effectLst/>
                          <a:latin typeface="Times New Roman" charset="0"/>
                          <a:ea typeface="Times New Roman" charset="0"/>
                        </a:rPr>
                        <a:t>MongoDB</a:t>
                      </a:r>
                      <a:endParaRPr lang="en-US" sz="1200">
                        <a:effectLst/>
                        <a:latin typeface="Times New Roman" charset="0"/>
                        <a:ea typeface="Times New Roman"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350" b="1">
                          <a:effectLst/>
                          <a:latin typeface="Times New Roman" charset="0"/>
                          <a:ea typeface="Times New Roman" charset="0"/>
                        </a:rPr>
                        <a:t>MySQL</a:t>
                      </a:r>
                      <a:endParaRPr lang="en-US" sz="1200">
                        <a:effectLst/>
                        <a:latin typeface="Times New Roman" charset="0"/>
                        <a:ea typeface="Times New Roman"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12115">
                <a:tc>
                  <a:txBody>
                    <a:bodyPr/>
                    <a:lstStyle/>
                    <a:p>
                      <a:pPr marL="0" marR="0">
                        <a:spcBef>
                          <a:spcPts val="0"/>
                        </a:spcBef>
                        <a:spcAft>
                          <a:spcPts val="0"/>
                        </a:spcAft>
                      </a:pPr>
                      <a:r>
                        <a:rPr lang="en-US" sz="1350" b="0">
                          <a:effectLst/>
                          <a:latin typeface="Times New Roman" charset="0"/>
                          <a:ea typeface="Times New Roman" charset="0"/>
                        </a:rPr>
                        <a:t>(Horizontal) Scalability</a:t>
                      </a:r>
                      <a:endParaRPr lang="en-US" sz="1200" b="0">
                        <a:effectLst/>
                        <a:latin typeface="Times New Roman" charset="0"/>
                        <a:ea typeface="Times New Roman"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350" b="1">
                          <a:effectLst/>
                          <a:latin typeface="Times New Roman" charset="0"/>
                          <a:ea typeface="Times New Roman" charset="0"/>
                        </a:rPr>
                        <a:t>8</a:t>
                      </a:r>
                      <a:endParaRPr lang="en-US" sz="1200">
                        <a:effectLst/>
                        <a:latin typeface="Times New Roman" charset="0"/>
                        <a:ea typeface="Times New Roman"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350" b="1">
                          <a:effectLst/>
                          <a:latin typeface="Times New Roman" charset="0"/>
                          <a:ea typeface="Times New Roman" charset="0"/>
                        </a:rPr>
                        <a:t> 2</a:t>
                      </a:r>
                      <a:endParaRPr lang="en-US" sz="1200">
                        <a:effectLst/>
                        <a:latin typeface="Times New Roman" charset="0"/>
                        <a:ea typeface="Times New Roman"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spcBef>
                          <a:spcPts val="0"/>
                        </a:spcBef>
                        <a:spcAft>
                          <a:spcPts val="0"/>
                        </a:spcAft>
                      </a:pPr>
                      <a:r>
                        <a:rPr lang="en-US" sz="1350" b="0">
                          <a:effectLst/>
                          <a:latin typeface="Times New Roman" charset="0"/>
                          <a:ea typeface="Times New Roman" charset="0"/>
                        </a:rPr>
                        <a:t>Performance</a:t>
                      </a:r>
                      <a:endParaRPr lang="en-US" sz="1200" b="0">
                        <a:effectLst/>
                        <a:latin typeface="Times New Roman" charset="0"/>
                        <a:ea typeface="Times New Roman"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350" b="1">
                          <a:effectLst/>
                          <a:latin typeface="Times New Roman" charset="0"/>
                          <a:ea typeface="Times New Roman" charset="0"/>
                        </a:rPr>
                        <a:t> 7</a:t>
                      </a:r>
                      <a:endParaRPr lang="en-US" sz="1200">
                        <a:effectLst/>
                        <a:latin typeface="Times New Roman" charset="0"/>
                        <a:ea typeface="Times New Roman"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350" b="1">
                          <a:effectLst/>
                          <a:latin typeface="Times New Roman" charset="0"/>
                          <a:ea typeface="Times New Roman" charset="0"/>
                        </a:rPr>
                        <a:t> 5</a:t>
                      </a:r>
                      <a:endParaRPr lang="en-US" sz="1200">
                        <a:effectLst/>
                        <a:latin typeface="Times New Roman" charset="0"/>
                        <a:ea typeface="Times New Roman"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spcBef>
                          <a:spcPts val="0"/>
                        </a:spcBef>
                        <a:spcAft>
                          <a:spcPts val="0"/>
                        </a:spcAft>
                      </a:pPr>
                      <a:r>
                        <a:rPr lang="en-US" sz="1350" b="0">
                          <a:effectLst/>
                          <a:latin typeface="Times New Roman" charset="0"/>
                          <a:ea typeface="Times New Roman" charset="0"/>
                        </a:rPr>
                        <a:t>Format Flexibility</a:t>
                      </a:r>
                      <a:endParaRPr lang="en-US" sz="1200" b="0">
                        <a:effectLst/>
                        <a:latin typeface="Times New Roman" charset="0"/>
                        <a:ea typeface="Times New Roman"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350" b="1">
                          <a:effectLst/>
                          <a:latin typeface="Times New Roman" charset="0"/>
                          <a:ea typeface="Times New Roman" charset="0"/>
                        </a:rPr>
                        <a:t> 8</a:t>
                      </a:r>
                      <a:endParaRPr lang="en-US" sz="1200">
                        <a:effectLst/>
                        <a:latin typeface="Times New Roman" charset="0"/>
                        <a:ea typeface="Times New Roman"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350" b="1">
                          <a:effectLst/>
                          <a:latin typeface="Times New Roman" charset="0"/>
                          <a:ea typeface="Times New Roman" charset="0"/>
                        </a:rPr>
                        <a:t> 5</a:t>
                      </a:r>
                      <a:endParaRPr lang="en-US" sz="1200">
                        <a:effectLst/>
                        <a:latin typeface="Times New Roman" charset="0"/>
                        <a:ea typeface="Times New Roman"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spcBef>
                          <a:spcPts val="0"/>
                        </a:spcBef>
                        <a:spcAft>
                          <a:spcPts val="0"/>
                        </a:spcAft>
                      </a:pPr>
                      <a:r>
                        <a:rPr lang="en-US" sz="1350" b="0" dirty="0">
                          <a:effectLst/>
                          <a:latin typeface="Times New Roman" charset="0"/>
                          <a:ea typeface="Times New Roman" charset="0"/>
                        </a:rPr>
                        <a:t>Driver Support</a:t>
                      </a:r>
                      <a:endParaRPr lang="en-US" sz="1200" b="0" dirty="0">
                        <a:effectLst/>
                        <a:latin typeface="Times New Roman" charset="0"/>
                        <a:ea typeface="Times New Roman"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350" b="1">
                          <a:effectLst/>
                          <a:latin typeface="Times New Roman" charset="0"/>
                          <a:ea typeface="Times New Roman" charset="0"/>
                        </a:rPr>
                        <a:t> 7</a:t>
                      </a:r>
                      <a:endParaRPr lang="en-US" sz="1200">
                        <a:effectLst/>
                        <a:latin typeface="Times New Roman" charset="0"/>
                        <a:ea typeface="Times New Roman"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350" b="1">
                          <a:effectLst/>
                          <a:latin typeface="Times New Roman" charset="0"/>
                          <a:ea typeface="Times New Roman" charset="0"/>
                        </a:rPr>
                        <a:t> 5</a:t>
                      </a:r>
                      <a:endParaRPr lang="en-US" sz="1200">
                        <a:effectLst/>
                        <a:latin typeface="Times New Roman" charset="0"/>
                        <a:ea typeface="Times New Roman"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spcBef>
                          <a:spcPts val="0"/>
                        </a:spcBef>
                        <a:spcAft>
                          <a:spcPts val="0"/>
                        </a:spcAft>
                      </a:pPr>
                      <a:r>
                        <a:rPr lang="en-US" sz="1350" b="1">
                          <a:effectLst/>
                          <a:latin typeface="Times New Roman" charset="0"/>
                          <a:ea typeface="Times New Roman" charset="0"/>
                        </a:rPr>
                        <a:t>Score</a:t>
                      </a:r>
                      <a:endParaRPr lang="en-US" sz="1200">
                        <a:effectLst/>
                        <a:latin typeface="Times New Roman" charset="0"/>
                        <a:ea typeface="Times New Roman"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350" b="1">
                          <a:effectLst/>
                          <a:latin typeface="Times New Roman" charset="0"/>
                          <a:ea typeface="Times New Roman" charset="0"/>
                        </a:rPr>
                        <a:t>30</a:t>
                      </a:r>
                      <a:endParaRPr lang="en-US" sz="1200">
                        <a:effectLst/>
                        <a:latin typeface="Times New Roman" charset="0"/>
                        <a:ea typeface="Times New Roman"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350" b="1" dirty="0">
                          <a:effectLst/>
                          <a:latin typeface="Times New Roman" charset="0"/>
                          <a:ea typeface="Times New Roman" charset="0"/>
                        </a:rPr>
                        <a:t>17</a:t>
                      </a:r>
                      <a:endParaRPr lang="en-US" sz="1200" dirty="0">
                        <a:effectLst/>
                        <a:latin typeface="Times New Roman" charset="0"/>
                        <a:ea typeface="Times New Roman"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165785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4250" y="271250"/>
            <a:ext cx="4116449" cy="920438"/>
          </a:xfrm>
        </p:spPr>
        <p:txBody>
          <a:bodyPr>
            <a:normAutofit fontScale="90000"/>
          </a:bodyPr>
          <a:lstStyle/>
          <a:p>
            <a:pPr algn="l"/>
            <a:r>
              <a:rPr lang="en-US" dirty="0" smtClean="0"/>
              <a:t>Data Design: Data Description</a:t>
            </a:r>
            <a:endParaRPr lang="en-US" dirty="0"/>
          </a:p>
        </p:txBody>
      </p:sp>
      <p:grpSp>
        <p:nvGrpSpPr>
          <p:cNvPr id="55" name="Group 54"/>
          <p:cNvGrpSpPr/>
          <p:nvPr/>
        </p:nvGrpSpPr>
        <p:grpSpPr>
          <a:xfrm>
            <a:off x="6447049" y="468689"/>
            <a:ext cx="4343400" cy="2057400"/>
            <a:chOff x="0" y="0"/>
            <a:chExt cx="4343400" cy="2057400"/>
          </a:xfrm>
        </p:grpSpPr>
        <p:grpSp>
          <p:nvGrpSpPr>
            <p:cNvPr id="56" name="Group 55"/>
            <p:cNvGrpSpPr/>
            <p:nvPr/>
          </p:nvGrpSpPr>
          <p:grpSpPr>
            <a:xfrm>
              <a:off x="0" y="10886"/>
              <a:ext cx="1714500" cy="1943100"/>
              <a:chOff x="0" y="0"/>
              <a:chExt cx="1714500" cy="1943100"/>
            </a:xfrm>
          </p:grpSpPr>
          <p:sp>
            <p:nvSpPr>
              <p:cNvPr id="60" name="Magnetic Disk 59"/>
              <p:cNvSpPr/>
              <p:nvPr/>
            </p:nvSpPr>
            <p:spPr>
              <a:xfrm>
                <a:off x="0" y="0"/>
                <a:ext cx="1714500" cy="1943100"/>
              </a:xfrm>
              <a:prstGeom prst="flowChartMagneticDisk">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1" name="Text Box 81"/>
              <p:cNvSpPr txBox="1"/>
              <p:nvPr/>
            </p:nvSpPr>
            <p:spPr>
              <a:xfrm>
                <a:off x="578734" y="798654"/>
                <a:ext cx="581025" cy="340995"/>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200" dirty="0" smtClean="0">
                    <a:effectLst/>
                    <a:latin typeface="Times New Roman" charset="0"/>
                    <a:ea typeface="Times New Roman" charset="0"/>
                  </a:rPr>
                  <a:t>RDBMS</a:t>
                </a:r>
                <a:endParaRPr lang="en-US" sz="1200" dirty="0">
                  <a:effectLst/>
                  <a:latin typeface="Times New Roman" charset="0"/>
                  <a:ea typeface="Times New Roman" charset="0"/>
                </a:endParaRPr>
              </a:p>
              <a:p>
                <a:pPr marL="0" marR="0">
                  <a:spcBef>
                    <a:spcPts val="0"/>
                  </a:spcBef>
                  <a:spcAft>
                    <a:spcPts val="0"/>
                  </a:spcAft>
                </a:pPr>
                <a:r>
                  <a:rPr lang="en-US" sz="1200" dirty="0">
                    <a:effectLst/>
                    <a:latin typeface="Times New Roman" charset="0"/>
                    <a:ea typeface="Times New Roman" charset="0"/>
                  </a:rPr>
                  <a:t> </a:t>
                </a:r>
              </a:p>
            </p:txBody>
          </p:sp>
          <p:sp>
            <p:nvSpPr>
              <p:cNvPr id="62" name="Rounded Rectangle 61"/>
              <p:cNvSpPr/>
              <p:nvPr/>
            </p:nvSpPr>
            <p:spPr>
              <a:xfrm>
                <a:off x="462987" y="1134319"/>
                <a:ext cx="800100" cy="34290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a:effectLst/>
                    <a:latin typeface="Times New Roman" charset="0"/>
                    <a:ea typeface="Times New Roman" charset="0"/>
                  </a:rPr>
                  <a:t>Table</a:t>
                </a:r>
              </a:p>
            </p:txBody>
          </p:sp>
        </p:grpSp>
        <p:sp>
          <p:nvSpPr>
            <p:cNvPr id="57" name="Magnetic Disk 56"/>
            <p:cNvSpPr/>
            <p:nvPr/>
          </p:nvSpPr>
          <p:spPr>
            <a:xfrm>
              <a:off x="2514600" y="0"/>
              <a:ext cx="1828800" cy="2057400"/>
            </a:xfrm>
            <a:prstGeom prst="flowChartMagneticDisk">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8" name="Text Box 85"/>
            <p:cNvSpPr txBox="1"/>
            <p:nvPr/>
          </p:nvSpPr>
          <p:spPr>
            <a:xfrm>
              <a:off x="2982686" y="805543"/>
              <a:ext cx="915035" cy="33782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200">
                  <a:effectLst/>
                  <a:latin typeface="Times New Roman" charset="0"/>
                  <a:ea typeface="Times New Roman" charset="0"/>
                </a:rPr>
                <a:t>MongoDB</a:t>
              </a:r>
            </a:p>
          </p:txBody>
        </p:sp>
        <p:sp>
          <p:nvSpPr>
            <p:cNvPr id="59" name="Rounded Rectangle 58"/>
            <p:cNvSpPr/>
            <p:nvPr/>
          </p:nvSpPr>
          <p:spPr>
            <a:xfrm>
              <a:off x="2971800" y="1143000"/>
              <a:ext cx="915035" cy="34290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a:effectLst/>
                  <a:latin typeface="Times New Roman" charset="0"/>
                  <a:ea typeface="Times New Roman" charset="0"/>
                </a:rPr>
                <a:t>Collection</a:t>
              </a:r>
            </a:p>
          </p:txBody>
        </p:sp>
      </p:grpSp>
      <p:grpSp>
        <p:nvGrpSpPr>
          <p:cNvPr id="63" name="Group 62"/>
          <p:cNvGrpSpPr/>
          <p:nvPr/>
        </p:nvGrpSpPr>
        <p:grpSpPr>
          <a:xfrm>
            <a:off x="6421014" y="2962909"/>
            <a:ext cx="3912870" cy="3319781"/>
            <a:chOff x="0" y="0"/>
            <a:chExt cx="5372100" cy="3646714"/>
          </a:xfrm>
        </p:grpSpPr>
        <p:sp>
          <p:nvSpPr>
            <p:cNvPr id="64" name="Rounded Rectangle 63"/>
            <p:cNvSpPr/>
            <p:nvPr/>
          </p:nvSpPr>
          <p:spPr>
            <a:xfrm>
              <a:off x="0" y="1480457"/>
              <a:ext cx="1828800" cy="91440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a:effectLst/>
                  <a:latin typeface="Times New Roman" charset="0"/>
                  <a:ea typeface="Times New Roman" charset="0"/>
                </a:rPr>
                <a:t>Object Oriented Programming Language</a:t>
              </a:r>
            </a:p>
          </p:txBody>
        </p:sp>
        <p:sp>
          <p:nvSpPr>
            <p:cNvPr id="65" name="Magnetic Disk 64"/>
            <p:cNvSpPr/>
            <p:nvPr/>
          </p:nvSpPr>
          <p:spPr>
            <a:xfrm>
              <a:off x="4114800" y="0"/>
              <a:ext cx="1257300" cy="1257300"/>
            </a:xfrm>
            <a:prstGeom prst="flowChartMagneticDisk">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dirty="0" smtClean="0">
                  <a:effectLst/>
                  <a:latin typeface="Times New Roman" charset="0"/>
                  <a:ea typeface="Times New Roman" charset="0"/>
                </a:rPr>
                <a:t>RDBMS</a:t>
              </a:r>
              <a:endParaRPr lang="en-US" sz="1200" dirty="0">
                <a:effectLst/>
                <a:latin typeface="Times New Roman" charset="0"/>
                <a:ea typeface="Times New Roman" charset="0"/>
              </a:endParaRPr>
            </a:p>
          </p:txBody>
        </p:sp>
        <p:sp>
          <p:nvSpPr>
            <p:cNvPr id="66" name="Magnetic Disk 65"/>
            <p:cNvSpPr/>
            <p:nvPr/>
          </p:nvSpPr>
          <p:spPr>
            <a:xfrm>
              <a:off x="4114800" y="2275114"/>
              <a:ext cx="1257300" cy="1371600"/>
            </a:xfrm>
            <a:prstGeom prst="flowChartMagneticDisk">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a:effectLst/>
                  <a:latin typeface="Times New Roman" charset="0"/>
                  <a:ea typeface="Times New Roman" charset="0"/>
                </a:rPr>
                <a:t>MongoDB</a:t>
              </a:r>
            </a:p>
          </p:txBody>
        </p:sp>
        <p:sp>
          <p:nvSpPr>
            <p:cNvPr id="67" name="Left-Right Arrow 66"/>
            <p:cNvSpPr/>
            <p:nvPr/>
          </p:nvSpPr>
          <p:spPr>
            <a:xfrm rot="20157186">
              <a:off x="1615323" y="536505"/>
              <a:ext cx="2099553" cy="833120"/>
            </a:xfrm>
            <a:prstGeom prst="lef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000" dirty="0">
                  <a:effectLst/>
                  <a:latin typeface="Times New Roman" charset="0"/>
                  <a:ea typeface="Times New Roman" charset="0"/>
                </a:rPr>
                <a:t>Converts records into objects</a:t>
              </a:r>
              <a:endParaRPr lang="en-US" sz="1200" dirty="0">
                <a:effectLst/>
                <a:latin typeface="Times New Roman" charset="0"/>
                <a:ea typeface="Times New Roman" charset="0"/>
              </a:endParaRPr>
            </a:p>
          </p:txBody>
        </p:sp>
        <p:sp>
          <p:nvSpPr>
            <p:cNvPr id="68" name="Left-Right Arrow 67"/>
            <p:cNvSpPr/>
            <p:nvPr/>
          </p:nvSpPr>
          <p:spPr>
            <a:xfrm rot="983404">
              <a:off x="1895637" y="2308309"/>
              <a:ext cx="1900021" cy="836930"/>
            </a:xfrm>
            <a:prstGeom prst="lef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000">
                  <a:effectLst/>
                  <a:latin typeface="Times New Roman" charset="0"/>
                  <a:ea typeface="Times New Roman" charset="0"/>
                </a:rPr>
                <a:t>No conversion required</a:t>
              </a:r>
              <a:endParaRPr lang="en-US" sz="1200">
                <a:effectLst/>
                <a:latin typeface="Times New Roman" charset="0"/>
                <a:ea typeface="Times New Roman" charset="0"/>
              </a:endParaRPr>
            </a:p>
          </p:txBody>
        </p:sp>
      </p:gr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34011" y="1434351"/>
            <a:ext cx="3133119" cy="5117429"/>
          </a:xfrm>
        </p:spPr>
      </p:pic>
    </p:spTree>
    <p:extLst>
      <p:ext uri="{BB962C8B-B14F-4D97-AF65-F5344CB8AC3E}">
        <p14:creationId xmlns:p14="http://schemas.microsoft.com/office/powerpoint/2010/main" val="14730285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Design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7247365"/>
              </p:ext>
            </p:extLst>
          </p:nvPr>
        </p:nvGraphicFramePr>
        <p:xfrm>
          <a:off x="2239617" y="2252869"/>
          <a:ext cx="8189844" cy="3432314"/>
        </p:xfrm>
        <a:graphic>
          <a:graphicData uri="http://schemas.openxmlformats.org/drawingml/2006/table">
            <a:tbl>
              <a:tblPr firstRow="1" firstCol="1" bandRow="1"/>
              <a:tblGrid>
                <a:gridCol w="4094922"/>
                <a:gridCol w="4094922"/>
              </a:tblGrid>
              <a:tr h="193573">
                <a:tc>
                  <a:txBody>
                    <a:bodyPr/>
                    <a:lstStyle/>
                    <a:p>
                      <a:pPr marL="0" marR="0" algn="l">
                        <a:spcBef>
                          <a:spcPts val="0"/>
                        </a:spcBef>
                        <a:spcAft>
                          <a:spcPts val="0"/>
                        </a:spcAft>
                      </a:pPr>
                      <a:r>
                        <a:rPr lang="en-US" sz="1200" b="1">
                          <a:effectLst/>
                          <a:latin typeface="Times New Roman" charset="0"/>
                          <a:ea typeface="Times New Roman" charset="0"/>
                        </a:rPr>
                        <a:t>System Overview</a:t>
                      </a:r>
                      <a:endParaRPr lang="en-US" sz="1200">
                        <a:effectLst/>
                        <a:latin typeface="Times New Roman" charset="0"/>
                        <a:ea typeface="Times New Roman" charset="0"/>
                      </a:endParaRPr>
                    </a:p>
                  </a:txBody>
                  <a:tcPr marL="54369" marR="54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1200" b="1">
                          <a:effectLst/>
                          <a:latin typeface="Times New Roman" charset="0"/>
                          <a:ea typeface="Times New Roman" charset="0"/>
                        </a:rPr>
                        <a:t>Details</a:t>
                      </a:r>
                      <a:endParaRPr lang="en-US" sz="1200">
                        <a:effectLst/>
                        <a:latin typeface="Times New Roman" charset="0"/>
                        <a:ea typeface="Times New Roman" charset="0"/>
                      </a:endParaRPr>
                    </a:p>
                  </a:txBody>
                  <a:tcPr marL="54369" marR="54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508697">
                <a:tc>
                  <a:txBody>
                    <a:bodyPr/>
                    <a:lstStyle/>
                    <a:p>
                      <a:pPr marL="0" marR="0" algn="l">
                        <a:spcBef>
                          <a:spcPts val="0"/>
                        </a:spcBef>
                        <a:spcAft>
                          <a:spcPts val="0"/>
                        </a:spcAft>
                      </a:pPr>
                      <a:r>
                        <a:rPr lang="en-US" sz="1200" dirty="0">
                          <a:effectLst/>
                          <a:latin typeface="Times New Roman" charset="0"/>
                          <a:ea typeface="Times New Roman" charset="0"/>
                        </a:rPr>
                        <a:t>GUI</a:t>
                      </a:r>
                    </a:p>
                  </a:txBody>
                  <a:tcPr marL="54369" marR="54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342900" marR="0" lvl="0" indent="-342900" algn="l">
                        <a:spcBef>
                          <a:spcPts val="0"/>
                        </a:spcBef>
                        <a:spcAft>
                          <a:spcPts val="0"/>
                        </a:spcAft>
                        <a:buFont typeface="Symbol" charset="2"/>
                        <a:buChar char=""/>
                      </a:pPr>
                      <a:r>
                        <a:rPr lang="en-US" sz="1200">
                          <a:effectLst/>
                          <a:latin typeface="Times New Roman" charset="0"/>
                          <a:ea typeface="Times New Roman" charset="0"/>
                        </a:rPr>
                        <a:t>Register an account to collect data </a:t>
                      </a:r>
                    </a:p>
                    <a:p>
                      <a:pPr marL="342900" marR="0" lvl="0" indent="-342900" algn="l">
                        <a:spcBef>
                          <a:spcPts val="0"/>
                        </a:spcBef>
                        <a:spcAft>
                          <a:spcPts val="0"/>
                        </a:spcAft>
                        <a:buFont typeface="Symbol" charset="2"/>
                        <a:buChar char=""/>
                      </a:pPr>
                      <a:r>
                        <a:rPr lang="en-US" sz="1200">
                          <a:effectLst/>
                          <a:latin typeface="Times New Roman" charset="0"/>
                          <a:ea typeface="Times New Roman" charset="0"/>
                        </a:rPr>
                        <a:t>Sign into app with existing user account</a:t>
                      </a:r>
                    </a:p>
                    <a:p>
                      <a:pPr marL="742950" marR="0" lvl="1" indent="-285750" algn="l">
                        <a:spcBef>
                          <a:spcPts val="0"/>
                        </a:spcBef>
                        <a:spcAft>
                          <a:spcPts val="0"/>
                        </a:spcAft>
                        <a:buFont typeface="Courier New" charset="0"/>
                        <a:buChar char="o"/>
                      </a:pPr>
                      <a:r>
                        <a:rPr lang="en-US" sz="1200">
                          <a:effectLst/>
                          <a:latin typeface="Times New Roman" charset="0"/>
                          <a:ea typeface="Times New Roman" charset="0"/>
                        </a:rPr>
                        <a:t>Check Credentials</a:t>
                      </a:r>
                    </a:p>
                    <a:p>
                      <a:pPr marL="742950" marR="0" lvl="1" indent="-285750" algn="l">
                        <a:spcBef>
                          <a:spcPts val="0"/>
                        </a:spcBef>
                        <a:spcAft>
                          <a:spcPts val="0"/>
                        </a:spcAft>
                        <a:buFont typeface="Courier New" charset="0"/>
                        <a:buChar char="o"/>
                      </a:pPr>
                      <a:r>
                        <a:rPr lang="en-US" sz="1200">
                          <a:effectLst/>
                          <a:latin typeface="Times New Roman" charset="0"/>
                          <a:ea typeface="Times New Roman" charset="0"/>
                        </a:rPr>
                        <a:t>Forgot Password?</a:t>
                      </a:r>
                    </a:p>
                    <a:p>
                      <a:pPr marL="742950" marR="0" lvl="1" indent="-285750" algn="l">
                        <a:spcBef>
                          <a:spcPts val="0"/>
                        </a:spcBef>
                        <a:spcAft>
                          <a:spcPts val="0"/>
                        </a:spcAft>
                        <a:buFont typeface="Courier New" charset="0"/>
                        <a:buChar char="o"/>
                      </a:pPr>
                      <a:r>
                        <a:rPr lang="en-US" sz="1200">
                          <a:effectLst/>
                          <a:latin typeface="Times New Roman" charset="0"/>
                          <a:ea typeface="Times New Roman" charset="0"/>
                        </a:rPr>
                        <a:t>(Edit) User Profile</a:t>
                      </a:r>
                    </a:p>
                    <a:p>
                      <a:pPr marL="742950" marR="0" lvl="1" indent="-285750" algn="l">
                        <a:spcBef>
                          <a:spcPts val="0"/>
                        </a:spcBef>
                        <a:spcAft>
                          <a:spcPts val="0"/>
                        </a:spcAft>
                        <a:buFont typeface="Courier New" charset="0"/>
                        <a:buChar char="o"/>
                      </a:pPr>
                      <a:r>
                        <a:rPr lang="en-US" sz="1200">
                          <a:effectLst/>
                          <a:latin typeface="Times New Roman" charset="0"/>
                          <a:ea typeface="Times New Roman" charset="0"/>
                        </a:rPr>
                        <a:t>Send data to MongoDB</a:t>
                      </a:r>
                    </a:p>
                    <a:p>
                      <a:pPr marL="342900" marR="0" lvl="0" indent="-342900" algn="l">
                        <a:spcBef>
                          <a:spcPts val="0"/>
                        </a:spcBef>
                        <a:spcAft>
                          <a:spcPts val="0"/>
                        </a:spcAft>
                        <a:buFont typeface="Symbol" charset="2"/>
                        <a:buChar char=""/>
                      </a:pPr>
                      <a:r>
                        <a:rPr lang="en-US" sz="1200">
                          <a:effectLst/>
                          <a:latin typeface="Times New Roman" charset="0"/>
                          <a:ea typeface="Times New Roman" charset="0"/>
                        </a:rPr>
                        <a:t>Ability to login through Facebook</a:t>
                      </a:r>
                    </a:p>
                    <a:p>
                      <a:pPr marL="742950" marR="0" lvl="1" indent="-285750" algn="l">
                        <a:spcBef>
                          <a:spcPts val="0"/>
                        </a:spcBef>
                        <a:spcAft>
                          <a:spcPts val="0"/>
                        </a:spcAft>
                        <a:buFont typeface="Courier New" charset="0"/>
                        <a:buChar char="o"/>
                      </a:pPr>
                      <a:r>
                        <a:rPr lang="en-US" sz="1200">
                          <a:effectLst/>
                          <a:latin typeface="Times New Roman" charset="0"/>
                          <a:ea typeface="Times New Roman" charset="0"/>
                        </a:rPr>
                        <a:t> Permissions</a:t>
                      </a:r>
                    </a:p>
                    <a:p>
                      <a:pPr marL="742950" marR="0" lvl="1" indent="-285750" algn="l">
                        <a:spcBef>
                          <a:spcPts val="0"/>
                        </a:spcBef>
                        <a:spcAft>
                          <a:spcPts val="0"/>
                        </a:spcAft>
                        <a:buFont typeface="Courier New" charset="0"/>
                        <a:buChar char="o"/>
                      </a:pPr>
                      <a:r>
                        <a:rPr lang="en-US" sz="1200">
                          <a:effectLst/>
                          <a:latin typeface="Times New Roman" charset="0"/>
                          <a:ea typeface="Times New Roman" charset="0"/>
                        </a:rPr>
                        <a:t>Send data to MongoDB</a:t>
                      </a:r>
                    </a:p>
                    <a:p>
                      <a:pPr marL="228600" marR="0" algn="l">
                        <a:spcBef>
                          <a:spcPts val="0"/>
                        </a:spcBef>
                        <a:spcAft>
                          <a:spcPts val="0"/>
                        </a:spcAft>
                      </a:pPr>
                      <a:r>
                        <a:rPr lang="en-US" sz="1200">
                          <a:effectLst/>
                          <a:latin typeface="Times New Roman" charset="0"/>
                          <a:ea typeface="Times New Roman" charset="0"/>
                        </a:rPr>
                        <a:t> </a:t>
                      </a:r>
                    </a:p>
                    <a:p>
                      <a:pPr marL="228600" marR="0" algn="l">
                        <a:spcBef>
                          <a:spcPts val="0"/>
                        </a:spcBef>
                        <a:spcAft>
                          <a:spcPts val="0"/>
                        </a:spcAft>
                      </a:pPr>
                      <a:r>
                        <a:rPr lang="en-US" sz="1200">
                          <a:effectLst/>
                          <a:latin typeface="Times New Roman" charset="0"/>
                          <a:ea typeface="Times New Roman" charset="0"/>
                        </a:rPr>
                        <a:t> </a:t>
                      </a:r>
                    </a:p>
                  </a:txBody>
                  <a:tcPr marL="54369" marR="54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730044">
                <a:tc>
                  <a:txBody>
                    <a:bodyPr/>
                    <a:lstStyle/>
                    <a:p>
                      <a:pPr marL="0" marR="0" algn="l">
                        <a:spcBef>
                          <a:spcPts val="0"/>
                        </a:spcBef>
                        <a:spcAft>
                          <a:spcPts val="0"/>
                        </a:spcAft>
                      </a:pPr>
                      <a:r>
                        <a:rPr lang="en-US" sz="1200">
                          <a:effectLst/>
                          <a:latin typeface="Times New Roman" charset="0"/>
                          <a:ea typeface="Times New Roman" charset="0"/>
                        </a:rPr>
                        <a:t>MongoDB</a:t>
                      </a:r>
                    </a:p>
                  </a:txBody>
                  <a:tcPr marL="54369" marR="54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342900" marR="0" lvl="0" indent="-342900" algn="l">
                        <a:spcBef>
                          <a:spcPts val="0"/>
                        </a:spcBef>
                        <a:spcAft>
                          <a:spcPts val="0"/>
                        </a:spcAft>
                        <a:buFont typeface="Symbol" charset="2"/>
                        <a:buChar char=""/>
                      </a:pPr>
                      <a:r>
                        <a:rPr lang="en-US" sz="1200" dirty="0">
                          <a:effectLst/>
                          <a:latin typeface="Times New Roman" charset="0"/>
                          <a:ea typeface="Times New Roman" charset="0"/>
                        </a:rPr>
                        <a:t>Store data for web server/ Communicate with web </a:t>
                      </a:r>
                      <a:r>
                        <a:rPr lang="en-US" sz="1200" dirty="0" err="1">
                          <a:effectLst/>
                          <a:latin typeface="Times New Roman" charset="0"/>
                          <a:ea typeface="Times New Roman" charset="0"/>
                        </a:rPr>
                        <a:t>werver</a:t>
                      </a:r>
                      <a:endParaRPr lang="en-US" sz="1200" dirty="0">
                        <a:effectLst/>
                        <a:latin typeface="Times New Roman" charset="0"/>
                        <a:ea typeface="Times New Roman" charset="0"/>
                      </a:endParaRPr>
                    </a:p>
                    <a:p>
                      <a:pPr marL="342900" marR="0" lvl="0" indent="-342900" algn="l">
                        <a:spcBef>
                          <a:spcPts val="0"/>
                        </a:spcBef>
                        <a:spcAft>
                          <a:spcPts val="0"/>
                        </a:spcAft>
                        <a:buFont typeface="Symbol" charset="2"/>
                        <a:buChar char=""/>
                      </a:pPr>
                      <a:r>
                        <a:rPr lang="en-US" sz="1200" dirty="0">
                          <a:effectLst/>
                          <a:latin typeface="Times New Roman" charset="0"/>
                          <a:ea typeface="Times New Roman" charset="0"/>
                        </a:rPr>
                        <a:t>Render Data</a:t>
                      </a:r>
                    </a:p>
                    <a:p>
                      <a:pPr marL="342900" marR="0" lvl="0" indent="-342900" algn="l">
                        <a:spcBef>
                          <a:spcPts val="0"/>
                        </a:spcBef>
                        <a:spcAft>
                          <a:spcPts val="0"/>
                        </a:spcAft>
                        <a:buFont typeface="Symbol" charset="2"/>
                        <a:buChar char=""/>
                      </a:pPr>
                      <a:r>
                        <a:rPr lang="en-US" sz="1200" dirty="0">
                          <a:effectLst/>
                          <a:latin typeface="Times New Roman" charset="0"/>
                          <a:ea typeface="Times New Roman" charset="0"/>
                        </a:rPr>
                        <a:t>Data Modeling</a:t>
                      </a:r>
                    </a:p>
                  </a:txBody>
                  <a:tcPr marL="54369" marR="54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5149133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456" y="0"/>
            <a:ext cx="10018713" cy="1752599"/>
          </a:xfrm>
        </p:spPr>
        <p:txBody>
          <a:bodyPr/>
          <a:lstStyle/>
          <a:p>
            <a:pPr algn="l"/>
            <a:r>
              <a:rPr lang="en-US" dirty="0" smtClean="0"/>
              <a:t>Human Interface Design</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924029" y="1297054"/>
            <a:ext cx="3850536" cy="5168211"/>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6745357" y="1297055"/>
            <a:ext cx="3843131" cy="5168211"/>
          </a:xfrm>
          <a:prstGeom prst="rect">
            <a:avLst/>
          </a:prstGeom>
        </p:spPr>
      </p:pic>
    </p:spTree>
    <p:extLst>
      <p:ext uri="{BB962C8B-B14F-4D97-AF65-F5344CB8AC3E}">
        <p14:creationId xmlns:p14="http://schemas.microsoft.com/office/powerpoint/2010/main" val="20709266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Interface Design: Screen Objects and Action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2253277"/>
              </p:ext>
            </p:extLst>
          </p:nvPr>
        </p:nvGraphicFramePr>
        <p:xfrm>
          <a:off x="3753644" y="2887980"/>
          <a:ext cx="5480050" cy="3169920"/>
        </p:xfrm>
        <a:graphic>
          <a:graphicData uri="http://schemas.openxmlformats.org/drawingml/2006/table">
            <a:tbl>
              <a:tblPr firstRow="1" firstCol="1" bandRow="1"/>
              <a:tblGrid>
                <a:gridCol w="2740025"/>
                <a:gridCol w="2740025"/>
              </a:tblGrid>
              <a:tr h="0">
                <a:tc>
                  <a:txBody>
                    <a:bodyPr/>
                    <a:lstStyle/>
                    <a:p>
                      <a:pPr marL="0" marR="0">
                        <a:spcBef>
                          <a:spcPts val="0"/>
                        </a:spcBef>
                        <a:spcAft>
                          <a:spcPts val="0"/>
                        </a:spcAft>
                      </a:pPr>
                      <a:r>
                        <a:rPr lang="en-US" sz="1600" b="1">
                          <a:effectLst/>
                          <a:latin typeface="Times New Roman" charset="0"/>
                          <a:ea typeface="Times New Roman" charset="0"/>
                        </a:rPr>
                        <a:t>Object</a:t>
                      </a:r>
                      <a:endParaRPr lang="en-US" sz="1200">
                        <a:effectLst/>
                        <a:latin typeface="Times New Roman" charset="0"/>
                        <a:ea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600" b="1">
                          <a:effectLst/>
                          <a:latin typeface="Times New Roman" charset="0"/>
                          <a:ea typeface="Times New Roman" charset="0"/>
                        </a:rPr>
                        <a:t>Action</a:t>
                      </a:r>
                      <a:endParaRPr lang="en-US" sz="1200">
                        <a:effectLst/>
                        <a:latin typeface="Times New Roman" charset="0"/>
                        <a:ea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spcBef>
                          <a:spcPts val="0"/>
                        </a:spcBef>
                        <a:spcAft>
                          <a:spcPts val="0"/>
                        </a:spcAft>
                      </a:pPr>
                      <a:r>
                        <a:rPr lang="en-US" sz="1600">
                          <a:effectLst/>
                          <a:latin typeface="Times New Roman" charset="0"/>
                          <a:ea typeface="Times New Roman" charset="0"/>
                        </a:rPr>
                        <a:t>Login</a:t>
                      </a:r>
                      <a:endParaRPr lang="en-US" sz="1200">
                        <a:effectLst/>
                        <a:latin typeface="Times New Roman" charset="0"/>
                        <a:ea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342900" marR="0" lvl="0" indent="-342900">
                        <a:spcBef>
                          <a:spcPts val="0"/>
                        </a:spcBef>
                        <a:spcAft>
                          <a:spcPts val="0"/>
                        </a:spcAft>
                        <a:buFont typeface="Symbol" charset="2"/>
                        <a:buChar char=""/>
                      </a:pPr>
                      <a:r>
                        <a:rPr lang="en-US" sz="1600">
                          <a:effectLst/>
                          <a:latin typeface="Times New Roman" charset="0"/>
                          <a:ea typeface="Times New Roman" charset="0"/>
                        </a:rPr>
                        <a:t>User authentication</a:t>
                      </a:r>
                      <a:endParaRPr lang="en-US" sz="1200">
                        <a:effectLst/>
                        <a:latin typeface="Times New Roman" charset="0"/>
                        <a:ea typeface="Times New Roman" charset="0"/>
                      </a:endParaRPr>
                    </a:p>
                    <a:p>
                      <a:pPr marL="342900" marR="0" lvl="0" indent="-342900">
                        <a:spcBef>
                          <a:spcPts val="0"/>
                        </a:spcBef>
                        <a:spcAft>
                          <a:spcPts val="0"/>
                        </a:spcAft>
                        <a:buFont typeface="Symbol" charset="2"/>
                        <a:buChar char=""/>
                      </a:pPr>
                      <a:r>
                        <a:rPr lang="en-US" sz="1600">
                          <a:effectLst/>
                          <a:latin typeface="Times New Roman" charset="0"/>
                          <a:ea typeface="Times New Roman" charset="0"/>
                        </a:rPr>
                        <a:t>Link to Dashboard</a:t>
                      </a:r>
                      <a:endParaRPr lang="en-US" sz="1200">
                        <a:effectLst/>
                        <a:latin typeface="Times New Roman" charset="0"/>
                        <a:ea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spcBef>
                          <a:spcPts val="0"/>
                        </a:spcBef>
                        <a:spcAft>
                          <a:spcPts val="0"/>
                        </a:spcAft>
                      </a:pPr>
                      <a:r>
                        <a:rPr lang="en-US" sz="1600">
                          <a:effectLst/>
                          <a:latin typeface="Times New Roman" charset="0"/>
                          <a:ea typeface="Times New Roman" charset="0"/>
                        </a:rPr>
                        <a:t>FB Login</a:t>
                      </a:r>
                      <a:endParaRPr lang="en-US" sz="1200">
                        <a:effectLst/>
                        <a:latin typeface="Times New Roman" charset="0"/>
                        <a:ea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342900" marR="0" lvl="0" indent="-342900">
                        <a:spcBef>
                          <a:spcPts val="0"/>
                        </a:spcBef>
                        <a:spcAft>
                          <a:spcPts val="0"/>
                        </a:spcAft>
                        <a:buFont typeface="Symbol" charset="2"/>
                        <a:buChar char=""/>
                      </a:pPr>
                      <a:r>
                        <a:rPr lang="en-US" sz="1600" dirty="0" smtClean="0">
                          <a:effectLst/>
                          <a:latin typeface="Times New Roman" charset="0"/>
                          <a:ea typeface="Times New Roman" charset="0"/>
                        </a:rPr>
                        <a:t>Permission</a:t>
                      </a:r>
                    </a:p>
                    <a:p>
                      <a:pPr marL="342900" marR="0" lvl="0" indent="-342900">
                        <a:spcBef>
                          <a:spcPts val="0"/>
                        </a:spcBef>
                        <a:spcAft>
                          <a:spcPts val="0"/>
                        </a:spcAft>
                        <a:buFont typeface="Symbol" charset="2"/>
                        <a:buChar char=""/>
                      </a:pPr>
                      <a:r>
                        <a:rPr lang="en-US" sz="1600" dirty="0" smtClean="0">
                          <a:effectLst/>
                          <a:latin typeface="Times New Roman" charset="0"/>
                          <a:ea typeface="Times New Roman" charset="0"/>
                        </a:rPr>
                        <a:t>Link to Dashboard</a:t>
                      </a:r>
                    </a:p>
                    <a:p>
                      <a:pPr marL="342900" marR="0" lvl="0" indent="-342900">
                        <a:spcBef>
                          <a:spcPts val="0"/>
                        </a:spcBef>
                        <a:spcAft>
                          <a:spcPts val="0"/>
                        </a:spcAft>
                        <a:buFont typeface="Symbol" charset="2"/>
                        <a:buChar char=""/>
                      </a:pPr>
                      <a:r>
                        <a:rPr lang="en-US" sz="1600" dirty="0" smtClean="0">
                          <a:effectLst/>
                          <a:latin typeface="Times New Roman" charset="0"/>
                          <a:ea typeface="Times New Roman" charset="0"/>
                        </a:rPr>
                        <a:t>Send</a:t>
                      </a:r>
                      <a:r>
                        <a:rPr lang="en-US" sz="1600" baseline="0" dirty="0" smtClean="0">
                          <a:effectLst/>
                          <a:latin typeface="Times New Roman" charset="0"/>
                          <a:ea typeface="Times New Roman" charset="0"/>
                        </a:rPr>
                        <a:t> FB data to </a:t>
                      </a:r>
                      <a:r>
                        <a:rPr lang="en-US" sz="1600" baseline="0" dirty="0" err="1" smtClean="0">
                          <a:effectLst/>
                          <a:latin typeface="Times New Roman" charset="0"/>
                          <a:ea typeface="Times New Roman" charset="0"/>
                        </a:rPr>
                        <a:t>MongoDB</a:t>
                      </a:r>
                      <a:endParaRPr lang="en-US" sz="1200" dirty="0">
                        <a:effectLst/>
                        <a:latin typeface="Times New Roman" charset="0"/>
                        <a:ea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spcBef>
                          <a:spcPts val="0"/>
                        </a:spcBef>
                        <a:spcAft>
                          <a:spcPts val="0"/>
                        </a:spcAft>
                      </a:pPr>
                      <a:r>
                        <a:rPr lang="en-US" sz="1600" dirty="0">
                          <a:effectLst/>
                          <a:latin typeface="Times New Roman" charset="0"/>
                          <a:ea typeface="Times New Roman" charset="0"/>
                        </a:rPr>
                        <a:t>Register</a:t>
                      </a:r>
                      <a:endParaRPr lang="en-US" sz="1200" dirty="0">
                        <a:effectLst/>
                        <a:latin typeface="Times New Roman" charset="0"/>
                        <a:ea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342900" marR="0" lvl="0" indent="-342900">
                        <a:spcBef>
                          <a:spcPts val="0"/>
                        </a:spcBef>
                        <a:spcAft>
                          <a:spcPts val="0"/>
                        </a:spcAft>
                        <a:buFont typeface="Symbol" charset="2"/>
                        <a:buChar char=""/>
                      </a:pPr>
                      <a:r>
                        <a:rPr lang="en-US" sz="1600" dirty="0">
                          <a:effectLst/>
                          <a:latin typeface="Times New Roman" charset="0"/>
                          <a:ea typeface="Times New Roman" charset="0"/>
                        </a:rPr>
                        <a:t>Required Info</a:t>
                      </a:r>
                      <a:endParaRPr lang="en-US" sz="1200" dirty="0">
                        <a:effectLst/>
                        <a:latin typeface="Times New Roman" charset="0"/>
                        <a:ea typeface="Times New Roman" charset="0"/>
                      </a:endParaRPr>
                    </a:p>
                    <a:p>
                      <a:pPr marL="742950" marR="0" lvl="1" indent="-285750">
                        <a:spcBef>
                          <a:spcPts val="0"/>
                        </a:spcBef>
                        <a:spcAft>
                          <a:spcPts val="0"/>
                        </a:spcAft>
                        <a:buFont typeface="Courier New" charset="0"/>
                        <a:buChar char="o"/>
                      </a:pPr>
                      <a:r>
                        <a:rPr lang="en-US" sz="1600" dirty="0">
                          <a:effectLst/>
                          <a:latin typeface="Times New Roman" charset="0"/>
                          <a:ea typeface="Times New Roman" charset="0"/>
                        </a:rPr>
                        <a:t>First/Last Name</a:t>
                      </a:r>
                      <a:endParaRPr lang="en-US" sz="1200" dirty="0">
                        <a:effectLst/>
                        <a:latin typeface="Times New Roman" charset="0"/>
                        <a:ea typeface="Times New Roman" charset="0"/>
                      </a:endParaRPr>
                    </a:p>
                    <a:p>
                      <a:pPr marL="742950" marR="0" lvl="1" indent="-285750">
                        <a:spcBef>
                          <a:spcPts val="0"/>
                        </a:spcBef>
                        <a:spcAft>
                          <a:spcPts val="0"/>
                        </a:spcAft>
                        <a:buFont typeface="Courier New" charset="0"/>
                        <a:buChar char="o"/>
                      </a:pPr>
                      <a:r>
                        <a:rPr lang="en-US" sz="1600" dirty="0">
                          <a:effectLst/>
                          <a:latin typeface="Times New Roman" charset="0"/>
                          <a:ea typeface="Times New Roman" charset="0"/>
                        </a:rPr>
                        <a:t>Age</a:t>
                      </a:r>
                      <a:endParaRPr lang="en-US" sz="1200" dirty="0">
                        <a:effectLst/>
                        <a:latin typeface="Times New Roman" charset="0"/>
                        <a:ea typeface="Times New Roman" charset="0"/>
                      </a:endParaRPr>
                    </a:p>
                    <a:p>
                      <a:pPr marL="742950" marR="0" lvl="1" indent="-285750">
                        <a:spcBef>
                          <a:spcPts val="0"/>
                        </a:spcBef>
                        <a:spcAft>
                          <a:spcPts val="0"/>
                        </a:spcAft>
                        <a:buFont typeface="Courier New" charset="0"/>
                        <a:buChar char="o"/>
                      </a:pPr>
                      <a:r>
                        <a:rPr lang="en-US" sz="1600" dirty="0">
                          <a:effectLst/>
                          <a:latin typeface="Times New Roman" charset="0"/>
                          <a:ea typeface="Times New Roman" charset="0"/>
                        </a:rPr>
                        <a:t>Weight</a:t>
                      </a:r>
                      <a:endParaRPr lang="en-US" sz="1200" dirty="0">
                        <a:effectLst/>
                        <a:latin typeface="Times New Roman" charset="0"/>
                        <a:ea typeface="Times New Roman" charset="0"/>
                      </a:endParaRPr>
                    </a:p>
                    <a:p>
                      <a:pPr marL="742950" marR="0" lvl="1" indent="-285750">
                        <a:spcBef>
                          <a:spcPts val="0"/>
                        </a:spcBef>
                        <a:spcAft>
                          <a:spcPts val="0"/>
                        </a:spcAft>
                        <a:buFont typeface="Courier New" charset="0"/>
                        <a:buChar char="o"/>
                      </a:pPr>
                      <a:r>
                        <a:rPr lang="en-US" sz="1600" dirty="0">
                          <a:effectLst/>
                          <a:latin typeface="Times New Roman" charset="0"/>
                          <a:ea typeface="Times New Roman" charset="0"/>
                        </a:rPr>
                        <a:t>Height</a:t>
                      </a:r>
                      <a:endParaRPr lang="en-US" sz="1200" dirty="0">
                        <a:effectLst/>
                        <a:latin typeface="Times New Roman" charset="0"/>
                        <a:ea typeface="Times New Roman" charset="0"/>
                      </a:endParaRPr>
                    </a:p>
                    <a:p>
                      <a:pPr marL="742950" marR="0" lvl="1" indent="-285750">
                        <a:spcBef>
                          <a:spcPts val="0"/>
                        </a:spcBef>
                        <a:spcAft>
                          <a:spcPts val="0"/>
                        </a:spcAft>
                        <a:buFont typeface="Courier New" charset="0"/>
                        <a:buChar char="o"/>
                      </a:pPr>
                      <a:r>
                        <a:rPr lang="en-US" sz="1600" dirty="0">
                          <a:effectLst/>
                          <a:latin typeface="Times New Roman" charset="0"/>
                          <a:ea typeface="Times New Roman" charset="0"/>
                        </a:rPr>
                        <a:t>Email/username</a:t>
                      </a:r>
                      <a:endParaRPr lang="en-US" sz="1200" dirty="0">
                        <a:effectLst/>
                        <a:latin typeface="Times New Roman" charset="0"/>
                        <a:ea typeface="Times New Roman" charset="0"/>
                      </a:endParaRPr>
                    </a:p>
                    <a:p>
                      <a:pPr marL="742950" marR="0" lvl="1" indent="-285750">
                        <a:spcBef>
                          <a:spcPts val="0"/>
                        </a:spcBef>
                        <a:spcAft>
                          <a:spcPts val="0"/>
                        </a:spcAft>
                        <a:buFont typeface="Courier New" charset="0"/>
                        <a:buChar char="o"/>
                      </a:pPr>
                      <a:r>
                        <a:rPr lang="en-US" sz="1600" dirty="0">
                          <a:effectLst/>
                          <a:latin typeface="Times New Roman" charset="0"/>
                          <a:ea typeface="Times New Roman" charset="0"/>
                        </a:rPr>
                        <a:t>Password</a:t>
                      </a:r>
                      <a:endParaRPr lang="en-US" sz="1200" dirty="0">
                        <a:effectLst/>
                        <a:latin typeface="Times New Roman" charset="0"/>
                        <a:ea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231853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Matrix</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2141208"/>
              </p:ext>
            </p:extLst>
          </p:nvPr>
        </p:nvGraphicFramePr>
        <p:xfrm>
          <a:off x="2902226" y="2623930"/>
          <a:ext cx="6331468" cy="2159207"/>
        </p:xfrm>
        <a:graphic>
          <a:graphicData uri="http://schemas.openxmlformats.org/drawingml/2006/table">
            <a:tbl>
              <a:tblPr firstRow="1" firstCol="1" bandRow="1"/>
              <a:tblGrid>
                <a:gridCol w="3165734"/>
                <a:gridCol w="3165734"/>
              </a:tblGrid>
              <a:tr h="356362">
                <a:tc>
                  <a:txBody>
                    <a:bodyPr/>
                    <a:lstStyle/>
                    <a:p>
                      <a:pPr marL="0" marR="0">
                        <a:spcBef>
                          <a:spcPts val="0"/>
                        </a:spcBef>
                        <a:spcAft>
                          <a:spcPts val="0"/>
                        </a:spcAft>
                      </a:pPr>
                      <a:r>
                        <a:rPr lang="en-US" sz="1400" b="1">
                          <a:effectLst/>
                          <a:latin typeface="Times New Roman" charset="0"/>
                          <a:ea typeface="Times New Roman" charset="0"/>
                        </a:rPr>
                        <a:t>SRS Document</a:t>
                      </a:r>
                      <a:endParaRPr lang="en-US" sz="1400">
                        <a:effectLst/>
                        <a:latin typeface="Times New Roman" charset="0"/>
                        <a:ea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400" b="1">
                          <a:effectLst/>
                          <a:latin typeface="Times New Roman" charset="0"/>
                          <a:ea typeface="Times New Roman" charset="0"/>
                        </a:rPr>
                        <a:t>SDD Document</a:t>
                      </a:r>
                      <a:endParaRPr lang="en-US" sz="1400">
                        <a:effectLst/>
                        <a:latin typeface="Times New Roman" charset="0"/>
                        <a:ea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6362">
                <a:tc>
                  <a:txBody>
                    <a:bodyPr/>
                    <a:lstStyle/>
                    <a:p>
                      <a:pPr marL="342900" marR="0" lvl="0" indent="-342900">
                        <a:spcBef>
                          <a:spcPts val="0"/>
                        </a:spcBef>
                        <a:spcAft>
                          <a:spcPts val="0"/>
                        </a:spcAft>
                        <a:buFont typeface="Symbol" charset="2"/>
                        <a:buChar char=""/>
                      </a:pPr>
                      <a:r>
                        <a:rPr lang="en-US" sz="1400">
                          <a:effectLst/>
                          <a:latin typeface="Times New Roman" charset="0"/>
                          <a:ea typeface="Times New Roman" charset="0"/>
                        </a:rPr>
                        <a:t>1.2 Scope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342900" marR="0" lvl="0" indent="-342900">
                        <a:spcBef>
                          <a:spcPts val="0"/>
                        </a:spcBef>
                        <a:spcAft>
                          <a:spcPts val="0"/>
                        </a:spcAft>
                        <a:buFont typeface="Symbol" charset="2"/>
                        <a:buChar char=""/>
                      </a:pPr>
                      <a:r>
                        <a:rPr lang="en-US" sz="1400">
                          <a:effectLst/>
                          <a:latin typeface="Times New Roman" charset="0"/>
                          <a:ea typeface="Times New Roman" charset="0"/>
                        </a:rPr>
                        <a:t>1.2 Scope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733759">
                <a:tc>
                  <a:txBody>
                    <a:bodyPr/>
                    <a:lstStyle/>
                    <a:p>
                      <a:pPr marL="342900" marR="0" lvl="0" indent="-342900">
                        <a:spcBef>
                          <a:spcPts val="0"/>
                        </a:spcBef>
                        <a:spcAft>
                          <a:spcPts val="0"/>
                        </a:spcAft>
                        <a:buFont typeface="Symbol" charset="2"/>
                        <a:buChar char=""/>
                      </a:pPr>
                      <a:r>
                        <a:rPr lang="en-US" sz="1400">
                          <a:effectLst/>
                          <a:latin typeface="Times New Roman" charset="0"/>
                          <a:ea typeface="Times New Roman" charset="0"/>
                        </a:rPr>
                        <a:t>2 Overall Description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342900" marR="0" lvl="0" indent="-342900">
                        <a:spcBef>
                          <a:spcPts val="0"/>
                        </a:spcBef>
                        <a:spcAft>
                          <a:spcPts val="0"/>
                        </a:spcAft>
                        <a:buFont typeface="Symbol" charset="2"/>
                        <a:buChar char=""/>
                      </a:pPr>
                      <a:r>
                        <a:rPr lang="en-US" sz="1400">
                          <a:effectLst/>
                          <a:latin typeface="Times New Roman" charset="0"/>
                          <a:ea typeface="Times New Roman" charset="0"/>
                        </a:rPr>
                        <a:t>2 System Overview</a:t>
                      </a:r>
                    </a:p>
                    <a:p>
                      <a:pPr marL="342900" marR="0" lvl="0" indent="-342900">
                        <a:spcBef>
                          <a:spcPts val="0"/>
                        </a:spcBef>
                        <a:spcAft>
                          <a:spcPts val="0"/>
                        </a:spcAft>
                        <a:buFont typeface="Symbol" charset="2"/>
                        <a:buChar char=""/>
                      </a:pPr>
                      <a:r>
                        <a:rPr lang="en-US" sz="1400">
                          <a:effectLst/>
                          <a:latin typeface="Times New Roman" charset="0"/>
                          <a:ea typeface="Times New Roman" charset="0"/>
                        </a:rPr>
                        <a:t>3 System Architecture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712724">
                <a:tc>
                  <a:txBody>
                    <a:bodyPr/>
                    <a:lstStyle/>
                    <a:p>
                      <a:pPr marL="342900" marR="0" lvl="0" indent="-342900">
                        <a:spcBef>
                          <a:spcPts val="0"/>
                        </a:spcBef>
                        <a:spcAft>
                          <a:spcPts val="0"/>
                        </a:spcAft>
                        <a:buFont typeface="Symbol" charset="2"/>
                        <a:buChar char=""/>
                      </a:pPr>
                      <a:r>
                        <a:rPr lang="en-US" sz="1400">
                          <a:effectLst/>
                          <a:latin typeface="Times New Roman" charset="0"/>
                          <a:ea typeface="Times New Roman" charset="0"/>
                        </a:rPr>
                        <a:t>3 Specific Requirements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342900" marR="0" lvl="0" indent="-342900">
                        <a:spcBef>
                          <a:spcPts val="0"/>
                        </a:spcBef>
                        <a:spcAft>
                          <a:spcPts val="0"/>
                        </a:spcAft>
                        <a:buFont typeface="Symbol" charset="2"/>
                        <a:buChar char=""/>
                      </a:pPr>
                      <a:r>
                        <a:rPr lang="en-US" sz="1400" dirty="0">
                          <a:effectLst/>
                          <a:latin typeface="Times New Roman" charset="0"/>
                          <a:ea typeface="Times New Roman" charset="0"/>
                        </a:rPr>
                        <a:t>4 Data Design</a:t>
                      </a:r>
                    </a:p>
                    <a:p>
                      <a:pPr marL="342900" marR="0" lvl="0" indent="-342900">
                        <a:spcBef>
                          <a:spcPts val="0"/>
                        </a:spcBef>
                        <a:spcAft>
                          <a:spcPts val="0"/>
                        </a:spcAft>
                        <a:buFont typeface="Symbol" charset="2"/>
                        <a:buChar char=""/>
                      </a:pPr>
                      <a:r>
                        <a:rPr lang="en-US" sz="1400" dirty="0">
                          <a:effectLst/>
                          <a:latin typeface="Times New Roman" charset="0"/>
                          <a:ea typeface="Times New Roman" charset="0"/>
                        </a:rPr>
                        <a:t>5 Component Design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6533741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1484310" y="2197099"/>
            <a:ext cx="10018713" cy="3124201"/>
          </a:xfrm>
        </p:spPr>
        <p:txBody>
          <a:bodyPr>
            <a:normAutofit fontScale="70000" lnSpcReduction="20000"/>
          </a:bodyPr>
          <a:lstStyle/>
          <a:p>
            <a:r>
              <a:rPr lang="en-US" dirty="0" smtClean="0"/>
              <a:t>Introduction</a:t>
            </a:r>
          </a:p>
          <a:p>
            <a:r>
              <a:rPr lang="en-US" dirty="0" smtClean="0"/>
              <a:t>Reference Material</a:t>
            </a:r>
          </a:p>
          <a:p>
            <a:r>
              <a:rPr lang="en-US" dirty="0" smtClean="0"/>
              <a:t>Definitions and Acronyms</a:t>
            </a:r>
          </a:p>
          <a:p>
            <a:r>
              <a:rPr lang="en-US" b="1" dirty="0" smtClean="0"/>
              <a:t>System Overview</a:t>
            </a:r>
          </a:p>
          <a:p>
            <a:r>
              <a:rPr lang="en-US" b="1" dirty="0" smtClean="0"/>
              <a:t>System Architecture</a:t>
            </a:r>
          </a:p>
          <a:p>
            <a:r>
              <a:rPr lang="en-US" b="1" dirty="0" smtClean="0"/>
              <a:t>Data Design</a:t>
            </a:r>
          </a:p>
          <a:p>
            <a:r>
              <a:rPr lang="en-US" dirty="0" smtClean="0"/>
              <a:t>Component Design</a:t>
            </a:r>
          </a:p>
          <a:p>
            <a:r>
              <a:rPr lang="en-US" dirty="0" smtClean="0"/>
              <a:t>Human Interface Design</a:t>
            </a:r>
          </a:p>
          <a:p>
            <a:r>
              <a:rPr lang="en-US" dirty="0" smtClean="0"/>
              <a:t>Requirements Matrix</a:t>
            </a:r>
            <a:endParaRPr lang="en-US" dirty="0"/>
          </a:p>
        </p:txBody>
      </p:sp>
    </p:spTree>
    <p:extLst>
      <p:ext uri="{BB962C8B-B14F-4D97-AF65-F5344CB8AC3E}">
        <p14:creationId xmlns:p14="http://schemas.microsoft.com/office/powerpoint/2010/main" val="16383402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Purpose: </a:t>
            </a:r>
            <a:r>
              <a:rPr lang="en-US" dirty="0" smtClean="0"/>
              <a:t>The </a:t>
            </a:r>
            <a:r>
              <a:rPr lang="en-US" dirty="0"/>
              <a:t>purpose of this Software Design Document is to ensure that database transactions with the </a:t>
            </a:r>
            <a:r>
              <a:rPr lang="en-US" dirty="0" err="1"/>
              <a:t>MedVoice</a:t>
            </a:r>
            <a:r>
              <a:rPr lang="en-US" dirty="0"/>
              <a:t> mobile application meets its requirements </a:t>
            </a:r>
            <a:r>
              <a:rPr lang="en-US" dirty="0" smtClean="0"/>
              <a:t>outlined </a:t>
            </a:r>
            <a:r>
              <a:rPr lang="en-US" dirty="0"/>
              <a:t>in the </a:t>
            </a:r>
            <a:r>
              <a:rPr lang="en-US" dirty="0" err="1"/>
              <a:t>Medvoice</a:t>
            </a:r>
            <a:r>
              <a:rPr lang="en-US" dirty="0"/>
              <a:t> SRS document. </a:t>
            </a:r>
            <a:endParaRPr lang="en-US" dirty="0" smtClean="0"/>
          </a:p>
          <a:p>
            <a:r>
              <a:rPr lang="en-US" b="1" dirty="0" smtClean="0"/>
              <a:t>Scope: </a:t>
            </a:r>
            <a:r>
              <a:rPr lang="en-US" dirty="0" err="1" smtClean="0"/>
              <a:t>MedVoice</a:t>
            </a:r>
            <a:r>
              <a:rPr lang="en-US" dirty="0" smtClean="0"/>
              <a:t> </a:t>
            </a:r>
            <a:r>
              <a:rPr lang="en-US" dirty="0"/>
              <a:t>will have the ability to retrieve and send data to and from a selected database upon logging into the mobile application. Using the collected data, users will be grouped according to interests and </a:t>
            </a:r>
            <a:r>
              <a:rPr lang="en-US" dirty="0" smtClean="0"/>
              <a:t>similarities.</a:t>
            </a:r>
            <a:r>
              <a:rPr lang="en-US" dirty="0"/>
              <a:t> </a:t>
            </a:r>
            <a:r>
              <a:rPr lang="en-US" b="1" dirty="0" smtClean="0"/>
              <a:t>This </a:t>
            </a:r>
            <a:r>
              <a:rPr lang="en-US" b="1" dirty="0"/>
              <a:t>Software Design Document will focus solely on aggregating user data upon logging into the mobile application via Facebook, and </a:t>
            </a:r>
            <a:r>
              <a:rPr lang="en-US" b="1" dirty="0" smtClean="0"/>
              <a:t>describe transactions between </a:t>
            </a:r>
            <a:r>
              <a:rPr lang="en-US" b="1" dirty="0" err="1" smtClean="0"/>
              <a:t>MongoDB</a:t>
            </a:r>
            <a:r>
              <a:rPr lang="en-US" b="1" dirty="0" smtClean="0"/>
              <a:t> </a:t>
            </a:r>
            <a:r>
              <a:rPr lang="en-US" b="1" dirty="0"/>
              <a:t>and the mobile application. </a:t>
            </a:r>
          </a:p>
          <a:p>
            <a:endParaRPr lang="en-US" dirty="0"/>
          </a:p>
          <a:p>
            <a:endParaRPr lang="en-US" dirty="0"/>
          </a:p>
        </p:txBody>
      </p:sp>
    </p:spTree>
    <p:extLst>
      <p:ext uri="{BB962C8B-B14F-4D97-AF65-F5344CB8AC3E}">
        <p14:creationId xmlns:p14="http://schemas.microsoft.com/office/powerpoint/2010/main" val="596925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Material</a:t>
            </a:r>
            <a:endParaRPr lang="en-US" dirty="0"/>
          </a:p>
        </p:txBody>
      </p:sp>
      <p:sp>
        <p:nvSpPr>
          <p:cNvPr id="3" name="Content Placeholder 2"/>
          <p:cNvSpPr>
            <a:spLocks noGrp="1"/>
          </p:cNvSpPr>
          <p:nvPr>
            <p:ph idx="1"/>
          </p:nvPr>
        </p:nvSpPr>
        <p:spPr>
          <a:xfrm>
            <a:off x="1484310" y="2146299"/>
            <a:ext cx="10018713" cy="3124201"/>
          </a:xfrm>
        </p:spPr>
        <p:txBody>
          <a:bodyPr>
            <a:normAutofit fontScale="70000" lnSpcReduction="20000"/>
          </a:bodyPr>
          <a:lstStyle/>
          <a:p>
            <a:pPr marL="0" indent="0">
              <a:buNone/>
            </a:pPr>
            <a:r>
              <a:rPr lang="en-US" dirty="0"/>
              <a:t>[1] </a:t>
            </a:r>
            <a:r>
              <a:rPr lang="en-US" dirty="0" err="1"/>
              <a:t>Docs.mongodb.org</a:t>
            </a:r>
            <a:r>
              <a:rPr lang="en-US" dirty="0"/>
              <a:t>, "The </a:t>
            </a:r>
            <a:r>
              <a:rPr lang="en-US" dirty="0" err="1"/>
              <a:t>MongoDB</a:t>
            </a:r>
            <a:r>
              <a:rPr lang="en-US" dirty="0"/>
              <a:t> 3.2 Manual — </a:t>
            </a:r>
            <a:r>
              <a:rPr lang="en-US" dirty="0" err="1"/>
              <a:t>MongoDB</a:t>
            </a:r>
            <a:r>
              <a:rPr lang="en-US" dirty="0"/>
              <a:t> Manual 3.2", 2015. [Online]. Available: https://</a:t>
            </a:r>
            <a:r>
              <a:rPr lang="en-US" dirty="0" err="1"/>
              <a:t>docs.mongodb.org</a:t>
            </a:r>
            <a:r>
              <a:rPr lang="en-US" dirty="0"/>
              <a:t>/manual/?_</a:t>
            </a:r>
            <a:r>
              <a:rPr lang="en-US" dirty="0" err="1"/>
              <a:t>ga</a:t>
            </a:r>
            <a:r>
              <a:rPr lang="en-US" dirty="0"/>
              <a:t>=1.115763206.1624318876.1449113191. [Accessed: 18- Dec- 2015].</a:t>
            </a:r>
          </a:p>
          <a:p>
            <a:pPr marL="0" indent="0">
              <a:buNone/>
            </a:pPr>
            <a:r>
              <a:rPr lang="en-US" dirty="0"/>
              <a:t>[2] C. Sears, "Components · Ratchet", </a:t>
            </a:r>
            <a:r>
              <a:rPr lang="en-US" i="1" dirty="0" err="1"/>
              <a:t>Goratchet.com</a:t>
            </a:r>
            <a:r>
              <a:rPr lang="en-US" dirty="0"/>
              <a:t>, 2015. [Online]. Available: http://</a:t>
            </a:r>
            <a:r>
              <a:rPr lang="en-US" dirty="0" err="1"/>
              <a:t>goratchet.com</a:t>
            </a:r>
            <a:r>
              <a:rPr lang="en-US" dirty="0"/>
              <a:t>/components/. [Accessed: 18- Dec- 2015].</a:t>
            </a:r>
          </a:p>
          <a:p>
            <a:pPr marL="0" indent="0">
              <a:buNone/>
            </a:pPr>
            <a:r>
              <a:rPr lang="en-US" dirty="0"/>
              <a:t>[3] </a:t>
            </a:r>
            <a:r>
              <a:rPr lang="en-US" dirty="0" err="1"/>
              <a:t>Getbootstrap.com</a:t>
            </a:r>
            <a:r>
              <a:rPr lang="en-US" dirty="0"/>
              <a:t>, "Components · Bootstrap", 2015. [Online]. Available: http://</a:t>
            </a:r>
            <a:r>
              <a:rPr lang="en-US" dirty="0" err="1"/>
              <a:t>getbootstrap.com</a:t>
            </a:r>
            <a:r>
              <a:rPr lang="en-US" dirty="0"/>
              <a:t>/components/. [Accessed: 18- Dec- 2015].</a:t>
            </a:r>
          </a:p>
          <a:p>
            <a:pPr marL="0" indent="0">
              <a:buNone/>
            </a:pPr>
            <a:r>
              <a:rPr lang="en-US" dirty="0"/>
              <a:t>[4] W3schools.com, "W3Schools Online Web Tutorials", 2015. [Online]. Available: http://www.w3schools.com/. [Accessed: 18- Dec- 2015].</a:t>
            </a:r>
          </a:p>
          <a:p>
            <a:pPr marL="0" indent="0">
              <a:buNone/>
            </a:pPr>
            <a:r>
              <a:rPr lang="en-US" dirty="0"/>
              <a:t>[5] Facebook Developers, "Facebook Login for Apps - Developer Documentation - Facebook for Developers", 2015. [Online]. Available: https://</a:t>
            </a:r>
            <a:r>
              <a:rPr lang="en-US" dirty="0" err="1"/>
              <a:t>developers.facebook.com</a:t>
            </a:r>
            <a:r>
              <a:rPr lang="en-US" dirty="0"/>
              <a:t>/docs/</a:t>
            </a:r>
            <a:r>
              <a:rPr lang="en-US" dirty="0" err="1"/>
              <a:t>facebook</a:t>
            </a:r>
            <a:r>
              <a:rPr lang="en-US" dirty="0"/>
              <a:t>-login. [Accessed: 18- Dec- 2015].</a:t>
            </a:r>
          </a:p>
          <a:p>
            <a:endParaRPr lang="en-US" dirty="0"/>
          </a:p>
        </p:txBody>
      </p:sp>
    </p:spTree>
    <p:extLst>
      <p:ext uri="{BB962C8B-B14F-4D97-AF65-F5344CB8AC3E}">
        <p14:creationId xmlns:p14="http://schemas.microsoft.com/office/powerpoint/2010/main" val="6772688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41124"/>
            <a:ext cx="10018713" cy="1752599"/>
          </a:xfrm>
        </p:spPr>
        <p:txBody>
          <a:bodyPr/>
          <a:lstStyle/>
          <a:p>
            <a:r>
              <a:rPr lang="en-US" dirty="0" smtClean="0"/>
              <a:t>Definitions and Acronyms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14615380"/>
              </p:ext>
            </p:extLst>
          </p:nvPr>
        </p:nvGraphicFramePr>
        <p:xfrm>
          <a:off x="1891426" y="1111165"/>
          <a:ext cx="9444626" cy="5334000"/>
        </p:xfrm>
        <a:graphic>
          <a:graphicData uri="http://schemas.openxmlformats.org/drawingml/2006/table">
            <a:tbl>
              <a:tblPr/>
              <a:tblGrid>
                <a:gridCol w="4722313"/>
                <a:gridCol w="4722313"/>
              </a:tblGrid>
              <a:tr h="251776">
                <a:tc>
                  <a:txBody>
                    <a:bodyPr/>
                    <a:lstStyle/>
                    <a:p>
                      <a:pPr marL="0" marR="0">
                        <a:lnSpc>
                          <a:spcPts val="2000"/>
                        </a:lnSpc>
                        <a:spcBef>
                          <a:spcPts val="0"/>
                        </a:spcBef>
                        <a:spcAft>
                          <a:spcPts val="0"/>
                        </a:spcAft>
                      </a:pPr>
                      <a:r>
                        <a:rPr lang="en-US" sz="1200" dirty="0">
                          <a:effectLst/>
                          <a:latin typeface="Times New Roman" charset="0"/>
                          <a:ea typeface="Times New Roman" charset="0"/>
                        </a:rPr>
                        <a:t>SRS</a:t>
                      </a:r>
                    </a:p>
                  </a:txBody>
                  <a:tcPr marL="40168" marR="401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2000"/>
                        </a:lnSpc>
                        <a:spcBef>
                          <a:spcPts val="0"/>
                        </a:spcBef>
                        <a:spcAft>
                          <a:spcPts val="0"/>
                        </a:spcAft>
                      </a:pPr>
                      <a:r>
                        <a:rPr lang="en-US" sz="1200">
                          <a:effectLst/>
                          <a:latin typeface="Times New Roman" charset="0"/>
                          <a:ea typeface="Times New Roman" charset="0"/>
                        </a:rPr>
                        <a:t>Software Requirements Specification.</a:t>
                      </a:r>
                    </a:p>
                  </a:txBody>
                  <a:tcPr marL="40168" marR="401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51776">
                <a:tc>
                  <a:txBody>
                    <a:bodyPr/>
                    <a:lstStyle/>
                    <a:p>
                      <a:pPr marL="0" marR="0">
                        <a:lnSpc>
                          <a:spcPts val="2000"/>
                        </a:lnSpc>
                        <a:spcBef>
                          <a:spcPts val="0"/>
                        </a:spcBef>
                        <a:spcAft>
                          <a:spcPts val="0"/>
                        </a:spcAft>
                      </a:pPr>
                      <a:r>
                        <a:rPr lang="en-US" sz="1200" dirty="0">
                          <a:effectLst/>
                          <a:latin typeface="Times New Roman" charset="0"/>
                          <a:ea typeface="Times New Roman" charset="0"/>
                        </a:rPr>
                        <a:t>SDD</a:t>
                      </a:r>
                    </a:p>
                  </a:txBody>
                  <a:tcPr marL="40168" marR="401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2000"/>
                        </a:lnSpc>
                        <a:spcBef>
                          <a:spcPts val="0"/>
                        </a:spcBef>
                        <a:spcAft>
                          <a:spcPts val="0"/>
                        </a:spcAft>
                      </a:pPr>
                      <a:r>
                        <a:rPr lang="en-US" sz="1200">
                          <a:effectLst/>
                          <a:latin typeface="Times New Roman" charset="0"/>
                          <a:ea typeface="Times New Roman" charset="0"/>
                        </a:rPr>
                        <a:t>Software Design Document</a:t>
                      </a:r>
                    </a:p>
                  </a:txBody>
                  <a:tcPr marL="40168" marR="401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89904">
                <a:tc>
                  <a:txBody>
                    <a:bodyPr/>
                    <a:lstStyle/>
                    <a:p>
                      <a:pPr marL="0" marR="0">
                        <a:lnSpc>
                          <a:spcPts val="2000"/>
                        </a:lnSpc>
                        <a:spcBef>
                          <a:spcPts val="0"/>
                        </a:spcBef>
                        <a:spcAft>
                          <a:spcPts val="0"/>
                        </a:spcAft>
                      </a:pPr>
                      <a:r>
                        <a:rPr lang="en-US" sz="1200" dirty="0">
                          <a:effectLst/>
                          <a:latin typeface="Times New Roman" charset="0"/>
                          <a:ea typeface="Times New Roman" charset="0"/>
                        </a:rPr>
                        <a:t>XAMPP</a:t>
                      </a:r>
                    </a:p>
                  </a:txBody>
                  <a:tcPr marL="40168" marR="401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2000"/>
                        </a:lnSpc>
                        <a:spcBef>
                          <a:spcPts val="0"/>
                        </a:spcBef>
                        <a:spcAft>
                          <a:spcPts val="0"/>
                        </a:spcAft>
                      </a:pPr>
                      <a:r>
                        <a:rPr lang="en-US" sz="1200" dirty="0">
                          <a:effectLst/>
                          <a:latin typeface="Times New Roman" charset="0"/>
                          <a:ea typeface="Times New Roman" charset="0"/>
                        </a:rPr>
                        <a:t>X(“Cross”-platform), Apache HTTP Server, </a:t>
                      </a:r>
                      <a:r>
                        <a:rPr lang="en-US" sz="1200" dirty="0" err="1">
                          <a:effectLst/>
                          <a:latin typeface="Times New Roman" charset="0"/>
                          <a:ea typeface="Times New Roman" charset="0"/>
                        </a:rPr>
                        <a:t>MariaDB</a:t>
                      </a:r>
                      <a:r>
                        <a:rPr lang="en-US" sz="1200" dirty="0">
                          <a:effectLst/>
                          <a:latin typeface="Times New Roman" charset="0"/>
                          <a:ea typeface="Times New Roman" charset="0"/>
                        </a:rPr>
                        <a:t> (</a:t>
                      </a:r>
                      <a:r>
                        <a:rPr lang="en-US" sz="1200" dirty="0" err="1">
                          <a:effectLst/>
                          <a:latin typeface="Times New Roman" charset="0"/>
                          <a:ea typeface="Times New Roman" charset="0"/>
                        </a:rPr>
                        <a:t>MongoDB</a:t>
                      </a:r>
                      <a:r>
                        <a:rPr lang="en-US" sz="1200" dirty="0">
                          <a:effectLst/>
                          <a:latin typeface="Times New Roman" charset="0"/>
                          <a:ea typeface="Times New Roman" charset="0"/>
                        </a:rPr>
                        <a:t>), PHP and </a:t>
                      </a:r>
                      <a:r>
                        <a:rPr lang="en-US" sz="1200" dirty="0" smtClean="0">
                          <a:effectLst/>
                          <a:latin typeface="Times New Roman" charset="0"/>
                          <a:ea typeface="Times New Roman" charset="0"/>
                        </a:rPr>
                        <a:t>Perl. Multiple software that</a:t>
                      </a:r>
                      <a:r>
                        <a:rPr lang="en-US" sz="1200" baseline="0" dirty="0" smtClean="0">
                          <a:effectLst/>
                          <a:latin typeface="Times New Roman" charset="0"/>
                          <a:ea typeface="Times New Roman" charset="0"/>
                        </a:rPr>
                        <a:t> works together in order to serve websites.</a:t>
                      </a:r>
                      <a:endParaRPr lang="en-US" sz="1200" dirty="0">
                        <a:effectLst/>
                        <a:latin typeface="Times New Roman" charset="0"/>
                        <a:ea typeface="Times New Roman" charset="0"/>
                      </a:endParaRPr>
                    </a:p>
                  </a:txBody>
                  <a:tcPr marL="40168" marR="401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51776">
                <a:tc>
                  <a:txBody>
                    <a:bodyPr/>
                    <a:lstStyle/>
                    <a:p>
                      <a:pPr marL="0" marR="0">
                        <a:lnSpc>
                          <a:spcPts val="2000"/>
                        </a:lnSpc>
                        <a:spcBef>
                          <a:spcPts val="0"/>
                        </a:spcBef>
                        <a:spcAft>
                          <a:spcPts val="0"/>
                        </a:spcAft>
                      </a:pPr>
                      <a:r>
                        <a:rPr lang="en-US" sz="1200" dirty="0">
                          <a:effectLst/>
                          <a:latin typeface="Times New Roman" charset="0"/>
                          <a:ea typeface="Times New Roman" charset="0"/>
                        </a:rPr>
                        <a:t>GUI</a:t>
                      </a:r>
                    </a:p>
                  </a:txBody>
                  <a:tcPr marL="40168" marR="401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2000"/>
                        </a:lnSpc>
                        <a:spcBef>
                          <a:spcPts val="0"/>
                        </a:spcBef>
                        <a:spcAft>
                          <a:spcPts val="0"/>
                        </a:spcAft>
                      </a:pPr>
                      <a:r>
                        <a:rPr lang="en-US" sz="1200">
                          <a:effectLst/>
                          <a:latin typeface="Times New Roman" charset="0"/>
                          <a:ea typeface="Times New Roman" charset="0"/>
                        </a:rPr>
                        <a:t>Graphical User Interface</a:t>
                      </a:r>
                    </a:p>
                  </a:txBody>
                  <a:tcPr marL="40168" marR="401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51776">
                <a:tc>
                  <a:txBody>
                    <a:bodyPr/>
                    <a:lstStyle/>
                    <a:p>
                      <a:pPr marL="0" marR="0">
                        <a:lnSpc>
                          <a:spcPts val="2000"/>
                        </a:lnSpc>
                        <a:spcBef>
                          <a:spcPts val="0"/>
                        </a:spcBef>
                        <a:spcAft>
                          <a:spcPts val="0"/>
                        </a:spcAft>
                      </a:pPr>
                      <a:r>
                        <a:rPr lang="en-US" sz="1200" b="1" dirty="0">
                          <a:effectLst/>
                          <a:latin typeface="Times New Roman" charset="0"/>
                          <a:ea typeface="Times New Roman" charset="0"/>
                        </a:rPr>
                        <a:t>DB</a:t>
                      </a:r>
                      <a:endParaRPr lang="en-US" sz="1200" dirty="0">
                        <a:effectLst/>
                        <a:latin typeface="Times New Roman" charset="0"/>
                        <a:ea typeface="Times New Roman" charset="0"/>
                      </a:endParaRPr>
                    </a:p>
                  </a:txBody>
                  <a:tcPr marL="40168" marR="401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2000"/>
                        </a:lnSpc>
                        <a:spcBef>
                          <a:spcPts val="0"/>
                        </a:spcBef>
                        <a:spcAft>
                          <a:spcPts val="0"/>
                        </a:spcAft>
                      </a:pPr>
                      <a:r>
                        <a:rPr lang="en-US" sz="1200" b="1">
                          <a:effectLst/>
                          <a:latin typeface="Times New Roman" charset="0"/>
                          <a:ea typeface="Times New Roman" charset="0"/>
                        </a:rPr>
                        <a:t>Database; a place where data is stored for a web server.</a:t>
                      </a:r>
                      <a:endParaRPr lang="en-US" sz="1200">
                        <a:effectLst/>
                        <a:latin typeface="Times New Roman" charset="0"/>
                        <a:ea typeface="Times New Roman" charset="0"/>
                      </a:endParaRPr>
                    </a:p>
                  </a:txBody>
                  <a:tcPr marL="40168" marR="401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51776">
                <a:tc>
                  <a:txBody>
                    <a:bodyPr/>
                    <a:lstStyle/>
                    <a:p>
                      <a:pPr marL="0" marR="0">
                        <a:lnSpc>
                          <a:spcPts val="2000"/>
                        </a:lnSpc>
                        <a:spcBef>
                          <a:spcPts val="0"/>
                        </a:spcBef>
                        <a:spcAft>
                          <a:spcPts val="0"/>
                        </a:spcAft>
                      </a:pPr>
                      <a:r>
                        <a:rPr lang="en-US" sz="1200" b="1" dirty="0" smtClean="0">
                          <a:effectLst/>
                          <a:latin typeface="Times New Roman" charset="0"/>
                          <a:ea typeface="Times New Roman" charset="0"/>
                        </a:rPr>
                        <a:t>RDBMS</a:t>
                      </a:r>
                      <a:endParaRPr lang="en-US" sz="1200" dirty="0">
                        <a:effectLst/>
                        <a:latin typeface="Times New Roman" charset="0"/>
                        <a:ea typeface="Times New Roman" charset="0"/>
                      </a:endParaRPr>
                    </a:p>
                  </a:txBody>
                  <a:tcPr marL="40168" marR="401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2000"/>
                        </a:lnSpc>
                        <a:spcBef>
                          <a:spcPts val="0"/>
                        </a:spcBef>
                        <a:spcAft>
                          <a:spcPts val="0"/>
                        </a:spcAft>
                      </a:pPr>
                      <a:r>
                        <a:rPr lang="en-US" sz="1200" b="1" dirty="0">
                          <a:effectLst/>
                          <a:latin typeface="Times New Roman" charset="0"/>
                          <a:ea typeface="Times New Roman" charset="0"/>
                        </a:rPr>
                        <a:t>Relational </a:t>
                      </a:r>
                      <a:r>
                        <a:rPr lang="en-US" sz="1200" b="1" dirty="0" smtClean="0">
                          <a:effectLst/>
                          <a:latin typeface="Times New Roman" charset="0"/>
                          <a:ea typeface="Times New Roman" charset="0"/>
                        </a:rPr>
                        <a:t>Database Management Systems</a:t>
                      </a:r>
                      <a:endParaRPr lang="en-US" sz="1200" dirty="0">
                        <a:effectLst/>
                        <a:latin typeface="Times New Roman" charset="0"/>
                        <a:ea typeface="Times New Roman" charset="0"/>
                      </a:endParaRPr>
                    </a:p>
                  </a:txBody>
                  <a:tcPr marL="40168" marR="401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734857">
                <a:tc>
                  <a:txBody>
                    <a:bodyPr/>
                    <a:lstStyle/>
                    <a:p>
                      <a:pPr marL="0" marR="0">
                        <a:lnSpc>
                          <a:spcPts val="2000"/>
                        </a:lnSpc>
                        <a:spcBef>
                          <a:spcPts val="0"/>
                        </a:spcBef>
                        <a:spcAft>
                          <a:spcPts val="0"/>
                        </a:spcAft>
                      </a:pPr>
                      <a:r>
                        <a:rPr lang="en-US" sz="1200" b="1" dirty="0">
                          <a:effectLst/>
                          <a:latin typeface="Times New Roman" charset="0"/>
                          <a:ea typeface="Times New Roman" charset="0"/>
                        </a:rPr>
                        <a:t>NoSQL</a:t>
                      </a:r>
                      <a:endParaRPr lang="en-US" sz="1200" dirty="0">
                        <a:effectLst/>
                        <a:latin typeface="Times New Roman" charset="0"/>
                        <a:ea typeface="Times New Roman" charset="0"/>
                      </a:endParaRPr>
                    </a:p>
                  </a:txBody>
                  <a:tcPr marL="40168" marR="401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2000"/>
                        </a:lnSpc>
                        <a:spcBef>
                          <a:spcPts val="0"/>
                        </a:spcBef>
                        <a:spcAft>
                          <a:spcPts val="0"/>
                        </a:spcAft>
                      </a:pPr>
                      <a:r>
                        <a:rPr lang="en-US" sz="1200" b="1" dirty="0">
                          <a:effectLst/>
                          <a:latin typeface="Times New Roman" charset="0"/>
                          <a:ea typeface="Times New Roman" charset="0"/>
                        </a:rPr>
                        <a:t>Refers to a database that is “non relational”, provides a mechanism for storage and retrieval of data that is modeled in means other than tabular relations used in relational databases. </a:t>
                      </a:r>
                      <a:endParaRPr lang="en-US" sz="1200" dirty="0">
                        <a:effectLst/>
                        <a:latin typeface="Times New Roman" charset="0"/>
                        <a:ea typeface="Times New Roman" charset="0"/>
                      </a:endParaRPr>
                    </a:p>
                  </a:txBody>
                  <a:tcPr marL="40168" marR="401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51776">
                <a:tc>
                  <a:txBody>
                    <a:bodyPr/>
                    <a:lstStyle/>
                    <a:p>
                      <a:pPr marL="0" marR="0">
                        <a:lnSpc>
                          <a:spcPts val="2000"/>
                        </a:lnSpc>
                        <a:spcBef>
                          <a:spcPts val="0"/>
                        </a:spcBef>
                        <a:spcAft>
                          <a:spcPts val="0"/>
                        </a:spcAft>
                      </a:pPr>
                      <a:r>
                        <a:rPr lang="en-US" sz="1200" dirty="0">
                          <a:effectLst/>
                          <a:latin typeface="Times New Roman" charset="0"/>
                          <a:ea typeface="Times New Roman" charset="0"/>
                        </a:rPr>
                        <a:t>HTML</a:t>
                      </a:r>
                    </a:p>
                  </a:txBody>
                  <a:tcPr marL="40168" marR="401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2000"/>
                        </a:lnSpc>
                        <a:spcBef>
                          <a:spcPts val="0"/>
                        </a:spcBef>
                        <a:spcAft>
                          <a:spcPts val="0"/>
                        </a:spcAft>
                      </a:pPr>
                      <a:r>
                        <a:rPr lang="en-US" sz="1200">
                          <a:effectLst/>
                          <a:latin typeface="Times New Roman" charset="0"/>
                          <a:ea typeface="Times New Roman" charset="0"/>
                        </a:rPr>
                        <a:t>Hypertext Markup Language</a:t>
                      </a:r>
                    </a:p>
                  </a:txBody>
                  <a:tcPr marL="40168" marR="401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51776">
                <a:tc>
                  <a:txBody>
                    <a:bodyPr/>
                    <a:lstStyle/>
                    <a:p>
                      <a:pPr marL="0" marR="0">
                        <a:lnSpc>
                          <a:spcPts val="2000"/>
                        </a:lnSpc>
                        <a:spcBef>
                          <a:spcPts val="0"/>
                        </a:spcBef>
                        <a:spcAft>
                          <a:spcPts val="0"/>
                        </a:spcAft>
                      </a:pPr>
                      <a:r>
                        <a:rPr lang="en-US" sz="1200" dirty="0">
                          <a:effectLst/>
                          <a:latin typeface="Times New Roman" charset="0"/>
                          <a:ea typeface="Times New Roman" charset="0"/>
                        </a:rPr>
                        <a:t>CSS</a:t>
                      </a:r>
                    </a:p>
                  </a:txBody>
                  <a:tcPr marL="40168" marR="401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2000"/>
                        </a:lnSpc>
                        <a:spcBef>
                          <a:spcPts val="0"/>
                        </a:spcBef>
                        <a:spcAft>
                          <a:spcPts val="0"/>
                        </a:spcAft>
                      </a:pPr>
                      <a:r>
                        <a:rPr lang="en-US" sz="1200">
                          <a:effectLst/>
                          <a:latin typeface="Times New Roman" charset="0"/>
                          <a:ea typeface="Times New Roman" charset="0"/>
                        </a:rPr>
                        <a:t>Cascading Style Sheets</a:t>
                      </a:r>
                    </a:p>
                  </a:txBody>
                  <a:tcPr marL="40168" marR="401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51776">
                <a:tc>
                  <a:txBody>
                    <a:bodyPr/>
                    <a:lstStyle/>
                    <a:p>
                      <a:pPr marL="0" marR="0">
                        <a:lnSpc>
                          <a:spcPts val="2000"/>
                        </a:lnSpc>
                        <a:spcBef>
                          <a:spcPts val="0"/>
                        </a:spcBef>
                        <a:spcAft>
                          <a:spcPts val="0"/>
                        </a:spcAft>
                      </a:pPr>
                      <a:r>
                        <a:rPr lang="en-US" sz="1200">
                          <a:effectLst/>
                          <a:latin typeface="Times New Roman" charset="0"/>
                          <a:ea typeface="Times New Roman" charset="0"/>
                        </a:rPr>
                        <a:t>JS</a:t>
                      </a:r>
                    </a:p>
                  </a:txBody>
                  <a:tcPr marL="40168" marR="401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2000"/>
                        </a:lnSpc>
                        <a:spcBef>
                          <a:spcPts val="0"/>
                        </a:spcBef>
                        <a:spcAft>
                          <a:spcPts val="0"/>
                        </a:spcAft>
                      </a:pPr>
                      <a:r>
                        <a:rPr lang="en-US" sz="1200" dirty="0">
                          <a:effectLst/>
                          <a:latin typeface="Times New Roman" charset="0"/>
                          <a:ea typeface="Times New Roman" charset="0"/>
                        </a:rPr>
                        <a:t>JavaScript</a:t>
                      </a:r>
                    </a:p>
                  </a:txBody>
                  <a:tcPr marL="40168" marR="401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51776">
                <a:tc>
                  <a:txBody>
                    <a:bodyPr/>
                    <a:lstStyle/>
                    <a:p>
                      <a:pPr marL="0" marR="0">
                        <a:lnSpc>
                          <a:spcPts val="2000"/>
                        </a:lnSpc>
                        <a:spcBef>
                          <a:spcPts val="0"/>
                        </a:spcBef>
                        <a:spcAft>
                          <a:spcPts val="0"/>
                        </a:spcAft>
                      </a:pPr>
                      <a:r>
                        <a:rPr lang="en-US" sz="1200">
                          <a:effectLst/>
                          <a:latin typeface="Times New Roman" charset="0"/>
                          <a:ea typeface="Times New Roman" charset="0"/>
                        </a:rPr>
                        <a:t>PHP</a:t>
                      </a:r>
                    </a:p>
                  </a:txBody>
                  <a:tcPr marL="40168" marR="401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2000"/>
                        </a:lnSpc>
                        <a:spcBef>
                          <a:spcPts val="0"/>
                        </a:spcBef>
                        <a:spcAft>
                          <a:spcPts val="0"/>
                        </a:spcAft>
                      </a:pPr>
                      <a:r>
                        <a:rPr lang="en-US" sz="1200">
                          <a:effectLst/>
                          <a:latin typeface="Times New Roman" charset="0"/>
                          <a:ea typeface="Times New Roman" charset="0"/>
                        </a:rPr>
                        <a:t>PHP Hypertext Preprocessor</a:t>
                      </a:r>
                    </a:p>
                  </a:txBody>
                  <a:tcPr marL="40168" marR="401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89904">
                <a:tc>
                  <a:txBody>
                    <a:bodyPr/>
                    <a:lstStyle/>
                    <a:p>
                      <a:pPr marL="0" marR="0">
                        <a:lnSpc>
                          <a:spcPts val="2000"/>
                        </a:lnSpc>
                        <a:spcBef>
                          <a:spcPts val="0"/>
                        </a:spcBef>
                        <a:spcAft>
                          <a:spcPts val="0"/>
                        </a:spcAft>
                      </a:pPr>
                      <a:r>
                        <a:rPr lang="en-US" sz="1200" b="1">
                          <a:effectLst/>
                          <a:latin typeface="Times New Roman" charset="0"/>
                          <a:ea typeface="Times New Roman" charset="0"/>
                        </a:rPr>
                        <a:t>Client</a:t>
                      </a:r>
                      <a:endParaRPr lang="en-US" sz="1200">
                        <a:effectLst/>
                        <a:latin typeface="Times New Roman" charset="0"/>
                        <a:ea typeface="Times New Roman" charset="0"/>
                      </a:endParaRPr>
                    </a:p>
                  </a:txBody>
                  <a:tcPr marL="40168" marR="401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2000"/>
                        </a:lnSpc>
                        <a:spcBef>
                          <a:spcPts val="0"/>
                        </a:spcBef>
                        <a:spcAft>
                          <a:spcPts val="0"/>
                        </a:spcAft>
                      </a:pPr>
                      <a:r>
                        <a:rPr lang="en-US" sz="1200" b="1" dirty="0">
                          <a:effectLst/>
                          <a:latin typeface="Times New Roman" charset="0"/>
                          <a:ea typeface="Times New Roman" charset="0"/>
                        </a:rPr>
                        <a:t>Remote server; any software application that requests data from a web server.</a:t>
                      </a:r>
                      <a:endParaRPr lang="en-US" sz="1200" dirty="0">
                        <a:effectLst/>
                        <a:latin typeface="Times New Roman" charset="0"/>
                        <a:ea typeface="Times New Roman" charset="0"/>
                      </a:endParaRPr>
                    </a:p>
                  </a:txBody>
                  <a:tcPr marL="40168" marR="401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755329">
                <a:tc>
                  <a:txBody>
                    <a:bodyPr/>
                    <a:lstStyle/>
                    <a:p>
                      <a:pPr marL="0" marR="0">
                        <a:lnSpc>
                          <a:spcPts val="2000"/>
                        </a:lnSpc>
                        <a:spcBef>
                          <a:spcPts val="0"/>
                        </a:spcBef>
                        <a:spcAft>
                          <a:spcPts val="0"/>
                        </a:spcAft>
                      </a:pPr>
                      <a:r>
                        <a:rPr lang="en-US" sz="1200" b="1">
                          <a:effectLst/>
                          <a:latin typeface="Times New Roman" charset="0"/>
                          <a:ea typeface="Times New Roman" charset="0"/>
                        </a:rPr>
                        <a:t>Browser</a:t>
                      </a:r>
                      <a:endParaRPr lang="en-US" sz="1200">
                        <a:effectLst/>
                        <a:latin typeface="Times New Roman" charset="0"/>
                        <a:ea typeface="Times New Roman" charset="0"/>
                      </a:endParaRPr>
                    </a:p>
                  </a:txBody>
                  <a:tcPr marL="40168" marR="401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2000"/>
                        </a:lnSpc>
                        <a:spcBef>
                          <a:spcPts val="0"/>
                        </a:spcBef>
                        <a:spcAft>
                          <a:spcPts val="0"/>
                        </a:spcAft>
                      </a:pPr>
                      <a:r>
                        <a:rPr lang="en-US" sz="1200" b="1" dirty="0">
                          <a:effectLst/>
                          <a:latin typeface="Times New Roman" charset="0"/>
                          <a:ea typeface="Times New Roman" charset="0"/>
                        </a:rPr>
                        <a:t>A software application for retrieving, presenting, and traversing information resources on the World Wide Web.</a:t>
                      </a:r>
                      <a:endParaRPr lang="en-US" sz="1200" dirty="0">
                        <a:effectLst/>
                        <a:latin typeface="Times New Roman" charset="0"/>
                        <a:ea typeface="Times New Roman" charset="0"/>
                      </a:endParaRPr>
                    </a:p>
                    <a:p>
                      <a:pPr marL="0" marR="0">
                        <a:lnSpc>
                          <a:spcPts val="2000"/>
                        </a:lnSpc>
                        <a:spcBef>
                          <a:spcPts val="0"/>
                        </a:spcBef>
                        <a:spcAft>
                          <a:spcPts val="0"/>
                        </a:spcAft>
                      </a:pPr>
                      <a:r>
                        <a:rPr lang="en-US" sz="1200" b="1" dirty="0">
                          <a:effectLst/>
                          <a:latin typeface="Times New Roman" charset="0"/>
                          <a:ea typeface="Times New Roman" charset="0"/>
                        </a:rPr>
                        <a:t> </a:t>
                      </a:r>
                      <a:endParaRPr lang="en-US" sz="1200" dirty="0">
                        <a:effectLst/>
                        <a:latin typeface="Times New Roman" charset="0"/>
                        <a:ea typeface="Times New Roman" charset="0"/>
                      </a:endParaRPr>
                    </a:p>
                  </a:txBody>
                  <a:tcPr marL="40168" marR="401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03552">
                <a:tc>
                  <a:txBody>
                    <a:bodyPr/>
                    <a:lstStyle/>
                    <a:p>
                      <a:pPr marL="0" marR="0">
                        <a:lnSpc>
                          <a:spcPts val="2000"/>
                        </a:lnSpc>
                        <a:spcBef>
                          <a:spcPts val="0"/>
                        </a:spcBef>
                        <a:spcAft>
                          <a:spcPts val="0"/>
                        </a:spcAft>
                      </a:pPr>
                      <a:r>
                        <a:rPr lang="en-US" sz="1200" b="1">
                          <a:effectLst/>
                          <a:latin typeface="Times New Roman" charset="0"/>
                          <a:ea typeface="Times New Roman" charset="0"/>
                        </a:rPr>
                        <a:t>Web Server</a:t>
                      </a:r>
                      <a:endParaRPr lang="en-US" sz="1200">
                        <a:effectLst/>
                        <a:latin typeface="Times New Roman" charset="0"/>
                        <a:ea typeface="Times New Roman" charset="0"/>
                      </a:endParaRPr>
                    </a:p>
                  </a:txBody>
                  <a:tcPr marL="40168" marR="401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ts val="2000"/>
                        </a:lnSpc>
                        <a:spcBef>
                          <a:spcPts val="0"/>
                        </a:spcBef>
                        <a:spcAft>
                          <a:spcPts val="0"/>
                        </a:spcAft>
                      </a:pPr>
                      <a:r>
                        <a:rPr lang="en-US" sz="1200" b="1" dirty="0">
                          <a:effectLst/>
                          <a:latin typeface="Times New Roman" charset="0"/>
                          <a:ea typeface="Times New Roman" charset="0"/>
                        </a:rPr>
                        <a:t>A computer that is configured to be a web server whose job is to serve web pages when a request is made by a client.</a:t>
                      </a:r>
                      <a:endParaRPr lang="en-US" sz="1200" dirty="0">
                        <a:effectLst/>
                        <a:latin typeface="Times New Roman" charset="0"/>
                        <a:ea typeface="Times New Roman" charset="0"/>
                      </a:endParaRPr>
                    </a:p>
                  </a:txBody>
                  <a:tcPr marL="40168" marR="401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1629335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System Overview</a:t>
            </a:r>
            <a:endParaRPr lang="en-US" dirty="0"/>
          </a:p>
        </p:txBody>
      </p:sp>
      <p:grpSp>
        <p:nvGrpSpPr>
          <p:cNvPr id="4" name="Group 3"/>
          <p:cNvGrpSpPr/>
          <p:nvPr/>
        </p:nvGrpSpPr>
        <p:grpSpPr>
          <a:xfrm>
            <a:off x="1484311" y="2175991"/>
            <a:ext cx="3651360" cy="3341873"/>
            <a:chOff x="0" y="119223"/>
            <a:chExt cx="4732019" cy="2536710"/>
          </a:xfrm>
        </p:grpSpPr>
        <p:grpSp>
          <p:nvGrpSpPr>
            <p:cNvPr id="5" name="Group 4"/>
            <p:cNvGrpSpPr/>
            <p:nvPr/>
          </p:nvGrpSpPr>
          <p:grpSpPr>
            <a:xfrm>
              <a:off x="0" y="348343"/>
              <a:ext cx="4732019" cy="2307590"/>
              <a:chOff x="0" y="0"/>
              <a:chExt cx="4917794" cy="4572000"/>
            </a:xfrm>
          </p:grpSpPr>
          <p:sp>
            <p:nvSpPr>
              <p:cNvPr id="7" name="Rounded Rectangle 6"/>
              <p:cNvSpPr/>
              <p:nvPr/>
            </p:nvSpPr>
            <p:spPr>
              <a:xfrm>
                <a:off x="0" y="0"/>
                <a:ext cx="1826260" cy="1486535"/>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a:effectLst/>
                    <a:latin typeface="Times New Roman" charset="0"/>
                    <a:ea typeface="Times New Roman" charset="0"/>
                  </a:rPr>
                  <a:t>PHP Scripting</a:t>
                </a:r>
              </a:p>
              <a:p>
                <a:pPr marL="0" marR="0" algn="ctr">
                  <a:spcBef>
                    <a:spcPts val="0"/>
                  </a:spcBef>
                  <a:spcAft>
                    <a:spcPts val="0"/>
                  </a:spcAft>
                </a:pPr>
                <a:r>
                  <a:rPr lang="en-US" sz="1200">
                    <a:effectLst/>
                    <a:latin typeface="Times New Roman" charset="0"/>
                    <a:ea typeface="Times New Roman" charset="0"/>
                  </a:rPr>
                  <a:t>Web Server</a:t>
                </a:r>
              </a:p>
              <a:p>
                <a:pPr marL="0" marR="0" algn="ctr">
                  <a:spcBef>
                    <a:spcPts val="0"/>
                  </a:spcBef>
                  <a:spcAft>
                    <a:spcPts val="0"/>
                  </a:spcAft>
                </a:pPr>
                <a:r>
                  <a:rPr lang="en-US" sz="1200">
                    <a:effectLst/>
                    <a:latin typeface="Times New Roman" charset="0"/>
                    <a:ea typeface="Times New Roman" charset="0"/>
                  </a:rPr>
                  <a:t>(Computer)</a:t>
                </a:r>
              </a:p>
              <a:p>
                <a:pPr marL="0" marR="0" algn="ctr">
                  <a:spcBef>
                    <a:spcPts val="0"/>
                  </a:spcBef>
                  <a:spcAft>
                    <a:spcPts val="0"/>
                  </a:spcAft>
                </a:pPr>
                <a:r>
                  <a:rPr lang="en-US" sz="1200">
                    <a:effectLst/>
                    <a:latin typeface="Times New Roman" charset="0"/>
                    <a:ea typeface="Times New Roman" charset="0"/>
                  </a:rPr>
                  <a:t>Apache</a:t>
                </a:r>
              </a:p>
            </p:txBody>
          </p:sp>
          <p:cxnSp>
            <p:nvCxnSpPr>
              <p:cNvPr id="8" name="Straight Arrow Connector 7"/>
              <p:cNvCxnSpPr/>
              <p:nvPr/>
            </p:nvCxnSpPr>
            <p:spPr>
              <a:xfrm>
                <a:off x="798653" y="1481559"/>
                <a:ext cx="0" cy="1257300"/>
              </a:xfrm>
              <a:prstGeom prst="straightConnector1">
                <a:avLst/>
              </a:prstGeom>
              <a:ln>
                <a:headEnd type="triangle"/>
                <a:tailEnd type="triangle"/>
              </a:ln>
            </p:spPr>
            <p:style>
              <a:lnRef idx="2">
                <a:schemeClr val="dk1"/>
              </a:lnRef>
              <a:fillRef idx="1">
                <a:schemeClr val="lt1"/>
              </a:fillRef>
              <a:effectRef idx="0">
                <a:schemeClr val="dk1"/>
              </a:effectRef>
              <a:fontRef idx="minor">
                <a:schemeClr val="dk1"/>
              </a:fontRef>
            </p:style>
          </p:cxnSp>
          <p:sp>
            <p:nvSpPr>
              <p:cNvPr id="9" name="Magnetic Disk 8"/>
              <p:cNvSpPr/>
              <p:nvPr/>
            </p:nvSpPr>
            <p:spPr>
              <a:xfrm>
                <a:off x="115747" y="2743200"/>
                <a:ext cx="1480820" cy="1828800"/>
              </a:xfrm>
              <a:prstGeom prst="flowChartMagneticDisk">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a:effectLst/>
                    <a:latin typeface="Times New Roman" charset="0"/>
                    <a:ea typeface="Times New Roman" charset="0"/>
                  </a:rPr>
                  <a:t>Database</a:t>
                </a:r>
              </a:p>
              <a:p>
                <a:pPr marL="0" marR="0" algn="ctr">
                  <a:spcBef>
                    <a:spcPts val="0"/>
                  </a:spcBef>
                  <a:spcAft>
                    <a:spcPts val="0"/>
                  </a:spcAft>
                </a:pPr>
                <a:r>
                  <a:rPr lang="en-US" sz="1200">
                    <a:effectLst/>
                    <a:latin typeface="Times New Roman" charset="0"/>
                    <a:ea typeface="Times New Roman" charset="0"/>
                  </a:rPr>
                  <a:t>MongoDB</a:t>
                </a:r>
              </a:p>
            </p:txBody>
          </p:sp>
          <p:cxnSp>
            <p:nvCxnSpPr>
              <p:cNvPr id="10" name="Straight Arrow Connector 9"/>
              <p:cNvCxnSpPr/>
              <p:nvPr/>
            </p:nvCxnSpPr>
            <p:spPr>
              <a:xfrm>
                <a:off x="1828800" y="694481"/>
                <a:ext cx="1143000" cy="0"/>
              </a:xfrm>
              <a:prstGeom prst="straightConnector1">
                <a:avLst/>
              </a:prstGeom>
              <a:ln>
                <a:headEnd type="triangle"/>
                <a:tailEnd type="triangle"/>
              </a:ln>
            </p:spPr>
            <p:style>
              <a:lnRef idx="2">
                <a:schemeClr val="dk1"/>
              </a:lnRef>
              <a:fillRef idx="1">
                <a:schemeClr val="lt1"/>
              </a:fillRef>
              <a:effectRef idx="0">
                <a:schemeClr val="dk1"/>
              </a:effectRef>
              <a:fontRef idx="minor">
                <a:schemeClr val="dk1"/>
              </a:fontRef>
            </p:style>
          </p:cxnSp>
          <p:sp>
            <p:nvSpPr>
              <p:cNvPr id="11" name="Rounded Rectangle 10"/>
              <p:cNvSpPr/>
              <p:nvPr/>
            </p:nvSpPr>
            <p:spPr>
              <a:xfrm>
                <a:off x="2974694" y="0"/>
                <a:ext cx="1943100" cy="1485900"/>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a:effectLst/>
                    <a:latin typeface="Times New Roman" charset="0"/>
                    <a:ea typeface="Times New Roman" charset="0"/>
                  </a:rPr>
                  <a:t>Client</a:t>
                </a:r>
              </a:p>
              <a:p>
                <a:pPr marL="0" marR="0" algn="ctr">
                  <a:spcBef>
                    <a:spcPts val="0"/>
                  </a:spcBef>
                  <a:spcAft>
                    <a:spcPts val="0"/>
                  </a:spcAft>
                </a:pPr>
                <a:r>
                  <a:rPr lang="en-US" sz="1200">
                    <a:effectLst/>
                    <a:latin typeface="Times New Roman" charset="0"/>
                    <a:ea typeface="Times New Roman" charset="0"/>
                  </a:rPr>
                  <a:t>(Browser)</a:t>
                </a:r>
              </a:p>
            </p:txBody>
          </p:sp>
        </p:grpSp>
        <p:sp>
          <p:nvSpPr>
            <p:cNvPr id="6" name="Text Box 117"/>
            <p:cNvSpPr txBox="1"/>
            <p:nvPr/>
          </p:nvSpPr>
          <p:spPr>
            <a:xfrm>
              <a:off x="446315" y="119223"/>
              <a:ext cx="789837" cy="272313"/>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200">
                  <a:effectLst/>
                  <a:latin typeface="Times New Roman" charset="0"/>
                  <a:ea typeface="Times New Roman" charset="0"/>
                </a:rPr>
                <a:t>Localhost</a:t>
              </a:r>
              <a:endParaRPr lang="en-US" sz="1200" dirty="0">
                <a:effectLst/>
                <a:latin typeface="Times New Roman" charset="0"/>
                <a:ea typeface="Times New Roman" charset="0"/>
              </a:endParaRPr>
            </a:p>
          </p:txBody>
        </p:sp>
      </p:grpSp>
      <p:grpSp>
        <p:nvGrpSpPr>
          <p:cNvPr id="12" name="Group 11"/>
          <p:cNvGrpSpPr/>
          <p:nvPr/>
        </p:nvGrpSpPr>
        <p:grpSpPr>
          <a:xfrm>
            <a:off x="5899762" y="100209"/>
            <a:ext cx="5894124" cy="6670110"/>
            <a:chOff x="0" y="0"/>
            <a:chExt cx="6263640" cy="6819900"/>
          </a:xfrm>
        </p:grpSpPr>
        <p:grpSp>
          <p:nvGrpSpPr>
            <p:cNvPr id="13" name="Group 12"/>
            <p:cNvGrpSpPr/>
            <p:nvPr/>
          </p:nvGrpSpPr>
          <p:grpSpPr>
            <a:xfrm>
              <a:off x="0" y="0"/>
              <a:ext cx="6263640" cy="6819900"/>
              <a:chOff x="0" y="0"/>
              <a:chExt cx="6263801" cy="6819900"/>
            </a:xfrm>
          </p:grpSpPr>
          <p:grpSp>
            <p:nvGrpSpPr>
              <p:cNvPr id="15" name="Group 14"/>
              <p:cNvGrpSpPr/>
              <p:nvPr/>
            </p:nvGrpSpPr>
            <p:grpSpPr>
              <a:xfrm>
                <a:off x="205901" y="0"/>
                <a:ext cx="6057900" cy="6819900"/>
                <a:chOff x="0" y="0"/>
                <a:chExt cx="6057900" cy="6819900"/>
              </a:xfrm>
            </p:grpSpPr>
            <p:grpSp>
              <p:nvGrpSpPr>
                <p:cNvPr id="19" name="Group 18"/>
                <p:cNvGrpSpPr/>
                <p:nvPr/>
              </p:nvGrpSpPr>
              <p:grpSpPr>
                <a:xfrm>
                  <a:off x="0" y="0"/>
                  <a:ext cx="5829300" cy="6819900"/>
                  <a:chOff x="0" y="0"/>
                  <a:chExt cx="5829300" cy="6819900"/>
                </a:xfrm>
              </p:grpSpPr>
              <p:grpSp>
                <p:nvGrpSpPr>
                  <p:cNvPr id="24" name="Group 23"/>
                  <p:cNvGrpSpPr/>
                  <p:nvPr/>
                </p:nvGrpSpPr>
                <p:grpSpPr>
                  <a:xfrm>
                    <a:off x="0" y="0"/>
                    <a:ext cx="5829300" cy="6819900"/>
                    <a:chOff x="0" y="0"/>
                    <a:chExt cx="5829300" cy="6819900"/>
                  </a:xfrm>
                </p:grpSpPr>
                <p:grpSp>
                  <p:nvGrpSpPr>
                    <p:cNvPr id="28" name="Group 27"/>
                    <p:cNvGrpSpPr/>
                    <p:nvPr/>
                  </p:nvGrpSpPr>
                  <p:grpSpPr>
                    <a:xfrm>
                      <a:off x="0" y="1714500"/>
                      <a:ext cx="2781300" cy="5105400"/>
                      <a:chOff x="0" y="0"/>
                      <a:chExt cx="2781300" cy="5105400"/>
                    </a:xfrm>
                  </p:grpSpPr>
                  <p:sp>
                    <p:nvSpPr>
                      <p:cNvPr id="33" name="Rounded Rectangle 32"/>
                      <p:cNvSpPr/>
                      <p:nvPr/>
                    </p:nvSpPr>
                    <p:spPr>
                      <a:xfrm>
                        <a:off x="0" y="0"/>
                        <a:ext cx="2781300" cy="5105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4" name="Rounded Rectangle 33"/>
                      <p:cNvSpPr/>
                      <p:nvPr/>
                    </p:nvSpPr>
                    <p:spPr>
                      <a:xfrm>
                        <a:off x="114300" y="152400"/>
                        <a:ext cx="2565400" cy="430530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5" name="Oval 34"/>
                      <p:cNvSpPr/>
                      <p:nvPr/>
                    </p:nvSpPr>
                    <p:spPr>
                      <a:xfrm>
                        <a:off x="1181100" y="4521200"/>
                        <a:ext cx="419100" cy="431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6" name="Text Box 12"/>
                      <p:cNvSpPr txBox="1"/>
                      <p:nvPr/>
                    </p:nvSpPr>
                    <p:spPr>
                      <a:xfrm>
                        <a:off x="302964" y="774700"/>
                        <a:ext cx="2277704" cy="7874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4800" dirty="0" err="1" smtClean="0">
                            <a:solidFill>
                              <a:srgbClr val="FF0000"/>
                            </a:solidFill>
                            <a:effectLst/>
                            <a:latin typeface="Brush Script MT" charset="0"/>
                            <a:ea typeface="Times New Roman" charset="0"/>
                          </a:rPr>
                          <a:t>MedVoice</a:t>
                        </a:r>
                        <a:endParaRPr lang="en-US" sz="1200" dirty="0">
                          <a:effectLst/>
                          <a:latin typeface="Times New Roman" charset="0"/>
                          <a:ea typeface="Times New Roman" charset="0"/>
                        </a:endParaRPr>
                      </a:p>
                    </p:txBody>
                  </p:sp>
                </p:grpSp>
                <p:sp>
                  <p:nvSpPr>
                    <p:cNvPr id="29" name="Down Arrow 28"/>
                    <p:cNvSpPr/>
                    <p:nvPr/>
                  </p:nvSpPr>
                  <p:spPr>
                    <a:xfrm rot="3571069">
                      <a:off x="2578100" y="482600"/>
                      <a:ext cx="852170" cy="1414145"/>
                    </a:xfrm>
                    <a:prstGeom prst="downArrow">
                      <a:avLst>
                        <a:gd name="adj1" fmla="val 50000"/>
                        <a:gd name="adj2" fmla="val 71385"/>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0" name="Can 29"/>
                    <p:cNvSpPr/>
                    <p:nvPr/>
                  </p:nvSpPr>
                  <p:spPr>
                    <a:xfrm>
                      <a:off x="4114800" y="0"/>
                      <a:ext cx="1714500" cy="2057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1" name="Text Box 20"/>
                    <p:cNvSpPr txBox="1"/>
                    <p:nvPr/>
                  </p:nvSpPr>
                  <p:spPr>
                    <a:xfrm>
                      <a:off x="4571420" y="800001"/>
                      <a:ext cx="775990" cy="572135"/>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200">
                          <a:effectLst/>
                          <a:latin typeface="Times New Roman" charset="0"/>
                          <a:ea typeface="Times New Roman" charset="0"/>
                        </a:rPr>
                        <a:t>Facebook</a:t>
                      </a:r>
                    </a:p>
                    <a:p>
                      <a:pPr marL="0" marR="0">
                        <a:spcBef>
                          <a:spcPts val="0"/>
                        </a:spcBef>
                        <a:spcAft>
                          <a:spcPts val="0"/>
                        </a:spcAft>
                      </a:pPr>
                      <a:r>
                        <a:rPr lang="en-US" sz="1200">
                          <a:effectLst/>
                          <a:latin typeface="Times New Roman" charset="0"/>
                          <a:ea typeface="Times New Roman" charset="0"/>
                        </a:rPr>
                        <a:t> </a:t>
                      </a:r>
                    </a:p>
                  </p:txBody>
                </p:sp>
                <p:sp>
                  <p:nvSpPr>
                    <p:cNvPr id="32" name="Text Box 21"/>
                    <p:cNvSpPr txBox="1"/>
                    <p:nvPr/>
                  </p:nvSpPr>
                  <p:spPr>
                    <a:xfrm rot="19690946">
                      <a:off x="2689763" y="895343"/>
                      <a:ext cx="911248" cy="50165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200">
                          <a:effectLst/>
                          <a:latin typeface="Times New Roman" charset="0"/>
                          <a:ea typeface="Times New Roman" charset="0"/>
                        </a:rPr>
                        <a:t>User</a:t>
                      </a:r>
                    </a:p>
                    <a:p>
                      <a:pPr marL="0" marR="0">
                        <a:spcBef>
                          <a:spcPts val="0"/>
                        </a:spcBef>
                        <a:spcAft>
                          <a:spcPts val="0"/>
                        </a:spcAft>
                      </a:pPr>
                      <a:r>
                        <a:rPr lang="en-US" sz="1200">
                          <a:effectLst/>
                          <a:latin typeface="Times New Roman" charset="0"/>
                          <a:ea typeface="Times New Roman" charset="0"/>
                        </a:rPr>
                        <a:t>Information</a:t>
                      </a:r>
                    </a:p>
                  </p:txBody>
                </p:sp>
              </p:grpSp>
              <p:sp>
                <p:nvSpPr>
                  <p:cNvPr id="25" name="Text Box 23"/>
                  <p:cNvSpPr txBox="1"/>
                  <p:nvPr/>
                </p:nvSpPr>
                <p:spPr>
                  <a:xfrm>
                    <a:off x="457200" y="3771900"/>
                    <a:ext cx="1828800" cy="342900"/>
                  </a:xfrm>
                  <a:prstGeom prst="rect">
                    <a:avLst/>
                  </a:prstGeom>
                  <a:noFill/>
                  <a:ln>
                    <a:solidFill>
                      <a:schemeClr val="tx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200">
                        <a:solidFill>
                          <a:srgbClr val="808080"/>
                        </a:solidFill>
                        <a:effectLst/>
                        <a:latin typeface="Times New Roman" charset="0"/>
                        <a:ea typeface="Times New Roman" charset="0"/>
                      </a:rPr>
                      <a:t>FaceBook Username</a:t>
                    </a:r>
                    <a:endParaRPr lang="en-US" sz="1200">
                      <a:effectLst/>
                      <a:latin typeface="Times New Roman" charset="0"/>
                      <a:ea typeface="Times New Roman" charset="0"/>
                    </a:endParaRPr>
                  </a:p>
                </p:txBody>
              </p:sp>
              <p:sp>
                <p:nvSpPr>
                  <p:cNvPr id="26" name="Text Box 24"/>
                  <p:cNvSpPr txBox="1"/>
                  <p:nvPr/>
                </p:nvSpPr>
                <p:spPr>
                  <a:xfrm>
                    <a:off x="457200" y="4229100"/>
                    <a:ext cx="1828800" cy="342900"/>
                  </a:xfrm>
                  <a:prstGeom prst="rect">
                    <a:avLst/>
                  </a:prstGeom>
                  <a:noFill/>
                  <a:ln>
                    <a:solidFill>
                      <a:schemeClr val="tx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200">
                        <a:solidFill>
                          <a:srgbClr val="808080"/>
                        </a:solidFill>
                        <a:effectLst/>
                        <a:latin typeface="Times New Roman" charset="0"/>
                        <a:ea typeface="Times New Roman" charset="0"/>
                      </a:rPr>
                      <a:t>FaceBook Password</a:t>
                    </a:r>
                    <a:endParaRPr lang="en-US" sz="1200">
                      <a:effectLst/>
                      <a:latin typeface="Times New Roman" charset="0"/>
                      <a:ea typeface="Times New Roman" charset="0"/>
                    </a:endParaRPr>
                  </a:p>
                </p:txBody>
              </p:sp>
              <p:sp>
                <p:nvSpPr>
                  <p:cNvPr id="27" name="Text Box 26"/>
                  <p:cNvSpPr txBox="1"/>
                  <p:nvPr/>
                </p:nvSpPr>
                <p:spPr>
                  <a:xfrm>
                    <a:off x="759958" y="4803140"/>
                    <a:ext cx="1257299" cy="447426"/>
                  </a:xfrm>
                  <a:prstGeom prst="rect">
                    <a:avLst/>
                  </a:prstGeom>
                  <a:solidFill>
                    <a:srgbClr val="0070C0"/>
                  </a:solid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200">
                        <a:solidFill>
                          <a:srgbClr val="000000"/>
                        </a:solidFill>
                        <a:effectLst/>
                        <a:latin typeface="Times New Roman" charset="0"/>
                        <a:ea typeface="Times New Roman" charset="0"/>
                      </a:rPr>
                      <a:t>Login with Facebook</a:t>
                    </a:r>
                    <a:endParaRPr lang="en-US" sz="1200">
                      <a:effectLst/>
                      <a:latin typeface="Times New Roman" charset="0"/>
                      <a:ea typeface="Times New Roman" charset="0"/>
                    </a:endParaRPr>
                  </a:p>
                </p:txBody>
              </p:sp>
            </p:grpSp>
            <p:sp>
              <p:nvSpPr>
                <p:cNvPr id="20" name="Down Arrow 19"/>
                <p:cNvSpPr/>
                <p:nvPr/>
              </p:nvSpPr>
              <p:spPr>
                <a:xfrm rot="16200000">
                  <a:off x="3136900" y="3771900"/>
                  <a:ext cx="852170" cy="1414145"/>
                </a:xfrm>
                <a:prstGeom prst="downArrow">
                  <a:avLst>
                    <a:gd name="adj1" fmla="val 50000"/>
                    <a:gd name="adj2" fmla="val 71385"/>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Text Box 30"/>
                <p:cNvSpPr txBox="1"/>
                <p:nvPr/>
              </p:nvSpPr>
              <p:spPr>
                <a:xfrm>
                  <a:off x="2857126" y="4238347"/>
                  <a:ext cx="911248" cy="45212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200">
                      <a:effectLst/>
                      <a:latin typeface="Times New Roman" charset="0"/>
                      <a:ea typeface="Times New Roman" charset="0"/>
                    </a:rPr>
                    <a:t>User</a:t>
                  </a:r>
                </a:p>
                <a:p>
                  <a:pPr marL="0" marR="0">
                    <a:spcBef>
                      <a:spcPts val="0"/>
                    </a:spcBef>
                    <a:spcAft>
                      <a:spcPts val="0"/>
                    </a:spcAft>
                  </a:pPr>
                  <a:r>
                    <a:rPr lang="en-US" sz="1200">
                      <a:effectLst/>
                      <a:latin typeface="Times New Roman" charset="0"/>
                      <a:ea typeface="Times New Roman" charset="0"/>
                    </a:rPr>
                    <a:t>Information</a:t>
                  </a:r>
                </a:p>
              </p:txBody>
            </p:sp>
            <p:sp>
              <p:nvSpPr>
                <p:cNvPr id="22" name="Can 21"/>
                <p:cNvSpPr/>
                <p:nvPr/>
              </p:nvSpPr>
              <p:spPr>
                <a:xfrm>
                  <a:off x="4343400" y="3657600"/>
                  <a:ext cx="1714500" cy="2057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 name="Text Box 32"/>
                <p:cNvSpPr txBox="1"/>
                <p:nvPr/>
              </p:nvSpPr>
              <p:spPr>
                <a:xfrm>
                  <a:off x="4799993" y="4457148"/>
                  <a:ext cx="835047" cy="686435"/>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200">
                      <a:effectLst/>
                      <a:latin typeface="Times New Roman" charset="0"/>
                      <a:ea typeface="Times New Roman" charset="0"/>
                    </a:rPr>
                    <a:t>MongoDB</a:t>
                  </a:r>
                </a:p>
              </p:txBody>
            </p:sp>
          </p:grpSp>
          <p:grpSp>
            <p:nvGrpSpPr>
              <p:cNvPr id="16" name="Group 15"/>
              <p:cNvGrpSpPr/>
              <p:nvPr/>
            </p:nvGrpSpPr>
            <p:grpSpPr>
              <a:xfrm rot="3849822">
                <a:off x="-314960" y="590309"/>
                <a:ext cx="1482090" cy="852170"/>
                <a:chOff x="0" y="0"/>
                <a:chExt cx="1482090" cy="852170"/>
              </a:xfrm>
            </p:grpSpPr>
            <p:sp>
              <p:nvSpPr>
                <p:cNvPr id="17" name="Down Arrow 16"/>
                <p:cNvSpPr/>
                <p:nvPr/>
              </p:nvSpPr>
              <p:spPr>
                <a:xfrm rot="16200000">
                  <a:off x="312516" y="-280988"/>
                  <a:ext cx="852170" cy="1414145"/>
                </a:xfrm>
                <a:prstGeom prst="downArrow">
                  <a:avLst>
                    <a:gd name="adj1" fmla="val 50000"/>
                    <a:gd name="adj2" fmla="val 71385"/>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a:effectLst/>
                      <a:latin typeface="Times New Roman" charset="0"/>
                      <a:ea typeface="Times New Roman" charset="0"/>
                    </a:rPr>
                    <a:t> </a:t>
                  </a:r>
                </a:p>
              </p:txBody>
            </p:sp>
            <p:sp>
              <p:nvSpPr>
                <p:cNvPr id="18" name="Text Box 5"/>
                <p:cNvSpPr txBox="1"/>
                <p:nvPr/>
              </p:nvSpPr>
              <p:spPr>
                <a:xfrm>
                  <a:off x="0" y="205149"/>
                  <a:ext cx="1482090" cy="456565"/>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000">
                      <a:effectLst/>
                      <a:latin typeface="Times New Roman" charset="0"/>
                      <a:ea typeface="Times New Roman" charset="0"/>
                    </a:rPr>
                    <a:t>HTML, CSS, JS, </a:t>
                  </a:r>
                  <a:endParaRPr lang="en-US" sz="1200">
                    <a:effectLst/>
                    <a:latin typeface="Times New Roman" charset="0"/>
                    <a:ea typeface="Times New Roman" charset="0"/>
                  </a:endParaRPr>
                </a:p>
                <a:p>
                  <a:pPr marL="0" marR="0">
                    <a:spcBef>
                      <a:spcPts val="0"/>
                    </a:spcBef>
                    <a:spcAft>
                      <a:spcPts val="0"/>
                    </a:spcAft>
                  </a:pPr>
                  <a:r>
                    <a:rPr lang="en-US" sz="1000">
                      <a:effectLst/>
                      <a:latin typeface="Times New Roman" charset="0"/>
                      <a:ea typeface="Times New Roman" charset="0"/>
                    </a:rPr>
                    <a:t>Bootstrap, Ratchet, PHP</a:t>
                  </a:r>
                  <a:endParaRPr lang="en-US" sz="1200">
                    <a:effectLst/>
                    <a:latin typeface="Times New Roman" charset="0"/>
                    <a:ea typeface="Times New Roman" charset="0"/>
                  </a:endParaRPr>
                </a:p>
              </p:txBody>
            </p:sp>
          </p:grpSp>
        </p:grpSp>
        <p:sp>
          <p:nvSpPr>
            <p:cNvPr id="14" name="Text Box 115"/>
            <p:cNvSpPr txBox="1"/>
            <p:nvPr/>
          </p:nvSpPr>
          <p:spPr>
            <a:xfrm flipH="1">
              <a:off x="511629" y="5486400"/>
              <a:ext cx="2402205" cy="34544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endParaRPr lang="en-US" sz="1200" dirty="0">
                <a:effectLst/>
                <a:latin typeface="Times New Roman" charset="0"/>
                <a:ea typeface="Times New Roman" charset="0"/>
              </a:endParaRPr>
            </a:p>
          </p:txBody>
        </p:sp>
      </p:grpSp>
    </p:spTree>
    <p:extLst>
      <p:ext uri="{BB962C8B-B14F-4D97-AF65-F5344CB8AC3E}">
        <p14:creationId xmlns:p14="http://schemas.microsoft.com/office/powerpoint/2010/main" val="15012368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46044"/>
            <a:ext cx="10018713" cy="1752599"/>
          </a:xfrm>
        </p:spPr>
        <p:txBody>
          <a:bodyPr/>
          <a:lstStyle/>
          <a:p>
            <a:r>
              <a:rPr lang="en-US" dirty="0" smtClean="0"/>
              <a:t>System Architecture: Architectural Design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69992393"/>
              </p:ext>
            </p:extLst>
          </p:nvPr>
        </p:nvGraphicFramePr>
        <p:xfrm>
          <a:off x="1895060" y="2293532"/>
          <a:ext cx="8905462" cy="3689712"/>
        </p:xfrm>
        <a:graphic>
          <a:graphicData uri="http://schemas.openxmlformats.org/drawingml/2006/table">
            <a:tbl>
              <a:tblPr firstRow="1" firstCol="1" bandRow="1"/>
              <a:tblGrid>
                <a:gridCol w="4452731"/>
                <a:gridCol w="4452731"/>
              </a:tblGrid>
              <a:tr h="145886">
                <a:tc>
                  <a:txBody>
                    <a:bodyPr/>
                    <a:lstStyle/>
                    <a:p>
                      <a:pPr marL="0" marR="0" algn="l">
                        <a:spcBef>
                          <a:spcPts val="0"/>
                        </a:spcBef>
                        <a:spcAft>
                          <a:spcPts val="0"/>
                        </a:spcAft>
                      </a:pPr>
                      <a:r>
                        <a:rPr lang="en-US" sz="1000" b="1">
                          <a:effectLst/>
                          <a:latin typeface="Times New Roman" charset="0"/>
                          <a:ea typeface="Times New Roman" charset="0"/>
                        </a:rPr>
                        <a:t>System Overview</a:t>
                      </a:r>
                      <a:endParaRPr lang="en-US" sz="1000">
                        <a:effectLst/>
                        <a:latin typeface="Times New Roman" charset="0"/>
                        <a:ea typeface="Times New Roman" charset="0"/>
                      </a:endParaRPr>
                    </a:p>
                  </a:txBody>
                  <a:tcPr marL="41656" marR="416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1000" b="1" dirty="0">
                          <a:effectLst/>
                          <a:latin typeface="Times New Roman" charset="0"/>
                          <a:ea typeface="Times New Roman" charset="0"/>
                        </a:rPr>
                        <a:t>Details</a:t>
                      </a:r>
                      <a:endParaRPr lang="en-US" sz="1000" dirty="0">
                        <a:effectLst/>
                        <a:latin typeface="Times New Roman" charset="0"/>
                        <a:ea typeface="Times New Roman" charset="0"/>
                      </a:endParaRPr>
                    </a:p>
                  </a:txBody>
                  <a:tcPr marL="41656" marR="416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70720">
                <a:tc>
                  <a:txBody>
                    <a:bodyPr/>
                    <a:lstStyle/>
                    <a:p>
                      <a:pPr marL="0" marR="0" algn="l">
                        <a:spcBef>
                          <a:spcPts val="0"/>
                        </a:spcBef>
                        <a:spcAft>
                          <a:spcPts val="0"/>
                        </a:spcAft>
                      </a:pPr>
                      <a:r>
                        <a:rPr lang="en-US" sz="1000" dirty="0">
                          <a:effectLst/>
                          <a:latin typeface="Times New Roman" charset="0"/>
                          <a:ea typeface="Times New Roman" charset="0"/>
                        </a:rPr>
                        <a:t>GUI</a:t>
                      </a:r>
                    </a:p>
                  </a:txBody>
                  <a:tcPr marL="41656" marR="416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342900" marR="0" lvl="0" indent="-342900" algn="l">
                        <a:spcBef>
                          <a:spcPts val="0"/>
                        </a:spcBef>
                        <a:spcAft>
                          <a:spcPts val="0"/>
                        </a:spcAft>
                        <a:buFont typeface="Symbol" charset="2"/>
                        <a:buChar char=""/>
                      </a:pPr>
                      <a:r>
                        <a:rPr lang="en-US" sz="1000" dirty="0" smtClean="0">
                          <a:effectLst/>
                          <a:latin typeface="Times New Roman" charset="0"/>
                          <a:ea typeface="Times New Roman" charset="0"/>
                        </a:rPr>
                        <a:t>Sign </a:t>
                      </a:r>
                      <a:r>
                        <a:rPr lang="en-US" sz="1000" dirty="0">
                          <a:effectLst/>
                          <a:latin typeface="Times New Roman" charset="0"/>
                          <a:ea typeface="Times New Roman" charset="0"/>
                        </a:rPr>
                        <a:t>into app with existing user account</a:t>
                      </a:r>
                    </a:p>
                    <a:p>
                      <a:pPr marL="742950" marR="0" lvl="1" indent="-285750" algn="l">
                        <a:spcBef>
                          <a:spcPts val="0"/>
                        </a:spcBef>
                        <a:spcAft>
                          <a:spcPts val="0"/>
                        </a:spcAft>
                        <a:buFont typeface="Courier New" charset="0"/>
                        <a:buChar char="o"/>
                      </a:pPr>
                      <a:r>
                        <a:rPr lang="en-US" sz="1000" dirty="0">
                          <a:effectLst/>
                          <a:latin typeface="Times New Roman" charset="0"/>
                          <a:ea typeface="Times New Roman" charset="0"/>
                        </a:rPr>
                        <a:t>Check Credentials</a:t>
                      </a:r>
                    </a:p>
                    <a:p>
                      <a:pPr marL="742950" marR="0" lvl="1" indent="-285750" algn="l">
                        <a:spcBef>
                          <a:spcPts val="0"/>
                        </a:spcBef>
                        <a:spcAft>
                          <a:spcPts val="0"/>
                        </a:spcAft>
                        <a:buFont typeface="Courier New" charset="0"/>
                        <a:buChar char="o"/>
                      </a:pPr>
                      <a:r>
                        <a:rPr lang="en-US" sz="1000" dirty="0">
                          <a:effectLst/>
                          <a:latin typeface="Times New Roman" charset="0"/>
                          <a:ea typeface="Times New Roman" charset="0"/>
                        </a:rPr>
                        <a:t>Forgot Password?</a:t>
                      </a:r>
                    </a:p>
                    <a:p>
                      <a:pPr marL="742950" marR="0" lvl="1" indent="-285750" algn="l">
                        <a:spcBef>
                          <a:spcPts val="0"/>
                        </a:spcBef>
                        <a:spcAft>
                          <a:spcPts val="0"/>
                        </a:spcAft>
                        <a:buFont typeface="Courier New" charset="0"/>
                        <a:buChar char="o"/>
                      </a:pPr>
                      <a:r>
                        <a:rPr lang="en-US" sz="1000" dirty="0">
                          <a:effectLst/>
                          <a:latin typeface="Times New Roman" charset="0"/>
                          <a:ea typeface="Times New Roman" charset="0"/>
                        </a:rPr>
                        <a:t>(Edit) User Profile</a:t>
                      </a:r>
                    </a:p>
                    <a:p>
                      <a:pPr marL="742950" marR="0" lvl="1" indent="-285750" algn="l">
                        <a:spcBef>
                          <a:spcPts val="0"/>
                        </a:spcBef>
                        <a:spcAft>
                          <a:spcPts val="0"/>
                        </a:spcAft>
                        <a:buFont typeface="Courier New" charset="0"/>
                        <a:buChar char="o"/>
                      </a:pPr>
                      <a:r>
                        <a:rPr lang="en-US" sz="1000" dirty="0">
                          <a:effectLst/>
                          <a:latin typeface="Times New Roman" charset="0"/>
                          <a:ea typeface="Times New Roman" charset="0"/>
                        </a:rPr>
                        <a:t>Send data to </a:t>
                      </a:r>
                      <a:r>
                        <a:rPr lang="en-US" sz="1000" dirty="0" err="1">
                          <a:effectLst/>
                          <a:latin typeface="Times New Roman" charset="0"/>
                          <a:ea typeface="Times New Roman" charset="0"/>
                        </a:rPr>
                        <a:t>MongoDB</a:t>
                      </a:r>
                      <a:endParaRPr lang="en-US" sz="1000" dirty="0">
                        <a:effectLst/>
                        <a:latin typeface="Times New Roman" charset="0"/>
                        <a:ea typeface="Times New Roman" charset="0"/>
                      </a:endParaRPr>
                    </a:p>
                    <a:p>
                      <a:pPr marL="342900" marR="0" lvl="0" indent="-342900" algn="l">
                        <a:spcBef>
                          <a:spcPts val="0"/>
                        </a:spcBef>
                        <a:spcAft>
                          <a:spcPts val="0"/>
                        </a:spcAft>
                        <a:buFont typeface="Symbol" charset="2"/>
                        <a:buChar char=""/>
                      </a:pPr>
                      <a:r>
                        <a:rPr lang="en-US" sz="1000" dirty="0">
                          <a:effectLst/>
                          <a:latin typeface="Times New Roman" charset="0"/>
                          <a:ea typeface="Times New Roman" charset="0"/>
                        </a:rPr>
                        <a:t>Ability to login through Facebook</a:t>
                      </a:r>
                    </a:p>
                    <a:p>
                      <a:pPr marL="742950" marR="0" lvl="1" indent="-285750" algn="l">
                        <a:spcBef>
                          <a:spcPts val="0"/>
                        </a:spcBef>
                        <a:spcAft>
                          <a:spcPts val="0"/>
                        </a:spcAft>
                        <a:buFont typeface="Courier New" charset="0"/>
                        <a:buChar char="o"/>
                      </a:pPr>
                      <a:r>
                        <a:rPr lang="en-US" sz="1000" dirty="0">
                          <a:effectLst/>
                          <a:latin typeface="Times New Roman" charset="0"/>
                          <a:ea typeface="Times New Roman" charset="0"/>
                        </a:rPr>
                        <a:t> Permissions</a:t>
                      </a:r>
                    </a:p>
                    <a:p>
                      <a:pPr marL="742950" marR="0" lvl="1" indent="-285750" algn="l">
                        <a:spcBef>
                          <a:spcPts val="0"/>
                        </a:spcBef>
                        <a:spcAft>
                          <a:spcPts val="0"/>
                        </a:spcAft>
                        <a:buFont typeface="Courier New" charset="0"/>
                        <a:buChar char="o"/>
                      </a:pPr>
                      <a:r>
                        <a:rPr lang="en-US" sz="1000" dirty="0">
                          <a:effectLst/>
                          <a:latin typeface="Times New Roman" charset="0"/>
                          <a:ea typeface="Times New Roman" charset="0"/>
                        </a:rPr>
                        <a:t>Send data to </a:t>
                      </a:r>
                      <a:r>
                        <a:rPr lang="en-US" sz="1000" dirty="0" err="1">
                          <a:effectLst/>
                          <a:latin typeface="Times New Roman" charset="0"/>
                          <a:ea typeface="Times New Roman" charset="0"/>
                        </a:rPr>
                        <a:t>MongoDB</a:t>
                      </a:r>
                      <a:endParaRPr lang="en-US" sz="1000" dirty="0">
                        <a:effectLst/>
                        <a:latin typeface="Times New Roman" charset="0"/>
                        <a:ea typeface="Times New Roman" charset="0"/>
                      </a:endParaRPr>
                    </a:p>
                    <a:p>
                      <a:pPr marL="228600" marR="0" algn="l">
                        <a:spcBef>
                          <a:spcPts val="0"/>
                        </a:spcBef>
                        <a:spcAft>
                          <a:spcPts val="0"/>
                        </a:spcAft>
                      </a:pPr>
                      <a:r>
                        <a:rPr lang="en-US" sz="1000" dirty="0">
                          <a:effectLst/>
                          <a:latin typeface="Times New Roman" charset="0"/>
                          <a:ea typeface="Times New Roman" charset="0"/>
                        </a:rPr>
                        <a:t> </a:t>
                      </a:r>
                    </a:p>
                    <a:p>
                      <a:pPr marL="228600" marR="0" algn="l">
                        <a:spcBef>
                          <a:spcPts val="0"/>
                        </a:spcBef>
                        <a:spcAft>
                          <a:spcPts val="0"/>
                        </a:spcAft>
                      </a:pPr>
                      <a:r>
                        <a:rPr lang="en-US" sz="1000" dirty="0">
                          <a:effectLst/>
                          <a:latin typeface="Times New Roman" charset="0"/>
                          <a:ea typeface="Times New Roman" charset="0"/>
                        </a:rPr>
                        <a:t> </a:t>
                      </a:r>
                    </a:p>
                  </a:txBody>
                  <a:tcPr marL="41656" marR="416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083048">
                <a:tc>
                  <a:txBody>
                    <a:bodyPr/>
                    <a:lstStyle/>
                    <a:p>
                      <a:pPr marL="0" marR="0" algn="l">
                        <a:spcBef>
                          <a:spcPts val="0"/>
                        </a:spcBef>
                        <a:spcAft>
                          <a:spcPts val="0"/>
                        </a:spcAft>
                      </a:pPr>
                      <a:r>
                        <a:rPr lang="en-US" sz="1000" dirty="0">
                          <a:effectLst/>
                          <a:latin typeface="Times New Roman" charset="0"/>
                          <a:ea typeface="Times New Roman" charset="0"/>
                        </a:rPr>
                        <a:t>XAMPP</a:t>
                      </a:r>
                    </a:p>
                  </a:txBody>
                  <a:tcPr marL="41656" marR="416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342900" marR="0" lvl="0" indent="-342900" algn="l">
                        <a:spcBef>
                          <a:spcPts val="0"/>
                        </a:spcBef>
                        <a:spcAft>
                          <a:spcPts val="0"/>
                        </a:spcAft>
                        <a:buFont typeface="Symbol" charset="2"/>
                        <a:buChar char=""/>
                      </a:pPr>
                      <a:r>
                        <a:rPr lang="en-US" sz="1000">
                          <a:effectLst/>
                          <a:latin typeface="Times New Roman" charset="0"/>
                          <a:ea typeface="Times New Roman" charset="0"/>
                        </a:rPr>
                        <a:t>Creation and Test Environment</a:t>
                      </a:r>
                    </a:p>
                    <a:p>
                      <a:pPr marL="742950" marR="0" lvl="1" indent="-285750" algn="l">
                        <a:spcBef>
                          <a:spcPts val="0"/>
                        </a:spcBef>
                        <a:spcAft>
                          <a:spcPts val="0"/>
                        </a:spcAft>
                        <a:buFont typeface="Courier New" charset="0"/>
                        <a:buChar char="o"/>
                      </a:pPr>
                      <a:r>
                        <a:rPr lang="en-US" sz="1000">
                          <a:effectLst/>
                          <a:latin typeface="Times New Roman" charset="0"/>
                          <a:ea typeface="Times New Roman" charset="0"/>
                        </a:rPr>
                        <a:t>Apache HTTP Server</a:t>
                      </a:r>
                    </a:p>
                    <a:p>
                      <a:pPr marL="1143000" marR="0" lvl="2" indent="-228600" algn="l">
                        <a:spcBef>
                          <a:spcPts val="0"/>
                        </a:spcBef>
                        <a:spcAft>
                          <a:spcPts val="0"/>
                        </a:spcAft>
                        <a:buFont typeface="Wingdings" charset="2"/>
                        <a:buChar char=""/>
                      </a:pPr>
                      <a:r>
                        <a:rPr lang="en-US" sz="1000">
                          <a:effectLst/>
                          <a:latin typeface="Times New Roman" charset="0"/>
                          <a:ea typeface="Times New Roman" charset="0"/>
                        </a:rPr>
                        <a:t>Localhost</a:t>
                      </a:r>
                    </a:p>
                    <a:p>
                      <a:pPr marL="742950" marR="0" lvl="1" indent="-285750" algn="l">
                        <a:spcBef>
                          <a:spcPts val="0"/>
                        </a:spcBef>
                        <a:spcAft>
                          <a:spcPts val="0"/>
                        </a:spcAft>
                        <a:buFont typeface="Courier New" charset="0"/>
                        <a:buChar char="o"/>
                      </a:pPr>
                      <a:r>
                        <a:rPr lang="en-US" sz="1000">
                          <a:effectLst/>
                          <a:latin typeface="Times New Roman" charset="0"/>
                          <a:ea typeface="Times New Roman" charset="0"/>
                        </a:rPr>
                        <a:t>Connect to database</a:t>
                      </a:r>
                    </a:p>
                    <a:p>
                      <a:pPr marL="742950" marR="0" lvl="1" indent="-285750" algn="l">
                        <a:spcBef>
                          <a:spcPts val="0"/>
                        </a:spcBef>
                        <a:spcAft>
                          <a:spcPts val="0"/>
                        </a:spcAft>
                        <a:buFont typeface="Courier New" charset="0"/>
                        <a:buChar char="o"/>
                      </a:pPr>
                      <a:r>
                        <a:rPr lang="en-US" sz="1000">
                          <a:effectLst/>
                          <a:latin typeface="Times New Roman" charset="0"/>
                          <a:ea typeface="Times New Roman" charset="0"/>
                        </a:rPr>
                        <a:t>Serve Website (GUI)</a:t>
                      </a:r>
                    </a:p>
                    <a:p>
                      <a:pPr marL="0" marR="0" algn="l">
                        <a:spcBef>
                          <a:spcPts val="0"/>
                        </a:spcBef>
                        <a:spcAft>
                          <a:spcPts val="0"/>
                        </a:spcAft>
                      </a:pPr>
                      <a:r>
                        <a:rPr lang="en-US" sz="1000" b="1">
                          <a:effectLst/>
                          <a:latin typeface="Times New Roman" charset="0"/>
                          <a:ea typeface="Times New Roman" charset="0"/>
                        </a:rPr>
                        <a:t> </a:t>
                      </a:r>
                      <a:endParaRPr lang="en-US" sz="1000">
                        <a:effectLst/>
                        <a:latin typeface="Times New Roman" charset="0"/>
                        <a:ea typeface="Times New Roman" charset="0"/>
                      </a:endParaRPr>
                    </a:p>
                  </a:txBody>
                  <a:tcPr marL="41656" marR="416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83544">
                <a:tc>
                  <a:txBody>
                    <a:bodyPr/>
                    <a:lstStyle/>
                    <a:p>
                      <a:pPr marL="0" marR="0" algn="l">
                        <a:spcBef>
                          <a:spcPts val="0"/>
                        </a:spcBef>
                        <a:spcAft>
                          <a:spcPts val="0"/>
                        </a:spcAft>
                      </a:pPr>
                      <a:r>
                        <a:rPr lang="en-US" sz="1000" dirty="0" err="1">
                          <a:effectLst/>
                          <a:latin typeface="Times New Roman" charset="0"/>
                          <a:ea typeface="Times New Roman" charset="0"/>
                        </a:rPr>
                        <a:t>MongoDB</a:t>
                      </a:r>
                      <a:endParaRPr lang="en-US" sz="1000" dirty="0">
                        <a:effectLst/>
                        <a:latin typeface="Times New Roman" charset="0"/>
                        <a:ea typeface="Times New Roman" charset="0"/>
                      </a:endParaRPr>
                    </a:p>
                  </a:txBody>
                  <a:tcPr marL="41656" marR="416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342900" marR="0" lvl="0" indent="-342900" algn="l">
                        <a:spcBef>
                          <a:spcPts val="0"/>
                        </a:spcBef>
                        <a:spcAft>
                          <a:spcPts val="0"/>
                        </a:spcAft>
                        <a:buFont typeface="Symbol" charset="2"/>
                        <a:buChar char=""/>
                      </a:pPr>
                      <a:r>
                        <a:rPr lang="en-US" sz="1000" dirty="0">
                          <a:effectLst/>
                          <a:latin typeface="Times New Roman" charset="0"/>
                          <a:ea typeface="Times New Roman" charset="0"/>
                        </a:rPr>
                        <a:t>Store data for web server/ Communicate with web </a:t>
                      </a:r>
                      <a:r>
                        <a:rPr lang="en-US" sz="1000" dirty="0" err="1">
                          <a:effectLst/>
                          <a:latin typeface="Times New Roman" charset="0"/>
                          <a:ea typeface="Times New Roman" charset="0"/>
                        </a:rPr>
                        <a:t>werver</a:t>
                      </a:r>
                      <a:endParaRPr lang="en-US" sz="1000" dirty="0">
                        <a:effectLst/>
                        <a:latin typeface="Times New Roman" charset="0"/>
                        <a:ea typeface="Times New Roman" charset="0"/>
                      </a:endParaRPr>
                    </a:p>
                    <a:p>
                      <a:pPr marL="342900" marR="0" lvl="0" indent="-342900" algn="l">
                        <a:spcBef>
                          <a:spcPts val="0"/>
                        </a:spcBef>
                        <a:spcAft>
                          <a:spcPts val="0"/>
                        </a:spcAft>
                        <a:buFont typeface="Symbol" charset="2"/>
                        <a:buChar char=""/>
                      </a:pPr>
                      <a:r>
                        <a:rPr lang="en-US" sz="1000" dirty="0">
                          <a:effectLst/>
                          <a:latin typeface="Times New Roman" charset="0"/>
                          <a:ea typeface="Times New Roman" charset="0"/>
                        </a:rPr>
                        <a:t>Render Data</a:t>
                      </a:r>
                    </a:p>
                    <a:p>
                      <a:pPr marL="342900" marR="0" lvl="0" indent="-342900" algn="l">
                        <a:spcBef>
                          <a:spcPts val="0"/>
                        </a:spcBef>
                        <a:spcAft>
                          <a:spcPts val="0"/>
                        </a:spcAft>
                        <a:buFont typeface="Symbol" charset="2"/>
                        <a:buChar char=""/>
                      </a:pPr>
                      <a:r>
                        <a:rPr lang="en-US" sz="1000" dirty="0">
                          <a:effectLst/>
                          <a:latin typeface="Times New Roman" charset="0"/>
                          <a:ea typeface="Times New Roman" charset="0"/>
                        </a:rPr>
                        <a:t>Data Modeling</a:t>
                      </a:r>
                    </a:p>
                  </a:txBody>
                  <a:tcPr marL="41656" marR="416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085753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 Decomposition Description</a:t>
            </a:r>
            <a:endParaRPr lang="en-US" dirty="0"/>
          </a:p>
        </p:txBody>
      </p:sp>
      <p:grpSp>
        <p:nvGrpSpPr>
          <p:cNvPr id="4" name="Group 3"/>
          <p:cNvGrpSpPr/>
          <p:nvPr/>
        </p:nvGrpSpPr>
        <p:grpSpPr>
          <a:xfrm>
            <a:off x="1484311" y="2288444"/>
            <a:ext cx="4328795" cy="3483610"/>
            <a:chOff x="0" y="0"/>
            <a:chExt cx="4328795" cy="3483819"/>
          </a:xfrm>
        </p:grpSpPr>
        <p:grpSp>
          <p:nvGrpSpPr>
            <p:cNvPr id="5" name="Group 4"/>
            <p:cNvGrpSpPr/>
            <p:nvPr/>
          </p:nvGrpSpPr>
          <p:grpSpPr>
            <a:xfrm>
              <a:off x="0" y="219919"/>
              <a:ext cx="4328795" cy="3263900"/>
              <a:chOff x="0" y="0"/>
              <a:chExt cx="6515100" cy="5486400"/>
            </a:xfrm>
          </p:grpSpPr>
          <p:sp>
            <p:nvSpPr>
              <p:cNvPr id="7" name="Rounded Rectangle 6"/>
              <p:cNvSpPr/>
              <p:nvPr/>
            </p:nvSpPr>
            <p:spPr>
              <a:xfrm>
                <a:off x="0" y="0"/>
                <a:ext cx="6515100" cy="548640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8" name="Group 7"/>
              <p:cNvGrpSpPr/>
              <p:nvPr/>
            </p:nvGrpSpPr>
            <p:grpSpPr>
              <a:xfrm>
                <a:off x="682906" y="578734"/>
                <a:ext cx="4917442" cy="4572000"/>
                <a:chOff x="0" y="0"/>
                <a:chExt cx="4917794" cy="4572000"/>
              </a:xfrm>
            </p:grpSpPr>
            <p:sp>
              <p:nvSpPr>
                <p:cNvPr id="10" name="Rounded Rectangle 9"/>
                <p:cNvSpPr/>
                <p:nvPr/>
              </p:nvSpPr>
              <p:spPr>
                <a:xfrm>
                  <a:off x="0" y="0"/>
                  <a:ext cx="1826260" cy="1486535"/>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a:effectLst/>
                      <a:latin typeface="Times New Roman" charset="0"/>
                      <a:ea typeface="Times New Roman" charset="0"/>
                    </a:rPr>
                    <a:t>PHP Scripting</a:t>
                  </a:r>
                </a:p>
                <a:p>
                  <a:pPr marL="0" marR="0" algn="ctr">
                    <a:spcBef>
                      <a:spcPts val="0"/>
                    </a:spcBef>
                    <a:spcAft>
                      <a:spcPts val="0"/>
                    </a:spcAft>
                  </a:pPr>
                  <a:r>
                    <a:rPr lang="en-US" sz="1200">
                      <a:effectLst/>
                      <a:latin typeface="Times New Roman" charset="0"/>
                      <a:ea typeface="Times New Roman" charset="0"/>
                    </a:rPr>
                    <a:t>Web Server</a:t>
                  </a:r>
                </a:p>
                <a:p>
                  <a:pPr marL="0" marR="0" algn="ctr">
                    <a:spcBef>
                      <a:spcPts val="0"/>
                    </a:spcBef>
                    <a:spcAft>
                      <a:spcPts val="0"/>
                    </a:spcAft>
                  </a:pPr>
                  <a:r>
                    <a:rPr lang="en-US" sz="1200">
                      <a:effectLst/>
                      <a:latin typeface="Times New Roman" charset="0"/>
                      <a:ea typeface="Times New Roman" charset="0"/>
                    </a:rPr>
                    <a:t>(Computer)</a:t>
                  </a:r>
                </a:p>
                <a:p>
                  <a:pPr marL="0" marR="0" algn="ctr">
                    <a:spcBef>
                      <a:spcPts val="0"/>
                    </a:spcBef>
                    <a:spcAft>
                      <a:spcPts val="0"/>
                    </a:spcAft>
                  </a:pPr>
                  <a:r>
                    <a:rPr lang="en-US" sz="1200">
                      <a:effectLst/>
                      <a:latin typeface="Times New Roman" charset="0"/>
                      <a:ea typeface="Times New Roman" charset="0"/>
                    </a:rPr>
                    <a:t>Apache</a:t>
                  </a:r>
                </a:p>
              </p:txBody>
            </p:sp>
            <p:cxnSp>
              <p:nvCxnSpPr>
                <p:cNvPr id="11" name="Straight Arrow Connector 10"/>
                <p:cNvCxnSpPr/>
                <p:nvPr/>
              </p:nvCxnSpPr>
              <p:spPr>
                <a:xfrm>
                  <a:off x="798653" y="1481559"/>
                  <a:ext cx="0" cy="1257300"/>
                </a:xfrm>
                <a:prstGeom prst="straightConnector1">
                  <a:avLst/>
                </a:prstGeom>
                <a:ln>
                  <a:headEnd type="triangle"/>
                  <a:tailEnd type="triangle"/>
                </a:ln>
              </p:spPr>
              <p:style>
                <a:lnRef idx="2">
                  <a:schemeClr val="dk1"/>
                </a:lnRef>
                <a:fillRef idx="1">
                  <a:schemeClr val="lt1"/>
                </a:fillRef>
                <a:effectRef idx="0">
                  <a:schemeClr val="dk1"/>
                </a:effectRef>
                <a:fontRef idx="minor">
                  <a:schemeClr val="dk1"/>
                </a:fontRef>
              </p:style>
            </p:cxnSp>
            <p:sp>
              <p:nvSpPr>
                <p:cNvPr id="12" name="Magnetic Disk 11"/>
                <p:cNvSpPr/>
                <p:nvPr/>
              </p:nvSpPr>
              <p:spPr>
                <a:xfrm>
                  <a:off x="115747" y="2743200"/>
                  <a:ext cx="1480820" cy="1828800"/>
                </a:xfrm>
                <a:prstGeom prst="flowChartMagneticDisk">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a:effectLst/>
                      <a:latin typeface="Times New Roman" charset="0"/>
                      <a:ea typeface="Times New Roman" charset="0"/>
                    </a:rPr>
                    <a:t>Database</a:t>
                  </a:r>
                </a:p>
                <a:p>
                  <a:pPr marL="0" marR="0" algn="ctr">
                    <a:spcBef>
                      <a:spcPts val="0"/>
                    </a:spcBef>
                    <a:spcAft>
                      <a:spcPts val="0"/>
                    </a:spcAft>
                  </a:pPr>
                  <a:r>
                    <a:rPr lang="en-US" sz="1200">
                      <a:effectLst/>
                      <a:latin typeface="Times New Roman" charset="0"/>
                      <a:ea typeface="Times New Roman" charset="0"/>
                    </a:rPr>
                    <a:t>MongoDB</a:t>
                  </a:r>
                </a:p>
              </p:txBody>
            </p:sp>
            <p:cxnSp>
              <p:nvCxnSpPr>
                <p:cNvPr id="13" name="Straight Arrow Connector 12"/>
                <p:cNvCxnSpPr/>
                <p:nvPr/>
              </p:nvCxnSpPr>
              <p:spPr>
                <a:xfrm>
                  <a:off x="1828800" y="694481"/>
                  <a:ext cx="1143000" cy="0"/>
                </a:xfrm>
                <a:prstGeom prst="straightConnector1">
                  <a:avLst/>
                </a:prstGeom>
                <a:ln>
                  <a:headEnd type="triangle"/>
                  <a:tailEnd type="triangle"/>
                </a:ln>
              </p:spPr>
              <p:style>
                <a:lnRef idx="2">
                  <a:schemeClr val="dk1"/>
                </a:lnRef>
                <a:fillRef idx="1">
                  <a:schemeClr val="lt1"/>
                </a:fillRef>
                <a:effectRef idx="0">
                  <a:schemeClr val="dk1"/>
                </a:effectRef>
                <a:fontRef idx="minor">
                  <a:schemeClr val="dk1"/>
                </a:fontRef>
              </p:style>
            </p:cxnSp>
            <p:sp>
              <p:nvSpPr>
                <p:cNvPr id="14" name="Rounded Rectangle 13"/>
                <p:cNvSpPr/>
                <p:nvPr/>
              </p:nvSpPr>
              <p:spPr>
                <a:xfrm>
                  <a:off x="2974694" y="0"/>
                  <a:ext cx="1943100" cy="1485900"/>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a:effectLst/>
                      <a:latin typeface="Times New Roman" charset="0"/>
                      <a:ea typeface="Times New Roman" charset="0"/>
                    </a:rPr>
                    <a:t>Client</a:t>
                  </a:r>
                </a:p>
                <a:p>
                  <a:pPr marL="0" marR="0" algn="ctr">
                    <a:spcBef>
                      <a:spcPts val="0"/>
                    </a:spcBef>
                    <a:spcAft>
                      <a:spcPts val="0"/>
                    </a:spcAft>
                  </a:pPr>
                  <a:r>
                    <a:rPr lang="en-US" sz="1200">
                      <a:effectLst/>
                      <a:latin typeface="Times New Roman" charset="0"/>
                      <a:ea typeface="Times New Roman" charset="0"/>
                    </a:rPr>
                    <a:t>Browser</a:t>
                  </a:r>
                </a:p>
              </p:txBody>
            </p:sp>
          </p:grpSp>
          <p:sp>
            <p:nvSpPr>
              <p:cNvPr id="9" name="Text Box 59"/>
              <p:cNvSpPr txBox="1"/>
              <p:nvPr/>
            </p:nvSpPr>
            <p:spPr>
              <a:xfrm>
                <a:off x="863518" y="6724"/>
                <a:ext cx="1437908" cy="576449"/>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200">
                    <a:effectLst/>
                    <a:latin typeface="Times New Roman" charset="0"/>
                    <a:ea typeface="Times New Roman" charset="0"/>
                  </a:rPr>
                  <a:t>Localhost</a:t>
                </a:r>
              </a:p>
            </p:txBody>
          </p:sp>
        </p:grpSp>
        <p:sp>
          <p:nvSpPr>
            <p:cNvPr id="6" name="Text Box 60"/>
            <p:cNvSpPr txBox="1"/>
            <p:nvPr/>
          </p:nvSpPr>
          <p:spPr>
            <a:xfrm>
              <a:off x="231494" y="0"/>
              <a:ext cx="708025" cy="23241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200">
                  <a:effectLst/>
                  <a:latin typeface="Times New Roman" charset="0"/>
                  <a:ea typeface="Times New Roman" charset="0"/>
                </a:rPr>
                <a:t>XAMPP</a:t>
              </a:r>
            </a:p>
          </p:txBody>
        </p:sp>
      </p:grpSp>
      <p:sp>
        <p:nvSpPr>
          <p:cNvPr id="21" name="TextBox 20"/>
          <p:cNvSpPr txBox="1"/>
          <p:nvPr/>
        </p:nvSpPr>
        <p:spPr>
          <a:xfrm>
            <a:off x="6493667" y="2404641"/>
            <a:ext cx="4729654" cy="2585323"/>
          </a:xfrm>
          <a:prstGeom prst="rect">
            <a:avLst/>
          </a:prstGeom>
          <a:noFill/>
        </p:spPr>
        <p:txBody>
          <a:bodyPr wrap="square" rtlCol="0">
            <a:spAutoFit/>
          </a:bodyPr>
          <a:lstStyle/>
          <a:p>
            <a:r>
              <a:rPr lang="en-US" dirty="0"/>
              <a:t>XAMPP: X (“Cross”-platform), Apache HTTP Server, </a:t>
            </a:r>
            <a:r>
              <a:rPr lang="en-US" dirty="0" err="1"/>
              <a:t>MariaDB</a:t>
            </a:r>
            <a:r>
              <a:rPr lang="en-US" dirty="0"/>
              <a:t> (MySQL), PHP and Perl</a:t>
            </a:r>
          </a:p>
          <a:p>
            <a:pPr marL="285750" lvl="0" indent="-285750">
              <a:buFont typeface="Arial" charset="0"/>
              <a:buChar char="•"/>
            </a:pPr>
            <a:r>
              <a:rPr lang="en-US" dirty="0"/>
              <a:t>Free and open source cross-platform web server solution stack package developed by Apache Friends</a:t>
            </a:r>
          </a:p>
          <a:p>
            <a:pPr marL="285750" lvl="0" indent="-285750">
              <a:buFont typeface="Arial" charset="0"/>
              <a:buChar char="•"/>
            </a:pPr>
            <a:r>
              <a:rPr lang="en-US" dirty="0"/>
              <a:t>Development package/development environment (creation and test environment)</a:t>
            </a:r>
          </a:p>
          <a:p>
            <a:pPr marL="285750" lvl="0" indent="-285750">
              <a:buFont typeface="Arial" charset="0"/>
              <a:buChar char="•"/>
            </a:pPr>
            <a:r>
              <a:rPr lang="en-US" dirty="0"/>
              <a:t>Not meant to be deployed, insecure because default settings are insecure</a:t>
            </a:r>
          </a:p>
        </p:txBody>
      </p:sp>
    </p:spTree>
    <p:extLst>
      <p:ext uri="{BB962C8B-B14F-4D97-AF65-F5344CB8AC3E}">
        <p14:creationId xmlns:p14="http://schemas.microsoft.com/office/powerpoint/2010/main" val="930116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 Decomposition </a:t>
            </a:r>
            <a:r>
              <a:rPr lang="en-US" dirty="0" smtClean="0"/>
              <a:t>Description (Cont.)</a:t>
            </a:r>
            <a:endParaRPr lang="en-US" dirty="0"/>
          </a:p>
        </p:txBody>
      </p:sp>
      <p:sp>
        <p:nvSpPr>
          <p:cNvPr id="3" name="Content Placeholder 2"/>
          <p:cNvSpPr>
            <a:spLocks noGrp="1"/>
          </p:cNvSpPr>
          <p:nvPr>
            <p:ph idx="1"/>
          </p:nvPr>
        </p:nvSpPr>
        <p:spPr>
          <a:xfrm>
            <a:off x="7452986" y="2204581"/>
            <a:ext cx="4050037" cy="3586619"/>
          </a:xfrm>
        </p:spPr>
        <p:txBody>
          <a:bodyPr>
            <a:normAutofit fontScale="47500" lnSpcReduction="20000"/>
          </a:bodyPr>
          <a:lstStyle/>
          <a:p>
            <a:pPr lvl="1"/>
            <a:r>
              <a:rPr lang="en-US" dirty="0" smtClean="0"/>
              <a:t>Cross-platform</a:t>
            </a:r>
            <a:r>
              <a:rPr lang="en-US" dirty="0"/>
              <a:t>, open source document-oriented database</a:t>
            </a:r>
          </a:p>
          <a:p>
            <a:pPr lvl="1"/>
            <a:r>
              <a:rPr lang="en-US" dirty="0"/>
              <a:t>Classified as NoSQL database</a:t>
            </a:r>
          </a:p>
          <a:p>
            <a:pPr lvl="1"/>
            <a:r>
              <a:rPr lang="en-US" dirty="0"/>
              <a:t>Horizontal Scalability </a:t>
            </a:r>
          </a:p>
          <a:p>
            <a:pPr lvl="1"/>
            <a:r>
              <a:rPr lang="en-US" dirty="0"/>
              <a:t>Query Language</a:t>
            </a:r>
          </a:p>
          <a:p>
            <a:pPr lvl="2"/>
            <a:r>
              <a:rPr lang="en-US" dirty="0"/>
              <a:t>Ad hoc queries</a:t>
            </a:r>
          </a:p>
          <a:p>
            <a:pPr lvl="1"/>
            <a:r>
              <a:rPr lang="en-US" dirty="0"/>
              <a:t>Fast performance</a:t>
            </a:r>
          </a:p>
          <a:p>
            <a:pPr lvl="1"/>
            <a:r>
              <a:rPr lang="en-US" dirty="0"/>
              <a:t>Embedded Data model</a:t>
            </a:r>
          </a:p>
          <a:p>
            <a:pPr lvl="1"/>
            <a:r>
              <a:rPr lang="en-US" dirty="0"/>
              <a:t>Replication</a:t>
            </a:r>
          </a:p>
          <a:p>
            <a:pPr lvl="1"/>
            <a:r>
              <a:rPr lang="en-US" dirty="0"/>
              <a:t>Duplication of Data</a:t>
            </a:r>
          </a:p>
          <a:p>
            <a:pPr lvl="1"/>
            <a:r>
              <a:rPr lang="en-US" dirty="0"/>
              <a:t>Load balancing</a:t>
            </a:r>
          </a:p>
          <a:p>
            <a:pPr lvl="1"/>
            <a:r>
              <a:rPr lang="en-US" dirty="0"/>
              <a:t>Aggregation: </a:t>
            </a:r>
            <a:r>
              <a:rPr lang="en-US" dirty="0" err="1"/>
              <a:t>MapReduce</a:t>
            </a:r>
            <a:endParaRPr lang="en-US" dirty="0"/>
          </a:p>
          <a:p>
            <a:pPr lvl="1"/>
            <a:r>
              <a:rPr lang="en-US" dirty="0"/>
              <a:t>Server-side JavaScript Execution</a:t>
            </a:r>
          </a:p>
          <a:p>
            <a:pPr lvl="1"/>
            <a:r>
              <a:rPr lang="en-US" dirty="0"/>
              <a:t>Special Support for Locations: understands longitude and latitude natively</a:t>
            </a:r>
          </a:p>
          <a:p>
            <a:pPr lvl="1"/>
            <a:r>
              <a:rPr lang="en-US" dirty="0"/>
              <a:t>Driver Support (Java, JavaScript, Python, Ruby, C#, PHP, more)</a:t>
            </a:r>
          </a:p>
        </p:txBody>
      </p:sp>
      <p:grpSp>
        <p:nvGrpSpPr>
          <p:cNvPr id="4" name="Group 3"/>
          <p:cNvGrpSpPr/>
          <p:nvPr/>
        </p:nvGrpSpPr>
        <p:grpSpPr>
          <a:xfrm>
            <a:off x="1408547" y="2688953"/>
            <a:ext cx="5045075" cy="2176780"/>
            <a:chOff x="0" y="0"/>
            <a:chExt cx="5720080" cy="2742565"/>
          </a:xfrm>
        </p:grpSpPr>
        <p:sp>
          <p:nvSpPr>
            <p:cNvPr id="5" name="Rounded Rectangle 4"/>
            <p:cNvSpPr/>
            <p:nvPr/>
          </p:nvSpPr>
          <p:spPr>
            <a:xfrm>
              <a:off x="0" y="0"/>
              <a:ext cx="5720080" cy="274256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Rounded Rectangle 5"/>
            <p:cNvSpPr/>
            <p:nvPr/>
          </p:nvSpPr>
          <p:spPr>
            <a:xfrm>
              <a:off x="347240" y="335666"/>
              <a:ext cx="5028565" cy="206121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Oval 6"/>
            <p:cNvSpPr/>
            <p:nvPr/>
          </p:nvSpPr>
          <p:spPr>
            <a:xfrm>
              <a:off x="3437681" y="1018572"/>
              <a:ext cx="1371600" cy="10287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a:effectLst/>
                  <a:latin typeface="Times New Roman" charset="0"/>
                  <a:ea typeface="Times New Roman" charset="0"/>
                </a:rPr>
                <a:t>MongoDB</a:t>
              </a:r>
            </a:p>
          </p:txBody>
        </p:sp>
        <p:sp>
          <p:nvSpPr>
            <p:cNvPr id="8" name="Text Box 65"/>
            <p:cNvSpPr txBox="1"/>
            <p:nvPr/>
          </p:nvSpPr>
          <p:spPr>
            <a:xfrm>
              <a:off x="346972" y="0"/>
              <a:ext cx="1465092" cy="336849"/>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200" dirty="0" smtClean="0">
                  <a:effectLst/>
                  <a:latin typeface="Times New Roman" charset="0"/>
                  <a:ea typeface="Times New Roman" charset="0"/>
                </a:rPr>
                <a:t>NoSQL </a:t>
              </a:r>
              <a:r>
                <a:rPr lang="en-US" sz="1200" dirty="0">
                  <a:effectLst/>
                  <a:latin typeface="Times New Roman" charset="0"/>
                  <a:ea typeface="Times New Roman" charset="0"/>
                </a:rPr>
                <a:t>Database</a:t>
              </a:r>
            </a:p>
          </p:txBody>
        </p:sp>
        <p:sp>
          <p:nvSpPr>
            <p:cNvPr id="9" name="Text Box 66"/>
            <p:cNvSpPr txBox="1"/>
            <p:nvPr/>
          </p:nvSpPr>
          <p:spPr>
            <a:xfrm>
              <a:off x="810228" y="567160"/>
              <a:ext cx="2283764" cy="431423"/>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200" dirty="0">
                  <a:effectLst/>
                  <a:latin typeface="Times New Roman" charset="0"/>
                  <a:ea typeface="Times New Roman" charset="0"/>
                </a:rPr>
                <a:t>Document Oriented Databases</a:t>
              </a:r>
            </a:p>
          </p:txBody>
        </p:sp>
      </p:grpSp>
    </p:spTree>
    <p:extLst>
      <p:ext uri="{BB962C8B-B14F-4D97-AF65-F5344CB8AC3E}">
        <p14:creationId xmlns:p14="http://schemas.microsoft.com/office/powerpoint/2010/main" val="15854007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6340</TotalTime>
  <Words>1437</Words>
  <Application>Microsoft Macintosh PowerPoint</Application>
  <PresentationFormat>Widescreen</PresentationFormat>
  <Paragraphs>295</Paragraphs>
  <Slides>15</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Brush Script MT</vt:lpstr>
      <vt:lpstr>Calibri</vt:lpstr>
      <vt:lpstr>Corbel</vt:lpstr>
      <vt:lpstr>Courier New</vt:lpstr>
      <vt:lpstr>Symbol</vt:lpstr>
      <vt:lpstr>Times New Roman</vt:lpstr>
      <vt:lpstr>Wingdings</vt:lpstr>
      <vt:lpstr>Arial</vt:lpstr>
      <vt:lpstr>Parallax</vt:lpstr>
      <vt:lpstr>MedVoice Software Design Document</vt:lpstr>
      <vt:lpstr>Agenda</vt:lpstr>
      <vt:lpstr>Introduction</vt:lpstr>
      <vt:lpstr>Reference Material</vt:lpstr>
      <vt:lpstr>Definitions and Acronyms</vt:lpstr>
      <vt:lpstr>System Overview</vt:lpstr>
      <vt:lpstr>System Architecture: Architectural Design</vt:lpstr>
      <vt:lpstr>System Architecture: Decomposition Description</vt:lpstr>
      <vt:lpstr>System Architecture: Decomposition Description (Cont.)</vt:lpstr>
      <vt:lpstr>System Architecture: Design Rationale</vt:lpstr>
      <vt:lpstr>Data Design: Data Description</vt:lpstr>
      <vt:lpstr>Component Design</vt:lpstr>
      <vt:lpstr>Human Interface Design</vt:lpstr>
      <vt:lpstr>Human Interface Design: Screen Objects and Action</vt:lpstr>
      <vt:lpstr>Requirements Matrix</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MedVoice Software Design Document</dc:title>
  <dc:creator>Megan Lyn Del Rosario</dc:creator>
  <cp:lastModifiedBy>Megan Lyn Del Rosario</cp:lastModifiedBy>
  <cp:revision>91</cp:revision>
  <dcterms:created xsi:type="dcterms:W3CDTF">2015-12-18T09:33:39Z</dcterms:created>
  <dcterms:modified xsi:type="dcterms:W3CDTF">2015-12-22T19:17:47Z</dcterms:modified>
</cp:coreProperties>
</file>