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9.jpg"/><Relationship Id="rId5"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jp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jpg"/><Relationship Id="rId4" Type="http://schemas.openxmlformats.org/officeDocument/2006/relationships/image" Target="../media/image11.jpg"/><Relationship Id="rId9" Type="http://schemas.openxmlformats.org/officeDocument/2006/relationships/image" Target="../media/image2.png"/><Relationship Id="rId5" Type="http://schemas.openxmlformats.org/officeDocument/2006/relationships/image" Target="../media/image12.jpg"/><Relationship Id="rId6" Type="http://schemas.openxmlformats.org/officeDocument/2006/relationships/image" Target="../media/image14.jpg"/><Relationship Id="rId7" Type="http://schemas.openxmlformats.org/officeDocument/2006/relationships/image" Target="../media/image15.jp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1.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867218"/>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3F3F3F"/>
              </a:buClr>
              <a:buSzPts val="6000"/>
              <a:buFont typeface="Calibri"/>
              <a:buNone/>
            </a:pPr>
            <a:r>
              <a:rPr b="1" lang="en-US">
                <a:solidFill>
                  <a:srgbClr val="3F3F3F"/>
                </a:solidFill>
              </a:rPr>
              <a:t>DRIVER DROWSINESS DETECTION SYSTEM</a:t>
            </a:r>
            <a:endParaRPr b="1">
              <a:solidFill>
                <a:srgbClr val="3F3F3F"/>
              </a:solidFill>
            </a:endParaRPr>
          </a:p>
        </p:txBody>
      </p:sp>
      <p:sp>
        <p:nvSpPr>
          <p:cNvPr id="89" name="Google Shape;89;p13"/>
          <p:cNvSpPr txBox="1"/>
          <p:nvPr/>
        </p:nvSpPr>
        <p:spPr>
          <a:xfrm>
            <a:off x="9658350" y="5381625"/>
            <a:ext cx="3532505" cy="1383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Presented by:</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Raman Agarwal</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Romik Roy</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Shagun Priya</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Rahul kumar Verma</a:t>
            </a:r>
            <a:endParaRPr sz="1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2"/>
          <p:cNvSpPr txBox="1"/>
          <p:nvPr>
            <p:ph type="ctrTitle"/>
          </p:nvPr>
        </p:nvSpPr>
        <p:spPr>
          <a:xfrm>
            <a:off x="2209800" y="3002"/>
            <a:ext cx="7772400" cy="138355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F5496"/>
              </a:buClr>
              <a:buSzPts val="4400"/>
              <a:buFont typeface="Calibri"/>
              <a:buNone/>
            </a:pPr>
            <a:r>
              <a:rPr b="1" lang="en-US" sz="4400">
                <a:solidFill>
                  <a:srgbClr val="2F5496"/>
                </a:solidFill>
              </a:rPr>
              <a:t>CONCLUSION</a:t>
            </a:r>
            <a:endParaRPr b="1" sz="4400">
              <a:solidFill>
                <a:srgbClr val="2F5496"/>
              </a:solidFill>
            </a:endParaRPr>
          </a:p>
        </p:txBody>
      </p:sp>
      <p:sp>
        <p:nvSpPr>
          <p:cNvPr id="209" name="Google Shape;209;p22"/>
          <p:cNvSpPr txBox="1"/>
          <p:nvPr>
            <p:ph idx="1" type="subTitle"/>
          </p:nvPr>
        </p:nvSpPr>
        <p:spPr>
          <a:xfrm>
            <a:off x="2667000" y="2108609"/>
            <a:ext cx="6858000" cy="41676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In this implementation during the drowsy state a message is shown to the screen and an alarm is activated. If the driver is not drowsy then the message is not shown to the screen and the alarm is not activated.</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Thus we have successfully designed a prototype drowsiness detection system using OpenCV, dlib, SciPy, imutils libraries and python as coding platform.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F5496"/>
              </a:buClr>
              <a:buSzPts val="4400"/>
              <a:buFont typeface="Calibri"/>
              <a:buNone/>
            </a:pPr>
            <a:r>
              <a:rPr b="1" lang="en-US">
                <a:solidFill>
                  <a:srgbClr val="2F5496"/>
                </a:solidFill>
              </a:rPr>
              <a:t>References</a:t>
            </a:r>
            <a:endParaRPr b="1">
              <a:solidFill>
                <a:srgbClr val="2F5496"/>
              </a:solidFill>
            </a:endParaRPr>
          </a:p>
        </p:txBody>
      </p:sp>
      <p:sp>
        <p:nvSpPr>
          <p:cNvPr id="215" name="Google Shape;215;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79"/>
              <a:buChar char="•"/>
            </a:pPr>
            <a:r>
              <a:rPr lang="en-US" sz="1679"/>
              <a:t>[1] Karamjeet Singh, Rupinder Kaur, ”Physical and Physiological Drowsiness Detection Methods”, IJIEASR, pp.35-43, vol.2,2013.</a:t>
            </a:r>
            <a:endParaRPr sz="1679"/>
          </a:p>
          <a:p>
            <a:pPr indent="-228600" lvl="0" marL="228600" rtl="0" algn="l">
              <a:lnSpc>
                <a:spcPct val="90000"/>
              </a:lnSpc>
              <a:spcBef>
                <a:spcPts val="1000"/>
              </a:spcBef>
              <a:spcAft>
                <a:spcPts val="0"/>
              </a:spcAft>
              <a:buClr>
                <a:schemeClr val="dk1"/>
              </a:buClr>
              <a:buSzPts val="1679"/>
              <a:buChar char="•"/>
            </a:pPr>
            <a:r>
              <a:rPr lang="en-US" sz="1679"/>
              <a:t>[2] Jarek Krajewski, David Sommer, ”Steering Wheel Behavior Based Estimation Of Fatigue”, Fifth International Driving Symposium on Human Factors in Driver Assessment, Training and Vehicle Design,Germany.</a:t>
            </a:r>
            <a:endParaRPr sz="1679"/>
          </a:p>
          <a:p>
            <a:pPr indent="-228600" lvl="0" marL="228600" rtl="0" algn="l">
              <a:lnSpc>
                <a:spcPct val="90000"/>
              </a:lnSpc>
              <a:spcBef>
                <a:spcPts val="1000"/>
              </a:spcBef>
              <a:spcAft>
                <a:spcPts val="0"/>
              </a:spcAft>
              <a:buClr>
                <a:schemeClr val="dk1"/>
              </a:buClr>
              <a:buSzPts val="1679"/>
              <a:buChar char="•"/>
            </a:pPr>
            <a:r>
              <a:rPr lang="en-US" sz="1679"/>
              <a:t>[3] Behnoosh Hariri, Shabnam Abtahi, Shervin Shirmohammadi, Luc Martel,” A Yawning Measurement Method to Detect Driver Drowsiness “.Vandna Saini et al, / (IJCSIT) International Journal of Computer Science and Information Technologies, Vol. 5 (3), 2014,4245-4249</a:t>
            </a:r>
            <a:endParaRPr sz="1679"/>
          </a:p>
          <a:p>
            <a:pPr indent="-228600" lvl="0" marL="228600" rtl="0" algn="l">
              <a:lnSpc>
                <a:spcPct val="90000"/>
              </a:lnSpc>
              <a:spcBef>
                <a:spcPts val="1000"/>
              </a:spcBef>
              <a:spcAft>
                <a:spcPts val="0"/>
              </a:spcAft>
              <a:buClr>
                <a:schemeClr val="dk1"/>
              </a:buClr>
              <a:buSzPts val="1679"/>
              <a:buChar char="•"/>
            </a:pPr>
            <a:r>
              <a:rPr lang="en-US" sz="1679"/>
              <a:t>[4] K. C. Yowand, R. Cipolla, “Feature-based human face detection, “Image Vision Comput., vol.15, no.9, 1997, pp.713–735.</a:t>
            </a:r>
            <a:endParaRPr sz="1679"/>
          </a:p>
          <a:p>
            <a:pPr indent="-228600" lvl="0" marL="228600" rtl="0" algn="l">
              <a:lnSpc>
                <a:spcPct val="90000"/>
              </a:lnSpc>
              <a:spcBef>
                <a:spcPts val="1000"/>
              </a:spcBef>
              <a:spcAft>
                <a:spcPts val="0"/>
              </a:spcAft>
              <a:buClr>
                <a:schemeClr val="dk1"/>
              </a:buClr>
              <a:buSzPts val="1679"/>
              <a:buChar char="•"/>
            </a:pPr>
            <a:r>
              <a:rPr lang="en-US" sz="1679"/>
              <a:t>[5] Xia Liu; Fengliang Xu; Fujimura, K., "Real-time eye detection an tracking for driver observation under various light conditions," Intelligent Vehicle Symposium, 2002. IEEE , vol.2, no., pp.344,351 vol.2, 17-21 June 2002.</a:t>
            </a:r>
            <a:endParaRPr sz="1679"/>
          </a:p>
          <a:p>
            <a:pPr indent="-228600" lvl="0" marL="228600" rtl="0" algn="l">
              <a:lnSpc>
                <a:spcPct val="90000"/>
              </a:lnSpc>
              <a:spcBef>
                <a:spcPts val="1000"/>
              </a:spcBef>
              <a:spcAft>
                <a:spcPts val="0"/>
              </a:spcAft>
              <a:buClr>
                <a:schemeClr val="dk1"/>
              </a:buClr>
              <a:buSzPts val="1679"/>
              <a:buChar char="•"/>
            </a:pPr>
            <a:r>
              <a:rPr lang="en-US" sz="1679"/>
              <a:t>[6] Xianghua Fan, et.al, "The system of face detection based on OpenCV," Control and Decision Conference (CCDC), 2012 24th Chinese , vol., no., pp.648,651, 23-25 May 2012.</a:t>
            </a:r>
            <a:endParaRPr sz="1679"/>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F5496"/>
              </a:buClr>
              <a:buSzPts val="6000"/>
              <a:buNone/>
            </a:pPr>
            <a:r>
              <a:rPr lang="en-US" sz="6000">
                <a:solidFill>
                  <a:srgbClr val="2F5496"/>
                </a:solidFill>
              </a:rPr>
              <a:t>                  </a:t>
            </a:r>
            <a:r>
              <a:rPr lang="en-US" sz="8000">
                <a:solidFill>
                  <a:srgbClr val="2F5496"/>
                </a:solidFill>
              </a:rPr>
              <a:t>Thank you</a:t>
            </a:r>
            <a:endParaRPr sz="8000">
              <a:solidFill>
                <a:srgbClr val="2F549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1587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F5496"/>
              </a:buClr>
              <a:buSzPts val="4400"/>
              <a:buFont typeface="Calibri"/>
              <a:buNone/>
            </a:pPr>
            <a:r>
              <a:rPr b="1" lang="en-US">
                <a:solidFill>
                  <a:srgbClr val="2F5496"/>
                </a:solidFill>
              </a:rPr>
              <a:t>Introduction</a:t>
            </a:r>
            <a:endParaRPr b="1">
              <a:solidFill>
                <a:srgbClr val="2F5496"/>
              </a:solidFill>
            </a:endParaRPr>
          </a:p>
        </p:txBody>
      </p:sp>
      <p:sp>
        <p:nvSpPr>
          <p:cNvPr id="95" name="Google Shape;95;p14"/>
          <p:cNvSpPr txBox="1"/>
          <p:nvPr/>
        </p:nvSpPr>
        <p:spPr>
          <a:xfrm>
            <a:off x="352425" y="1101725"/>
            <a:ext cx="7739380" cy="2584450"/>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Drowsiness</a:t>
            </a:r>
            <a:r>
              <a:rPr lang="en-US" sz="2400">
                <a:solidFill>
                  <a:schemeClr val="dk1"/>
                </a:solidFill>
                <a:latin typeface="Calibri"/>
                <a:ea typeface="Calibri"/>
                <a:cs typeface="Calibri"/>
                <a:sym typeface="Calibri"/>
              </a:rPr>
              <a:t> is defined as a decreased level of awareness portrayed by sleepiness and trouble in staying alert.</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pic>
        <p:nvPicPr>
          <p:cNvPr id="96" name="Google Shape;96;p14"/>
          <p:cNvPicPr preferRelativeResize="0"/>
          <p:nvPr/>
        </p:nvPicPr>
        <p:blipFill rotWithShape="1">
          <a:blip r:embed="rId3">
            <a:alphaModFix/>
          </a:blip>
          <a:srcRect b="0" l="0" r="0" t="0"/>
          <a:stretch/>
        </p:blipFill>
        <p:spPr>
          <a:xfrm>
            <a:off x="8495665" y="1281430"/>
            <a:ext cx="3001645" cy="2092960"/>
          </a:xfrm>
          <a:prstGeom prst="rect">
            <a:avLst/>
          </a:prstGeom>
          <a:noFill/>
          <a:ln>
            <a:noFill/>
          </a:ln>
        </p:spPr>
      </p:pic>
      <p:pic>
        <p:nvPicPr>
          <p:cNvPr descr="Image00004" id="97" name="Google Shape;97;p14"/>
          <p:cNvPicPr preferRelativeResize="0"/>
          <p:nvPr/>
        </p:nvPicPr>
        <p:blipFill rotWithShape="1">
          <a:blip r:embed="rId4">
            <a:alphaModFix/>
          </a:blip>
          <a:srcRect b="9136" l="0" r="-1114" t="0"/>
          <a:stretch/>
        </p:blipFill>
        <p:spPr>
          <a:xfrm>
            <a:off x="5110480" y="3583940"/>
            <a:ext cx="3893820" cy="2472690"/>
          </a:xfrm>
          <a:prstGeom prst="rect">
            <a:avLst/>
          </a:prstGeom>
          <a:noFill/>
          <a:ln>
            <a:noFill/>
          </a:ln>
        </p:spPr>
      </p:pic>
      <p:pic>
        <p:nvPicPr>
          <p:cNvPr descr="drowsy-driving" id="98" name="Google Shape;98;p14"/>
          <p:cNvPicPr preferRelativeResize="0"/>
          <p:nvPr/>
        </p:nvPicPr>
        <p:blipFill rotWithShape="1">
          <a:blip r:embed="rId5">
            <a:alphaModFix/>
          </a:blip>
          <a:srcRect b="0" l="0" r="0" t="0"/>
          <a:stretch/>
        </p:blipFill>
        <p:spPr>
          <a:xfrm>
            <a:off x="352425" y="3602990"/>
            <a:ext cx="3665855" cy="2473325"/>
          </a:xfrm>
          <a:prstGeom prst="rect">
            <a:avLst/>
          </a:prstGeom>
          <a:noFill/>
          <a:ln>
            <a:noFill/>
          </a:ln>
        </p:spPr>
      </p:pic>
      <p:sp>
        <p:nvSpPr>
          <p:cNvPr id="99" name="Google Shape;99;p14"/>
          <p:cNvSpPr txBox="1"/>
          <p:nvPr/>
        </p:nvSpPr>
        <p:spPr>
          <a:xfrm>
            <a:off x="332740" y="6252845"/>
            <a:ext cx="379285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Fig. 01:  A person is feeling drowsy</a:t>
            </a:r>
            <a:endParaRPr b="1" sz="1800">
              <a:solidFill>
                <a:schemeClr val="dk1"/>
              </a:solidFill>
              <a:latin typeface="Calibri"/>
              <a:ea typeface="Calibri"/>
              <a:cs typeface="Calibri"/>
              <a:sym typeface="Calibri"/>
            </a:endParaRPr>
          </a:p>
        </p:txBody>
      </p:sp>
      <p:sp>
        <p:nvSpPr>
          <p:cNvPr id="100" name="Google Shape;100;p14"/>
          <p:cNvSpPr txBox="1"/>
          <p:nvPr/>
        </p:nvSpPr>
        <p:spPr>
          <a:xfrm>
            <a:off x="4563110" y="6252845"/>
            <a:ext cx="393255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Fig. 02:  Accident happens</a:t>
            </a:r>
            <a:endParaRPr b="1" sz="1800">
              <a:solidFill>
                <a:schemeClr val="dk1"/>
              </a:solidFill>
              <a:latin typeface="Calibri"/>
              <a:ea typeface="Calibri"/>
              <a:cs typeface="Calibri"/>
              <a:sym typeface="Calibri"/>
            </a:endParaRPr>
          </a:p>
        </p:txBody>
      </p:sp>
      <p:sp>
        <p:nvSpPr>
          <p:cNvPr id="101" name="Google Shape;101;p14"/>
          <p:cNvSpPr txBox="1"/>
          <p:nvPr/>
        </p:nvSpPr>
        <p:spPr>
          <a:xfrm>
            <a:off x="412115" y="3215640"/>
            <a:ext cx="354711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548135"/>
                </a:solidFill>
                <a:latin typeface="Calibri"/>
                <a:ea typeface="Calibri"/>
                <a:cs typeface="Calibri"/>
                <a:sym typeface="Calibri"/>
              </a:rPr>
              <a:t>                         Action</a:t>
            </a:r>
            <a:endParaRPr sz="1800">
              <a:solidFill>
                <a:srgbClr val="548135"/>
              </a:solidFill>
              <a:latin typeface="Calibri"/>
              <a:ea typeface="Calibri"/>
              <a:cs typeface="Calibri"/>
              <a:sym typeface="Calibri"/>
            </a:endParaRPr>
          </a:p>
        </p:txBody>
      </p:sp>
      <p:sp>
        <p:nvSpPr>
          <p:cNvPr id="102" name="Google Shape;102;p14"/>
          <p:cNvSpPr txBox="1"/>
          <p:nvPr/>
        </p:nvSpPr>
        <p:spPr>
          <a:xfrm>
            <a:off x="4506595" y="3215640"/>
            <a:ext cx="350393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548135"/>
                </a:solidFill>
                <a:latin typeface="Calibri"/>
                <a:ea typeface="Calibri"/>
                <a:cs typeface="Calibri"/>
                <a:sym typeface="Calibri"/>
              </a:rPr>
              <a:t>                                      Reaction</a:t>
            </a:r>
            <a:endParaRPr sz="1800">
              <a:solidFill>
                <a:srgbClr val="548135"/>
              </a:solidFill>
              <a:latin typeface="Calibri"/>
              <a:ea typeface="Calibri"/>
              <a:cs typeface="Calibri"/>
              <a:sym typeface="Calibri"/>
            </a:endParaRPr>
          </a:p>
        </p:txBody>
      </p:sp>
      <p:sp>
        <p:nvSpPr>
          <p:cNvPr id="103" name="Google Shape;103;p14"/>
          <p:cNvSpPr/>
          <p:nvPr/>
        </p:nvSpPr>
        <p:spPr>
          <a:xfrm>
            <a:off x="4133215" y="4571365"/>
            <a:ext cx="955040" cy="630555"/>
          </a:xfrm>
          <a:prstGeom prst="rightArrow">
            <a:avLst>
              <a:gd fmla="val 50000" name="adj1"/>
              <a:gd fmla="val 50000" name="adj2"/>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F5496"/>
              </a:buClr>
              <a:buSzPts val="4400"/>
              <a:buFont typeface="Calibri"/>
              <a:buNone/>
            </a:pPr>
            <a:r>
              <a:rPr b="1" lang="en-US">
                <a:solidFill>
                  <a:srgbClr val="2F5496"/>
                </a:solidFill>
              </a:rPr>
              <a:t>Can We Detect Drowsiness ?</a:t>
            </a:r>
            <a:endParaRPr b="1">
              <a:solidFill>
                <a:srgbClr val="2F5496"/>
              </a:solidFill>
            </a:endParaRPr>
          </a:p>
        </p:txBody>
      </p:sp>
      <p:sp>
        <p:nvSpPr>
          <p:cNvPr id="109" name="Google Shape;109;p15"/>
          <p:cNvSpPr txBox="1"/>
          <p:nvPr>
            <p:ph idx="1" type="body"/>
          </p:nvPr>
        </p:nvSpPr>
        <p:spPr>
          <a:xfrm>
            <a:off x="781050" y="1691005"/>
            <a:ext cx="10515600" cy="88519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sz="2000"/>
              <a:t>Yes, it is possible to measure drowsiness indirectly and it can be measured in the following ways:</a:t>
            </a:r>
            <a:endParaRPr sz="2000"/>
          </a:p>
          <a:p>
            <a:pPr indent="0" lvl="0" marL="0" rtl="0" algn="l">
              <a:lnSpc>
                <a:spcPct val="90000"/>
              </a:lnSpc>
              <a:spcBef>
                <a:spcPts val="1000"/>
              </a:spcBef>
              <a:spcAft>
                <a:spcPts val="0"/>
              </a:spcAft>
              <a:buClr>
                <a:schemeClr val="dk1"/>
              </a:buClr>
              <a:buSzPts val="2000"/>
              <a:buNone/>
            </a:pPr>
            <a:r>
              <a:rPr lang="en-US" sz="2000"/>
              <a:t>1.  Vehicle based measures.   2. Physiological measures.  3. Behavioral measures</a:t>
            </a:r>
            <a:endParaRPr sz="2000"/>
          </a:p>
        </p:txBody>
      </p:sp>
      <p:sp>
        <p:nvSpPr>
          <p:cNvPr id="110" name="Google Shape;110;p15"/>
          <p:cNvSpPr txBox="1"/>
          <p:nvPr/>
        </p:nvSpPr>
        <p:spPr>
          <a:xfrm>
            <a:off x="838200" y="3990975"/>
            <a:ext cx="5086985" cy="20300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a:t>
            </a:r>
            <a:r>
              <a:rPr b="1" lang="en-US" sz="1800" u="sng">
                <a:solidFill>
                  <a:schemeClr val="dk1"/>
                </a:solidFill>
                <a:latin typeface="Calibri"/>
                <a:ea typeface="Calibri"/>
                <a:cs typeface="Calibri"/>
                <a:sym typeface="Calibri"/>
              </a:rPr>
              <a:t>Vehicle-based measures</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Ultrasonic Sensors.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Lidar.</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Radar Sensors.</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simplified-drawing-of-the-various-sensors-present-in-Googles-self-driving-cars-The" id="111" name="Google Shape;111;p15"/>
          <p:cNvPicPr preferRelativeResize="0"/>
          <p:nvPr/>
        </p:nvPicPr>
        <p:blipFill rotWithShape="1">
          <a:blip r:embed="rId3">
            <a:alphaModFix/>
          </a:blip>
          <a:srcRect b="0" l="0" r="0" t="0"/>
          <a:stretch/>
        </p:blipFill>
        <p:spPr>
          <a:xfrm>
            <a:off x="5960745" y="2742565"/>
            <a:ext cx="5850255" cy="3451225"/>
          </a:xfrm>
          <a:prstGeom prst="rect">
            <a:avLst/>
          </a:prstGeom>
          <a:noFill/>
          <a:ln>
            <a:noFill/>
          </a:ln>
        </p:spPr>
      </p:pic>
      <p:sp>
        <p:nvSpPr>
          <p:cNvPr id="112" name="Google Shape;112;p15"/>
          <p:cNvSpPr txBox="1"/>
          <p:nvPr/>
        </p:nvSpPr>
        <p:spPr>
          <a:xfrm>
            <a:off x="6393180" y="6358255"/>
            <a:ext cx="514096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Fig. 03: Vehicle- based measurement system.</a:t>
            </a:r>
            <a:endParaRPr b="1"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nvSpPr>
        <p:spPr>
          <a:xfrm>
            <a:off x="666750" y="710565"/>
            <a:ext cx="3382010" cy="2861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 </a:t>
            </a:r>
            <a:r>
              <a:rPr b="1" lang="en-US" sz="1800" u="sng">
                <a:solidFill>
                  <a:schemeClr val="dk1"/>
                </a:solidFill>
                <a:latin typeface="Calibri"/>
                <a:ea typeface="Calibri"/>
                <a:cs typeface="Calibri"/>
                <a:sym typeface="Calibri"/>
              </a:rPr>
              <a:t>Physiological measures:</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ECG- (electro cardiogram)</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EEG- (electroencephalogram)</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EOG- (electro occulogram)</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EMG- (electromyogram)</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18" name="Google Shape;118;p16"/>
          <p:cNvSpPr txBox="1"/>
          <p:nvPr/>
        </p:nvSpPr>
        <p:spPr>
          <a:xfrm>
            <a:off x="412750" y="3740150"/>
            <a:ext cx="3485515" cy="17532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 </a:t>
            </a:r>
            <a:r>
              <a:rPr b="1" lang="en-US" sz="1800" u="sng">
                <a:solidFill>
                  <a:schemeClr val="dk1"/>
                </a:solidFill>
                <a:latin typeface="Calibri"/>
                <a:ea typeface="Calibri"/>
                <a:cs typeface="Calibri"/>
                <a:sym typeface="Calibri"/>
              </a:rPr>
              <a:t>Behavioral measures:</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 Yawning.</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2. Amount of eye closure.</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3. Eye blinking.</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4. Head position.</a:t>
            </a:r>
            <a:endParaRPr sz="1800">
              <a:solidFill>
                <a:schemeClr val="dk1"/>
              </a:solidFill>
              <a:latin typeface="Calibri"/>
              <a:ea typeface="Calibri"/>
              <a:cs typeface="Calibri"/>
              <a:sym typeface="Calibri"/>
            </a:endParaRPr>
          </a:p>
        </p:txBody>
      </p:sp>
      <p:pic>
        <p:nvPicPr>
          <p:cNvPr id="119" name="Google Shape;119;p16"/>
          <p:cNvPicPr preferRelativeResize="0"/>
          <p:nvPr>
            <p:ph idx="1" type="body"/>
          </p:nvPr>
        </p:nvPicPr>
        <p:blipFill rotWithShape="1">
          <a:blip r:embed="rId3">
            <a:alphaModFix/>
          </a:blip>
          <a:srcRect b="0" l="0" r="0" t="0"/>
          <a:stretch/>
        </p:blipFill>
        <p:spPr>
          <a:xfrm>
            <a:off x="4485640" y="479425"/>
            <a:ext cx="2342515" cy="2487295"/>
          </a:xfrm>
          <a:prstGeom prst="rect">
            <a:avLst/>
          </a:prstGeom>
          <a:noFill/>
          <a:ln>
            <a:noFill/>
          </a:ln>
        </p:spPr>
      </p:pic>
      <p:pic>
        <p:nvPicPr>
          <p:cNvPr id="120" name="Google Shape;120;p16"/>
          <p:cNvPicPr preferRelativeResize="0"/>
          <p:nvPr>
            <p:ph idx="2" type="body"/>
          </p:nvPr>
        </p:nvPicPr>
        <p:blipFill rotWithShape="1">
          <a:blip r:embed="rId4">
            <a:alphaModFix/>
          </a:blip>
          <a:srcRect b="0" l="0" r="0" t="0"/>
          <a:stretch/>
        </p:blipFill>
        <p:spPr>
          <a:xfrm>
            <a:off x="8132445" y="505460"/>
            <a:ext cx="3230245" cy="1913890"/>
          </a:xfrm>
          <a:prstGeom prst="rect">
            <a:avLst/>
          </a:prstGeom>
          <a:noFill/>
          <a:ln>
            <a:noFill/>
          </a:ln>
        </p:spPr>
      </p:pic>
      <p:pic>
        <p:nvPicPr>
          <p:cNvPr descr="driver-drowsiness-detection-system-market-400x225" id="121" name="Google Shape;121;p16"/>
          <p:cNvPicPr preferRelativeResize="0"/>
          <p:nvPr/>
        </p:nvPicPr>
        <p:blipFill rotWithShape="1">
          <a:blip r:embed="rId5">
            <a:alphaModFix/>
          </a:blip>
          <a:srcRect b="0" l="0" r="0" t="0"/>
          <a:stretch/>
        </p:blipFill>
        <p:spPr>
          <a:xfrm>
            <a:off x="3982085" y="3571875"/>
            <a:ext cx="3858895" cy="2437765"/>
          </a:xfrm>
          <a:prstGeom prst="rect">
            <a:avLst/>
          </a:prstGeom>
          <a:noFill/>
          <a:ln>
            <a:noFill/>
          </a:ln>
        </p:spPr>
      </p:pic>
      <p:pic>
        <p:nvPicPr>
          <p:cNvPr descr="Screen-Shot-2018-10-11-at-11.41.54-AM-790x832" id="122" name="Google Shape;122;p16"/>
          <p:cNvPicPr preferRelativeResize="0"/>
          <p:nvPr/>
        </p:nvPicPr>
        <p:blipFill rotWithShape="1">
          <a:blip r:embed="rId6">
            <a:alphaModFix/>
          </a:blip>
          <a:srcRect b="0" l="0" r="0" t="0"/>
          <a:stretch/>
        </p:blipFill>
        <p:spPr>
          <a:xfrm>
            <a:off x="8705850" y="3571875"/>
            <a:ext cx="2656840" cy="2437765"/>
          </a:xfrm>
          <a:prstGeom prst="rect">
            <a:avLst/>
          </a:prstGeom>
          <a:noFill/>
          <a:ln>
            <a:noFill/>
          </a:ln>
        </p:spPr>
      </p:pic>
      <p:sp>
        <p:nvSpPr>
          <p:cNvPr id="123" name="Google Shape;123;p16"/>
          <p:cNvSpPr txBox="1"/>
          <p:nvPr/>
        </p:nvSpPr>
        <p:spPr>
          <a:xfrm>
            <a:off x="4682490" y="3021965"/>
            <a:ext cx="21456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Fig. 04</a:t>
            </a:r>
            <a:endParaRPr b="1" sz="1800">
              <a:solidFill>
                <a:schemeClr val="dk1"/>
              </a:solidFill>
              <a:latin typeface="Calibri"/>
              <a:ea typeface="Calibri"/>
              <a:cs typeface="Calibri"/>
              <a:sym typeface="Calibri"/>
            </a:endParaRPr>
          </a:p>
        </p:txBody>
      </p:sp>
      <p:sp>
        <p:nvSpPr>
          <p:cNvPr id="124" name="Google Shape;124;p16"/>
          <p:cNvSpPr txBox="1"/>
          <p:nvPr/>
        </p:nvSpPr>
        <p:spPr>
          <a:xfrm>
            <a:off x="8101330" y="2644775"/>
            <a:ext cx="3582035" cy="9220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 05 : fig. 04 and fig. 05 Both are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showing the physiological</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measurement system.</a:t>
            </a:r>
            <a:endParaRPr b="1" sz="1800">
              <a:solidFill>
                <a:schemeClr val="dk1"/>
              </a:solidFill>
              <a:latin typeface="Calibri"/>
              <a:ea typeface="Calibri"/>
              <a:cs typeface="Calibri"/>
              <a:sym typeface="Calibri"/>
            </a:endParaRPr>
          </a:p>
        </p:txBody>
      </p:sp>
      <p:sp>
        <p:nvSpPr>
          <p:cNvPr id="125" name="Google Shape;125;p16"/>
          <p:cNvSpPr txBox="1"/>
          <p:nvPr/>
        </p:nvSpPr>
        <p:spPr>
          <a:xfrm>
            <a:off x="4133215" y="6296660"/>
            <a:ext cx="370522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 06: Detecting the state of eyes.</a:t>
            </a:r>
            <a:endParaRPr b="1" sz="1800">
              <a:solidFill>
                <a:schemeClr val="dk1"/>
              </a:solidFill>
              <a:latin typeface="Calibri"/>
              <a:ea typeface="Calibri"/>
              <a:cs typeface="Calibri"/>
              <a:sym typeface="Calibri"/>
            </a:endParaRPr>
          </a:p>
        </p:txBody>
      </p:sp>
      <p:sp>
        <p:nvSpPr>
          <p:cNvPr id="126" name="Google Shape;126;p16"/>
          <p:cNvSpPr txBox="1"/>
          <p:nvPr/>
        </p:nvSpPr>
        <p:spPr>
          <a:xfrm>
            <a:off x="8942070" y="6288405"/>
            <a:ext cx="254825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 07: Drowsy state. </a:t>
            </a:r>
            <a:endParaRPr b="1"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F5496"/>
              </a:buClr>
              <a:buSzPts val="4000"/>
              <a:buFont typeface="Calibri"/>
              <a:buNone/>
            </a:pPr>
            <a:r>
              <a:rPr b="1" lang="en-US" sz="4000">
                <a:solidFill>
                  <a:srgbClr val="2F5496"/>
                </a:solidFill>
              </a:rPr>
              <a:t>Our Approach to Driver Drowsiness Detection</a:t>
            </a:r>
            <a:endParaRPr b="1" sz="4000">
              <a:solidFill>
                <a:srgbClr val="2F5496"/>
              </a:solidFill>
            </a:endParaRPr>
          </a:p>
        </p:txBody>
      </p:sp>
      <p:pic>
        <p:nvPicPr>
          <p:cNvPr descr="Screenshot (71)" id="132" name="Google Shape;132;p17"/>
          <p:cNvPicPr preferRelativeResize="0"/>
          <p:nvPr>
            <p:ph idx="1" type="body"/>
          </p:nvPr>
        </p:nvPicPr>
        <p:blipFill rotWithShape="1">
          <a:blip r:embed="rId3">
            <a:alphaModFix/>
          </a:blip>
          <a:srcRect b="15482" l="23574" r="25310" t="39198"/>
          <a:stretch/>
        </p:blipFill>
        <p:spPr>
          <a:xfrm>
            <a:off x="838200" y="2301240"/>
            <a:ext cx="5811520" cy="3969385"/>
          </a:xfrm>
          <a:prstGeom prst="rect">
            <a:avLst/>
          </a:prstGeom>
          <a:noFill/>
          <a:ln>
            <a:noFill/>
          </a:ln>
        </p:spPr>
      </p:pic>
      <p:pic>
        <p:nvPicPr>
          <p:cNvPr descr="Annotation 2020-06-13 221333" id="133" name="Google Shape;133;p17"/>
          <p:cNvPicPr preferRelativeResize="0"/>
          <p:nvPr>
            <p:ph idx="2" type="body"/>
          </p:nvPr>
        </p:nvPicPr>
        <p:blipFill rotWithShape="1">
          <a:blip r:embed="rId4">
            <a:alphaModFix/>
          </a:blip>
          <a:srcRect b="0" l="0" r="0" t="0"/>
          <a:stretch/>
        </p:blipFill>
        <p:spPr>
          <a:xfrm>
            <a:off x="7131685" y="1428115"/>
            <a:ext cx="4574540" cy="4780915"/>
          </a:xfrm>
          <a:prstGeom prst="rect">
            <a:avLst/>
          </a:prstGeom>
          <a:noFill/>
          <a:ln>
            <a:noFill/>
          </a:ln>
        </p:spPr>
      </p:pic>
      <p:sp>
        <p:nvSpPr>
          <p:cNvPr id="134" name="Google Shape;134;p17"/>
          <p:cNvSpPr txBox="1"/>
          <p:nvPr/>
        </p:nvSpPr>
        <p:spPr>
          <a:xfrm>
            <a:off x="838200" y="6270625"/>
            <a:ext cx="6008370" cy="6451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 08: Process diagram of drowsiness(Nap) detection &amp;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alert system.</a:t>
            </a:r>
            <a:endParaRPr b="1" sz="1800">
              <a:solidFill>
                <a:schemeClr val="dk1"/>
              </a:solidFill>
              <a:latin typeface="Calibri"/>
              <a:ea typeface="Calibri"/>
              <a:cs typeface="Calibri"/>
              <a:sym typeface="Calibri"/>
            </a:endParaRPr>
          </a:p>
        </p:txBody>
      </p:sp>
      <p:sp>
        <p:nvSpPr>
          <p:cNvPr id="135" name="Google Shape;135;p17"/>
          <p:cNvSpPr txBox="1"/>
          <p:nvPr/>
        </p:nvSpPr>
        <p:spPr>
          <a:xfrm>
            <a:off x="7260590" y="6209030"/>
            <a:ext cx="4712335" cy="6451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 09: A Flow chart for Nap detection &amp; alert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              system.</a:t>
            </a:r>
            <a:endParaRPr b="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409575" y="-13017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F5496"/>
              </a:buClr>
              <a:buSzPts val="4400"/>
              <a:buFont typeface="Calibri"/>
              <a:buNone/>
            </a:pPr>
            <a:r>
              <a:rPr b="1" lang="en-US">
                <a:solidFill>
                  <a:srgbClr val="2F5496"/>
                </a:solidFill>
              </a:rPr>
              <a:t>Process S</a:t>
            </a:r>
            <a:r>
              <a:rPr b="1" lang="en-US" sz="4800">
                <a:solidFill>
                  <a:srgbClr val="2F5496"/>
                </a:solidFill>
              </a:rPr>
              <a:t>teps </a:t>
            </a:r>
            <a:endParaRPr b="1" sz="4800">
              <a:solidFill>
                <a:srgbClr val="2F5496"/>
              </a:solidFill>
            </a:endParaRPr>
          </a:p>
        </p:txBody>
      </p:sp>
      <p:pic>
        <p:nvPicPr>
          <p:cNvPr descr="drowsiness_detection_mount" id="141" name="Google Shape;141;p18"/>
          <p:cNvPicPr preferRelativeResize="0"/>
          <p:nvPr/>
        </p:nvPicPr>
        <p:blipFill rotWithShape="1">
          <a:blip r:embed="rId3">
            <a:alphaModFix/>
          </a:blip>
          <a:srcRect b="0" l="0" r="0" t="0"/>
          <a:stretch/>
        </p:blipFill>
        <p:spPr>
          <a:xfrm>
            <a:off x="504825" y="1288415"/>
            <a:ext cx="3017520" cy="1367790"/>
          </a:xfrm>
          <a:prstGeom prst="rect">
            <a:avLst/>
          </a:prstGeom>
          <a:noFill/>
          <a:ln>
            <a:noFill/>
          </a:ln>
        </p:spPr>
      </p:pic>
      <p:pic>
        <p:nvPicPr>
          <p:cNvPr descr="6191035.fig.0011" id="142" name="Google Shape;142;p18"/>
          <p:cNvPicPr preferRelativeResize="0"/>
          <p:nvPr/>
        </p:nvPicPr>
        <p:blipFill rotWithShape="1">
          <a:blip r:embed="rId4">
            <a:alphaModFix/>
          </a:blip>
          <a:srcRect b="0" l="0" r="0" t="0"/>
          <a:stretch/>
        </p:blipFill>
        <p:spPr>
          <a:xfrm>
            <a:off x="4520565" y="1170940"/>
            <a:ext cx="2564130" cy="1595755"/>
          </a:xfrm>
          <a:prstGeom prst="rect">
            <a:avLst/>
          </a:prstGeom>
          <a:noFill/>
          <a:ln>
            <a:noFill/>
          </a:ln>
        </p:spPr>
      </p:pic>
      <p:pic>
        <p:nvPicPr>
          <p:cNvPr id="143" name="Google Shape;143;p18"/>
          <p:cNvPicPr preferRelativeResize="0"/>
          <p:nvPr>
            <p:ph idx="1" type="body"/>
          </p:nvPr>
        </p:nvPicPr>
        <p:blipFill rotWithShape="1">
          <a:blip r:embed="rId5">
            <a:alphaModFix/>
          </a:blip>
          <a:srcRect b="23682" l="29413" r="29059" t="20501"/>
          <a:stretch/>
        </p:blipFill>
        <p:spPr>
          <a:xfrm>
            <a:off x="8258810" y="997585"/>
            <a:ext cx="2440305" cy="1769110"/>
          </a:xfrm>
          <a:prstGeom prst="rect">
            <a:avLst/>
          </a:prstGeom>
          <a:noFill/>
          <a:ln>
            <a:noFill/>
          </a:ln>
        </p:spPr>
      </p:pic>
      <p:pic>
        <p:nvPicPr>
          <p:cNvPr descr="facial_landmarks_68markup" id="144" name="Google Shape;144;p18"/>
          <p:cNvPicPr preferRelativeResize="0"/>
          <p:nvPr/>
        </p:nvPicPr>
        <p:blipFill rotWithShape="1">
          <a:blip r:embed="rId6">
            <a:alphaModFix/>
          </a:blip>
          <a:srcRect b="0" l="0" r="0" t="0"/>
          <a:stretch/>
        </p:blipFill>
        <p:spPr>
          <a:xfrm>
            <a:off x="187960" y="3652520"/>
            <a:ext cx="3112135" cy="2509520"/>
          </a:xfrm>
          <a:prstGeom prst="rect">
            <a:avLst/>
          </a:prstGeom>
          <a:noFill/>
          <a:ln>
            <a:noFill/>
          </a:ln>
        </p:spPr>
      </p:pic>
      <p:pic>
        <p:nvPicPr>
          <p:cNvPr descr="maxresdefault" id="145" name="Google Shape;145;p18"/>
          <p:cNvPicPr preferRelativeResize="0"/>
          <p:nvPr/>
        </p:nvPicPr>
        <p:blipFill rotWithShape="1">
          <a:blip r:embed="rId7">
            <a:alphaModFix/>
          </a:blip>
          <a:srcRect b="0" l="0" r="0" t="0"/>
          <a:stretch/>
        </p:blipFill>
        <p:spPr>
          <a:xfrm>
            <a:off x="4176395" y="3890010"/>
            <a:ext cx="2621280" cy="1861185"/>
          </a:xfrm>
          <a:prstGeom prst="rect">
            <a:avLst/>
          </a:prstGeom>
          <a:noFill/>
          <a:ln>
            <a:noFill/>
          </a:ln>
        </p:spPr>
      </p:pic>
      <p:pic>
        <p:nvPicPr>
          <p:cNvPr descr="1_BlsrFzC8H6i3xv695Ja6vg" id="146" name="Google Shape;146;p18"/>
          <p:cNvPicPr preferRelativeResize="0"/>
          <p:nvPr/>
        </p:nvPicPr>
        <p:blipFill rotWithShape="1">
          <a:blip r:embed="rId8">
            <a:alphaModFix/>
          </a:blip>
          <a:srcRect b="0" l="0" r="0" t="0"/>
          <a:stretch/>
        </p:blipFill>
        <p:spPr>
          <a:xfrm>
            <a:off x="7345045" y="2948305"/>
            <a:ext cx="3966210" cy="961390"/>
          </a:xfrm>
          <a:prstGeom prst="rect">
            <a:avLst/>
          </a:prstGeom>
          <a:noFill/>
          <a:ln>
            <a:noFill/>
          </a:ln>
        </p:spPr>
      </p:pic>
      <p:pic>
        <p:nvPicPr>
          <p:cNvPr descr="6-Figure4-1" id="147" name="Google Shape;147;p18"/>
          <p:cNvPicPr preferRelativeResize="0"/>
          <p:nvPr/>
        </p:nvPicPr>
        <p:blipFill rotWithShape="1">
          <a:blip r:embed="rId9">
            <a:alphaModFix/>
          </a:blip>
          <a:srcRect b="17631" l="0" r="0" t="0"/>
          <a:stretch/>
        </p:blipFill>
        <p:spPr>
          <a:xfrm>
            <a:off x="7084695" y="4332605"/>
            <a:ext cx="4788535" cy="2106295"/>
          </a:xfrm>
          <a:prstGeom prst="rect">
            <a:avLst/>
          </a:prstGeom>
          <a:noFill/>
          <a:ln>
            <a:noFill/>
          </a:ln>
        </p:spPr>
      </p:pic>
      <p:sp>
        <p:nvSpPr>
          <p:cNvPr id="148" name="Google Shape;148;p18"/>
          <p:cNvSpPr txBox="1"/>
          <p:nvPr/>
        </p:nvSpPr>
        <p:spPr>
          <a:xfrm>
            <a:off x="342265" y="2741295"/>
            <a:ext cx="3553460" cy="460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Step 1: Utilizing a web camera inside the automobile </a:t>
            </a:r>
            <a:endParaRPr b="1"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chemeClr val="dk1"/>
                </a:solidFill>
                <a:latin typeface="Calibri"/>
                <a:ea typeface="Calibri"/>
                <a:cs typeface="Calibri"/>
                <a:sym typeface="Calibri"/>
              </a:rPr>
              <a:t>              to get the picture/live video of the driver.</a:t>
            </a:r>
            <a:endParaRPr b="1" sz="1200">
              <a:solidFill>
                <a:schemeClr val="dk1"/>
              </a:solidFill>
              <a:latin typeface="Calibri"/>
              <a:ea typeface="Calibri"/>
              <a:cs typeface="Calibri"/>
              <a:sym typeface="Calibri"/>
            </a:endParaRPr>
          </a:p>
        </p:txBody>
      </p:sp>
      <p:sp>
        <p:nvSpPr>
          <p:cNvPr id="149" name="Google Shape;149;p18"/>
          <p:cNvSpPr txBox="1"/>
          <p:nvPr/>
        </p:nvSpPr>
        <p:spPr>
          <a:xfrm>
            <a:off x="4397375" y="2948305"/>
            <a:ext cx="2540000" cy="460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Step 2: Dividing the video footage</a:t>
            </a:r>
            <a:endParaRPr b="1"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chemeClr val="dk1"/>
                </a:solidFill>
                <a:latin typeface="Calibri"/>
                <a:ea typeface="Calibri"/>
                <a:cs typeface="Calibri"/>
                <a:sym typeface="Calibri"/>
              </a:rPr>
              <a:t>              into Frames</a:t>
            </a:r>
            <a:endParaRPr b="1" sz="1200">
              <a:solidFill>
                <a:schemeClr val="dk1"/>
              </a:solidFill>
              <a:latin typeface="Calibri"/>
              <a:ea typeface="Calibri"/>
              <a:cs typeface="Calibri"/>
              <a:sym typeface="Calibri"/>
            </a:endParaRPr>
          </a:p>
        </p:txBody>
      </p:sp>
      <p:sp>
        <p:nvSpPr>
          <p:cNvPr id="150" name="Google Shape;150;p18"/>
          <p:cNvSpPr txBox="1"/>
          <p:nvPr/>
        </p:nvSpPr>
        <p:spPr>
          <a:xfrm>
            <a:off x="10756900" y="1424305"/>
            <a:ext cx="1430020" cy="460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Step 3: Face</a:t>
            </a:r>
            <a:endParaRPr b="1"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a:solidFill>
                  <a:schemeClr val="dk1"/>
                </a:solidFill>
                <a:latin typeface="Calibri"/>
                <a:ea typeface="Calibri"/>
                <a:cs typeface="Calibri"/>
                <a:sym typeface="Calibri"/>
              </a:rPr>
              <a:t>             Detection</a:t>
            </a:r>
            <a:endParaRPr b="1" sz="1200">
              <a:solidFill>
                <a:schemeClr val="dk1"/>
              </a:solidFill>
              <a:latin typeface="Calibri"/>
              <a:ea typeface="Calibri"/>
              <a:cs typeface="Calibri"/>
              <a:sym typeface="Calibri"/>
            </a:endParaRPr>
          </a:p>
        </p:txBody>
      </p:sp>
      <p:sp>
        <p:nvSpPr>
          <p:cNvPr id="151" name="Google Shape;151;p18"/>
          <p:cNvSpPr txBox="1"/>
          <p:nvPr/>
        </p:nvSpPr>
        <p:spPr>
          <a:xfrm>
            <a:off x="542290" y="6341110"/>
            <a:ext cx="2540000" cy="2755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    Step 4: Facial landmarks location</a:t>
            </a:r>
            <a:endParaRPr b="1" sz="1200">
              <a:solidFill>
                <a:schemeClr val="dk1"/>
              </a:solidFill>
              <a:latin typeface="Calibri"/>
              <a:ea typeface="Calibri"/>
              <a:cs typeface="Calibri"/>
              <a:sym typeface="Calibri"/>
            </a:endParaRPr>
          </a:p>
        </p:txBody>
      </p:sp>
      <p:cxnSp>
        <p:nvCxnSpPr>
          <p:cNvPr id="152" name="Google Shape;152;p18"/>
          <p:cNvCxnSpPr/>
          <p:nvPr/>
        </p:nvCxnSpPr>
        <p:spPr>
          <a:xfrm>
            <a:off x="10041255" y="3958590"/>
            <a:ext cx="0" cy="307340"/>
          </a:xfrm>
          <a:prstGeom prst="straightConnector1">
            <a:avLst/>
          </a:prstGeom>
          <a:noFill/>
          <a:ln cap="flat" cmpd="sng" w="19050">
            <a:solidFill>
              <a:schemeClr val="accent2"/>
            </a:solidFill>
            <a:prstDash val="solid"/>
            <a:miter lim="800000"/>
            <a:headEnd len="sm" w="sm" type="none"/>
            <a:tailEnd len="med" w="med" type="stealth"/>
          </a:ln>
        </p:spPr>
      </p:cxnSp>
      <p:sp>
        <p:nvSpPr>
          <p:cNvPr id="153" name="Google Shape;153;p18"/>
          <p:cNvSpPr txBox="1"/>
          <p:nvPr/>
        </p:nvSpPr>
        <p:spPr>
          <a:xfrm>
            <a:off x="4217035" y="6083935"/>
            <a:ext cx="2540000" cy="2755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            Step 5: Eye Detection</a:t>
            </a:r>
            <a:endParaRPr b="1" sz="1200">
              <a:solidFill>
                <a:schemeClr val="dk1"/>
              </a:solidFill>
              <a:latin typeface="Calibri"/>
              <a:ea typeface="Calibri"/>
              <a:cs typeface="Calibri"/>
              <a:sym typeface="Calibri"/>
            </a:endParaRPr>
          </a:p>
        </p:txBody>
      </p:sp>
      <p:sp>
        <p:nvSpPr>
          <p:cNvPr id="154" name="Google Shape;154;p18"/>
          <p:cNvSpPr txBox="1"/>
          <p:nvPr/>
        </p:nvSpPr>
        <p:spPr>
          <a:xfrm>
            <a:off x="8058150" y="3711575"/>
            <a:ext cx="2540000" cy="460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Step 6: Calculation of Eye-Aspect-ratio</a:t>
            </a:r>
            <a:endParaRPr b="1" sz="1200">
              <a:solidFill>
                <a:schemeClr val="dk1"/>
              </a:solidFill>
              <a:latin typeface="Calibri"/>
              <a:ea typeface="Calibri"/>
              <a:cs typeface="Calibri"/>
              <a:sym typeface="Calibri"/>
            </a:endParaRPr>
          </a:p>
        </p:txBody>
      </p:sp>
      <p:sp>
        <p:nvSpPr>
          <p:cNvPr id="155" name="Google Shape;155;p18"/>
          <p:cNvSpPr txBox="1"/>
          <p:nvPr/>
        </p:nvSpPr>
        <p:spPr>
          <a:xfrm>
            <a:off x="8389620" y="6508750"/>
            <a:ext cx="2540000" cy="2755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Step 7: Determining State of eye</a:t>
            </a:r>
            <a:endParaRPr b="1" sz="1200">
              <a:solidFill>
                <a:schemeClr val="dk1"/>
              </a:solidFill>
              <a:latin typeface="Calibri"/>
              <a:ea typeface="Calibri"/>
              <a:cs typeface="Calibri"/>
              <a:sym typeface="Calibri"/>
            </a:endParaRPr>
          </a:p>
        </p:txBody>
      </p:sp>
      <p:sp>
        <p:nvSpPr>
          <p:cNvPr id="156" name="Google Shape;156;p18"/>
          <p:cNvSpPr txBox="1"/>
          <p:nvPr/>
        </p:nvSpPr>
        <p:spPr>
          <a:xfrm>
            <a:off x="5842000" y="3238500"/>
            <a:ext cx="41148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57" name="Google Shape;157;p18"/>
          <p:cNvSpPr/>
          <p:nvPr/>
        </p:nvSpPr>
        <p:spPr>
          <a:xfrm>
            <a:off x="3642995" y="1927860"/>
            <a:ext cx="700405" cy="306070"/>
          </a:xfrm>
          <a:prstGeom prst="rightArrow">
            <a:avLst>
              <a:gd fmla="val 50000" name="adj1"/>
              <a:gd fmla="val 50000" name="adj2"/>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8"/>
          <p:cNvSpPr/>
          <p:nvPr/>
        </p:nvSpPr>
        <p:spPr>
          <a:xfrm>
            <a:off x="7181215" y="1743710"/>
            <a:ext cx="955040" cy="365760"/>
          </a:xfrm>
          <a:prstGeom prst="rightArrow">
            <a:avLst>
              <a:gd fmla="val 50000" name="adj1"/>
              <a:gd fmla="val 50000" name="adj2"/>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8"/>
          <p:cNvSpPr/>
          <p:nvPr/>
        </p:nvSpPr>
        <p:spPr>
          <a:xfrm>
            <a:off x="11175365" y="2067560"/>
            <a:ext cx="946150" cy="271780"/>
          </a:xfrm>
          <a:prstGeom prst="rightArrow">
            <a:avLst>
              <a:gd fmla="val 50000" name="adj1"/>
              <a:gd fmla="val 50000" name="adj2"/>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8"/>
          <p:cNvSpPr/>
          <p:nvPr/>
        </p:nvSpPr>
        <p:spPr>
          <a:xfrm>
            <a:off x="3406140" y="4695190"/>
            <a:ext cx="744855" cy="288925"/>
          </a:xfrm>
          <a:prstGeom prst="rightArrow">
            <a:avLst>
              <a:gd fmla="val 50000" name="adj1"/>
              <a:gd fmla="val 50000" name="adj2"/>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18"/>
          <p:cNvSpPr/>
          <p:nvPr/>
        </p:nvSpPr>
        <p:spPr>
          <a:xfrm>
            <a:off x="6647180" y="3248660"/>
            <a:ext cx="788035" cy="525145"/>
          </a:xfrm>
          <a:prstGeom prst="bentArrow">
            <a:avLst>
              <a:gd fmla="val 25000" name="adj1"/>
              <a:gd fmla="val 25000" name="adj2"/>
              <a:gd fmla="val 25000" name="adj3"/>
              <a:gd fmla="val 43750" name="adj4"/>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8"/>
          <p:cNvSpPr/>
          <p:nvPr/>
        </p:nvSpPr>
        <p:spPr>
          <a:xfrm>
            <a:off x="9887585" y="3958590"/>
            <a:ext cx="359410" cy="385445"/>
          </a:xfrm>
          <a:prstGeom prst="downArrow">
            <a:avLst>
              <a:gd fmla="val 50000" name="adj1"/>
              <a:gd fmla="val 50000" name="adj2"/>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F5496"/>
              </a:buClr>
              <a:buSzPts val="4400"/>
              <a:buFont typeface="Calibri"/>
              <a:buNone/>
            </a:pPr>
            <a:r>
              <a:rPr b="1" lang="en-US">
                <a:solidFill>
                  <a:srgbClr val="2F5496"/>
                </a:solidFill>
              </a:rPr>
              <a:t>Programming Laguage and Packages Used</a:t>
            </a:r>
            <a:endParaRPr b="1">
              <a:solidFill>
                <a:srgbClr val="2F5496"/>
              </a:solidFill>
            </a:endParaRPr>
          </a:p>
        </p:txBody>
      </p:sp>
      <p:pic>
        <p:nvPicPr>
          <p:cNvPr descr="159-1595848_python-logo-png-transparent-background-python-logo-png" id="168" name="Google Shape;168;p19"/>
          <p:cNvPicPr preferRelativeResize="0"/>
          <p:nvPr/>
        </p:nvPicPr>
        <p:blipFill rotWithShape="1">
          <a:blip r:embed="rId3">
            <a:alphaModFix/>
          </a:blip>
          <a:srcRect b="0" l="0" r="0" t="0"/>
          <a:stretch/>
        </p:blipFill>
        <p:spPr>
          <a:xfrm>
            <a:off x="3366135" y="1565910"/>
            <a:ext cx="1617980" cy="1693545"/>
          </a:xfrm>
          <a:prstGeom prst="rect">
            <a:avLst/>
          </a:prstGeom>
          <a:noFill/>
          <a:ln>
            <a:noFill/>
          </a:ln>
        </p:spPr>
      </p:pic>
      <p:pic>
        <p:nvPicPr>
          <p:cNvPr id="169" name="Google Shape;169;p19"/>
          <p:cNvPicPr preferRelativeResize="0"/>
          <p:nvPr>
            <p:ph idx="1" type="body"/>
          </p:nvPr>
        </p:nvPicPr>
        <p:blipFill rotWithShape="1">
          <a:blip r:embed="rId4">
            <a:alphaModFix/>
          </a:blip>
          <a:srcRect b="0" l="0" r="0" t="0"/>
          <a:stretch/>
        </p:blipFill>
        <p:spPr>
          <a:xfrm>
            <a:off x="8586470" y="1336675"/>
            <a:ext cx="1922780" cy="1922780"/>
          </a:xfrm>
          <a:prstGeom prst="rect">
            <a:avLst/>
          </a:prstGeom>
          <a:noFill/>
          <a:ln>
            <a:noFill/>
          </a:ln>
        </p:spPr>
      </p:pic>
      <p:pic>
        <p:nvPicPr>
          <p:cNvPr descr="0_nr8xfIriulC1eIkW" id="170" name="Google Shape;170;p19"/>
          <p:cNvPicPr preferRelativeResize="0"/>
          <p:nvPr/>
        </p:nvPicPr>
        <p:blipFill rotWithShape="1">
          <a:blip r:embed="rId5">
            <a:alphaModFix/>
          </a:blip>
          <a:srcRect b="0" l="0" r="0" t="0"/>
          <a:stretch/>
        </p:blipFill>
        <p:spPr>
          <a:xfrm>
            <a:off x="3160395" y="3696970"/>
            <a:ext cx="2468245" cy="934085"/>
          </a:xfrm>
          <a:prstGeom prst="rect">
            <a:avLst/>
          </a:prstGeom>
          <a:noFill/>
          <a:ln>
            <a:noFill/>
          </a:ln>
        </p:spPr>
      </p:pic>
      <p:pic>
        <p:nvPicPr>
          <p:cNvPr id="171" name="Google Shape;171;p19"/>
          <p:cNvPicPr preferRelativeResize="0"/>
          <p:nvPr>
            <p:ph idx="2" type="body"/>
          </p:nvPr>
        </p:nvPicPr>
        <p:blipFill rotWithShape="1">
          <a:blip r:embed="rId6">
            <a:alphaModFix/>
          </a:blip>
          <a:srcRect b="0" l="0" r="0" t="0"/>
          <a:stretch/>
        </p:blipFill>
        <p:spPr>
          <a:xfrm>
            <a:off x="8456295" y="3649345"/>
            <a:ext cx="2513330" cy="1091565"/>
          </a:xfrm>
          <a:prstGeom prst="rect">
            <a:avLst/>
          </a:prstGeom>
          <a:noFill/>
          <a:ln>
            <a:noFill/>
          </a:ln>
        </p:spPr>
      </p:pic>
      <p:pic>
        <p:nvPicPr>
          <p:cNvPr id="172" name="Google Shape;172;p19"/>
          <p:cNvPicPr preferRelativeResize="0"/>
          <p:nvPr/>
        </p:nvPicPr>
        <p:blipFill rotWithShape="1">
          <a:blip r:embed="rId7">
            <a:alphaModFix/>
          </a:blip>
          <a:srcRect b="0" l="0" r="0" t="0"/>
          <a:stretch/>
        </p:blipFill>
        <p:spPr>
          <a:xfrm>
            <a:off x="3268345" y="4876165"/>
            <a:ext cx="2001520" cy="1171575"/>
          </a:xfrm>
          <a:prstGeom prst="rect">
            <a:avLst/>
          </a:prstGeom>
          <a:noFill/>
          <a:ln>
            <a:noFill/>
          </a:ln>
        </p:spPr>
      </p:pic>
      <p:sp>
        <p:nvSpPr>
          <p:cNvPr id="173" name="Google Shape;173;p19"/>
          <p:cNvSpPr txBox="1"/>
          <p:nvPr/>
        </p:nvSpPr>
        <p:spPr>
          <a:xfrm>
            <a:off x="1705610" y="2228850"/>
            <a:ext cx="2540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 Python</a:t>
            </a:r>
            <a:endParaRPr b="1" sz="1800">
              <a:solidFill>
                <a:schemeClr val="dk1"/>
              </a:solidFill>
              <a:latin typeface="Calibri"/>
              <a:ea typeface="Calibri"/>
              <a:cs typeface="Calibri"/>
              <a:sym typeface="Calibri"/>
            </a:endParaRPr>
          </a:p>
        </p:txBody>
      </p:sp>
      <p:sp>
        <p:nvSpPr>
          <p:cNvPr id="174" name="Google Shape;174;p19"/>
          <p:cNvSpPr txBox="1"/>
          <p:nvPr/>
        </p:nvSpPr>
        <p:spPr>
          <a:xfrm>
            <a:off x="7148830" y="2113915"/>
            <a:ext cx="2540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 NumPy</a:t>
            </a:r>
            <a:endParaRPr b="1" sz="1800">
              <a:solidFill>
                <a:schemeClr val="dk1"/>
              </a:solidFill>
              <a:latin typeface="Calibri"/>
              <a:ea typeface="Calibri"/>
              <a:cs typeface="Calibri"/>
              <a:sym typeface="Calibri"/>
            </a:endParaRPr>
          </a:p>
        </p:txBody>
      </p:sp>
      <p:sp>
        <p:nvSpPr>
          <p:cNvPr id="175" name="Google Shape;175;p19"/>
          <p:cNvSpPr txBox="1"/>
          <p:nvPr/>
        </p:nvSpPr>
        <p:spPr>
          <a:xfrm>
            <a:off x="1705610" y="3979545"/>
            <a:ext cx="2540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 Pygame</a:t>
            </a:r>
            <a:endParaRPr b="1" sz="1800">
              <a:solidFill>
                <a:schemeClr val="dk1"/>
              </a:solidFill>
              <a:latin typeface="Calibri"/>
              <a:ea typeface="Calibri"/>
              <a:cs typeface="Calibri"/>
              <a:sym typeface="Calibri"/>
            </a:endParaRPr>
          </a:p>
        </p:txBody>
      </p:sp>
      <p:sp>
        <p:nvSpPr>
          <p:cNvPr id="176" name="Google Shape;176;p19"/>
          <p:cNvSpPr txBox="1"/>
          <p:nvPr/>
        </p:nvSpPr>
        <p:spPr>
          <a:xfrm>
            <a:off x="7148830" y="3979545"/>
            <a:ext cx="2540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4. OpenCV</a:t>
            </a:r>
            <a:endParaRPr b="1" sz="1800">
              <a:solidFill>
                <a:schemeClr val="dk1"/>
              </a:solidFill>
              <a:latin typeface="Calibri"/>
              <a:ea typeface="Calibri"/>
              <a:cs typeface="Calibri"/>
              <a:sym typeface="Calibri"/>
            </a:endParaRPr>
          </a:p>
        </p:txBody>
      </p:sp>
      <p:sp>
        <p:nvSpPr>
          <p:cNvPr id="177" name="Google Shape;177;p19"/>
          <p:cNvSpPr txBox="1"/>
          <p:nvPr/>
        </p:nvSpPr>
        <p:spPr>
          <a:xfrm>
            <a:off x="1705610" y="5277485"/>
            <a:ext cx="2540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5. SciPy</a:t>
            </a:r>
            <a:endParaRPr b="1" sz="1800">
              <a:solidFill>
                <a:schemeClr val="dk1"/>
              </a:solidFill>
              <a:latin typeface="Calibri"/>
              <a:ea typeface="Calibri"/>
              <a:cs typeface="Calibri"/>
              <a:sym typeface="Calibri"/>
            </a:endParaRPr>
          </a:p>
        </p:txBody>
      </p:sp>
      <p:pic>
        <p:nvPicPr>
          <p:cNvPr descr="WhatsApp Image 2020-06-18 at 11.02.12 AM" id="178" name="Google Shape;178;p19"/>
          <p:cNvPicPr preferRelativeResize="0"/>
          <p:nvPr/>
        </p:nvPicPr>
        <p:blipFill rotWithShape="1">
          <a:blip r:embed="rId8">
            <a:alphaModFix/>
          </a:blip>
          <a:srcRect b="0" l="0" r="0" t="0"/>
          <a:stretch/>
        </p:blipFill>
        <p:spPr>
          <a:xfrm>
            <a:off x="9133205" y="4876165"/>
            <a:ext cx="1376045" cy="1532890"/>
          </a:xfrm>
          <a:prstGeom prst="rect">
            <a:avLst/>
          </a:prstGeom>
          <a:noFill/>
          <a:ln>
            <a:noFill/>
          </a:ln>
        </p:spPr>
      </p:pic>
      <p:sp>
        <p:nvSpPr>
          <p:cNvPr id="179" name="Google Shape;179;p19"/>
          <p:cNvSpPr txBox="1"/>
          <p:nvPr/>
        </p:nvSpPr>
        <p:spPr>
          <a:xfrm>
            <a:off x="7148830" y="5458460"/>
            <a:ext cx="2540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6. Imutils package</a:t>
            </a:r>
            <a:endParaRPr b="1"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ctrTitle"/>
          </p:nvPr>
        </p:nvSpPr>
        <p:spPr>
          <a:xfrm>
            <a:off x="427355" y="24765"/>
            <a:ext cx="8719185" cy="108775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F5496"/>
              </a:buClr>
              <a:buSzPts val="4400"/>
              <a:buFont typeface="Calibri"/>
              <a:buNone/>
            </a:pPr>
            <a:r>
              <a:rPr b="1" lang="en-US" sz="4400">
                <a:solidFill>
                  <a:srgbClr val="2F5496"/>
                </a:solidFill>
              </a:rPr>
              <a:t>                    Output/Result</a:t>
            </a:r>
            <a:endParaRPr b="1" sz="4400">
              <a:solidFill>
                <a:srgbClr val="2F5496"/>
              </a:solidFill>
            </a:endParaRPr>
          </a:p>
        </p:txBody>
      </p:sp>
      <p:sp>
        <p:nvSpPr>
          <p:cNvPr id="185" name="Google Shape;185;p20"/>
          <p:cNvSpPr txBox="1"/>
          <p:nvPr>
            <p:ph idx="1" type="subTitle"/>
          </p:nvPr>
        </p:nvSpPr>
        <p:spPr>
          <a:xfrm>
            <a:off x="2667000" y="1080614"/>
            <a:ext cx="6858000" cy="5804651"/>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a:p>
            <a:pPr indent="0" lvl="0" marL="0" rtl="0" algn="ctr">
              <a:lnSpc>
                <a:spcPct val="80000"/>
              </a:lnSpc>
              <a:spcBef>
                <a:spcPts val="1000"/>
              </a:spcBef>
              <a:spcAft>
                <a:spcPts val="0"/>
              </a:spcAft>
              <a:buClr>
                <a:schemeClr val="dk1"/>
              </a:buClr>
              <a:buSzPts val="2200"/>
              <a:buNone/>
            </a:pPr>
            <a:r>
              <a:t/>
            </a:r>
            <a:endParaRPr sz="2200"/>
          </a:p>
        </p:txBody>
      </p:sp>
      <p:pic>
        <p:nvPicPr>
          <p:cNvPr id="186" name="Google Shape;186;p20"/>
          <p:cNvPicPr preferRelativeResize="0"/>
          <p:nvPr/>
        </p:nvPicPr>
        <p:blipFill rotWithShape="1">
          <a:blip r:embed="rId3">
            <a:alphaModFix/>
          </a:blip>
          <a:srcRect b="0" l="0" r="0" t="0"/>
          <a:stretch/>
        </p:blipFill>
        <p:spPr>
          <a:xfrm>
            <a:off x="1650909" y="1180343"/>
            <a:ext cx="5490393" cy="2285800"/>
          </a:xfrm>
          <a:prstGeom prst="rect">
            <a:avLst/>
          </a:prstGeom>
          <a:noFill/>
          <a:ln>
            <a:noFill/>
          </a:ln>
        </p:spPr>
      </p:pic>
      <p:pic>
        <p:nvPicPr>
          <p:cNvPr id="187" name="Google Shape;187;p20"/>
          <p:cNvPicPr preferRelativeResize="0"/>
          <p:nvPr/>
        </p:nvPicPr>
        <p:blipFill rotWithShape="1">
          <a:blip r:embed="rId4">
            <a:alphaModFix/>
          </a:blip>
          <a:srcRect b="0" l="0" r="0" t="0"/>
          <a:stretch/>
        </p:blipFill>
        <p:spPr>
          <a:xfrm>
            <a:off x="1666628" y="3970874"/>
            <a:ext cx="5474194" cy="2303664"/>
          </a:xfrm>
          <a:prstGeom prst="rect">
            <a:avLst/>
          </a:prstGeom>
          <a:noFill/>
          <a:ln>
            <a:noFill/>
          </a:ln>
        </p:spPr>
      </p:pic>
      <p:sp>
        <p:nvSpPr>
          <p:cNvPr id="188" name="Google Shape;188;p20"/>
          <p:cNvSpPr txBox="1"/>
          <p:nvPr/>
        </p:nvSpPr>
        <p:spPr>
          <a:xfrm>
            <a:off x="1651000" y="3534410"/>
            <a:ext cx="6463665"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Fig. 10: Eye in open state with head position = straight</a:t>
            </a:r>
            <a:endParaRPr b="1" sz="1800">
              <a:solidFill>
                <a:schemeClr val="dk1"/>
              </a:solidFill>
              <a:latin typeface="Calibri"/>
              <a:ea typeface="Calibri"/>
              <a:cs typeface="Calibri"/>
              <a:sym typeface="Calibri"/>
            </a:endParaRPr>
          </a:p>
        </p:txBody>
      </p:sp>
      <p:sp>
        <p:nvSpPr>
          <p:cNvPr id="189" name="Google Shape;189;p20"/>
          <p:cNvSpPr/>
          <p:nvPr/>
        </p:nvSpPr>
        <p:spPr>
          <a:xfrm>
            <a:off x="8000365" y="4281805"/>
            <a:ext cx="3897630" cy="1261745"/>
          </a:xfrm>
          <a:prstGeom prst="lef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85623"/>
                </a:solidFill>
                <a:latin typeface="Calibri"/>
                <a:ea typeface="Calibri"/>
                <a:cs typeface="Calibri"/>
                <a:sym typeface="Calibri"/>
              </a:rPr>
              <a:t>The person is in Drowsy State.</a:t>
            </a:r>
            <a:endParaRPr b="1" sz="1800">
              <a:solidFill>
                <a:srgbClr val="385623"/>
              </a:solidFill>
              <a:latin typeface="Calibri"/>
              <a:ea typeface="Calibri"/>
              <a:cs typeface="Calibri"/>
              <a:sym typeface="Calibri"/>
            </a:endParaRPr>
          </a:p>
        </p:txBody>
      </p:sp>
      <p:sp>
        <p:nvSpPr>
          <p:cNvPr id="190" name="Google Shape;190;p20"/>
          <p:cNvSpPr/>
          <p:nvPr/>
        </p:nvSpPr>
        <p:spPr>
          <a:xfrm>
            <a:off x="8000365" y="2026920"/>
            <a:ext cx="3897630" cy="1261745"/>
          </a:xfrm>
          <a:prstGeom prst="lef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85623"/>
                </a:solidFill>
                <a:latin typeface="Calibri"/>
                <a:ea typeface="Calibri"/>
                <a:cs typeface="Calibri"/>
                <a:sym typeface="Calibri"/>
              </a:rPr>
              <a:t>The person is not in Drowsy State.</a:t>
            </a:r>
            <a:endParaRPr b="1" sz="1800">
              <a:solidFill>
                <a:srgbClr val="385623"/>
              </a:solidFill>
              <a:latin typeface="Calibri"/>
              <a:ea typeface="Calibri"/>
              <a:cs typeface="Calibri"/>
              <a:sym typeface="Calibri"/>
            </a:endParaRPr>
          </a:p>
        </p:txBody>
      </p:sp>
      <p:sp>
        <p:nvSpPr>
          <p:cNvPr id="191" name="Google Shape;191;p20"/>
          <p:cNvSpPr txBox="1"/>
          <p:nvPr/>
        </p:nvSpPr>
        <p:spPr>
          <a:xfrm>
            <a:off x="1768475" y="6274435"/>
            <a:ext cx="545719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Fig. 11: Eye in closed state with head position = straight</a:t>
            </a:r>
            <a:endParaRPr b="1" sz="1800">
              <a:solidFill>
                <a:schemeClr val="dk1"/>
              </a:solidFill>
              <a:latin typeface="Calibri"/>
              <a:ea typeface="Calibri"/>
              <a:cs typeface="Calibri"/>
              <a:sym typeface="Calibri"/>
            </a:endParaRPr>
          </a:p>
        </p:txBody>
      </p:sp>
      <p:sp>
        <p:nvSpPr>
          <p:cNvPr id="192" name="Google Shape;192;p20"/>
          <p:cNvSpPr/>
          <p:nvPr/>
        </p:nvSpPr>
        <p:spPr>
          <a:xfrm>
            <a:off x="9020810" y="5338445"/>
            <a:ext cx="2435225" cy="1417955"/>
          </a:xfrm>
          <a:custGeom>
            <a:rect b="b" l="l" r="r" t="t"/>
            <a:pathLst>
              <a:path extrusionOk="0" h="120000" w="120000">
                <a:moveTo>
                  <a:pt x="0" y="0"/>
                </a:moveTo>
                <a:lnTo>
                  <a:pt x="120000" y="0"/>
                </a:lnTo>
                <a:lnTo>
                  <a:pt x="120000" y="120000"/>
                </a:lnTo>
                <a:lnTo>
                  <a:pt x="0" y="120000"/>
                </a:lnTo>
                <a:close/>
                <a:moveTo>
                  <a:pt x="33798" y="43125"/>
                </a:moveTo>
                <a:lnTo>
                  <a:pt x="33798" y="76875"/>
                </a:lnTo>
                <a:lnTo>
                  <a:pt x="50174" y="76875"/>
                </a:lnTo>
                <a:lnTo>
                  <a:pt x="66551" y="105000"/>
                </a:lnTo>
                <a:lnTo>
                  <a:pt x="66551" y="15000"/>
                </a:lnTo>
                <a:lnTo>
                  <a:pt x="50174" y="43125"/>
                </a:lnTo>
                <a:close/>
              </a:path>
              <a:path extrusionOk="0" fill="darken" h="120000" w="120000">
                <a:moveTo>
                  <a:pt x="33798" y="43125"/>
                </a:moveTo>
                <a:lnTo>
                  <a:pt x="33798" y="76875"/>
                </a:lnTo>
                <a:lnTo>
                  <a:pt x="50174" y="76875"/>
                </a:lnTo>
                <a:lnTo>
                  <a:pt x="66551" y="105000"/>
                </a:lnTo>
                <a:lnTo>
                  <a:pt x="66551" y="15000"/>
                </a:lnTo>
                <a:lnTo>
                  <a:pt x="50174" y="43125"/>
                </a:lnTo>
                <a:close/>
              </a:path>
              <a:path extrusionOk="0" fill="none" h="120000" w="120000">
                <a:moveTo>
                  <a:pt x="33798" y="43125"/>
                </a:moveTo>
                <a:lnTo>
                  <a:pt x="50174" y="43125"/>
                </a:lnTo>
                <a:lnTo>
                  <a:pt x="66551" y="15000"/>
                </a:lnTo>
                <a:lnTo>
                  <a:pt x="66551" y="105000"/>
                </a:lnTo>
                <a:lnTo>
                  <a:pt x="50174" y="76875"/>
                </a:lnTo>
                <a:lnTo>
                  <a:pt x="33798" y="76875"/>
                </a:lnTo>
                <a:close/>
                <a:moveTo>
                  <a:pt x="73101" y="43125"/>
                </a:moveTo>
                <a:lnTo>
                  <a:pt x="86202" y="26250"/>
                </a:lnTo>
                <a:moveTo>
                  <a:pt x="73101" y="60000"/>
                </a:moveTo>
                <a:lnTo>
                  <a:pt x="86202" y="60000"/>
                </a:lnTo>
                <a:moveTo>
                  <a:pt x="73101" y="76875"/>
                </a:moveTo>
                <a:lnTo>
                  <a:pt x="86202" y="93750"/>
                </a:lnTo>
              </a:path>
              <a:path extrusionOk="0" fill="none" h="120000" w="120000">
                <a:moveTo>
                  <a:pt x="0" y="0"/>
                </a:moveTo>
                <a:lnTo>
                  <a:pt x="120000" y="0"/>
                </a:lnTo>
                <a:lnTo>
                  <a:pt x="120000" y="120000"/>
                </a:lnTo>
                <a:lnTo>
                  <a:pt x="0" y="120000"/>
                </a:lnTo>
                <a:close/>
              </a:path>
            </a:pathLst>
          </a:cu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3A3838"/>
              </a:solidFill>
              <a:latin typeface="Calibri"/>
              <a:ea typeface="Calibri"/>
              <a:cs typeface="Calibri"/>
              <a:sym typeface="Calibri"/>
            </a:endParaRPr>
          </a:p>
          <a:p>
            <a:pPr indent="0" lvl="0" marL="0" marR="0" rtl="0" algn="ctr">
              <a:spcBef>
                <a:spcPts val="0"/>
              </a:spcBef>
              <a:spcAft>
                <a:spcPts val="0"/>
              </a:spcAft>
              <a:buNone/>
            </a:pPr>
            <a:r>
              <a:t/>
            </a:r>
            <a:endParaRPr b="1" sz="1800">
              <a:solidFill>
                <a:srgbClr val="3A3838"/>
              </a:solidFill>
              <a:latin typeface="Calibri"/>
              <a:ea typeface="Calibri"/>
              <a:cs typeface="Calibri"/>
              <a:sym typeface="Calibri"/>
            </a:endParaRPr>
          </a:p>
          <a:p>
            <a:pPr indent="0" lvl="0" marL="0" marR="0" rtl="0" algn="ctr">
              <a:spcBef>
                <a:spcPts val="0"/>
              </a:spcBef>
              <a:spcAft>
                <a:spcPts val="0"/>
              </a:spcAft>
              <a:buNone/>
            </a:pPr>
            <a:r>
              <a:t/>
            </a:r>
            <a:endParaRPr b="1" sz="1800">
              <a:solidFill>
                <a:srgbClr val="3A3838"/>
              </a:solidFill>
              <a:latin typeface="Calibri"/>
              <a:ea typeface="Calibri"/>
              <a:cs typeface="Calibri"/>
              <a:sym typeface="Calibri"/>
            </a:endParaRPr>
          </a:p>
          <a:p>
            <a:pPr indent="0" lvl="0" marL="0" marR="0" rtl="0" algn="ctr">
              <a:spcBef>
                <a:spcPts val="0"/>
              </a:spcBef>
              <a:spcAft>
                <a:spcPts val="0"/>
              </a:spcAft>
              <a:buNone/>
            </a:pPr>
            <a:r>
              <a:t/>
            </a:r>
            <a:endParaRPr b="1" sz="1800">
              <a:solidFill>
                <a:srgbClr val="3A3838"/>
              </a:solidFill>
              <a:latin typeface="Calibri"/>
              <a:ea typeface="Calibri"/>
              <a:cs typeface="Calibri"/>
              <a:sym typeface="Calibri"/>
            </a:endParaRPr>
          </a:p>
          <a:p>
            <a:pPr indent="0" lvl="0" marL="0" marR="0" rtl="0" algn="ctr">
              <a:spcBef>
                <a:spcPts val="0"/>
              </a:spcBef>
              <a:spcAft>
                <a:spcPts val="0"/>
              </a:spcAft>
              <a:buNone/>
            </a:pPr>
            <a:r>
              <a:rPr b="1" lang="en-US" sz="1800">
                <a:solidFill>
                  <a:srgbClr val="3A3838"/>
                </a:solidFill>
                <a:latin typeface="Calibri"/>
                <a:ea typeface="Calibri"/>
                <a:cs typeface="Calibri"/>
                <a:sym typeface="Calibri"/>
              </a:rPr>
              <a:t>an alarm is activated.</a:t>
            </a:r>
            <a:endParaRPr b="1" sz="1800">
              <a:solidFill>
                <a:srgbClr val="3A383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1"/>
          <p:cNvSpPr txBox="1"/>
          <p:nvPr>
            <p:ph type="ctrTitle"/>
          </p:nvPr>
        </p:nvSpPr>
        <p:spPr>
          <a:xfrm>
            <a:off x="1640205" y="160107"/>
            <a:ext cx="7772400" cy="120329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F5496"/>
              </a:buClr>
              <a:buSzPts val="4400"/>
              <a:buFont typeface="Calibri"/>
              <a:buNone/>
            </a:pPr>
            <a:r>
              <a:rPr b="1" lang="en-US" sz="4400">
                <a:solidFill>
                  <a:srgbClr val="2F5496"/>
                </a:solidFill>
              </a:rPr>
              <a:t>FUTURE  SCOPE</a:t>
            </a:r>
            <a:endParaRPr b="1" sz="4400">
              <a:solidFill>
                <a:srgbClr val="2F5496"/>
              </a:solidFill>
            </a:endParaRPr>
          </a:p>
        </p:txBody>
      </p:sp>
      <p:sp>
        <p:nvSpPr>
          <p:cNvPr id="198" name="Google Shape;198;p21"/>
          <p:cNvSpPr txBox="1"/>
          <p:nvPr>
            <p:ph idx="1" type="subTitle"/>
          </p:nvPr>
        </p:nvSpPr>
        <p:spPr>
          <a:xfrm>
            <a:off x="635000" y="4056380"/>
            <a:ext cx="6858000" cy="2134235"/>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400"/>
              <a:buNone/>
            </a:pPr>
            <a:r>
              <a:t/>
            </a:r>
            <a:endParaRPr/>
          </a:p>
          <a:p>
            <a:pPr indent="0" lvl="0" marL="0" rtl="0" algn="l">
              <a:lnSpc>
                <a:spcPct val="70000"/>
              </a:lnSpc>
              <a:spcBef>
                <a:spcPts val="1000"/>
              </a:spcBef>
              <a:spcAft>
                <a:spcPts val="0"/>
              </a:spcAft>
              <a:buClr>
                <a:schemeClr val="dk1"/>
              </a:buClr>
              <a:buSzPts val="2400"/>
              <a:buNone/>
            </a:pPr>
            <a:r>
              <a:rPr lang="en-US"/>
              <a:t> </a:t>
            </a:r>
            <a:endParaRPr/>
          </a:p>
          <a:p>
            <a:pPr indent="-285750" lvl="0" marL="285750" rtl="0" algn="l">
              <a:lnSpc>
                <a:spcPct val="70000"/>
              </a:lnSpc>
              <a:spcBef>
                <a:spcPts val="1000"/>
              </a:spcBef>
              <a:spcAft>
                <a:spcPts val="0"/>
              </a:spcAft>
              <a:buClr>
                <a:schemeClr val="dk1"/>
              </a:buClr>
              <a:buSzPts val="1800"/>
              <a:buFont typeface="Noto Sans Symbols"/>
              <a:buChar char="⮚"/>
            </a:pPr>
            <a:r>
              <a:rPr lang="en-US" sz="1800"/>
              <a:t> </a:t>
            </a:r>
            <a:r>
              <a:rPr b="1" lang="en-US" sz="1800"/>
              <a:t>Smart phone application</a:t>
            </a:r>
            <a:r>
              <a:rPr lang="en-US" sz="1800"/>
              <a:t>: </a:t>
            </a:r>
            <a:endParaRPr sz="1800"/>
          </a:p>
          <a:p>
            <a:pPr indent="0" lvl="0" marL="0" rtl="0" algn="just">
              <a:lnSpc>
                <a:spcPct val="70000"/>
              </a:lnSpc>
              <a:spcBef>
                <a:spcPts val="1000"/>
              </a:spcBef>
              <a:spcAft>
                <a:spcPts val="0"/>
              </a:spcAft>
              <a:buClr>
                <a:schemeClr val="dk1"/>
              </a:buClr>
              <a:buSzPts val="1800"/>
              <a:buNone/>
            </a:pPr>
            <a:r>
              <a:rPr lang="en-US" sz="1800"/>
              <a:t>      (1) Installed on smart phones. </a:t>
            </a:r>
            <a:endParaRPr sz="1800"/>
          </a:p>
          <a:p>
            <a:pPr indent="0" lvl="0" marL="0" rtl="0" algn="just">
              <a:lnSpc>
                <a:spcPct val="70000"/>
              </a:lnSpc>
              <a:spcBef>
                <a:spcPts val="1000"/>
              </a:spcBef>
              <a:spcAft>
                <a:spcPts val="0"/>
              </a:spcAft>
              <a:buClr>
                <a:schemeClr val="dk1"/>
              </a:buClr>
              <a:buSzPts val="1800"/>
              <a:buNone/>
            </a:pPr>
            <a:r>
              <a:rPr lang="en-US" sz="1800"/>
              <a:t>      (2) Placed it at a position where the camera is </a:t>
            </a:r>
            <a:endParaRPr sz="1800"/>
          </a:p>
          <a:p>
            <a:pPr indent="0" lvl="0" marL="0" rtl="0" algn="just">
              <a:lnSpc>
                <a:spcPct val="70000"/>
              </a:lnSpc>
              <a:spcBef>
                <a:spcPts val="1000"/>
              </a:spcBef>
              <a:spcAft>
                <a:spcPts val="0"/>
              </a:spcAft>
              <a:buClr>
                <a:schemeClr val="dk1"/>
              </a:buClr>
              <a:buSzPts val="1800"/>
              <a:buNone/>
            </a:pPr>
            <a:r>
              <a:rPr lang="en-US" sz="1800"/>
              <a:t>            focused on the driver.</a:t>
            </a:r>
            <a:endParaRPr sz="1800"/>
          </a:p>
        </p:txBody>
      </p:sp>
      <p:sp>
        <p:nvSpPr>
          <p:cNvPr id="199" name="Google Shape;199;p21"/>
          <p:cNvSpPr txBox="1"/>
          <p:nvPr/>
        </p:nvSpPr>
        <p:spPr>
          <a:xfrm>
            <a:off x="814070" y="1987550"/>
            <a:ext cx="5491480" cy="92202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Standalone product:</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       Installed in an automobile for monitoring the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       automobile driver.</a:t>
            </a:r>
            <a:endParaRPr sz="1800">
              <a:solidFill>
                <a:schemeClr val="dk1"/>
              </a:solidFill>
              <a:latin typeface="Calibri"/>
              <a:ea typeface="Calibri"/>
              <a:cs typeface="Calibri"/>
              <a:sym typeface="Calibri"/>
            </a:endParaRPr>
          </a:p>
        </p:txBody>
      </p:sp>
      <p:pic>
        <p:nvPicPr>
          <p:cNvPr descr="Best-Automotive-Infotainment-Systems-gear-patrol-ambiance" id="200" name="Google Shape;200;p21"/>
          <p:cNvPicPr preferRelativeResize="0"/>
          <p:nvPr/>
        </p:nvPicPr>
        <p:blipFill rotWithShape="1">
          <a:blip r:embed="rId3">
            <a:alphaModFix/>
          </a:blip>
          <a:srcRect b="0" l="0" r="0" t="0"/>
          <a:stretch/>
        </p:blipFill>
        <p:spPr>
          <a:xfrm>
            <a:off x="6583045" y="1485900"/>
            <a:ext cx="3919220" cy="2151380"/>
          </a:xfrm>
          <a:prstGeom prst="rect">
            <a:avLst/>
          </a:prstGeom>
          <a:noFill/>
          <a:ln>
            <a:noFill/>
          </a:ln>
        </p:spPr>
      </p:pic>
      <p:pic>
        <p:nvPicPr>
          <p:cNvPr descr="960x0" id="201" name="Google Shape;201;p21"/>
          <p:cNvPicPr preferRelativeResize="0"/>
          <p:nvPr/>
        </p:nvPicPr>
        <p:blipFill rotWithShape="1">
          <a:blip r:embed="rId4">
            <a:alphaModFix/>
          </a:blip>
          <a:srcRect b="0" l="0" r="0" t="0"/>
          <a:stretch/>
        </p:blipFill>
        <p:spPr>
          <a:xfrm>
            <a:off x="6582410" y="4056380"/>
            <a:ext cx="3919855" cy="2391410"/>
          </a:xfrm>
          <a:prstGeom prst="rect">
            <a:avLst/>
          </a:prstGeom>
          <a:noFill/>
          <a:ln>
            <a:noFill/>
          </a:ln>
        </p:spPr>
      </p:pic>
      <p:sp>
        <p:nvSpPr>
          <p:cNvPr id="202" name="Google Shape;202;p21"/>
          <p:cNvSpPr txBox="1"/>
          <p:nvPr/>
        </p:nvSpPr>
        <p:spPr>
          <a:xfrm>
            <a:off x="6113145" y="3688080"/>
            <a:ext cx="518541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 12: Shows Standalone products are installed.</a:t>
            </a:r>
            <a:endParaRPr b="1" sz="1800">
              <a:solidFill>
                <a:schemeClr val="dk1"/>
              </a:solidFill>
              <a:latin typeface="Calibri"/>
              <a:ea typeface="Calibri"/>
              <a:cs typeface="Calibri"/>
              <a:sym typeface="Calibri"/>
            </a:endParaRPr>
          </a:p>
        </p:txBody>
      </p:sp>
      <p:sp>
        <p:nvSpPr>
          <p:cNvPr id="203" name="Google Shape;203;p21"/>
          <p:cNvSpPr txBox="1"/>
          <p:nvPr/>
        </p:nvSpPr>
        <p:spPr>
          <a:xfrm>
            <a:off x="5972810" y="6447790"/>
            <a:ext cx="617474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 13: Smart phone is used for monitoring the driver</a:t>
            </a:r>
            <a:endParaRPr b="1"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