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Nuni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A46112-06AE-4BDB-95B8-62287FF43C67}">
  <a:tblStyle styleId="{D5A46112-06AE-4BDB-95B8-62287FF43C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37" Type="http://schemas.openxmlformats.org/officeDocument/2006/relationships/font" Target="fonts/Nunito-regular.fntdata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39" Type="http://schemas.openxmlformats.org/officeDocument/2006/relationships/font" Target="fonts/Nunito-italic.fntdata"/><Relationship Id="rId16" Type="http://schemas.openxmlformats.org/officeDocument/2006/relationships/slide" Target="slides/slide10.xml"/><Relationship Id="rId38" Type="http://schemas.openxmlformats.org/officeDocument/2006/relationships/font" Target="fonts/Nuni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15724bb8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515724bb8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15724bb8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515724bb8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15724bb87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15724bb8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15724bb87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15724bb87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515724bb87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515724bb87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515724bb87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515724bb87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15724bb8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515724bb8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515724bb87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515724bb87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515724bb87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515724bb8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15724bb87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515724bb87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15724bb8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15724bb8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15724bb87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515724bb87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515724bb87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515724bb87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515724bb8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515724bb8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515724bb87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515724bb8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515724bb87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515724bb87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515724bb87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515724bb87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515724bb87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515724bb87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15724bb8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15724bb8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15724bb8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15724bb8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15724bb87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15724bb87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15724bb8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15724bb8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15724bb8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15724bb8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15724bb8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15724bb8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15724bb87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15724bb8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localhost/api_hospital/usuario/?linkTo=id_usuario&amp;equalTo=1" TargetMode="External"/><Relationship Id="rId4" Type="http://schemas.openxmlformats.org/officeDocument/2006/relationships/hyperlink" Target="http://localhost/api_hospital/nextCita/?fecha=2023/03/08" TargetMode="External"/><Relationship Id="rId5" Type="http://schemas.openxmlformats.org/officeDocument/2006/relationships/hyperlink" Target="http://localhost/api_hospital/nextCita/?fecha=2023/03/08" TargetMode="External"/><Relationship Id="rId6" Type="http://schemas.openxmlformats.org/officeDocument/2006/relationships/hyperlink" Target="http://localhost/api_hospital/nextCita/?fecha=2023/03/08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localhost/api_hospital/register/?rol=paciente" TargetMode="External"/><Relationship Id="rId4" Type="http://schemas.openxmlformats.org/officeDocument/2006/relationships/hyperlink" Target="http://localhost/api_hospital/register/?rol=medico" TargetMode="External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localhost/api_hospital/verificationCode" TargetMode="External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localhost/api_hospital/sendCode" TargetMode="External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localhost/api_hospital/changeRol" TargetMode="External"/><Relationship Id="rId4" Type="http://schemas.openxmlformats.org/officeDocument/2006/relationships/hyperlink" Target="http://localhost/api_hospital/password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HealthNet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Oscar Garcia Dorado</a:t>
            </a:r>
            <a:endParaRPr/>
          </a:p>
        </p:txBody>
      </p:sp>
      <p:sp>
        <p:nvSpPr>
          <p:cNvPr id="130" name="Google Shape;130;p13"/>
          <p:cNvSpPr txBox="1"/>
          <p:nvPr>
            <p:ph type="ctrTitle"/>
          </p:nvPr>
        </p:nvSpPr>
        <p:spPr>
          <a:xfrm>
            <a:off x="1858703" y="9470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 TFC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Endpoints GET</a:t>
            </a:r>
            <a:endParaRPr/>
          </a:p>
        </p:txBody>
      </p:sp>
      <p:sp>
        <p:nvSpPr>
          <p:cNvPr id="186" name="Google Shape;186;p22"/>
          <p:cNvSpPr txBox="1"/>
          <p:nvPr>
            <p:ph idx="2" type="body"/>
          </p:nvPr>
        </p:nvSpPr>
        <p:spPr>
          <a:xfrm>
            <a:off x="819150" y="1858725"/>
            <a:ext cx="58599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6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http://localhost/api_hospital/usuario/?linkTo=id_usuario&amp;equalTo=1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6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http://localhost/api_hospital/nextCita/?fecha=2023/03/08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6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http://localhost/api_hospital/nextCita/?id_cita=1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6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http://localhost/api_hospital/getHistory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Endpoints POST</a:t>
            </a:r>
            <a:endParaRPr/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876425"/>
            <a:ext cx="56864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38" y="2897575"/>
            <a:ext cx="57340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Endpoints</a:t>
            </a:r>
            <a:r>
              <a:rPr lang="es"/>
              <a:t> POST</a:t>
            </a:r>
            <a:endParaRPr/>
          </a:p>
        </p:txBody>
      </p:sp>
      <p:sp>
        <p:nvSpPr>
          <p:cNvPr id="199" name="Google Shape;199;p24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Register</a:t>
            </a:r>
            <a:endParaRPr/>
          </a:p>
        </p:txBody>
      </p:sp>
      <p:sp>
        <p:nvSpPr>
          <p:cNvPr id="200" name="Google Shape;200;p24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http://localhost/api_hospital/register/?rol=paciente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http://localhost/api_hospital/register/?rol=medico</a:t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514675"/>
            <a:ext cx="416242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Endpoints POST</a:t>
            </a:r>
            <a:endParaRPr/>
          </a:p>
        </p:txBody>
      </p:sp>
      <p:sp>
        <p:nvSpPr>
          <p:cNvPr id="207" name="Google Shape;207;p25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Login</a:t>
            </a:r>
            <a:endParaRPr/>
          </a:p>
        </p:txBody>
      </p:sp>
      <p:sp>
        <p:nvSpPr>
          <p:cNvPr id="208" name="Google Shape;208;p25"/>
          <p:cNvSpPr txBox="1"/>
          <p:nvPr>
            <p:ph idx="2" type="body"/>
          </p:nvPr>
        </p:nvSpPr>
        <p:spPr>
          <a:xfrm>
            <a:off x="819150" y="2134325"/>
            <a:ext cx="5859900" cy="24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http://localhost/api_hospital/login </a:t>
            </a:r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775" y="2571750"/>
            <a:ext cx="7338825" cy="88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4763" y="3552475"/>
            <a:ext cx="313372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8075" y="3552476"/>
            <a:ext cx="245743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Endpoints POST</a:t>
            </a:r>
            <a:endParaRPr/>
          </a:p>
        </p:txBody>
      </p:sp>
      <p:sp>
        <p:nvSpPr>
          <p:cNvPr id="217" name="Google Shape;217;p26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VerificationCode</a:t>
            </a:r>
            <a:endParaRPr/>
          </a:p>
        </p:txBody>
      </p:sp>
      <p:sp>
        <p:nvSpPr>
          <p:cNvPr id="218" name="Google Shape;218;p26"/>
          <p:cNvSpPr txBox="1"/>
          <p:nvPr>
            <p:ph idx="2" type="body"/>
          </p:nvPr>
        </p:nvSpPr>
        <p:spPr>
          <a:xfrm>
            <a:off x="819150" y="1991175"/>
            <a:ext cx="5859900" cy="25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http://localhost/api_hospital/verificationCode</a:t>
            </a:r>
            <a:endParaRPr/>
          </a:p>
        </p:txBody>
      </p:sp>
      <p:pic>
        <p:nvPicPr>
          <p:cNvPr id="219" name="Google Shape;219;p26"/>
          <p:cNvPicPr preferRelativeResize="0"/>
          <p:nvPr/>
        </p:nvPicPr>
        <p:blipFill rotWithShape="1">
          <a:blip r:embed="rId4">
            <a:alphaModFix/>
          </a:blip>
          <a:srcRect b="0" l="0" r="0" t="63646"/>
          <a:stretch/>
        </p:blipFill>
        <p:spPr>
          <a:xfrm>
            <a:off x="686875" y="2708625"/>
            <a:ext cx="7770250" cy="129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Endpoints POST</a:t>
            </a:r>
            <a:endParaRPr/>
          </a:p>
        </p:txBody>
      </p:sp>
      <p:sp>
        <p:nvSpPr>
          <p:cNvPr id="225" name="Google Shape;225;p27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SendCode</a:t>
            </a:r>
            <a:endParaRPr/>
          </a:p>
        </p:txBody>
      </p:sp>
      <p:sp>
        <p:nvSpPr>
          <p:cNvPr id="226" name="Google Shape;226;p27"/>
          <p:cNvSpPr txBox="1"/>
          <p:nvPr>
            <p:ph idx="2" type="body"/>
          </p:nvPr>
        </p:nvSpPr>
        <p:spPr>
          <a:xfrm>
            <a:off x="819150" y="2024275"/>
            <a:ext cx="5859900" cy="25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http://localhost/api_hospital/sendCode</a:t>
            </a:r>
            <a:endParaRPr/>
          </a:p>
        </p:txBody>
      </p:sp>
      <p:pic>
        <p:nvPicPr>
          <p:cNvPr id="227" name="Google Shape;22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0525" y="2571750"/>
            <a:ext cx="398145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Endpoints PUT</a:t>
            </a:r>
            <a:endParaRPr/>
          </a:p>
        </p:txBody>
      </p:sp>
      <p:pic>
        <p:nvPicPr>
          <p:cNvPr id="233" name="Google Shape;2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800200"/>
            <a:ext cx="573405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Endpoints PUT</a:t>
            </a:r>
            <a:endParaRPr/>
          </a:p>
        </p:txBody>
      </p:sp>
      <p:sp>
        <p:nvSpPr>
          <p:cNvPr id="239" name="Google Shape;239;p2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changeRol, changePassword</a:t>
            </a:r>
            <a:endParaRPr/>
          </a:p>
        </p:txBody>
      </p:sp>
      <p:sp>
        <p:nvSpPr>
          <p:cNvPr id="240" name="Google Shape;240;p29"/>
          <p:cNvSpPr txBox="1"/>
          <p:nvPr>
            <p:ph idx="2" type="body"/>
          </p:nvPr>
        </p:nvSpPr>
        <p:spPr>
          <a:xfrm>
            <a:off x="819150" y="2068425"/>
            <a:ext cx="5859900" cy="24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18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http://localhost/api_hospital/changeRol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18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http://localhost/api_hospital/password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 DELETE</a:t>
            </a:r>
            <a:endParaRPr/>
          </a:p>
        </p:txBody>
      </p:sp>
      <p:pic>
        <p:nvPicPr>
          <p:cNvPr id="246" name="Google Shape;2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301350"/>
            <a:ext cx="7460724" cy="87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Cliente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Índice.</a:t>
            </a:r>
            <a:endParaRPr/>
          </a:p>
        </p:txBody>
      </p:sp>
      <p:graphicFrame>
        <p:nvGraphicFramePr>
          <p:cNvPr id="136" name="Google Shape;136;p14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{D5A46112-06AE-4BDB-95B8-62287FF43C67}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Introducción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Base de datos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API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Cliente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Arduino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Páginas comunes</a:t>
            </a:r>
            <a:endParaRPr/>
          </a:p>
        </p:txBody>
      </p:sp>
      <p:sp>
        <p:nvSpPr>
          <p:cNvPr id="257" name="Google Shape;257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" sz="2500"/>
              <a:t>Login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" sz="2500"/>
              <a:t>Registro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" sz="2500"/>
              <a:t>Solicitar contraseña</a:t>
            </a:r>
            <a:endParaRPr sz="2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Paciente</a:t>
            </a:r>
            <a:endParaRPr/>
          </a:p>
        </p:txBody>
      </p:sp>
      <p:sp>
        <p:nvSpPr>
          <p:cNvPr id="263" name="Google Shape;263;p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/>
              <a:t>Inicio (ver citas </a:t>
            </a:r>
            <a:r>
              <a:rPr lang="es" sz="2200"/>
              <a:t>pendientes</a:t>
            </a:r>
            <a:r>
              <a:rPr lang="es" sz="2200"/>
              <a:t>).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/>
              <a:t>Ver cita.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/>
              <a:t>Ver recetas.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/>
              <a:t>Ver historial.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/>
              <a:t>Perfil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Medicos</a:t>
            </a:r>
            <a:endParaRPr/>
          </a:p>
        </p:txBody>
      </p:sp>
      <p:sp>
        <p:nvSpPr>
          <p:cNvPr id="269" name="Google Shape;269;p3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" sz="2500"/>
              <a:t>Inicio (ver citas del día actual).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" sz="2500"/>
              <a:t>Atender cita.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" sz="2500"/>
              <a:t>Ver pacientes.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" sz="2500"/>
              <a:t>Perfil.</a:t>
            </a:r>
            <a:endParaRPr sz="2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Administrador</a:t>
            </a:r>
            <a:endParaRPr/>
          </a:p>
        </p:txBody>
      </p:sp>
      <p:sp>
        <p:nvSpPr>
          <p:cNvPr id="275" name="Google Shape;275;p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" sz="2500"/>
              <a:t>Inicio (ver citas del día actual).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" sz="2500"/>
              <a:t>Atender cita.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" sz="2500"/>
              <a:t>Ver pacientes.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" sz="2500"/>
              <a:t>Perfil.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" sz="2500"/>
              <a:t>Ver médicos.</a:t>
            </a:r>
            <a:endParaRPr sz="2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Arduino</a:t>
            </a:r>
            <a:endParaRPr/>
          </a:p>
        </p:txBody>
      </p:sp>
      <p:pic>
        <p:nvPicPr>
          <p:cNvPr id="281" name="Google Shape;28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375" y="845600"/>
            <a:ext cx="3795750" cy="37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Circuito eléctrico</a:t>
            </a:r>
            <a:endParaRPr/>
          </a:p>
        </p:txBody>
      </p:sp>
      <p:pic>
        <p:nvPicPr>
          <p:cNvPr id="287" name="Google Shape;28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088" y="1599375"/>
            <a:ext cx="5593814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Puertos LCD</a:t>
            </a:r>
            <a:endParaRPr/>
          </a:p>
        </p:txBody>
      </p:sp>
      <p:sp>
        <p:nvSpPr>
          <p:cNvPr id="293" name="Google Shape;293;p3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VSS: conectado a tierra.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VDD: conectado al puerto de alimentación de 5V.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V0: este pin se encarga de controlar el contraste.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RS: indica si se reciben datos o instrucciones.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RW: indica si la pantalla está en modo lectura (alto) o escritura (bajo).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E: en este puerto se recibirá cuando termina la operación por lo tanto lo conectaremos al puerto 3 de la arduino.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Puertos DB4-DB7: estos puertos se usan para recibir los datos,.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Puertos LED: estos pines controlan la potencia del led que proporciona la luz de fondo.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Forma jurídica → Empleado por cuenta propia.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Servicios: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Desarrollo de api.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Desarrollo de clientes.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Mantenimiento.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Presupuesto inicial → 820€.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Posible competencia: GrupoDw y QuantumStudio.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 </a:t>
            </a:r>
            <a:r>
              <a:rPr lang="es"/>
              <a:t>práctico</a:t>
            </a:r>
            <a:r>
              <a:rPr lang="es"/>
              <a:t>.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621475"/>
            <a:ext cx="5625407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BBDD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203" y="760525"/>
            <a:ext cx="6093725" cy="38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Objetivos:	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Seguridad.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Escalabilidad.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Interfaz sencilla e intuitiva.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Muestra de datos por pantalla LCD.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API-REST</a:t>
            </a:r>
            <a:endParaRPr/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850" y="1378650"/>
            <a:ext cx="4305567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Métodos:</a:t>
            </a:r>
            <a:endParaRPr/>
          </a:p>
        </p:txBody>
      </p:sp>
      <p:sp>
        <p:nvSpPr>
          <p:cNvPr id="172" name="Google Shape;172;p20"/>
          <p:cNvSpPr txBox="1"/>
          <p:nvPr>
            <p:ph idx="2" type="body"/>
          </p:nvPr>
        </p:nvSpPr>
        <p:spPr>
          <a:xfrm>
            <a:off x="819150" y="1858725"/>
            <a:ext cx="58599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s" sz="3200"/>
              <a:t>Get.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s" sz="3200"/>
              <a:t>Post.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s" sz="3200"/>
              <a:t>Put.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s" sz="3200"/>
              <a:t>Delete.</a:t>
            </a:r>
            <a:endParaRPr sz="3200"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575" y="1314450"/>
            <a:ext cx="5353374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Token</a:t>
            </a:r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002200"/>
            <a:ext cx="7463975" cy="9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3154600"/>
            <a:ext cx="7463975" cy="545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