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handoutMasterIdLst>
    <p:handoutMasterId r:id="rId38"/>
  </p:handoutMasterIdLst>
  <p:sldIdLst>
    <p:sldId id="291" r:id="rId2"/>
    <p:sldId id="292" r:id="rId3"/>
    <p:sldId id="293" r:id="rId4"/>
    <p:sldId id="294" r:id="rId5"/>
    <p:sldId id="295" r:id="rId6"/>
    <p:sldId id="303" r:id="rId7"/>
    <p:sldId id="259" r:id="rId8"/>
    <p:sldId id="296" r:id="rId9"/>
    <p:sldId id="302" r:id="rId10"/>
    <p:sldId id="301" r:id="rId11"/>
    <p:sldId id="260" r:id="rId12"/>
    <p:sldId id="261" r:id="rId13"/>
    <p:sldId id="262" r:id="rId14"/>
    <p:sldId id="265" r:id="rId15"/>
    <p:sldId id="263" r:id="rId16"/>
    <p:sldId id="309" r:id="rId17"/>
    <p:sldId id="290" r:id="rId18"/>
    <p:sldId id="297" r:id="rId19"/>
    <p:sldId id="298" r:id="rId20"/>
    <p:sldId id="310" r:id="rId21"/>
    <p:sldId id="267" r:id="rId22"/>
    <p:sldId id="269" r:id="rId23"/>
    <p:sldId id="270" r:id="rId24"/>
    <p:sldId id="299" r:id="rId25"/>
    <p:sldId id="271" r:id="rId26"/>
    <p:sldId id="289" r:id="rId27"/>
    <p:sldId id="308" r:id="rId28"/>
    <p:sldId id="304" r:id="rId29"/>
    <p:sldId id="305" r:id="rId30"/>
    <p:sldId id="306" r:id="rId31"/>
    <p:sldId id="307" r:id="rId32"/>
    <p:sldId id="266" r:id="rId33"/>
    <p:sldId id="286" r:id="rId34"/>
    <p:sldId id="279" r:id="rId35"/>
    <p:sldId id="300" r:id="rId36"/>
    <p:sldId id="285" r:id="rId37"/>
  </p:sldIdLst>
  <p:sldSz cx="12192000" cy="6858000"/>
  <p:notesSz cx="7077075" cy="9077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7" autoAdjust="0"/>
  </p:normalViewPr>
  <p:slideViewPr>
    <p:cSldViewPr snapToGrid="0">
      <p:cViewPr varScale="1">
        <p:scale>
          <a:sx n="82" d="100"/>
          <a:sy n="8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C581D-D326-4CCF-BC7C-3FD55249B2C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676314-AB34-4736-9B41-1449A3D8FE50}">
      <dgm:prSet phldrT="[Text]"/>
      <dgm:spPr/>
      <dgm:t>
        <a:bodyPr/>
        <a:lstStyle/>
        <a:p>
          <a:r>
            <a:rPr lang="en-US" dirty="0" smtClean="0"/>
            <a:t>Fire Chief</a:t>
          </a:r>
          <a:endParaRPr lang="en-US" dirty="0"/>
        </a:p>
      </dgm:t>
    </dgm:pt>
    <dgm:pt modelId="{8EFDDD02-AE2F-4832-B2AB-E4B801EFE725}" type="parTrans" cxnId="{66A61830-2AF0-4888-94EE-FC4341A41E05}">
      <dgm:prSet/>
      <dgm:spPr/>
      <dgm:t>
        <a:bodyPr/>
        <a:lstStyle/>
        <a:p>
          <a:endParaRPr lang="en-US"/>
        </a:p>
      </dgm:t>
    </dgm:pt>
    <dgm:pt modelId="{BC64F53C-CE3C-4B2B-ACCA-8078A8E46092}" type="sibTrans" cxnId="{66A61830-2AF0-4888-94EE-FC4341A41E05}">
      <dgm:prSet/>
      <dgm:spPr/>
      <dgm:t>
        <a:bodyPr/>
        <a:lstStyle/>
        <a:p>
          <a:endParaRPr lang="en-US"/>
        </a:p>
      </dgm:t>
    </dgm:pt>
    <dgm:pt modelId="{7B7E3D0E-2ADF-4388-AC26-3373C4C6C8C8}">
      <dgm:prSet phldrT="[Text]"/>
      <dgm:spPr/>
      <dgm:t>
        <a:bodyPr/>
        <a:lstStyle/>
        <a:p>
          <a:r>
            <a:rPr lang="en-US" dirty="0" smtClean="0"/>
            <a:t>Community Safety</a:t>
          </a:r>
          <a:endParaRPr lang="en-US" dirty="0"/>
        </a:p>
      </dgm:t>
    </dgm:pt>
    <dgm:pt modelId="{80CEF2E1-2DFF-4472-8E65-E3D5E12DA90E}" type="parTrans" cxnId="{1A761931-0921-4C3A-A54A-3B156D5666DF}">
      <dgm:prSet/>
      <dgm:spPr>
        <a:ln w="38100"/>
      </dgm:spPr>
      <dgm:t>
        <a:bodyPr/>
        <a:lstStyle/>
        <a:p>
          <a:endParaRPr lang="en-US"/>
        </a:p>
      </dgm:t>
    </dgm:pt>
    <dgm:pt modelId="{E1C29C02-C151-4E47-B1FF-BA93AA0615DD}" type="sibTrans" cxnId="{1A761931-0921-4C3A-A54A-3B156D5666DF}">
      <dgm:prSet/>
      <dgm:spPr/>
      <dgm:t>
        <a:bodyPr/>
        <a:lstStyle/>
        <a:p>
          <a:endParaRPr lang="en-US"/>
        </a:p>
      </dgm:t>
    </dgm:pt>
    <dgm:pt modelId="{7417EC65-25D2-4ADB-B822-922F0D01ADA4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FBB16D43-2E20-4420-9A0B-68475E55B779}" type="parTrans" cxnId="{20B44EB7-5CE2-46A6-A097-3198FC7D2194}">
      <dgm:prSet/>
      <dgm:spPr>
        <a:ln w="38100"/>
      </dgm:spPr>
      <dgm:t>
        <a:bodyPr/>
        <a:lstStyle/>
        <a:p>
          <a:endParaRPr lang="en-US"/>
        </a:p>
      </dgm:t>
    </dgm:pt>
    <dgm:pt modelId="{88C6016B-B44C-49B6-BE77-7956FC438C67}" type="sibTrans" cxnId="{20B44EB7-5CE2-46A6-A097-3198FC7D2194}">
      <dgm:prSet/>
      <dgm:spPr/>
      <dgm:t>
        <a:bodyPr/>
        <a:lstStyle/>
        <a:p>
          <a:endParaRPr lang="en-US"/>
        </a:p>
      </dgm:t>
    </dgm:pt>
    <dgm:pt modelId="{C2BF86E7-2396-417D-8640-BA45FB7C70A0}" type="asst">
      <dgm:prSet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E089E978-002E-47CA-9256-2B4555B12B9C}" type="parTrans" cxnId="{FBBE5A63-4F4B-465A-8FCB-2C61F96BD399}">
      <dgm:prSet/>
      <dgm:spPr>
        <a:ln w="28575"/>
      </dgm:spPr>
      <dgm:t>
        <a:bodyPr/>
        <a:lstStyle/>
        <a:p>
          <a:endParaRPr lang="en-US"/>
        </a:p>
      </dgm:t>
    </dgm:pt>
    <dgm:pt modelId="{3816DB96-57EC-4035-89D8-5D6D88FBD292}" type="sibTrans" cxnId="{FBBE5A63-4F4B-465A-8FCB-2C61F96BD399}">
      <dgm:prSet/>
      <dgm:spPr/>
      <dgm:t>
        <a:bodyPr/>
        <a:lstStyle/>
        <a:p>
          <a:endParaRPr lang="en-US"/>
        </a:p>
      </dgm:t>
    </dgm:pt>
    <dgm:pt modelId="{26E6271A-CACD-4714-80AA-E5561D2ACD66}" type="pres">
      <dgm:prSet presAssocID="{CC1C581D-D326-4CCF-BC7C-3FD55249B2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5AEAD1F-B398-4A3D-A4F1-5ED353696E14}" type="pres">
      <dgm:prSet presAssocID="{D7676314-AB34-4736-9B41-1449A3D8FE50}" presName="hierRoot1" presStyleCnt="0">
        <dgm:presLayoutVars>
          <dgm:hierBranch val="init"/>
        </dgm:presLayoutVars>
      </dgm:prSet>
      <dgm:spPr/>
    </dgm:pt>
    <dgm:pt modelId="{238A516F-7CD8-47B9-A24A-AB63426F41AA}" type="pres">
      <dgm:prSet presAssocID="{D7676314-AB34-4736-9B41-1449A3D8FE50}" presName="rootComposite1" presStyleCnt="0"/>
      <dgm:spPr/>
    </dgm:pt>
    <dgm:pt modelId="{CCB9C21E-E18D-4504-BF6A-82C7237E2406}" type="pres">
      <dgm:prSet presAssocID="{D7676314-AB34-4736-9B41-1449A3D8FE50}" presName="rootText1" presStyleLbl="node0" presStyleIdx="0" presStyleCnt="1" custLinFactNeighborX="1372" custLinFactNeighborY="-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FB8C17-A792-4E8B-BBBA-89C034856008}" type="pres">
      <dgm:prSet presAssocID="{D7676314-AB34-4736-9B41-1449A3D8FE5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A4CA52-2456-4F47-9C53-DB1AE6BC32A8}" type="pres">
      <dgm:prSet presAssocID="{D7676314-AB34-4736-9B41-1449A3D8FE50}" presName="hierChild2" presStyleCnt="0"/>
      <dgm:spPr/>
    </dgm:pt>
    <dgm:pt modelId="{282DCB81-5018-400F-B3A7-D71E53FF3E9C}" type="pres">
      <dgm:prSet presAssocID="{80CEF2E1-2DFF-4472-8E65-E3D5E12DA90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9C6611C-E4BF-48B8-8EB0-4C3C0896AC43}" type="pres">
      <dgm:prSet presAssocID="{7B7E3D0E-2ADF-4388-AC26-3373C4C6C8C8}" presName="hierRoot2" presStyleCnt="0">
        <dgm:presLayoutVars>
          <dgm:hierBranch val="init"/>
        </dgm:presLayoutVars>
      </dgm:prSet>
      <dgm:spPr/>
    </dgm:pt>
    <dgm:pt modelId="{8373D8AB-CC5E-4928-9010-7153A37B98E4}" type="pres">
      <dgm:prSet presAssocID="{7B7E3D0E-2ADF-4388-AC26-3373C4C6C8C8}" presName="rootComposite" presStyleCnt="0"/>
      <dgm:spPr/>
    </dgm:pt>
    <dgm:pt modelId="{EBD014A8-A584-4071-9EF8-DA34BB41AAE7}" type="pres">
      <dgm:prSet presAssocID="{7B7E3D0E-2ADF-4388-AC26-3373C4C6C8C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BC1F2D-75DC-4958-9ADA-8385E6F6AE0B}" type="pres">
      <dgm:prSet presAssocID="{7B7E3D0E-2ADF-4388-AC26-3373C4C6C8C8}" presName="rootConnector" presStyleLbl="node2" presStyleIdx="0" presStyleCnt="2"/>
      <dgm:spPr/>
      <dgm:t>
        <a:bodyPr/>
        <a:lstStyle/>
        <a:p>
          <a:endParaRPr lang="en-US"/>
        </a:p>
      </dgm:t>
    </dgm:pt>
    <dgm:pt modelId="{F9D09B68-D8AA-4A2C-B9CD-746B62E7A400}" type="pres">
      <dgm:prSet presAssocID="{7B7E3D0E-2ADF-4388-AC26-3373C4C6C8C8}" presName="hierChild4" presStyleCnt="0"/>
      <dgm:spPr/>
    </dgm:pt>
    <dgm:pt modelId="{7316327E-461F-443A-BD0C-2357D7FE0E7F}" type="pres">
      <dgm:prSet presAssocID="{7B7E3D0E-2ADF-4388-AC26-3373C4C6C8C8}" presName="hierChild5" presStyleCnt="0"/>
      <dgm:spPr/>
    </dgm:pt>
    <dgm:pt modelId="{65AD30E0-9EBC-4097-95C5-BB35D0D9E052}" type="pres">
      <dgm:prSet presAssocID="{FBB16D43-2E20-4420-9A0B-68475E55B77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CDA5371-2256-4B75-ADBC-0DE25D90549C}" type="pres">
      <dgm:prSet presAssocID="{7417EC65-25D2-4ADB-B822-922F0D01ADA4}" presName="hierRoot2" presStyleCnt="0">
        <dgm:presLayoutVars>
          <dgm:hierBranch val="init"/>
        </dgm:presLayoutVars>
      </dgm:prSet>
      <dgm:spPr/>
    </dgm:pt>
    <dgm:pt modelId="{7135AA0C-B6F0-437E-A844-D3D01F3741D2}" type="pres">
      <dgm:prSet presAssocID="{7417EC65-25D2-4ADB-B822-922F0D01ADA4}" presName="rootComposite" presStyleCnt="0"/>
      <dgm:spPr/>
    </dgm:pt>
    <dgm:pt modelId="{B5239FE1-01BA-4A73-8C80-4D8645C54A15}" type="pres">
      <dgm:prSet presAssocID="{7417EC65-25D2-4ADB-B822-922F0D01ADA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D9E2D6-7FCD-49CD-A6FA-0DD2C1A40DED}" type="pres">
      <dgm:prSet presAssocID="{7417EC65-25D2-4ADB-B822-922F0D01ADA4}" presName="rootConnector" presStyleLbl="node2" presStyleIdx="1" presStyleCnt="2"/>
      <dgm:spPr/>
      <dgm:t>
        <a:bodyPr/>
        <a:lstStyle/>
        <a:p>
          <a:endParaRPr lang="en-US"/>
        </a:p>
      </dgm:t>
    </dgm:pt>
    <dgm:pt modelId="{B62DB067-A3DE-433F-8DF4-5E7C815F2C7A}" type="pres">
      <dgm:prSet presAssocID="{7417EC65-25D2-4ADB-B822-922F0D01ADA4}" presName="hierChild4" presStyleCnt="0"/>
      <dgm:spPr/>
    </dgm:pt>
    <dgm:pt modelId="{696D608B-7C54-460E-9D8F-FC97C379DCAA}" type="pres">
      <dgm:prSet presAssocID="{7417EC65-25D2-4ADB-B822-922F0D01ADA4}" presName="hierChild5" presStyleCnt="0"/>
      <dgm:spPr/>
    </dgm:pt>
    <dgm:pt modelId="{ADBCC680-4948-4961-BB28-7D4C09072D51}" type="pres">
      <dgm:prSet presAssocID="{D7676314-AB34-4736-9B41-1449A3D8FE50}" presName="hierChild3" presStyleCnt="0"/>
      <dgm:spPr/>
    </dgm:pt>
    <dgm:pt modelId="{B0ED0689-82C6-433E-A87F-157DDA372DE3}" type="pres">
      <dgm:prSet presAssocID="{E089E978-002E-47CA-9256-2B4555B12B9C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0FFF22F6-8354-46E3-BC33-F9E61E349347}" type="pres">
      <dgm:prSet presAssocID="{C2BF86E7-2396-417D-8640-BA45FB7C70A0}" presName="hierRoot3" presStyleCnt="0">
        <dgm:presLayoutVars>
          <dgm:hierBranch val="init"/>
        </dgm:presLayoutVars>
      </dgm:prSet>
      <dgm:spPr/>
    </dgm:pt>
    <dgm:pt modelId="{B1E8D700-9DFD-4C3B-9AF6-9666E2F5364C}" type="pres">
      <dgm:prSet presAssocID="{C2BF86E7-2396-417D-8640-BA45FB7C70A0}" presName="rootComposite3" presStyleCnt="0"/>
      <dgm:spPr/>
    </dgm:pt>
    <dgm:pt modelId="{5B90B280-70CD-4890-B2DC-95F7363B8C4E}" type="pres">
      <dgm:prSet presAssocID="{C2BF86E7-2396-417D-8640-BA45FB7C70A0}" presName="rootText3" presStyleLbl="asst1" presStyleIdx="0" presStyleCnt="1" custScaleX="77725" custScaleY="561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4A4E8-DEE8-4894-97CE-8A8A4D19962C}" type="pres">
      <dgm:prSet presAssocID="{C2BF86E7-2396-417D-8640-BA45FB7C70A0}" presName="rootConnector3" presStyleLbl="asst1" presStyleIdx="0" presStyleCnt="1"/>
      <dgm:spPr/>
      <dgm:t>
        <a:bodyPr/>
        <a:lstStyle/>
        <a:p>
          <a:endParaRPr lang="en-US"/>
        </a:p>
      </dgm:t>
    </dgm:pt>
    <dgm:pt modelId="{1E4CF193-DEC1-491A-BEA6-3E6B48B88EB8}" type="pres">
      <dgm:prSet presAssocID="{C2BF86E7-2396-417D-8640-BA45FB7C70A0}" presName="hierChild6" presStyleCnt="0"/>
      <dgm:spPr/>
    </dgm:pt>
    <dgm:pt modelId="{9C79DC8C-4FE2-4472-BA57-9B4632C43579}" type="pres">
      <dgm:prSet presAssocID="{C2BF86E7-2396-417D-8640-BA45FB7C70A0}" presName="hierChild7" presStyleCnt="0"/>
      <dgm:spPr/>
    </dgm:pt>
  </dgm:ptLst>
  <dgm:cxnLst>
    <dgm:cxn modelId="{F39AEA77-7B58-433A-A9ED-D3AAD6B5FF33}" type="presOf" srcId="{FBB16D43-2E20-4420-9A0B-68475E55B779}" destId="{65AD30E0-9EBC-4097-95C5-BB35D0D9E052}" srcOrd="0" destOrd="0" presId="urn:microsoft.com/office/officeart/2005/8/layout/orgChart1"/>
    <dgm:cxn modelId="{FBBE5A63-4F4B-465A-8FCB-2C61F96BD399}" srcId="{D7676314-AB34-4736-9B41-1449A3D8FE50}" destId="{C2BF86E7-2396-417D-8640-BA45FB7C70A0}" srcOrd="2" destOrd="0" parTransId="{E089E978-002E-47CA-9256-2B4555B12B9C}" sibTransId="{3816DB96-57EC-4035-89D8-5D6D88FBD292}"/>
    <dgm:cxn modelId="{1A761931-0921-4C3A-A54A-3B156D5666DF}" srcId="{D7676314-AB34-4736-9B41-1449A3D8FE50}" destId="{7B7E3D0E-2ADF-4388-AC26-3373C4C6C8C8}" srcOrd="0" destOrd="0" parTransId="{80CEF2E1-2DFF-4472-8E65-E3D5E12DA90E}" sibTransId="{E1C29C02-C151-4E47-B1FF-BA93AA0615DD}"/>
    <dgm:cxn modelId="{2B97DE6B-7F92-4238-BD20-3F50597D393F}" type="presOf" srcId="{E089E978-002E-47CA-9256-2B4555B12B9C}" destId="{B0ED0689-82C6-433E-A87F-157DDA372DE3}" srcOrd="0" destOrd="0" presId="urn:microsoft.com/office/officeart/2005/8/layout/orgChart1"/>
    <dgm:cxn modelId="{F4D056BB-C5A6-44BD-94EC-2DFC39024D77}" type="presOf" srcId="{7417EC65-25D2-4ADB-B822-922F0D01ADA4}" destId="{B5239FE1-01BA-4A73-8C80-4D8645C54A15}" srcOrd="0" destOrd="0" presId="urn:microsoft.com/office/officeart/2005/8/layout/orgChart1"/>
    <dgm:cxn modelId="{69C896E0-1989-47F4-B9CE-0A5FCC6E2989}" type="presOf" srcId="{D7676314-AB34-4736-9B41-1449A3D8FE50}" destId="{B0FB8C17-A792-4E8B-BBBA-89C034856008}" srcOrd="1" destOrd="0" presId="urn:microsoft.com/office/officeart/2005/8/layout/orgChart1"/>
    <dgm:cxn modelId="{FF044092-88B7-43B3-9ADE-C52A68E2FD2C}" type="presOf" srcId="{80CEF2E1-2DFF-4472-8E65-E3D5E12DA90E}" destId="{282DCB81-5018-400F-B3A7-D71E53FF3E9C}" srcOrd="0" destOrd="0" presId="urn:microsoft.com/office/officeart/2005/8/layout/orgChart1"/>
    <dgm:cxn modelId="{B933EDAE-1055-473B-A76A-AD79951E1B98}" type="presOf" srcId="{7B7E3D0E-2ADF-4388-AC26-3373C4C6C8C8}" destId="{EBD014A8-A584-4071-9EF8-DA34BB41AAE7}" srcOrd="0" destOrd="0" presId="urn:microsoft.com/office/officeart/2005/8/layout/orgChart1"/>
    <dgm:cxn modelId="{20B44EB7-5CE2-46A6-A097-3198FC7D2194}" srcId="{D7676314-AB34-4736-9B41-1449A3D8FE50}" destId="{7417EC65-25D2-4ADB-B822-922F0D01ADA4}" srcOrd="1" destOrd="0" parTransId="{FBB16D43-2E20-4420-9A0B-68475E55B779}" sibTransId="{88C6016B-B44C-49B6-BE77-7956FC438C67}"/>
    <dgm:cxn modelId="{66A61830-2AF0-4888-94EE-FC4341A41E05}" srcId="{CC1C581D-D326-4CCF-BC7C-3FD55249B2C6}" destId="{D7676314-AB34-4736-9B41-1449A3D8FE50}" srcOrd="0" destOrd="0" parTransId="{8EFDDD02-AE2F-4832-B2AB-E4B801EFE725}" sibTransId="{BC64F53C-CE3C-4B2B-ACCA-8078A8E46092}"/>
    <dgm:cxn modelId="{63830600-281A-4A4B-BF0C-2B7BF963942A}" type="presOf" srcId="{7B7E3D0E-2ADF-4388-AC26-3373C4C6C8C8}" destId="{B7BC1F2D-75DC-4958-9ADA-8385E6F6AE0B}" srcOrd="1" destOrd="0" presId="urn:microsoft.com/office/officeart/2005/8/layout/orgChart1"/>
    <dgm:cxn modelId="{C83AFAB0-91B6-4D5B-A1DA-D502449D661F}" type="presOf" srcId="{CC1C581D-D326-4CCF-BC7C-3FD55249B2C6}" destId="{26E6271A-CACD-4714-80AA-E5561D2ACD66}" srcOrd="0" destOrd="0" presId="urn:microsoft.com/office/officeart/2005/8/layout/orgChart1"/>
    <dgm:cxn modelId="{F034F120-6386-4406-8AAC-0C5DE25CC0C4}" type="presOf" srcId="{D7676314-AB34-4736-9B41-1449A3D8FE50}" destId="{CCB9C21E-E18D-4504-BF6A-82C7237E2406}" srcOrd="0" destOrd="0" presId="urn:microsoft.com/office/officeart/2005/8/layout/orgChart1"/>
    <dgm:cxn modelId="{2CD939EF-635F-4E71-9D51-D0739EC49E8E}" type="presOf" srcId="{C2BF86E7-2396-417D-8640-BA45FB7C70A0}" destId="{5B90B280-70CD-4890-B2DC-95F7363B8C4E}" srcOrd="0" destOrd="0" presId="urn:microsoft.com/office/officeart/2005/8/layout/orgChart1"/>
    <dgm:cxn modelId="{2CC34E19-2CB9-4C4F-BDF7-1DC40A19F7AC}" type="presOf" srcId="{7417EC65-25D2-4ADB-B822-922F0D01ADA4}" destId="{41D9E2D6-7FCD-49CD-A6FA-0DD2C1A40DED}" srcOrd="1" destOrd="0" presId="urn:microsoft.com/office/officeart/2005/8/layout/orgChart1"/>
    <dgm:cxn modelId="{34E9CD6B-32A7-4F42-BE0E-80DD7C17FAF0}" type="presOf" srcId="{C2BF86E7-2396-417D-8640-BA45FB7C70A0}" destId="{7F64A4E8-DEE8-4894-97CE-8A8A4D19962C}" srcOrd="1" destOrd="0" presId="urn:microsoft.com/office/officeart/2005/8/layout/orgChart1"/>
    <dgm:cxn modelId="{25A6BECE-E6B8-43D0-A16C-BD2B36AB2B76}" type="presParOf" srcId="{26E6271A-CACD-4714-80AA-E5561D2ACD66}" destId="{95AEAD1F-B398-4A3D-A4F1-5ED353696E14}" srcOrd="0" destOrd="0" presId="urn:microsoft.com/office/officeart/2005/8/layout/orgChart1"/>
    <dgm:cxn modelId="{015EB581-A586-465C-9871-AFC9DCE8DC33}" type="presParOf" srcId="{95AEAD1F-B398-4A3D-A4F1-5ED353696E14}" destId="{238A516F-7CD8-47B9-A24A-AB63426F41AA}" srcOrd="0" destOrd="0" presId="urn:microsoft.com/office/officeart/2005/8/layout/orgChart1"/>
    <dgm:cxn modelId="{284A3C92-230A-42BC-AAFD-AC750CBCC0EC}" type="presParOf" srcId="{238A516F-7CD8-47B9-A24A-AB63426F41AA}" destId="{CCB9C21E-E18D-4504-BF6A-82C7237E2406}" srcOrd="0" destOrd="0" presId="urn:microsoft.com/office/officeart/2005/8/layout/orgChart1"/>
    <dgm:cxn modelId="{5006535B-A746-407B-ADC3-8F53266C310B}" type="presParOf" srcId="{238A516F-7CD8-47B9-A24A-AB63426F41AA}" destId="{B0FB8C17-A792-4E8B-BBBA-89C034856008}" srcOrd="1" destOrd="0" presId="urn:microsoft.com/office/officeart/2005/8/layout/orgChart1"/>
    <dgm:cxn modelId="{14021D39-BE75-4D5B-B4C7-125164A7C6EC}" type="presParOf" srcId="{95AEAD1F-B398-4A3D-A4F1-5ED353696E14}" destId="{7AA4CA52-2456-4F47-9C53-DB1AE6BC32A8}" srcOrd="1" destOrd="0" presId="urn:microsoft.com/office/officeart/2005/8/layout/orgChart1"/>
    <dgm:cxn modelId="{1E8CFED4-BED4-421D-84C8-FF6D44940EFF}" type="presParOf" srcId="{7AA4CA52-2456-4F47-9C53-DB1AE6BC32A8}" destId="{282DCB81-5018-400F-B3A7-D71E53FF3E9C}" srcOrd="0" destOrd="0" presId="urn:microsoft.com/office/officeart/2005/8/layout/orgChart1"/>
    <dgm:cxn modelId="{8CF41CDE-E9DC-494D-AE32-556331F0602C}" type="presParOf" srcId="{7AA4CA52-2456-4F47-9C53-DB1AE6BC32A8}" destId="{39C6611C-E4BF-48B8-8EB0-4C3C0896AC43}" srcOrd="1" destOrd="0" presId="urn:microsoft.com/office/officeart/2005/8/layout/orgChart1"/>
    <dgm:cxn modelId="{87E50E93-9B29-475C-AB1C-FD9AC80011E1}" type="presParOf" srcId="{39C6611C-E4BF-48B8-8EB0-4C3C0896AC43}" destId="{8373D8AB-CC5E-4928-9010-7153A37B98E4}" srcOrd="0" destOrd="0" presId="urn:microsoft.com/office/officeart/2005/8/layout/orgChart1"/>
    <dgm:cxn modelId="{80688E87-22E4-4F4A-A57C-786043DA045C}" type="presParOf" srcId="{8373D8AB-CC5E-4928-9010-7153A37B98E4}" destId="{EBD014A8-A584-4071-9EF8-DA34BB41AAE7}" srcOrd="0" destOrd="0" presId="urn:microsoft.com/office/officeart/2005/8/layout/orgChart1"/>
    <dgm:cxn modelId="{5A4D2ECA-9A78-4276-B3D2-1E1E05072011}" type="presParOf" srcId="{8373D8AB-CC5E-4928-9010-7153A37B98E4}" destId="{B7BC1F2D-75DC-4958-9ADA-8385E6F6AE0B}" srcOrd="1" destOrd="0" presId="urn:microsoft.com/office/officeart/2005/8/layout/orgChart1"/>
    <dgm:cxn modelId="{441A0A39-D404-4257-B632-C53976259D45}" type="presParOf" srcId="{39C6611C-E4BF-48B8-8EB0-4C3C0896AC43}" destId="{F9D09B68-D8AA-4A2C-B9CD-746B62E7A400}" srcOrd="1" destOrd="0" presId="urn:microsoft.com/office/officeart/2005/8/layout/orgChart1"/>
    <dgm:cxn modelId="{7362FE02-3A44-4B5D-B99C-1763ABC8D3BC}" type="presParOf" srcId="{39C6611C-E4BF-48B8-8EB0-4C3C0896AC43}" destId="{7316327E-461F-443A-BD0C-2357D7FE0E7F}" srcOrd="2" destOrd="0" presId="urn:microsoft.com/office/officeart/2005/8/layout/orgChart1"/>
    <dgm:cxn modelId="{DEF6C007-3B8E-4EEC-84C0-55B12509D39D}" type="presParOf" srcId="{7AA4CA52-2456-4F47-9C53-DB1AE6BC32A8}" destId="{65AD30E0-9EBC-4097-95C5-BB35D0D9E052}" srcOrd="2" destOrd="0" presId="urn:microsoft.com/office/officeart/2005/8/layout/orgChart1"/>
    <dgm:cxn modelId="{EF84E8E7-72FE-46A5-9F4D-233923DE4A64}" type="presParOf" srcId="{7AA4CA52-2456-4F47-9C53-DB1AE6BC32A8}" destId="{8CDA5371-2256-4B75-ADBC-0DE25D90549C}" srcOrd="3" destOrd="0" presId="urn:microsoft.com/office/officeart/2005/8/layout/orgChart1"/>
    <dgm:cxn modelId="{33E868F0-4FB0-4010-9F8E-1B956E3573D5}" type="presParOf" srcId="{8CDA5371-2256-4B75-ADBC-0DE25D90549C}" destId="{7135AA0C-B6F0-437E-A844-D3D01F3741D2}" srcOrd="0" destOrd="0" presId="urn:microsoft.com/office/officeart/2005/8/layout/orgChart1"/>
    <dgm:cxn modelId="{AB12E45C-CAEA-458C-B1BA-E4905BEA393C}" type="presParOf" srcId="{7135AA0C-B6F0-437E-A844-D3D01F3741D2}" destId="{B5239FE1-01BA-4A73-8C80-4D8645C54A15}" srcOrd="0" destOrd="0" presId="urn:microsoft.com/office/officeart/2005/8/layout/orgChart1"/>
    <dgm:cxn modelId="{6AAC2C08-5BFD-4AA3-9008-9E6EE73E01AC}" type="presParOf" srcId="{7135AA0C-B6F0-437E-A844-D3D01F3741D2}" destId="{41D9E2D6-7FCD-49CD-A6FA-0DD2C1A40DED}" srcOrd="1" destOrd="0" presId="urn:microsoft.com/office/officeart/2005/8/layout/orgChart1"/>
    <dgm:cxn modelId="{78C4BED2-AB23-43C5-A22D-68E40FEF90EE}" type="presParOf" srcId="{8CDA5371-2256-4B75-ADBC-0DE25D90549C}" destId="{B62DB067-A3DE-433F-8DF4-5E7C815F2C7A}" srcOrd="1" destOrd="0" presId="urn:microsoft.com/office/officeart/2005/8/layout/orgChart1"/>
    <dgm:cxn modelId="{76EEF412-32AB-4E74-8920-FF577012A1D5}" type="presParOf" srcId="{8CDA5371-2256-4B75-ADBC-0DE25D90549C}" destId="{696D608B-7C54-460E-9D8F-FC97C379DCAA}" srcOrd="2" destOrd="0" presId="urn:microsoft.com/office/officeart/2005/8/layout/orgChart1"/>
    <dgm:cxn modelId="{ACF292E3-31F7-400E-892B-A4E5B38DBF71}" type="presParOf" srcId="{95AEAD1F-B398-4A3D-A4F1-5ED353696E14}" destId="{ADBCC680-4948-4961-BB28-7D4C09072D51}" srcOrd="2" destOrd="0" presId="urn:microsoft.com/office/officeart/2005/8/layout/orgChart1"/>
    <dgm:cxn modelId="{C2DA360C-D918-4235-B9B7-219BF7B469F3}" type="presParOf" srcId="{ADBCC680-4948-4961-BB28-7D4C09072D51}" destId="{B0ED0689-82C6-433E-A87F-157DDA372DE3}" srcOrd="0" destOrd="0" presId="urn:microsoft.com/office/officeart/2005/8/layout/orgChart1"/>
    <dgm:cxn modelId="{526B6D8D-C5AD-42C5-A26E-500A6860A379}" type="presParOf" srcId="{ADBCC680-4948-4961-BB28-7D4C09072D51}" destId="{0FFF22F6-8354-46E3-BC33-F9E61E349347}" srcOrd="1" destOrd="0" presId="urn:microsoft.com/office/officeart/2005/8/layout/orgChart1"/>
    <dgm:cxn modelId="{B0280251-DC6E-4404-8FA1-07B0A7CE0469}" type="presParOf" srcId="{0FFF22F6-8354-46E3-BC33-F9E61E349347}" destId="{B1E8D700-9DFD-4C3B-9AF6-9666E2F5364C}" srcOrd="0" destOrd="0" presId="urn:microsoft.com/office/officeart/2005/8/layout/orgChart1"/>
    <dgm:cxn modelId="{EB1E886D-27D7-45D9-AB7F-94D8B65AF960}" type="presParOf" srcId="{B1E8D700-9DFD-4C3B-9AF6-9666E2F5364C}" destId="{5B90B280-70CD-4890-B2DC-95F7363B8C4E}" srcOrd="0" destOrd="0" presId="urn:microsoft.com/office/officeart/2005/8/layout/orgChart1"/>
    <dgm:cxn modelId="{E82DFDAB-3A80-4CE3-AD84-1EA7003DEF14}" type="presParOf" srcId="{B1E8D700-9DFD-4C3B-9AF6-9666E2F5364C}" destId="{7F64A4E8-DEE8-4894-97CE-8A8A4D19962C}" srcOrd="1" destOrd="0" presId="urn:microsoft.com/office/officeart/2005/8/layout/orgChart1"/>
    <dgm:cxn modelId="{84F987D9-A10C-4E7B-831E-409FB868896F}" type="presParOf" srcId="{0FFF22F6-8354-46E3-BC33-F9E61E349347}" destId="{1E4CF193-DEC1-491A-BEA6-3E6B48B88EB8}" srcOrd="1" destOrd="0" presId="urn:microsoft.com/office/officeart/2005/8/layout/orgChart1"/>
    <dgm:cxn modelId="{EF53D297-2B8B-49E9-A854-AD18CD7BA72F}" type="presParOf" srcId="{0FFF22F6-8354-46E3-BC33-F9E61E349347}" destId="{9C79DC8C-4FE2-4472-BA57-9B4632C435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5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5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3ED66-A070-4338-853F-C42F91A2D1B7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1884"/>
            <a:ext cx="3066733" cy="4554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621884"/>
            <a:ext cx="3066733" cy="4554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523E4-7BD4-4022-A347-C04B89A0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2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45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6EB1F2-ABA1-421C-8ADF-D200769CA550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2C190-F480-461D-9D74-CBB857173C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4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9865" y="1248387"/>
            <a:ext cx="5672627" cy="23876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Front Range </a:t>
            </a:r>
            <a:r>
              <a:rPr lang="en-US" sz="5400" dirty="0" smtClean="0"/>
              <a:t>Fire </a:t>
            </a:r>
            <a:r>
              <a:rPr lang="en-US" sz="5400" dirty="0"/>
              <a:t>Rescue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Community Safety Project</a:t>
            </a:r>
          </a:p>
          <a:p>
            <a:r>
              <a:rPr lang="en-US" sz="3600" dirty="0" smtClean="0"/>
              <a:t>Phase 1 Report</a:t>
            </a:r>
            <a:endParaRPr lang="en-US" sz="3600" dirty="0"/>
          </a:p>
        </p:txBody>
      </p:sp>
      <p:pic>
        <p:nvPicPr>
          <p:cNvPr id="4" name="Picture 4" descr="Front Range Fire Resc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72502"/>
            <a:ext cx="2505564" cy="206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Fees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789" y="1992093"/>
            <a:ext cx="7773056" cy="354545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7720641" y="2303252"/>
            <a:ext cx="914400" cy="612648"/>
          </a:xfrm>
          <a:prstGeom prst="wedgeEllipseCallout">
            <a:avLst>
              <a:gd name="adj1" fmla="val -26493"/>
              <a:gd name="adj2" fmla="val 107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Most FD</a:t>
            </a:r>
            <a:endParaRPr lang="en-US" sz="1400" dirty="0"/>
          </a:p>
        </p:txBody>
      </p:sp>
      <p:sp>
        <p:nvSpPr>
          <p:cNvPr id="6" name="Oval Callout 5"/>
          <p:cNvSpPr/>
          <p:nvPr/>
        </p:nvSpPr>
        <p:spPr>
          <a:xfrm>
            <a:off x="4993917" y="2235201"/>
            <a:ext cx="914400" cy="612648"/>
          </a:xfrm>
          <a:prstGeom prst="wedgeEllipseCallout">
            <a:avLst>
              <a:gd name="adj1" fmla="val -28914"/>
              <a:gd name="adj2" fmla="val 115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Some FD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14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Enforcement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Inspection of target hazards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Regular inspection of non-target hazard occupancies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Permits (open burning, fireworks, hazardous materials)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Complaint response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Hazardous materials/LEPC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92" y="3351174"/>
            <a:ext cx="2385646" cy="22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and Engagement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Elementary school/day care fire safety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Community </a:t>
            </a:r>
            <a:r>
              <a:rPr lang="en-US" dirty="0" smtClean="0">
                <a:solidFill>
                  <a:srgbClr val="0070C0"/>
                </a:solidFill>
              </a:rPr>
              <a:t>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Senior citizen fire prevention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Business education and training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Public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Social media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Car seats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Community CPR/AED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Pre-hospital medical </a:t>
            </a:r>
            <a:r>
              <a:rPr lang="en-US" dirty="0" err="1" smtClean="0"/>
              <a:t>edcuation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Emergency preparedness education, COOP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08" y="2299392"/>
            <a:ext cx="3319096" cy="36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5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Cause and origin determination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Cooperation with law enforcement on arson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Juvenile fire setter screening, education and referral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Cooperation with consumer safety agencies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39" y="3705855"/>
            <a:ext cx="3509741" cy="23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infrastructure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Adoption and maintenance of fire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Integration with towns and counties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Policies and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Appeal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Staff 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Records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Occupancy data in 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Operations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Pre-Planning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69" y="2915064"/>
            <a:ext cx="3799394" cy="282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Cooperation with towns and counties on emergency operation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Town EOP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Agency EOP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Emergency operations center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Participate in and plan exercises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Regional networks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Emergency management planning illustration showing the 4 phases: response, recovery, mitigation and preparednes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87" y="2836985"/>
            <a:ext cx="4198327" cy="2773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8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Community </a:t>
            </a:r>
            <a:r>
              <a:rPr lang="en-US" dirty="0"/>
              <a:t>S</a:t>
            </a:r>
            <a:r>
              <a:rPr lang="en-US" dirty="0" smtClean="0"/>
              <a:t>afety Organization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93800" y="1845734"/>
            <a:ext cx="7293708" cy="32069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3146964"/>
              </p:ext>
            </p:extLst>
          </p:nvPr>
        </p:nvGraphicFramePr>
        <p:xfrm>
          <a:off x="913619" y="2434296"/>
          <a:ext cx="4931508" cy="261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88021" y="2157046"/>
            <a:ext cx="2760756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Community Safety Chief</a:t>
            </a:r>
          </a:p>
          <a:p>
            <a:pPr algn="ctr"/>
            <a:r>
              <a:rPr lang="en-US" sz="2000" b="1" dirty="0" smtClean="0"/>
              <a:t>Fire Prevention Chief</a:t>
            </a:r>
          </a:p>
          <a:p>
            <a:pPr algn="ctr"/>
            <a:r>
              <a:rPr lang="en-US" sz="2000" b="1" dirty="0" smtClean="0"/>
              <a:t>Fire Marshal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Inspector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lan Reviewer</a:t>
            </a:r>
          </a:p>
          <a:p>
            <a:pPr algn="ctr"/>
            <a:r>
              <a:rPr lang="en-US" dirty="0" smtClean="0"/>
              <a:t>Technician</a:t>
            </a:r>
          </a:p>
          <a:p>
            <a:pPr algn="ctr"/>
            <a:r>
              <a:rPr lang="en-US" dirty="0" smtClean="0"/>
              <a:t>Specialist</a:t>
            </a:r>
          </a:p>
          <a:p>
            <a:pPr algn="ctr"/>
            <a:r>
              <a:rPr lang="en-US" dirty="0" smtClean="0"/>
              <a:t>Fire Protection Engineer</a:t>
            </a:r>
          </a:p>
          <a:p>
            <a:pPr algn="ctr"/>
            <a:r>
              <a:rPr lang="en-US" dirty="0" smtClean="0"/>
              <a:t>Investigator</a:t>
            </a:r>
          </a:p>
          <a:p>
            <a:pPr algn="ctr"/>
            <a:r>
              <a:rPr lang="en-US" dirty="0" smtClean="0"/>
              <a:t>Educator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Internal Interviews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</a:t>
            </a:r>
            <a:r>
              <a:rPr lang="en-US" sz="2400" dirty="0" smtClean="0"/>
              <a:t>ocument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Occupancy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Comparable Fire </a:t>
            </a:r>
            <a:r>
              <a:rPr lang="en-US" sz="2400" dirty="0"/>
              <a:t>D</a:t>
            </a:r>
            <a:r>
              <a:rPr lang="en-US" sz="2400" dirty="0" smtClean="0"/>
              <a:t>istricts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Local Government </a:t>
            </a:r>
            <a:r>
              <a:rPr lang="en-US" sz="2400" dirty="0"/>
              <a:t>I</a:t>
            </a:r>
            <a:r>
              <a:rPr lang="en-US" sz="2400" dirty="0" smtClean="0"/>
              <a:t>nterviews and Data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29" y="2081655"/>
            <a:ext cx="5072113" cy="24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643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/>
              <a:t>New </a:t>
            </a:r>
            <a:r>
              <a:rPr lang="en-US" sz="2400" dirty="0"/>
              <a:t>development and construction review, traditional fire safety education, community events are current FRFR community safety activities.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Minimal target hazard inspections by Fire Marshal “as time allows.”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No regular inspection of existing buildings.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No pre-planning activity in recent years.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Towns have different editions of Fire Code.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Increases in emergency responses, training and other duties have increased company workload and reduced available time for fire prevention activities at the shift level.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Interviews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643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/>
              <a:t>Burn </a:t>
            </a:r>
            <a:r>
              <a:rPr lang="en-US" sz="2400" dirty="0"/>
              <a:t>permit </a:t>
            </a:r>
            <a:r>
              <a:rPr lang="en-US" sz="2400" dirty="0" smtClean="0"/>
              <a:t>system is </a:t>
            </a:r>
            <a:r>
              <a:rPr lang="en-US" sz="2400" dirty="0"/>
              <a:t>a current problem.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/>
              <a:t>Some issues with water supply capacity.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/>
              <a:t>Limited availability </a:t>
            </a:r>
            <a:r>
              <a:rPr lang="en-US" sz="2400" dirty="0"/>
              <a:t>of Fire Marshal due to irregular </a:t>
            </a:r>
            <a:r>
              <a:rPr lang="en-US" sz="2400" dirty="0" smtClean="0"/>
              <a:t>hours.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dministrative </a:t>
            </a:r>
            <a:r>
              <a:rPr lang="en-US" sz="2400" dirty="0"/>
              <a:t>infrastructure </a:t>
            </a:r>
            <a:r>
              <a:rPr lang="en-US" sz="2400" dirty="0" smtClean="0"/>
              <a:t>is minimal.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plans review process allow plans and permit applications to be submitted at two locations. </a:t>
            </a:r>
            <a:r>
              <a:rPr lang="en-US" sz="2400" dirty="0" smtClean="0"/>
              <a:t>No consistent </a:t>
            </a:r>
            <a:r>
              <a:rPr lang="en-US" sz="2400" dirty="0"/>
              <a:t>plan review tracking </a:t>
            </a:r>
            <a:r>
              <a:rPr lang="en-US" sz="2400" dirty="0" smtClean="0"/>
              <a:t>process, long </a:t>
            </a:r>
            <a:r>
              <a:rPr lang="en-US" sz="2400" dirty="0"/>
              <a:t>delays for the deposit of plan review fees and </a:t>
            </a:r>
            <a:r>
              <a:rPr lang="en-US" sz="2400" dirty="0" smtClean="0"/>
              <a:t>fee </a:t>
            </a:r>
            <a:r>
              <a:rPr lang="en-US" sz="2400" dirty="0"/>
              <a:t>process is not coordinated between the Fire Marshal and administrative staff.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Emergency management and preparedness activities are minimal in both towns and FRFR. </a:t>
            </a:r>
          </a:p>
        </p:txBody>
      </p:sp>
    </p:spTree>
    <p:extLst>
      <p:ext uri="{BB962C8B-B14F-4D97-AF65-F5344CB8AC3E}">
        <p14:creationId xmlns:p14="http://schemas.microsoft.com/office/powerpoint/2010/main" val="3469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Assist </a:t>
            </a:r>
            <a:r>
              <a:rPr lang="en-US" dirty="0"/>
              <a:t>Front Range Fire Rescue Authority (FRFR) become a leader in community safety in mid-sized fire and rescue agencies in Northern </a:t>
            </a:r>
            <a:r>
              <a:rPr lang="en-US" dirty="0" smtClean="0"/>
              <a:t>Colorado</a:t>
            </a:r>
            <a:r>
              <a:rPr lang="en-US" dirty="0"/>
              <a:t> </a:t>
            </a:r>
            <a:r>
              <a:rPr lang="en-US" dirty="0" smtClean="0"/>
              <a:t>by developing a comprehensive </a:t>
            </a:r>
            <a:r>
              <a:rPr lang="en-US" dirty="0"/>
              <a:t>Community Safety </a:t>
            </a:r>
            <a:r>
              <a:rPr lang="en-US" dirty="0" smtClean="0"/>
              <a:t>Program.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program should include </a:t>
            </a:r>
            <a:r>
              <a:rPr lang="en-US" dirty="0"/>
              <a:t>the </a:t>
            </a:r>
            <a:r>
              <a:rPr lang="en-US" u="sng" dirty="0"/>
              <a:t>traditional roles of fire prevention</a:t>
            </a:r>
            <a:r>
              <a:rPr lang="en-US" dirty="0"/>
              <a:t>, new efforts in wider </a:t>
            </a:r>
            <a:r>
              <a:rPr lang="en-US" dirty="0" smtClean="0"/>
              <a:t> </a:t>
            </a:r>
            <a:r>
              <a:rPr lang="en-US" u="sng" dirty="0" smtClean="0"/>
              <a:t>community safety education and engagement</a:t>
            </a:r>
            <a:r>
              <a:rPr lang="en-US" dirty="0" smtClean="0"/>
              <a:t> </a:t>
            </a:r>
            <a:r>
              <a:rPr lang="en-US" dirty="0"/>
              <a:t>and a larger cooperative role with the towns of Johnstown and Milliken, and Weld and Larimer Counties in </a:t>
            </a:r>
            <a:r>
              <a:rPr lang="en-US" u="sng" dirty="0"/>
              <a:t>emergency management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person managing this new major program should be able to participate in FRFR’s incident management system and as a member of the authority’s senior management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Approximately 250 occupancies in ERS, 350 estimated actual occupancies.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Occupancy </a:t>
            </a:r>
            <a:r>
              <a:rPr lang="en-US" dirty="0"/>
              <a:t>data from Milliken has not been </a:t>
            </a:r>
            <a:r>
              <a:rPr lang="en-US" dirty="0" smtClean="0"/>
              <a:t>fully integrated </a:t>
            </a:r>
            <a:r>
              <a:rPr lang="en-US" dirty="0"/>
              <a:t>into ERS system.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Not </a:t>
            </a:r>
            <a:r>
              <a:rPr lang="en-US" dirty="0"/>
              <a:t>all occupancy data is recorded in ERS from either Johnstown or Milliken.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Some </a:t>
            </a:r>
            <a:r>
              <a:rPr lang="en-US" dirty="0"/>
              <a:t>pre-planning information is included in </a:t>
            </a:r>
            <a:r>
              <a:rPr lang="en-US" dirty="0" smtClean="0"/>
              <a:t>ERS but level </a:t>
            </a:r>
            <a:r>
              <a:rPr lang="en-US" dirty="0"/>
              <a:t>of detail </a:t>
            </a:r>
            <a:r>
              <a:rPr lang="en-US" dirty="0" smtClean="0"/>
              <a:t>is </a:t>
            </a:r>
            <a:r>
              <a:rPr lang="en-US" dirty="0"/>
              <a:t>very low.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New </a:t>
            </a:r>
            <a:r>
              <a:rPr lang="en-US" dirty="0"/>
              <a:t>occupancy data has </a:t>
            </a:r>
            <a:r>
              <a:rPr lang="en-US" dirty="0" smtClean="0"/>
              <a:t>not been </a:t>
            </a:r>
            <a:r>
              <a:rPr lang="en-US" dirty="0"/>
              <a:t>entered or updated in ERS in recent years.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target hazards </a:t>
            </a:r>
            <a:r>
              <a:rPr lang="en-US" dirty="0" smtClean="0"/>
              <a:t>identified</a:t>
            </a:r>
            <a:r>
              <a:rPr lang="en-US" dirty="0"/>
              <a:t> </a:t>
            </a:r>
            <a:r>
              <a:rPr lang="en-US" smtClean="0"/>
              <a:t>(estimated 50).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U</a:t>
            </a:r>
            <a:r>
              <a:rPr lang="en-US" dirty="0" smtClean="0"/>
              <a:t>nable </a:t>
            </a:r>
            <a:r>
              <a:rPr lang="en-US" dirty="0"/>
              <a:t>to identify fire protection systems, special hazard systems and hazardous materials use and storage over permit amount.</a:t>
            </a:r>
          </a:p>
          <a:p>
            <a:endParaRPr lang="en-US" dirty="0"/>
          </a:p>
        </p:txBody>
      </p:sp>
      <p:pic>
        <p:nvPicPr>
          <p:cNvPr id="1026" name="Picture 2" descr="Emergency Reporting: Web-based Records Managemen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47" y="547778"/>
            <a:ext cx="4161379" cy="8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4643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rgbClr val="0070C0"/>
                </a:solidFill>
              </a:rPr>
              <a:t>Burn permit information sheet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rgbClr val="0070C0"/>
                </a:solidFill>
              </a:rPr>
              <a:t>Contractor information packet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rgbClr val="0070C0"/>
                </a:solidFill>
              </a:rPr>
              <a:t>Plan review fee and application form</a:t>
            </a:r>
            <a:endParaRPr lang="en-US" sz="2900" dirty="0">
              <a:solidFill>
                <a:srgbClr val="0070C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900" dirty="0" smtClean="0"/>
              <a:t>Little </a:t>
            </a:r>
            <a:r>
              <a:rPr lang="en-US" sz="2900" dirty="0"/>
              <a:t>data tracking and annual </a:t>
            </a:r>
            <a:r>
              <a:rPr lang="en-US" sz="2900" dirty="0" smtClean="0"/>
              <a:t>reports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900" dirty="0" smtClean="0"/>
              <a:t>Few </a:t>
            </a:r>
            <a:r>
              <a:rPr lang="en-US" sz="2900" dirty="0"/>
              <a:t>community safety polices and procedures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22" y="1896334"/>
            <a:ext cx="3121158" cy="24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Fire </a:t>
            </a:r>
            <a:r>
              <a:rPr lang="en-US" dirty="0"/>
              <a:t>D</a:t>
            </a:r>
            <a:r>
              <a:rPr lang="en-US" dirty="0" smtClean="0"/>
              <a:t>istricts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69761"/>
              </p:ext>
            </p:extLst>
          </p:nvPr>
        </p:nvGraphicFramePr>
        <p:xfrm>
          <a:off x="1119553" y="1863219"/>
          <a:ext cx="9952894" cy="3899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3689"/>
                <a:gridCol w="1464726"/>
                <a:gridCol w="1600979"/>
                <a:gridCol w="1191154"/>
                <a:gridCol w="1546690"/>
                <a:gridCol w="1595656"/>
              </a:tblGrid>
              <a:tr h="624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Berthoud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Evans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Front 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Windsor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Frederick Firestone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Population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17,500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21,000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22,000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26,000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27,000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Staffed Fire Stations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Full-Time Personnel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Commercial/Industrial Occupancies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686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Hazards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(Est)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Schools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5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 construction activity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Low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Moderate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Moderate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Comparable Fire </a:t>
            </a:r>
            <a:r>
              <a:rPr lang="en-US" sz="3600" dirty="0"/>
              <a:t>D</a:t>
            </a:r>
            <a:r>
              <a:rPr lang="en-US" sz="3600" dirty="0" smtClean="0"/>
              <a:t>istrict </a:t>
            </a:r>
            <a:r>
              <a:rPr lang="en-US" sz="3600" dirty="0"/>
              <a:t>C</a:t>
            </a:r>
            <a:r>
              <a:rPr lang="en-US" sz="3600" dirty="0" smtClean="0"/>
              <a:t>ommunity </a:t>
            </a:r>
            <a:r>
              <a:rPr lang="en-US" sz="3600" dirty="0"/>
              <a:t>S</a:t>
            </a:r>
            <a:r>
              <a:rPr lang="en-US" sz="3600" dirty="0" smtClean="0"/>
              <a:t>afety </a:t>
            </a:r>
            <a:r>
              <a:rPr lang="en-US" sz="3600" dirty="0"/>
              <a:t>S</a:t>
            </a:r>
            <a:r>
              <a:rPr lang="en-US" sz="3600" dirty="0" smtClean="0"/>
              <a:t>taffing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30743"/>
              </p:ext>
            </p:extLst>
          </p:nvPr>
        </p:nvGraphicFramePr>
        <p:xfrm>
          <a:off x="1035170" y="1793632"/>
          <a:ext cx="10006639" cy="4469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1487"/>
                <a:gridCol w="1358037"/>
                <a:gridCol w="1475117"/>
                <a:gridCol w="1427124"/>
                <a:gridCol w="1547934"/>
                <a:gridCol w="1596940"/>
              </a:tblGrid>
              <a:tr h="6959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Berthoud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Evans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Front Range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Windsor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Frederick Firestone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3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 construction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3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Code enforcement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.23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4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Education and engagement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.04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.85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4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Emergency Management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4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Administrative infrastructure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3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Investigation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3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5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Comparable Fire </a:t>
            </a:r>
            <a:r>
              <a:rPr lang="en-US" sz="3600" dirty="0"/>
              <a:t>D</a:t>
            </a:r>
            <a:r>
              <a:rPr lang="en-US" sz="3600" dirty="0" smtClean="0"/>
              <a:t>istrict </a:t>
            </a:r>
            <a:r>
              <a:rPr lang="en-US" sz="3600" dirty="0"/>
              <a:t>C</a:t>
            </a:r>
            <a:r>
              <a:rPr lang="en-US" sz="3600" dirty="0" smtClean="0"/>
              <a:t>ommunity </a:t>
            </a:r>
            <a:r>
              <a:rPr lang="en-US" sz="3600" dirty="0"/>
              <a:t>S</a:t>
            </a:r>
            <a:r>
              <a:rPr lang="en-US" sz="3600" dirty="0" smtClean="0"/>
              <a:t>afety Staffing With Town Emergency Management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72254"/>
              </p:ext>
            </p:extLst>
          </p:nvPr>
        </p:nvGraphicFramePr>
        <p:xfrm>
          <a:off x="997634" y="1798700"/>
          <a:ext cx="10257692" cy="4757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6755"/>
                <a:gridCol w="1390757"/>
                <a:gridCol w="1268083"/>
                <a:gridCol w="1708324"/>
                <a:gridCol w="1586769"/>
                <a:gridCol w="1637004"/>
              </a:tblGrid>
              <a:tr h="725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Berthoud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Evans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Front Range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Windsor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Frederick Firestone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 construction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Code enforcement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.23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5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Education and engagement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.04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.85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5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Emergency Management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5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Administrative infrastructure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Investigation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Town EM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3710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Government </a:t>
            </a:r>
            <a:r>
              <a:rPr lang="en-US" dirty="0"/>
              <a:t>I</a:t>
            </a:r>
            <a:r>
              <a:rPr lang="en-US" dirty="0" smtClean="0"/>
              <a:t>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construction activity in both towns is modest, </a:t>
            </a:r>
            <a:r>
              <a:rPr lang="en-US" dirty="0" smtClean="0"/>
              <a:t>approximately </a:t>
            </a:r>
            <a:r>
              <a:rPr lang="en-US" dirty="0"/>
              <a:t>30 new commercial building projects per </a:t>
            </a:r>
            <a:r>
              <a:rPr lang="en-US" dirty="0" smtClean="0"/>
              <a:t>year, relatively </a:t>
            </a:r>
            <a:r>
              <a:rPr lang="en-US" dirty="0"/>
              <a:t>few buildable lots available </a:t>
            </a:r>
            <a:r>
              <a:rPr lang="en-US" dirty="0" smtClean="0"/>
              <a:t>in Johnstown in FRFR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Much long-term </a:t>
            </a:r>
            <a:r>
              <a:rPr lang="en-US" dirty="0"/>
              <a:t>development potential in the western portion </a:t>
            </a:r>
            <a:r>
              <a:rPr lang="en-US" dirty="0" smtClean="0"/>
              <a:t>FRFR area but no </a:t>
            </a:r>
            <a:r>
              <a:rPr lang="en-US" dirty="0"/>
              <a:t>indication </a:t>
            </a:r>
            <a:r>
              <a:rPr lang="en-US" dirty="0" smtClean="0"/>
              <a:t>of major </a:t>
            </a:r>
            <a:r>
              <a:rPr lang="en-US" dirty="0"/>
              <a:t>new development </a:t>
            </a:r>
            <a:r>
              <a:rPr lang="en-US" dirty="0" smtClean="0"/>
              <a:t>in foreseeable future.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Short-term </a:t>
            </a:r>
            <a:r>
              <a:rPr lang="en-US" dirty="0"/>
              <a:t>development potential in </a:t>
            </a:r>
            <a:r>
              <a:rPr lang="en-US" dirty="0" smtClean="0"/>
              <a:t>Milliken, although </a:t>
            </a:r>
            <a:r>
              <a:rPr lang="en-US" dirty="0"/>
              <a:t>not at </a:t>
            </a:r>
            <a:r>
              <a:rPr lang="en-US" dirty="0" smtClean="0"/>
              <a:t>densities </a:t>
            </a:r>
            <a:r>
              <a:rPr lang="en-US" dirty="0"/>
              <a:t>that would alter </a:t>
            </a:r>
            <a:r>
              <a:rPr lang="en-US" dirty="0" smtClean="0"/>
              <a:t>community safety needs </a:t>
            </a:r>
            <a:r>
              <a:rPr lang="en-US" dirty="0"/>
              <a:t>in the near future.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general towns </a:t>
            </a:r>
            <a:r>
              <a:rPr lang="en-US" dirty="0"/>
              <a:t>are satisfied with the new development and construction review </a:t>
            </a:r>
            <a:r>
              <a:rPr lang="en-US" dirty="0" smtClean="0"/>
              <a:t> </a:t>
            </a:r>
            <a:r>
              <a:rPr lang="en-US" dirty="0"/>
              <a:t>provided by FRFR. Plan review timelines are generally adequate although the Fire Marshal’s irregular hours sometimes contribute to long review times as well as scheduling and meeting attendance difficulties.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Neither town </a:t>
            </a:r>
            <a:r>
              <a:rPr lang="en-US" dirty="0" smtClean="0"/>
              <a:t>is </a:t>
            </a:r>
            <a:r>
              <a:rPr lang="en-US" dirty="0"/>
              <a:t>currently involved in emergency management other than the towns each having Emergency Operation Plans that are 10 years old. </a:t>
            </a:r>
          </a:p>
        </p:txBody>
      </p:sp>
    </p:spTree>
    <p:extLst>
      <p:ext uri="{BB962C8B-B14F-4D97-AF65-F5344CB8AC3E}">
        <p14:creationId xmlns:p14="http://schemas.microsoft.com/office/powerpoint/2010/main" val="18894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Triangulation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3815861" y="2614246"/>
            <a:ext cx="4560277" cy="354036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8910" y="1690688"/>
            <a:ext cx="4163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Internal Interviews, Documents</a:t>
            </a:r>
          </a:p>
          <a:p>
            <a:pPr algn="ctr"/>
            <a:r>
              <a:rPr lang="en-US" sz="2400" b="1" i="1" dirty="0" smtClean="0"/>
              <a:t> and Occupancy Data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56305" y="5406837"/>
            <a:ext cx="312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Cooperating local </a:t>
            </a:r>
          </a:p>
          <a:p>
            <a:pPr algn="ctr"/>
            <a:r>
              <a:rPr lang="en-US" sz="2400" b="1" i="1" dirty="0" smtClean="0"/>
              <a:t>government interviews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509004" y="5406837"/>
            <a:ext cx="34544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Comparable Fire Districts </a:t>
            </a:r>
          </a:p>
          <a:p>
            <a:pPr algn="ctr"/>
            <a:r>
              <a:rPr lang="en-US" sz="2400" b="1" i="1" dirty="0" smtClean="0"/>
              <a:t>Interviews and Data</a:t>
            </a:r>
          </a:p>
          <a:p>
            <a:endParaRPr lang="en-US" b="1" i="1" dirty="0"/>
          </a:p>
        </p:txBody>
      </p:sp>
      <p:pic>
        <p:nvPicPr>
          <p:cNvPr id="1026" name="Picture 2" descr="Front Range Fire Resc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1" y="4154121"/>
            <a:ext cx="18954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Community Safety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46" y="2125288"/>
            <a:ext cx="5718267" cy="36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2338" y="29771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FRFR Community Safety Program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5976" y="2658024"/>
            <a:ext cx="3288325" cy="23065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Community Safety Program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01" y="1838940"/>
            <a:ext cx="1852246" cy="9261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Construction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92367"/>
              </p:ext>
            </p:extLst>
          </p:nvPr>
        </p:nvGraphicFramePr>
        <p:xfrm>
          <a:off x="1090246" y="5412259"/>
          <a:ext cx="10257692" cy="1174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6755"/>
                <a:gridCol w="1502680"/>
                <a:gridCol w="1642465"/>
                <a:gridCol w="1222019"/>
                <a:gridCol w="1586769"/>
                <a:gridCol w="1637004"/>
              </a:tblGrid>
              <a:tr h="7598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Berthoud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Evans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Front Range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Windsor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Frederick Firestone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3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New construction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.12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.25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.3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.5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.73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2338" y="29771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FRFR Community Safety Program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5976" y="2658024"/>
            <a:ext cx="3288325" cy="23065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Community Safety Program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01" y="1838940"/>
            <a:ext cx="1852246" cy="9261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Construction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50123" y="5005754"/>
            <a:ext cx="1852246" cy="9261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Education and Engagement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842740" y="5040863"/>
            <a:ext cx="1852246" cy="9261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Investigation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Phase Project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720063"/>
              </p:ext>
            </p:extLst>
          </p:nvPr>
        </p:nvGraphicFramePr>
        <p:xfrm>
          <a:off x="1543260" y="1906437"/>
          <a:ext cx="8972340" cy="4399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780"/>
                <a:gridCol w="2990780"/>
                <a:gridCol w="2990780"/>
              </a:tblGrid>
              <a:tr h="872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 1</a:t>
                      </a:r>
                    </a:p>
                    <a:p>
                      <a:pPr algn="ctr"/>
                      <a:r>
                        <a:rPr lang="en-US" sz="1400" dirty="0" smtClean="0"/>
                        <a:t>(March – June)</a:t>
                      </a:r>
                      <a:endParaRPr lang="en-US" sz="1400" dirty="0"/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 2</a:t>
                      </a:r>
                    </a:p>
                    <a:p>
                      <a:pPr algn="ctr"/>
                      <a:r>
                        <a:rPr lang="en-US" sz="1400" dirty="0" smtClean="0"/>
                        <a:t>(July – August)</a:t>
                      </a:r>
                      <a:endParaRPr lang="en-US" sz="1400" dirty="0"/>
                    </a:p>
                  </a:txBody>
                  <a:tcPr marL="77802" marR="7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 3</a:t>
                      </a:r>
                    </a:p>
                    <a:p>
                      <a:pPr algn="ctr"/>
                      <a:r>
                        <a:rPr lang="en-US" sz="1400" dirty="0" smtClean="0"/>
                        <a:t>(September – December)</a:t>
                      </a:r>
                      <a:endParaRPr lang="en-US" sz="1400" dirty="0"/>
                    </a:p>
                  </a:txBody>
                  <a:tcPr marL="77802" marR="77802"/>
                </a:tc>
              </a:tr>
              <a:tr h="5425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 Community Safety 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 candidate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profile(s)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</a:tr>
              <a:tr h="5425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FRFR Internal Interviews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Staffing Requirements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Draft recruitment materials</a:t>
                      </a:r>
                    </a:p>
                  </a:txBody>
                  <a:tcPr marL="58351" marR="58351" marT="0" marB="0"/>
                </a:tc>
              </a:tr>
              <a:tr h="5425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FRFR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ccupancy and Document Review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Function Descriptions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Advertise for and recruit applicants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</a:tr>
              <a:tr h="5425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Comparable Fire Agency Review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Job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Descriptions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 screening process</a:t>
                      </a:r>
                    </a:p>
                  </a:txBody>
                  <a:tcPr marL="58351" marR="58351" marT="0" marB="0"/>
                </a:tc>
              </a:tr>
              <a:tr h="5425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Cooperating Local Government Interviews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adminioster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assessment center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</a:tr>
              <a:tr h="5425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FRFR Comparison to 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Budget</a:t>
                      </a: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 selection process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</a:tr>
              <a:tr h="2712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Recommendations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 Finalists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2338" y="29771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FRFR Community Safety Program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5976" y="2658024"/>
            <a:ext cx="3288325" cy="23065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Community Safety Program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01" y="1838940"/>
            <a:ext cx="1852246" cy="9261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Construction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9570" y="3247292"/>
            <a:ext cx="1852246" cy="9261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Enforcement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50123" y="5005754"/>
            <a:ext cx="1852246" cy="9261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Education and Engagement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842740" y="5040863"/>
            <a:ext cx="1852246" cy="9261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Investigation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2338" y="29771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FRFR Community Safety Program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5976" y="2658024"/>
            <a:ext cx="3288325" cy="23065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Community Safety Program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01" y="1838940"/>
            <a:ext cx="1852246" cy="9261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Construction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9570" y="3247292"/>
            <a:ext cx="1852246" cy="9261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Enforcement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378461" y="3247292"/>
            <a:ext cx="1852246" cy="9261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Administrative Infrastructure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50123" y="5005754"/>
            <a:ext cx="1852246" cy="9261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Education and Engagement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842740" y="5040863"/>
            <a:ext cx="1852246" cy="9261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Investigation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2338" y="29771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FRFR Community Safety Program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5976" y="2658024"/>
            <a:ext cx="3288325" cy="23065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Community Safety Program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01" y="1838940"/>
            <a:ext cx="1852246" cy="9261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Construction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2740" y="1838940"/>
            <a:ext cx="1852246" cy="9261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Emergency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9570" y="3247292"/>
            <a:ext cx="1852246" cy="9261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Enforcement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378461" y="3247292"/>
            <a:ext cx="1852246" cy="9261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Administrative Infrastructure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50123" y="5005754"/>
            <a:ext cx="1852246" cy="9261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Education and Engagement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842740" y="5040863"/>
            <a:ext cx="1852246" cy="9261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Investigation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Recommendation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Establish comprehensive community safety program providing all six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1.3 FTE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Add annual target hazard inspection program (50)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Consider adding regular inspection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Increase administrative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Increase education and engagement beyond tradition fire safety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Add emergency management program in cooperation with towns and counties.</a:t>
            </a:r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5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FTE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98256"/>
              </p:ext>
            </p:extLst>
          </p:nvPr>
        </p:nvGraphicFramePr>
        <p:xfrm>
          <a:off x="1203496" y="1871931"/>
          <a:ext cx="10058400" cy="4186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4316"/>
                <a:gridCol w="5494084"/>
              </a:tblGrid>
              <a:tr h="773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FTE Commitment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New development and construction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Code enforcement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Education and engagement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.25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Emergency Management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Administrative infrastructure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.25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Investigation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.05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6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0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Fire Marshal Model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75058"/>
              </p:ext>
            </p:extLst>
          </p:nvPr>
        </p:nvGraphicFramePr>
        <p:xfrm>
          <a:off x="2113473" y="2330372"/>
          <a:ext cx="7368286" cy="245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143"/>
                <a:gridCol w="3684143"/>
              </a:tblGrid>
              <a:tr h="8379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Full-Time(Community Safety</a:t>
                      </a:r>
                      <a:r>
                        <a:rPr lang="en-US" sz="2000" baseline="0" dirty="0" smtClean="0"/>
                        <a:t> Chief/</a:t>
                      </a:r>
                      <a:r>
                        <a:rPr lang="en-US" sz="2000" dirty="0" smtClean="0"/>
                        <a:t>Fire Marshal)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Part-Time/Contract/Position Share</a:t>
                      </a:r>
                      <a:endParaRPr lang="en-US" sz="2000" dirty="0"/>
                    </a:p>
                  </a:txBody>
                  <a:tcPr/>
                </a:tc>
              </a:tr>
              <a:tr h="15561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 Development and Construction </a:t>
                      </a:r>
                    </a:p>
                    <a:p>
                      <a:r>
                        <a:rPr lang="en-US" sz="2000" dirty="0" smtClean="0"/>
                        <a:t>Code</a:t>
                      </a:r>
                      <a:r>
                        <a:rPr lang="en-US" sz="2000" baseline="0" dirty="0" smtClean="0"/>
                        <a:t> Enforcement</a:t>
                      </a:r>
                    </a:p>
                    <a:p>
                      <a:r>
                        <a:rPr lang="en-US" sz="2000" baseline="0" dirty="0" smtClean="0"/>
                        <a:t>Administrative Infrastructure</a:t>
                      </a:r>
                    </a:p>
                    <a:p>
                      <a:r>
                        <a:rPr lang="en-US" sz="2000" baseline="0" dirty="0" smtClean="0"/>
                        <a:t>Investigation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Education and Engagement</a:t>
                      </a:r>
                    </a:p>
                    <a:p>
                      <a:r>
                        <a:rPr lang="en-US" sz="2000" dirty="0" smtClean="0"/>
                        <a:t>Emergency Management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6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Recommendations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Update and improve ERS occupancy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Improve plan review and permit processing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Establish a comprehensive </a:t>
            </a:r>
            <a:r>
              <a:rPr lang="en-US" dirty="0"/>
              <a:t>C</a:t>
            </a:r>
            <a:r>
              <a:rPr lang="en-US" dirty="0" smtClean="0"/>
              <a:t>ommunity Safety Program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1.3 FTE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Traditional fire prevention staffing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Fire Marshal at senior chief level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35744"/>
              </p:ext>
            </p:extLst>
          </p:nvPr>
        </p:nvGraphicFramePr>
        <p:xfrm>
          <a:off x="1525768" y="3857414"/>
          <a:ext cx="8816196" cy="190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098"/>
                <a:gridCol w="4408098"/>
              </a:tblGrid>
              <a:tr h="7151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Full-Time(Community Safety</a:t>
                      </a:r>
                      <a:r>
                        <a:rPr lang="en-US" baseline="0" dirty="0" smtClean="0"/>
                        <a:t> Chief/</a:t>
                      </a:r>
                      <a:r>
                        <a:rPr lang="en-US" dirty="0" smtClean="0"/>
                        <a:t>Fire Marshal)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Part-Time/Contract/Position Share</a:t>
                      </a:r>
                      <a:endParaRPr lang="en-US" dirty="0"/>
                    </a:p>
                  </a:txBody>
                  <a:tcPr/>
                </a:tc>
              </a:tr>
              <a:tr h="1032526">
                <a:tc>
                  <a:txBody>
                    <a:bodyPr/>
                    <a:lstStyle/>
                    <a:p>
                      <a:r>
                        <a:rPr lang="en-US" dirty="0" smtClean="0"/>
                        <a:t>New Development and Construction </a:t>
                      </a:r>
                    </a:p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Enforcement</a:t>
                      </a:r>
                    </a:p>
                    <a:p>
                      <a:r>
                        <a:rPr lang="en-US" baseline="0" dirty="0" smtClean="0"/>
                        <a:t>Administrative Infrastructure</a:t>
                      </a:r>
                    </a:p>
                    <a:p>
                      <a:r>
                        <a:rPr lang="en-US" baseline="0" dirty="0" smtClean="0"/>
                        <a:t>Investigation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and Engagement</a:t>
                      </a:r>
                    </a:p>
                    <a:p>
                      <a:r>
                        <a:rPr lang="en-US" dirty="0" smtClean="0"/>
                        <a:t>Emergency Management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3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Update ERS Occupancy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Establish permit and plan review administrative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4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2338" y="29771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 Community Safety Model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5976" y="2658024"/>
            <a:ext cx="3288325" cy="23065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Community Safety Program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01" y="1838940"/>
            <a:ext cx="1852246" cy="9261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Construction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2740" y="1838940"/>
            <a:ext cx="1852246" cy="9261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Emergency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9570" y="3247292"/>
            <a:ext cx="1852246" cy="9261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Enforcement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378461" y="3247292"/>
            <a:ext cx="1852246" cy="9261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Administrative Infrastructure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50123" y="5005754"/>
            <a:ext cx="1852246" cy="9261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Education and Engagement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842740" y="5040863"/>
            <a:ext cx="1852246" cy="9261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Investigation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Construction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Review of new development and new/remodeled commercial buildings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Involvement in town and county development and building review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Review and inspection of fire protection systems and special hazard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Involvement with water providers for fire flow planning, installation and maintenance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Fee systems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69" y="365125"/>
            <a:ext cx="1524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New Development and Construction Review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71" y="2001329"/>
            <a:ext cx="7773056" cy="35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Involvement in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Left-Right Arrow 3"/>
          <p:cNvSpPr/>
          <p:nvPr/>
        </p:nvSpPr>
        <p:spPr>
          <a:xfrm>
            <a:off x="3103418" y="3417455"/>
            <a:ext cx="6086763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81049" y="4184073"/>
            <a:ext cx="356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Full member of development team </a:t>
            </a:r>
          </a:p>
          <a:p>
            <a:pPr algn="ctr"/>
            <a:r>
              <a:rPr lang="en-US" b="1" dirty="0" smtClean="0"/>
              <a:t>from conceptual </a:t>
            </a:r>
          </a:p>
          <a:p>
            <a:pPr algn="ctr"/>
            <a:r>
              <a:rPr lang="en-US" b="1" dirty="0" smtClean="0"/>
              <a:t>and land use review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46114" y="2576946"/>
            <a:ext cx="3004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Referral from </a:t>
            </a:r>
          </a:p>
          <a:p>
            <a:pPr algn="ctr"/>
            <a:r>
              <a:rPr lang="en-US" b="1" dirty="0" smtClean="0"/>
              <a:t>land use and technical review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12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1112</TotalTime>
  <Words>1453</Words>
  <Application>Microsoft Office PowerPoint</Application>
  <PresentationFormat>Widescreen</PresentationFormat>
  <Paragraphs>423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Calibri</vt:lpstr>
      <vt:lpstr>Calibri Light</vt:lpstr>
      <vt:lpstr>Times New Roman</vt:lpstr>
      <vt:lpstr>Wingdings</vt:lpstr>
      <vt:lpstr>Retrospect</vt:lpstr>
      <vt:lpstr>Front Range Fire Rescue </vt:lpstr>
      <vt:lpstr>Project Objective</vt:lpstr>
      <vt:lpstr>Three Phase Project</vt:lpstr>
      <vt:lpstr>Primary Recommendation</vt:lpstr>
      <vt:lpstr>Secondary Recommendations</vt:lpstr>
      <vt:lpstr> Community Safety Model</vt:lpstr>
      <vt:lpstr>New Construction</vt:lpstr>
      <vt:lpstr>New Development and Construction Review</vt:lpstr>
      <vt:lpstr>FD Involvement in Development Process</vt:lpstr>
      <vt:lpstr>Fees</vt:lpstr>
      <vt:lpstr>Code Enforcement</vt:lpstr>
      <vt:lpstr>Education and Engagement</vt:lpstr>
      <vt:lpstr>Investigation</vt:lpstr>
      <vt:lpstr>Administrative infrastructure</vt:lpstr>
      <vt:lpstr>Emergency Management</vt:lpstr>
      <vt:lpstr>Common Community Safety Organization</vt:lpstr>
      <vt:lpstr> Research </vt:lpstr>
      <vt:lpstr>Internal Interviews</vt:lpstr>
      <vt:lpstr>Internal Interviews (cont.)</vt:lpstr>
      <vt:lpstr>Occupancy Data</vt:lpstr>
      <vt:lpstr>Document Review</vt:lpstr>
      <vt:lpstr>Comparable Fire Districts</vt:lpstr>
      <vt:lpstr>Comparable Fire District Community Safety Staffing</vt:lpstr>
      <vt:lpstr>Comparable Fire District Community Safety Staffing With Town Emergency Management</vt:lpstr>
      <vt:lpstr>Local Government Interviews</vt:lpstr>
      <vt:lpstr>Research Triangulation</vt:lpstr>
      <vt:lpstr>Comparison to Community Safety Model</vt:lpstr>
      <vt:lpstr>FRFR Community Safety Program</vt:lpstr>
      <vt:lpstr>FRFR Community Safety Program</vt:lpstr>
      <vt:lpstr>FRFR Community Safety Program</vt:lpstr>
      <vt:lpstr>FRFR Community Safety Program</vt:lpstr>
      <vt:lpstr>FRFR Community Safety Program</vt:lpstr>
      <vt:lpstr>Primary Recommendation</vt:lpstr>
      <vt:lpstr>Recommended FTE</vt:lpstr>
      <vt:lpstr>Traditional Fire Marshal Model</vt:lpstr>
      <vt:lpstr>Short-Term 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Jones</dc:creator>
  <cp:lastModifiedBy>Warren Jones</cp:lastModifiedBy>
  <cp:revision>54</cp:revision>
  <cp:lastPrinted>2016-06-04T22:11:47Z</cp:lastPrinted>
  <dcterms:created xsi:type="dcterms:W3CDTF">2016-03-27T18:46:10Z</dcterms:created>
  <dcterms:modified xsi:type="dcterms:W3CDTF">2016-06-08T12:50:31Z</dcterms:modified>
</cp:coreProperties>
</file>