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1" r:id="rId3"/>
    <p:sldId id="259" r:id="rId4"/>
    <p:sldId id="263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9412" autoAdjust="0"/>
  </p:normalViewPr>
  <p:slideViewPr>
    <p:cSldViewPr snapToGrid="0">
      <p:cViewPr varScale="1">
        <p:scale>
          <a:sx n="42" d="100"/>
          <a:sy n="42" d="100"/>
        </p:scale>
        <p:origin x="320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507A7-2357-4EFF-B8CA-2A2CB38357D2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0E3BB-AFC1-447B-8FCA-B17D1C6E22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984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0E3BB-AFC1-447B-8FCA-B17D1C6E223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79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100" b="1" dirty="0"/>
              <a:t>Figure 3: </a:t>
            </a:r>
            <a:r>
              <a:rPr lang="en-AU" sz="1100" dirty="0"/>
              <a:t>Comparison of the optimised dendrograms of the first 25 ESWYT cycles/years based on the genotype-by-year performance tables from (a) the COP-based K model and (b) the GRM-based K model. The red vertical dotted lines indicate the three-group levels. Refer to Table 1 for a description of these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0E3BB-AFC1-447B-8FCA-B17D1C6E223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574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100" b="1" dirty="0"/>
              <a:t>Figure 4: </a:t>
            </a:r>
            <a:r>
              <a:rPr lang="en-AU" sz="1100" dirty="0"/>
              <a:t>Biplots of the performances of the 686 genotypes in each ESWYT cycle from (a) the COP-based KFA model and (b) the GRM-based KFA model. The vectors indicate the ESWYT cycles/years (1 to 25). The name of the 35 released cultivars (Table 2) are included in these biplots. The cultivars in red do not carry the 1B/1R translocation, while the cultivars in blue have the 1B/1R translocation. Refer to Table 1 for a description of these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0E3BB-AFC1-447B-8FCA-B17D1C6E223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39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0E3BB-AFC1-447B-8FCA-B17D1C6E2235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65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2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902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1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49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10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636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19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3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490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70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13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CE069-6371-46F2-984A-AABE83092AB1}" type="datetimeFigureOut">
              <a:rPr lang="en-AU" smtClean="0"/>
              <a:t>2/02/2022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758EE-329E-4C1F-AA0D-864FEE6D46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76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A2DDE8D-8F19-4C81-82C4-AB9EE5CF3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8585966" cy="9339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D596C-2D4D-4CB6-B134-1B462D95ADD6}"/>
              </a:ext>
            </a:extLst>
          </p:cNvPr>
          <p:cNvSpPr txBox="1"/>
          <p:nvPr/>
        </p:nvSpPr>
        <p:spPr>
          <a:xfrm>
            <a:off x="8862191" y="5626800"/>
            <a:ext cx="374346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1" dirty="0"/>
              <a:t>Figure 2: </a:t>
            </a:r>
            <a:r>
              <a:rPr lang="en-AU" sz="1600" dirty="0"/>
              <a:t>Biplots of the performances of the 686 genotypes in each ESWYT cycle from (a) the COP-based K model and (b) the GRM-based K model. The vectors indicate the ESWYT cycles/years (1 to 25). The names of the 35 released cultivars (Table 2) are included in these biplots. The cultivars in red do not carry the 1B/1R translocation, while the cultivars in blue have the 1B/1R translocation. Refer to Table 1 for a description of these models.</a:t>
            </a:r>
          </a:p>
        </p:txBody>
      </p:sp>
    </p:spTree>
    <p:extLst>
      <p:ext uri="{BB962C8B-B14F-4D97-AF65-F5344CB8AC3E}">
        <p14:creationId xmlns:p14="http://schemas.microsoft.com/office/powerpoint/2010/main" val="4712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52D039-E42D-48C9-9329-C445688F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" y="369661"/>
            <a:ext cx="12741737" cy="5632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ED3C8-2E97-4021-BAEC-89EB04135ADD}"/>
              </a:ext>
            </a:extLst>
          </p:cNvPr>
          <p:cNvSpPr txBox="1"/>
          <p:nvPr/>
        </p:nvSpPr>
        <p:spPr>
          <a:xfrm>
            <a:off x="195941" y="6282621"/>
            <a:ext cx="12370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/>
              <a:t>Figure 3: </a:t>
            </a:r>
            <a:r>
              <a:rPr lang="en-AU" sz="1800" dirty="0"/>
              <a:t>Comparison of the optimised </a:t>
            </a:r>
            <a:r>
              <a:rPr lang="en-AU" sz="1600" dirty="0"/>
              <a:t>dendrograms</a:t>
            </a:r>
            <a:r>
              <a:rPr lang="en-AU" sz="1800" dirty="0"/>
              <a:t> of the first 25 ESWYT cycles/years based on the genotype-by-year performance tables from (a) the COP-based K model and (b) the GRM-based K model. The red vertical dotted lines indicate the three-group levels. Refer to Table 1 for a description of these models.</a:t>
            </a:r>
          </a:p>
        </p:txBody>
      </p:sp>
    </p:spTree>
    <p:extLst>
      <p:ext uri="{BB962C8B-B14F-4D97-AF65-F5344CB8AC3E}">
        <p14:creationId xmlns:p14="http://schemas.microsoft.com/office/powerpoint/2010/main" val="245636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00E3403-DD2B-453B-95DE-34C2B23929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8" y="0"/>
            <a:ext cx="4843514" cy="94836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7AA9E-6E08-46E1-896F-1C7F415EDCD3}"/>
              </a:ext>
            </a:extLst>
          </p:cNvPr>
          <p:cNvSpPr txBox="1"/>
          <p:nvPr/>
        </p:nvSpPr>
        <p:spPr>
          <a:xfrm>
            <a:off x="5577839" y="6880834"/>
            <a:ext cx="71192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1" dirty="0"/>
              <a:t>Figure 4: </a:t>
            </a:r>
            <a:r>
              <a:rPr lang="en-AU" sz="1600" dirty="0"/>
              <a:t>Biplots of the performances of the 686 genotypes in each ESWYT cycle from (a) the COP-based KFA model and (b) the GRM-based KFA model. The vectors indicate the ESWYT cycles/years (1 to 25). The name of the 35 released cultivars (Table 2) are included in these biplots. The cultivars in red do not carry the 1B/1R translocation, while the cultivars in blue have the 1B/1R translocation. Refer to Table 1 for a description of these models.</a:t>
            </a:r>
          </a:p>
        </p:txBody>
      </p:sp>
    </p:spTree>
    <p:extLst>
      <p:ext uri="{BB962C8B-B14F-4D97-AF65-F5344CB8AC3E}">
        <p14:creationId xmlns:p14="http://schemas.microsoft.com/office/powerpoint/2010/main" val="325394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47A132-C60C-423B-8B66-B61D0A1AF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5" y="248165"/>
            <a:ext cx="12259506" cy="67257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22529-36A4-4E51-B39B-DE53AF52A65D}"/>
              </a:ext>
            </a:extLst>
          </p:cNvPr>
          <p:cNvSpPr txBox="1"/>
          <p:nvPr/>
        </p:nvSpPr>
        <p:spPr>
          <a:xfrm>
            <a:off x="411464" y="7332843"/>
            <a:ext cx="119590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5: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Comparison of the optimised dendrograms of the first 25 ESWYT cycles/years based on the correlation matrix among years (</a:t>
            </a:r>
            <a:r>
              <a:rPr lang="en-AU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AU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matrix) estimated using factor analytic model from (a) the COP-based KFA model and (b) the GRM-based KFA model. The red vertical dotted lines indicate the four-group levels. Refer to Table 1 for a description of these models.</a:t>
            </a:r>
            <a:endParaRPr lang="en-A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75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</TotalTime>
  <Words>488</Words>
  <Application>Microsoft Office PowerPoint</Application>
  <PresentationFormat>A3 Paper (297x420 mm)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 Arief</dc:creator>
  <cp:lastModifiedBy>Vivi Noviati</cp:lastModifiedBy>
  <cp:revision>75</cp:revision>
  <dcterms:created xsi:type="dcterms:W3CDTF">2020-11-16T23:20:50Z</dcterms:created>
  <dcterms:modified xsi:type="dcterms:W3CDTF">2022-02-01T22:57:07Z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2022-01-12T00:17:48Z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85f6f84a-2e16-41bc-b2ba-d45c5a1fa9e9</vt:lpwstr>
  </property>
  <property fmtid="{D5CDD505-2E9C-101B-9397-08002B2CF9AE}" pid="8" name="MSIP_Label_0f488380-630a-4f55-a077-a19445e3f360_ContentBits">
    <vt:lpwstr>0</vt:lpwstr>
  </property>
</Properties>
</file>