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snapToObjects="1">
      <p:cViewPr>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401B46-9FCD-7B4B-9E95-CB290C811AA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5983CDBA-3495-204C-94E1-CDB7BBF556A9}"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3695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01B46-9FCD-7B4B-9E95-CB290C811AA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DBA-3495-204C-94E1-CDB7BBF556A9}" type="slidenum">
              <a:rPr lang="en-US" smtClean="0"/>
              <a:t>‹#›</a:t>
            </a:fld>
            <a:endParaRPr lang="en-US"/>
          </a:p>
        </p:txBody>
      </p:sp>
    </p:spTree>
    <p:extLst>
      <p:ext uri="{BB962C8B-B14F-4D97-AF65-F5344CB8AC3E}">
        <p14:creationId xmlns:p14="http://schemas.microsoft.com/office/powerpoint/2010/main" val="5769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01B46-9FCD-7B4B-9E95-CB290C811AA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DBA-3495-204C-94E1-CDB7BBF556A9}" type="slidenum">
              <a:rPr lang="en-US" smtClean="0"/>
              <a:t>‹#›</a:t>
            </a:fld>
            <a:endParaRPr lang="en-US"/>
          </a:p>
        </p:txBody>
      </p:sp>
    </p:spTree>
    <p:extLst>
      <p:ext uri="{BB962C8B-B14F-4D97-AF65-F5344CB8AC3E}">
        <p14:creationId xmlns:p14="http://schemas.microsoft.com/office/powerpoint/2010/main" val="144392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01B46-9FCD-7B4B-9E95-CB290C811AA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DBA-3495-204C-94E1-CDB7BBF556A9}"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3049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01B46-9FCD-7B4B-9E95-CB290C811AA1}" type="datetimeFigureOut">
              <a:rPr lang="en-US" smtClean="0"/>
              <a:t>11/27/20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DBA-3495-204C-94E1-CDB7BBF556A9}" type="slidenum">
              <a:rPr lang="en-US" smtClean="0"/>
              <a:t>‹#›</a:t>
            </a:fld>
            <a:endParaRPr lang="en-US"/>
          </a:p>
        </p:txBody>
      </p:sp>
    </p:spTree>
    <p:extLst>
      <p:ext uri="{BB962C8B-B14F-4D97-AF65-F5344CB8AC3E}">
        <p14:creationId xmlns:p14="http://schemas.microsoft.com/office/powerpoint/2010/main" val="96217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401B46-9FCD-7B4B-9E95-CB290C811AA1}" type="datetimeFigureOut">
              <a:rPr lang="en-US" smtClean="0"/>
              <a:t>11/27/20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3CDBA-3495-204C-94E1-CDB7BBF556A9}"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8056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01B46-9FCD-7B4B-9E95-CB290C811AA1}" type="datetimeFigureOut">
              <a:rPr lang="en-US" smtClean="0"/>
              <a:t>11/27/20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3CDBA-3495-204C-94E1-CDB7BBF556A9}" type="slidenum">
              <a:rPr lang="en-US" smtClean="0"/>
              <a:t>‹#›</a:t>
            </a:fld>
            <a:endParaRPr lang="en-US"/>
          </a:p>
        </p:txBody>
      </p:sp>
    </p:spTree>
    <p:extLst>
      <p:ext uri="{BB962C8B-B14F-4D97-AF65-F5344CB8AC3E}">
        <p14:creationId xmlns:p14="http://schemas.microsoft.com/office/powerpoint/2010/main" val="311467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401B46-9FCD-7B4B-9E95-CB290C811AA1}" type="datetimeFigureOut">
              <a:rPr lang="en-US" smtClean="0"/>
              <a:t>11/27/20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3CDBA-3495-204C-94E1-CDB7BBF556A9}"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4067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C401B46-9FCD-7B4B-9E95-CB290C811AA1}" type="datetimeFigureOut">
              <a:rPr lang="en-US" smtClean="0"/>
              <a:t>11/27/20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83CDBA-3495-204C-94E1-CDB7BBF556A9}" type="slidenum">
              <a:rPr lang="en-US" smtClean="0"/>
              <a:t>‹#›</a:t>
            </a:fld>
            <a:endParaRPr lang="en-US"/>
          </a:p>
        </p:txBody>
      </p:sp>
    </p:spTree>
    <p:extLst>
      <p:ext uri="{BB962C8B-B14F-4D97-AF65-F5344CB8AC3E}">
        <p14:creationId xmlns:p14="http://schemas.microsoft.com/office/powerpoint/2010/main" val="260152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401B46-9FCD-7B4B-9E95-CB290C811AA1}" type="datetimeFigureOut">
              <a:rPr lang="en-US" smtClean="0"/>
              <a:t>11/27/20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3CDBA-3495-204C-94E1-CDB7BBF556A9}" type="slidenum">
              <a:rPr lang="en-US" smtClean="0"/>
              <a:t>‹#›</a:t>
            </a:fld>
            <a:endParaRPr lang="en-US"/>
          </a:p>
        </p:txBody>
      </p:sp>
    </p:spTree>
    <p:extLst>
      <p:ext uri="{BB962C8B-B14F-4D97-AF65-F5344CB8AC3E}">
        <p14:creationId xmlns:p14="http://schemas.microsoft.com/office/powerpoint/2010/main" val="87955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401B46-9FCD-7B4B-9E95-CB290C811AA1}" type="datetimeFigureOut">
              <a:rPr lang="en-US" smtClean="0"/>
              <a:t>11/27/20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3CDBA-3495-204C-94E1-CDB7BBF556A9}" type="slidenum">
              <a:rPr lang="en-US" smtClean="0"/>
              <a:t>‹#›</a:t>
            </a:fld>
            <a:endParaRPr lang="en-US"/>
          </a:p>
        </p:txBody>
      </p:sp>
    </p:spTree>
    <p:extLst>
      <p:ext uri="{BB962C8B-B14F-4D97-AF65-F5344CB8AC3E}">
        <p14:creationId xmlns:p14="http://schemas.microsoft.com/office/powerpoint/2010/main" val="126924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C401B46-9FCD-7B4B-9E95-CB290C811AA1}" type="datetimeFigureOut">
              <a:rPr lang="en-US" smtClean="0"/>
              <a:t>11/27/20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983CDBA-3495-204C-94E1-CDB7BBF556A9}"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999344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neighbourhoods_in_Hyderab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neighbourhoods_in_Hyderab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61F9-C98F-0E4B-A971-73042471918D}"/>
              </a:ext>
            </a:extLst>
          </p:cNvPr>
          <p:cNvSpPr>
            <a:spLocks noGrp="1"/>
          </p:cNvSpPr>
          <p:nvPr>
            <p:ph type="ctrTitle"/>
          </p:nvPr>
        </p:nvSpPr>
        <p:spPr>
          <a:xfrm>
            <a:off x="2271531" y="2760643"/>
            <a:ext cx="5518066" cy="2268559"/>
          </a:xfrm>
        </p:spPr>
        <p:txBody>
          <a:bodyPr>
            <a:normAutofit/>
          </a:bodyPr>
          <a:lstStyle/>
          <a:p>
            <a:pPr algn="ctr"/>
            <a:r>
              <a:rPr lang="en-US" sz="2600" b="1" dirty="0"/>
              <a:t>OPENING A NEW RESTAURANT IN HYDERABAD, INDIA</a:t>
            </a:r>
            <a:br>
              <a:rPr lang="en-US" sz="2400" b="1" dirty="0"/>
            </a:br>
            <a:br>
              <a:rPr lang="en-US" sz="2400" b="1" dirty="0"/>
            </a:br>
            <a:r>
              <a:rPr lang="en-US" sz="2400" b="1" dirty="0"/>
              <a:t>Name: Varija Reddy Sankapalli</a:t>
            </a:r>
            <a:br>
              <a:rPr lang="en-US" sz="2400" b="1" dirty="0"/>
            </a:br>
            <a:r>
              <a:rPr lang="en-US" sz="2400" b="1" dirty="0"/>
              <a:t>Date: 11/24/2020</a:t>
            </a:r>
            <a:br>
              <a:rPr lang="en-US" sz="2400" b="1" dirty="0"/>
            </a:br>
            <a:endParaRPr lang="en-US" sz="2400" b="1" dirty="0"/>
          </a:p>
        </p:txBody>
      </p:sp>
      <p:sp>
        <p:nvSpPr>
          <p:cNvPr id="3" name="Subtitle 2">
            <a:extLst>
              <a:ext uri="{FF2B5EF4-FFF2-40B4-BE49-F238E27FC236}">
                <a16:creationId xmlns:a16="http://schemas.microsoft.com/office/drawing/2014/main" id="{63625169-C68E-C146-B583-FBE265F3F612}"/>
              </a:ext>
            </a:extLst>
          </p:cNvPr>
          <p:cNvSpPr>
            <a:spLocks noGrp="1"/>
          </p:cNvSpPr>
          <p:nvPr>
            <p:ph type="subTitle" idx="1"/>
          </p:nvPr>
        </p:nvSpPr>
        <p:spPr>
          <a:xfrm>
            <a:off x="1095873" y="309358"/>
            <a:ext cx="7710669" cy="1160213"/>
          </a:xfrm>
        </p:spPr>
        <p:txBody>
          <a:bodyPr>
            <a:normAutofit/>
          </a:bodyPr>
          <a:lstStyle/>
          <a:p>
            <a:pPr algn="ctr"/>
            <a:r>
              <a:rPr lang="en-US" sz="2800" b="1" dirty="0"/>
              <a:t>IBM APPLIED DATA SCIENCE CAPSTONE PROJECT </a:t>
            </a:r>
          </a:p>
        </p:txBody>
      </p:sp>
    </p:spTree>
    <p:extLst>
      <p:ext uri="{BB962C8B-B14F-4D97-AF65-F5344CB8AC3E}">
        <p14:creationId xmlns:p14="http://schemas.microsoft.com/office/powerpoint/2010/main" val="131267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D89C-F63B-584D-ABFF-694E66FCD097}"/>
              </a:ext>
            </a:extLst>
          </p:cNvPr>
          <p:cNvSpPr>
            <a:spLocks noGrp="1"/>
          </p:cNvSpPr>
          <p:nvPr>
            <p:ph type="title"/>
          </p:nvPr>
        </p:nvSpPr>
        <p:spPr/>
        <p:txBody>
          <a:bodyPr/>
          <a:lstStyle/>
          <a:p>
            <a:pPr algn="ctr"/>
            <a:r>
              <a:rPr lang="en-US" b="1" u="sng" dirty="0"/>
              <a:t>Conclusion</a:t>
            </a:r>
            <a:br>
              <a:rPr lang="en-US" dirty="0"/>
            </a:br>
            <a:endParaRPr lang="en-US" dirty="0"/>
          </a:p>
        </p:txBody>
      </p:sp>
      <p:sp>
        <p:nvSpPr>
          <p:cNvPr id="3" name="Content Placeholder 2">
            <a:extLst>
              <a:ext uri="{FF2B5EF4-FFF2-40B4-BE49-F238E27FC236}">
                <a16:creationId xmlns:a16="http://schemas.microsoft.com/office/drawing/2014/main" id="{FBD3580B-9902-B242-A4B7-54192863336E}"/>
              </a:ext>
            </a:extLst>
          </p:cNvPr>
          <p:cNvSpPr>
            <a:spLocks noGrp="1"/>
          </p:cNvSpPr>
          <p:nvPr>
            <p:ph idx="1"/>
          </p:nvPr>
        </p:nvSpPr>
        <p:spPr>
          <a:xfrm>
            <a:off x="2197730" y="1566341"/>
            <a:ext cx="8789358" cy="4591572"/>
          </a:xfrm>
        </p:spPr>
        <p:txBody>
          <a:bodyPr>
            <a:normAutofit/>
          </a:bodyPr>
          <a:lstStyle/>
          <a:p>
            <a:pPr algn="just"/>
            <a:r>
              <a:rPr lang="en-US" sz="1600" dirty="0"/>
              <a:t>We have successfully analyzed the neighborhoods in Hyderabad, India for determining which would be the best neighborhoods for opening a new restaurant.</a:t>
            </a:r>
          </a:p>
          <a:p>
            <a:pPr algn="just"/>
            <a:r>
              <a:rPr lang="en-US" sz="1600" dirty="0"/>
              <a:t>Based on our analysis, neighborhoods in cluster 1 are recommended as locations for the new restaurant.</a:t>
            </a:r>
          </a:p>
          <a:p>
            <a:pPr algn="just"/>
            <a:r>
              <a:rPr lang="en-US" sz="1600" dirty="0"/>
              <a:t>The stakeholders and investors can further tune this by considering various other factors like transport, legal requirements, and costs associated.</a:t>
            </a:r>
          </a:p>
        </p:txBody>
      </p:sp>
    </p:spTree>
    <p:extLst>
      <p:ext uri="{BB962C8B-B14F-4D97-AF65-F5344CB8AC3E}">
        <p14:creationId xmlns:p14="http://schemas.microsoft.com/office/powerpoint/2010/main" val="41467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4889-509E-4840-8B74-BC010C67588D}"/>
              </a:ext>
            </a:extLst>
          </p:cNvPr>
          <p:cNvSpPr>
            <a:spLocks noGrp="1"/>
          </p:cNvSpPr>
          <p:nvPr>
            <p:ph type="title"/>
          </p:nvPr>
        </p:nvSpPr>
        <p:spPr/>
        <p:txBody>
          <a:bodyPr/>
          <a:lstStyle/>
          <a:p>
            <a:pPr algn="ctr"/>
            <a:r>
              <a:rPr lang="en-US" b="1" u="sng" dirty="0"/>
              <a:t>Introduction</a:t>
            </a:r>
          </a:p>
        </p:txBody>
      </p:sp>
      <p:sp>
        <p:nvSpPr>
          <p:cNvPr id="3" name="Content Placeholder 2">
            <a:extLst>
              <a:ext uri="{FF2B5EF4-FFF2-40B4-BE49-F238E27FC236}">
                <a16:creationId xmlns:a16="http://schemas.microsoft.com/office/drawing/2014/main" id="{0C19728B-8AEA-7647-AC33-AA090BEF926F}"/>
              </a:ext>
            </a:extLst>
          </p:cNvPr>
          <p:cNvSpPr>
            <a:spLocks noGrp="1"/>
          </p:cNvSpPr>
          <p:nvPr>
            <p:ph idx="1"/>
          </p:nvPr>
        </p:nvSpPr>
        <p:spPr>
          <a:xfrm>
            <a:off x="1197429" y="1616688"/>
            <a:ext cx="9210919" cy="3997828"/>
          </a:xfrm>
        </p:spPr>
        <p:txBody>
          <a:bodyPr>
            <a:normAutofit/>
          </a:bodyPr>
          <a:lstStyle/>
          <a:p>
            <a:pPr marL="0" indent="0">
              <a:buNone/>
            </a:pPr>
            <a:r>
              <a:rPr lang="en-US" sz="2400" b="1" u="sng" dirty="0"/>
              <a:t>THE BATTLE OF NEIGHBORHOOD PROJECT</a:t>
            </a:r>
          </a:p>
          <a:p>
            <a:pPr algn="just">
              <a:buFont typeface="Arial" panose="020B0604020202020204" pitchFamily="34" charset="0"/>
              <a:buChar char="•"/>
            </a:pPr>
            <a:r>
              <a:rPr lang="en-US" sz="1800" dirty="0"/>
              <a:t>Hyderabad city is the sixth-most populous urban cluster in India. Western parts of the city have rapidly grown in the recent times, owing to IT and Service Sector while the eastern parts have become residential hubs while the central part forms the commercial, economic and cultural core of the city.</a:t>
            </a:r>
          </a:p>
          <a:p>
            <a:pPr algn="just">
              <a:buFont typeface="Arial" panose="020B0604020202020204" pitchFamily="34" charset="0"/>
              <a:buChar char="•"/>
            </a:pPr>
            <a:r>
              <a:rPr lang="en-US" sz="1800" dirty="0"/>
              <a:t>The people of India generally love food and I personally love to try different cuisines and experience different flavors.</a:t>
            </a:r>
          </a:p>
          <a:p>
            <a:pPr algn="just">
              <a:buFont typeface="Arial" panose="020B0604020202020204" pitchFamily="34" charset="0"/>
              <a:buChar char="•"/>
            </a:pPr>
            <a:r>
              <a:rPr lang="en-US" sz="1800" dirty="0"/>
              <a:t>The aim of this project is to study the neighborhoods in Hyderabad to determine possible locations for opening a restaurant. </a:t>
            </a:r>
          </a:p>
        </p:txBody>
      </p:sp>
    </p:spTree>
    <p:extLst>
      <p:ext uri="{BB962C8B-B14F-4D97-AF65-F5344CB8AC3E}">
        <p14:creationId xmlns:p14="http://schemas.microsoft.com/office/powerpoint/2010/main" val="361495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5834-6B80-F149-918C-F0A53142B305}"/>
              </a:ext>
            </a:extLst>
          </p:cNvPr>
          <p:cNvSpPr>
            <a:spLocks noGrp="1"/>
          </p:cNvSpPr>
          <p:nvPr>
            <p:ph type="title"/>
          </p:nvPr>
        </p:nvSpPr>
        <p:spPr/>
        <p:txBody>
          <a:bodyPr/>
          <a:lstStyle/>
          <a:p>
            <a:pPr algn="ctr"/>
            <a:r>
              <a:rPr lang="en-US" b="1" u="sng" dirty="0"/>
              <a:t>Business Problem</a:t>
            </a:r>
            <a:br>
              <a:rPr lang="en-US" u="sng" dirty="0"/>
            </a:br>
            <a:endParaRPr lang="en-US" u="sng" dirty="0"/>
          </a:p>
        </p:txBody>
      </p:sp>
      <p:sp>
        <p:nvSpPr>
          <p:cNvPr id="3" name="Content Placeholder 2">
            <a:extLst>
              <a:ext uri="{FF2B5EF4-FFF2-40B4-BE49-F238E27FC236}">
                <a16:creationId xmlns:a16="http://schemas.microsoft.com/office/drawing/2014/main" id="{1F43D35F-2D96-FB4C-B5CA-ADC194018C84}"/>
              </a:ext>
            </a:extLst>
          </p:cNvPr>
          <p:cNvSpPr>
            <a:spLocks noGrp="1"/>
          </p:cNvSpPr>
          <p:nvPr>
            <p:ph idx="1"/>
          </p:nvPr>
        </p:nvSpPr>
        <p:spPr>
          <a:xfrm>
            <a:off x="1489084" y="1551373"/>
            <a:ext cx="9712316" cy="3997828"/>
          </a:xfrm>
        </p:spPr>
        <p:txBody>
          <a:bodyPr>
            <a:normAutofit/>
          </a:bodyPr>
          <a:lstStyle/>
          <a:p>
            <a:pPr algn="just"/>
            <a:r>
              <a:rPr lang="en-US" sz="1800" dirty="0"/>
              <a:t>The objective of this Capstone project is to analyze and select the best locations in the city of Hyderabad, India to open a new restaurant.</a:t>
            </a:r>
          </a:p>
          <a:p>
            <a:pPr algn="just"/>
            <a:r>
              <a:rPr lang="en-US" sz="1800" dirty="0"/>
              <a:t>Using data science methodology and machine learning techniques like clustering, this project can be useful for business owners and entrepreneurs who are looking to invest in a restaurant in Hyderabad.</a:t>
            </a:r>
          </a:p>
          <a:p>
            <a:pPr algn="just"/>
            <a:r>
              <a:rPr lang="en-US" sz="1800" dirty="0"/>
              <a:t>The main objective of this project is to carefully analyze appropriate data and find recommendations for the stakeholders. </a:t>
            </a:r>
          </a:p>
        </p:txBody>
      </p:sp>
    </p:spTree>
    <p:extLst>
      <p:ext uri="{BB962C8B-B14F-4D97-AF65-F5344CB8AC3E}">
        <p14:creationId xmlns:p14="http://schemas.microsoft.com/office/powerpoint/2010/main" val="108449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AB4C-B9BA-8C49-A4A0-D5B9ECDA094D}"/>
              </a:ext>
            </a:extLst>
          </p:cNvPr>
          <p:cNvSpPr>
            <a:spLocks noGrp="1"/>
          </p:cNvSpPr>
          <p:nvPr>
            <p:ph type="title"/>
          </p:nvPr>
        </p:nvSpPr>
        <p:spPr/>
        <p:txBody>
          <a:bodyPr/>
          <a:lstStyle/>
          <a:p>
            <a:pPr algn="ctr"/>
            <a:r>
              <a:rPr lang="en-US" b="1" u="sng" dirty="0"/>
              <a:t>Data Required</a:t>
            </a:r>
          </a:p>
        </p:txBody>
      </p:sp>
      <p:sp>
        <p:nvSpPr>
          <p:cNvPr id="3" name="Content Placeholder 2">
            <a:extLst>
              <a:ext uri="{FF2B5EF4-FFF2-40B4-BE49-F238E27FC236}">
                <a16:creationId xmlns:a16="http://schemas.microsoft.com/office/drawing/2014/main" id="{C80CFE97-5278-214D-BE53-DCC89C6B1301}"/>
              </a:ext>
            </a:extLst>
          </p:cNvPr>
          <p:cNvSpPr>
            <a:spLocks noGrp="1"/>
          </p:cNvSpPr>
          <p:nvPr>
            <p:ph idx="1"/>
          </p:nvPr>
        </p:nvSpPr>
        <p:spPr>
          <a:xfrm>
            <a:off x="1913627" y="1627574"/>
            <a:ext cx="9168029" cy="3997828"/>
          </a:xfrm>
        </p:spPr>
        <p:txBody>
          <a:bodyPr>
            <a:normAutofit/>
          </a:bodyPr>
          <a:lstStyle/>
          <a:p>
            <a:pPr marL="0" indent="0" algn="just">
              <a:buNone/>
            </a:pPr>
            <a:r>
              <a:rPr lang="en-US" sz="1800" dirty="0"/>
              <a:t>For this project, we need the following data:</a:t>
            </a:r>
          </a:p>
          <a:p>
            <a:pPr algn="just"/>
            <a:r>
              <a:rPr lang="en-US" sz="1600" b="1" u="sng" dirty="0"/>
              <a:t>Neighborhood Data</a:t>
            </a:r>
            <a:r>
              <a:rPr lang="en-US" sz="1600" dirty="0"/>
              <a:t>: The data of the neighborhoods in Hyderabad was extracted from </a:t>
            </a:r>
            <a:r>
              <a:rPr lang="en-US" sz="1600" u="sng" dirty="0">
                <a:hlinkClick r:id="rId2"/>
              </a:rPr>
              <a:t>https://en.wikipedia.org/wiki/List_of_neighbourhoods_in_Hyderabad</a:t>
            </a:r>
            <a:r>
              <a:rPr lang="en-US" sz="1600" u="sng" dirty="0"/>
              <a:t>.</a:t>
            </a:r>
          </a:p>
          <a:p>
            <a:pPr algn="just"/>
            <a:r>
              <a:rPr lang="en-US" sz="1600" b="1" u="sng" dirty="0"/>
              <a:t>Geographical coordinates: </a:t>
            </a:r>
            <a:r>
              <a:rPr lang="en-US" sz="1600" dirty="0"/>
              <a:t>The geographical coordinates of Hyderabad can be obtained from the </a:t>
            </a:r>
            <a:r>
              <a:rPr lang="en-US" sz="1600" dirty="0" err="1"/>
              <a:t>GeoPy</a:t>
            </a:r>
            <a:r>
              <a:rPr lang="en-US" sz="1600" dirty="0"/>
              <a:t> library in python. These coordinates are then further used for plotting using the Folium library in python. </a:t>
            </a:r>
            <a:endParaRPr lang="en-US" sz="1600" u="sng" dirty="0"/>
          </a:p>
          <a:p>
            <a:pPr algn="just"/>
            <a:r>
              <a:rPr lang="en-US" sz="1600" b="1" u="sng" dirty="0"/>
              <a:t>Venue Data: </a:t>
            </a:r>
            <a:r>
              <a:rPr lang="en-US" sz="1600" dirty="0"/>
              <a:t>The venue can be extracted using the Foursquare API.</a:t>
            </a:r>
          </a:p>
        </p:txBody>
      </p:sp>
    </p:spTree>
    <p:extLst>
      <p:ext uri="{BB962C8B-B14F-4D97-AF65-F5344CB8AC3E}">
        <p14:creationId xmlns:p14="http://schemas.microsoft.com/office/powerpoint/2010/main" val="182145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F49330-17D4-F349-8D22-E53CAC8E48FE}"/>
              </a:ext>
            </a:extLst>
          </p:cNvPr>
          <p:cNvSpPr>
            <a:spLocks noGrp="1"/>
          </p:cNvSpPr>
          <p:nvPr>
            <p:ph type="title"/>
          </p:nvPr>
        </p:nvSpPr>
        <p:spPr/>
        <p:txBody>
          <a:bodyPr/>
          <a:lstStyle/>
          <a:p>
            <a:pPr algn="ctr"/>
            <a:r>
              <a:rPr lang="en-US" u="sng" dirty="0"/>
              <a:t>Hyderabad City Map</a:t>
            </a:r>
          </a:p>
        </p:txBody>
      </p:sp>
      <p:sp>
        <p:nvSpPr>
          <p:cNvPr id="5" name="Content Placeholder 4">
            <a:extLst>
              <a:ext uri="{FF2B5EF4-FFF2-40B4-BE49-F238E27FC236}">
                <a16:creationId xmlns:a16="http://schemas.microsoft.com/office/drawing/2014/main" id="{EA0D11AD-F653-5448-8A46-DC0BA2E523A4}"/>
              </a:ext>
            </a:extLst>
          </p:cNvPr>
          <p:cNvSpPr>
            <a:spLocks noGrp="1"/>
          </p:cNvSpPr>
          <p:nvPr>
            <p:ph sz="half" idx="1"/>
          </p:nvPr>
        </p:nvSpPr>
        <p:spPr>
          <a:xfrm>
            <a:off x="1288201" y="1811869"/>
            <a:ext cx="4307055" cy="4240313"/>
          </a:xfrm>
        </p:spPr>
        <p:txBody>
          <a:bodyPr>
            <a:normAutofit/>
          </a:bodyPr>
          <a:lstStyle/>
          <a:p>
            <a:pPr algn="just"/>
            <a:r>
              <a:rPr lang="en-US" sz="1800" dirty="0"/>
              <a:t>The blue circles represent different neighborhoods of Hyderabad city.</a:t>
            </a:r>
          </a:p>
          <a:p>
            <a:pPr algn="just"/>
            <a:r>
              <a:rPr lang="en-US" sz="1800" dirty="0"/>
              <a:t>This map represents all the 200 nearby neighborhoods of Hyderabad, India. </a:t>
            </a:r>
          </a:p>
          <a:p>
            <a:pPr algn="just"/>
            <a:r>
              <a:rPr lang="en-US" sz="1800" dirty="0"/>
              <a:t>We can  use K-Means clustering machine learning technique to group all the neighborhoods into different clusters.</a:t>
            </a:r>
          </a:p>
          <a:p>
            <a:pPr algn="just"/>
            <a:endParaRPr lang="en-US" sz="1800" dirty="0"/>
          </a:p>
          <a:p>
            <a:pPr algn="just"/>
            <a:endParaRPr lang="en-US" sz="1800" dirty="0"/>
          </a:p>
        </p:txBody>
      </p:sp>
      <p:pic>
        <p:nvPicPr>
          <p:cNvPr id="7" name="Content Placeholder 6" descr="Map&#10;&#10;Description automatically generated">
            <a:extLst>
              <a:ext uri="{FF2B5EF4-FFF2-40B4-BE49-F238E27FC236}">
                <a16:creationId xmlns:a16="http://schemas.microsoft.com/office/drawing/2014/main" id="{F9AA1E9E-38D7-944F-ABCE-01BFAD922235}"/>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682055" y="1692127"/>
            <a:ext cx="5552001" cy="4871959"/>
          </a:xfrm>
          <a:prstGeom prst="rect">
            <a:avLst/>
          </a:prstGeom>
        </p:spPr>
      </p:pic>
    </p:spTree>
    <p:extLst>
      <p:ext uri="{BB962C8B-B14F-4D97-AF65-F5344CB8AC3E}">
        <p14:creationId xmlns:p14="http://schemas.microsoft.com/office/powerpoint/2010/main" val="125156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515E20-B96D-5F49-A790-79E418D19509}"/>
              </a:ext>
            </a:extLst>
          </p:cNvPr>
          <p:cNvSpPr>
            <a:spLocks noGrp="1"/>
          </p:cNvSpPr>
          <p:nvPr>
            <p:ph type="title"/>
          </p:nvPr>
        </p:nvSpPr>
        <p:spPr/>
        <p:txBody>
          <a:bodyPr/>
          <a:lstStyle/>
          <a:p>
            <a:pPr algn="just"/>
            <a:r>
              <a:rPr lang="en-US" b="1" u="sng" dirty="0"/>
              <a:t>Methodology</a:t>
            </a:r>
            <a:br>
              <a:rPr lang="en-US" u="sng" dirty="0"/>
            </a:br>
            <a:endParaRPr lang="en-US" u="sng" dirty="0"/>
          </a:p>
        </p:txBody>
      </p:sp>
      <p:sp>
        <p:nvSpPr>
          <p:cNvPr id="6" name="Content Placeholder 5">
            <a:extLst>
              <a:ext uri="{FF2B5EF4-FFF2-40B4-BE49-F238E27FC236}">
                <a16:creationId xmlns:a16="http://schemas.microsoft.com/office/drawing/2014/main" id="{555A3AF2-D38B-084B-A96B-07BCC4C29181}"/>
              </a:ext>
            </a:extLst>
          </p:cNvPr>
          <p:cNvSpPr>
            <a:spLocks noGrp="1"/>
          </p:cNvSpPr>
          <p:nvPr>
            <p:ph idx="1"/>
          </p:nvPr>
        </p:nvSpPr>
        <p:spPr>
          <a:xfrm>
            <a:off x="1197429" y="1665514"/>
            <a:ext cx="9372710" cy="4384430"/>
          </a:xfrm>
        </p:spPr>
        <p:txBody>
          <a:bodyPr>
            <a:noAutofit/>
          </a:bodyPr>
          <a:lstStyle/>
          <a:p>
            <a:r>
              <a:rPr lang="en-US" sz="1800" dirty="0"/>
              <a:t>Firstly, data is retrieved from </a:t>
            </a:r>
            <a:r>
              <a:rPr lang="en-US" sz="1800" u="sng" dirty="0">
                <a:hlinkClick r:id="rId2"/>
              </a:rPr>
              <a:t>https://en.wikipedia.org/wiki/List_of_neighbourhoods_in_Hyderabad</a:t>
            </a:r>
            <a:r>
              <a:rPr lang="en-US" sz="1800" dirty="0"/>
              <a:t> to get the list of neighborhoods in Hyderabad, India.</a:t>
            </a:r>
          </a:p>
          <a:p>
            <a:r>
              <a:rPr lang="en-US" sz="1800" dirty="0"/>
              <a:t>Web scraping is done using Python requests and Beautiful Soup packages to extract the list of neighborhoods of Hyderabad.</a:t>
            </a:r>
          </a:p>
          <a:p>
            <a:r>
              <a:rPr lang="en-US" sz="1800" dirty="0"/>
              <a:t>Foursquare API is used to get the top venues that are within a radius of 1000 meters. API calls are made to Foursquare passing in the geographical coordinates of the neighborhoods in a Python loop.</a:t>
            </a:r>
          </a:p>
          <a:p>
            <a:r>
              <a:rPr lang="en-US" sz="1800" dirty="0"/>
              <a:t>Clustering neighborhoods of Hyderabad, India is done using K-Means Clustering. Here, I used Silhouette Score to determine how many clusters are needed to use for the required data .</a:t>
            </a:r>
          </a:p>
          <a:p>
            <a:endParaRPr lang="en-US" sz="1800" dirty="0"/>
          </a:p>
        </p:txBody>
      </p:sp>
    </p:spTree>
    <p:extLst>
      <p:ext uri="{BB962C8B-B14F-4D97-AF65-F5344CB8AC3E}">
        <p14:creationId xmlns:p14="http://schemas.microsoft.com/office/powerpoint/2010/main" val="66369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D0B9-5DE8-8C40-B8D4-98873FDD2819}"/>
              </a:ext>
            </a:extLst>
          </p:cNvPr>
          <p:cNvSpPr>
            <a:spLocks noGrp="1"/>
          </p:cNvSpPr>
          <p:nvPr>
            <p:ph type="title"/>
          </p:nvPr>
        </p:nvSpPr>
        <p:spPr/>
        <p:txBody>
          <a:bodyPr/>
          <a:lstStyle/>
          <a:p>
            <a:pPr algn="ctr"/>
            <a:r>
              <a:rPr lang="en-US" b="1" u="sng" dirty="0"/>
              <a:t>Results</a:t>
            </a:r>
          </a:p>
        </p:txBody>
      </p:sp>
      <p:sp>
        <p:nvSpPr>
          <p:cNvPr id="4" name="Content Placeholder 3">
            <a:extLst>
              <a:ext uri="{FF2B5EF4-FFF2-40B4-BE49-F238E27FC236}">
                <a16:creationId xmlns:a16="http://schemas.microsoft.com/office/drawing/2014/main" id="{7C6DEB66-93E2-4F47-9884-F27097E740FF}"/>
              </a:ext>
            </a:extLst>
          </p:cNvPr>
          <p:cNvSpPr>
            <a:spLocks noGrp="1"/>
          </p:cNvSpPr>
          <p:nvPr>
            <p:ph sz="half" idx="1"/>
          </p:nvPr>
        </p:nvSpPr>
        <p:spPr>
          <a:xfrm>
            <a:off x="1145042" y="1639389"/>
            <a:ext cx="4766505" cy="4493287"/>
          </a:xfrm>
        </p:spPr>
        <p:txBody>
          <a:bodyPr>
            <a:normAutofit/>
          </a:bodyPr>
          <a:lstStyle/>
          <a:p>
            <a:pPr marL="0" indent="0" algn="just">
              <a:buNone/>
            </a:pPr>
            <a:r>
              <a:rPr lang="en-US" sz="1800" dirty="0"/>
              <a:t>The results from K-Means clustering show that the neighborhood is categorized into two clusters.</a:t>
            </a:r>
          </a:p>
          <a:p>
            <a:pPr algn="just"/>
            <a:r>
              <a:rPr lang="en-US" sz="1800" dirty="0"/>
              <a:t>Cluster 0: Neighborhoods with less numbers of restaurants.</a:t>
            </a:r>
          </a:p>
          <a:p>
            <a:pPr algn="just"/>
            <a:r>
              <a:rPr lang="en-US" sz="1800" dirty="0"/>
              <a:t>Cluster 1: Neighborhoods with a greater number of restaurants.</a:t>
            </a:r>
          </a:p>
          <a:p>
            <a:pPr marL="0" indent="0">
              <a:buNone/>
            </a:pPr>
            <a:endParaRPr lang="en-US" dirty="0"/>
          </a:p>
          <a:p>
            <a:endParaRPr lang="en-US" dirty="0"/>
          </a:p>
        </p:txBody>
      </p:sp>
      <p:pic>
        <p:nvPicPr>
          <p:cNvPr id="6" name="Picture 5" descr="Map&#10;&#10;Description automatically generated">
            <a:extLst>
              <a:ext uri="{FF2B5EF4-FFF2-40B4-BE49-F238E27FC236}">
                <a16:creationId xmlns:a16="http://schemas.microsoft.com/office/drawing/2014/main" id="{2FF62B0B-4785-9442-8973-DED3AB43A4E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6000" y="1639389"/>
            <a:ext cx="5233988" cy="4904285"/>
          </a:xfrm>
          <a:prstGeom prst="rect">
            <a:avLst/>
          </a:prstGeom>
        </p:spPr>
      </p:pic>
      <p:sp>
        <p:nvSpPr>
          <p:cNvPr id="7" name="Rectangle 6">
            <a:extLst>
              <a:ext uri="{FF2B5EF4-FFF2-40B4-BE49-F238E27FC236}">
                <a16:creationId xmlns:a16="http://schemas.microsoft.com/office/drawing/2014/main" id="{83B15059-D8E1-CA4B-8CC5-A9934EBD2DC8}"/>
              </a:ext>
            </a:extLst>
          </p:cNvPr>
          <p:cNvSpPr/>
          <p:nvPr/>
        </p:nvSpPr>
        <p:spPr>
          <a:xfrm>
            <a:off x="1052815" y="4970479"/>
            <a:ext cx="4950958" cy="923330"/>
          </a:xfrm>
          <a:prstGeom prst="rect">
            <a:avLst/>
          </a:prstGeom>
        </p:spPr>
        <p:txBody>
          <a:bodyPr wrap="square">
            <a:spAutoFit/>
          </a:bodyPr>
          <a:lstStyle/>
          <a:p>
            <a:r>
              <a:rPr lang="en-US" dirty="0"/>
              <a:t>The results of Clustering are visualized in the map below with cluster 0 in red color, cluster 1 in purple color.</a:t>
            </a:r>
          </a:p>
        </p:txBody>
      </p:sp>
    </p:spTree>
    <p:extLst>
      <p:ext uri="{BB962C8B-B14F-4D97-AF65-F5344CB8AC3E}">
        <p14:creationId xmlns:p14="http://schemas.microsoft.com/office/powerpoint/2010/main" val="159676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C8CF5E-BB8C-0444-B2FD-3349596BD6B0}"/>
              </a:ext>
            </a:extLst>
          </p:cNvPr>
          <p:cNvSpPr>
            <a:spLocks noGrp="1"/>
          </p:cNvSpPr>
          <p:nvPr>
            <p:ph type="title"/>
          </p:nvPr>
        </p:nvSpPr>
        <p:spPr/>
        <p:txBody>
          <a:bodyPr/>
          <a:lstStyle/>
          <a:p>
            <a:pPr algn="ctr"/>
            <a:r>
              <a:rPr lang="en-US" b="1" u="sng" dirty="0"/>
              <a:t>Discussions</a:t>
            </a:r>
          </a:p>
        </p:txBody>
      </p:sp>
      <p:sp>
        <p:nvSpPr>
          <p:cNvPr id="6" name="Content Placeholder 5">
            <a:extLst>
              <a:ext uri="{FF2B5EF4-FFF2-40B4-BE49-F238E27FC236}">
                <a16:creationId xmlns:a16="http://schemas.microsoft.com/office/drawing/2014/main" id="{C845CC6F-A575-0B4A-915A-85E4508627F5}"/>
              </a:ext>
            </a:extLst>
          </p:cNvPr>
          <p:cNvSpPr>
            <a:spLocks noGrp="1"/>
          </p:cNvSpPr>
          <p:nvPr>
            <p:ph idx="1"/>
          </p:nvPr>
        </p:nvSpPr>
        <p:spPr>
          <a:xfrm>
            <a:off x="2197729" y="974888"/>
            <a:ext cx="8975095" cy="3997828"/>
          </a:xfrm>
        </p:spPr>
        <p:txBody>
          <a:bodyPr>
            <a:normAutofit/>
          </a:bodyPr>
          <a:lstStyle/>
          <a:p>
            <a:pPr algn="just"/>
            <a:r>
              <a:rPr lang="en-US" sz="1800" dirty="0"/>
              <a:t>By analyzing the two clusters obtained we can see that some of the clusters are more suited for restaurants and hotels, whereas other clusters are less suited.</a:t>
            </a:r>
          </a:p>
          <a:p>
            <a:pPr algn="just"/>
            <a:r>
              <a:rPr lang="en-US" sz="1800" dirty="0"/>
              <a:t>Thus, it is recommended that the new restaurant can be opened in the neighborhoods belonging to cluster 1.</a:t>
            </a:r>
          </a:p>
          <a:p>
            <a:pPr marL="0" indent="0" algn="just">
              <a:buNone/>
            </a:pPr>
            <a:endParaRPr lang="en-US" sz="1600" dirty="0"/>
          </a:p>
        </p:txBody>
      </p:sp>
    </p:spTree>
    <p:extLst>
      <p:ext uri="{BB962C8B-B14F-4D97-AF65-F5344CB8AC3E}">
        <p14:creationId xmlns:p14="http://schemas.microsoft.com/office/powerpoint/2010/main" val="35226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BBF8-287E-424A-8828-3E31F6CD8D92}"/>
              </a:ext>
            </a:extLst>
          </p:cNvPr>
          <p:cNvSpPr>
            <a:spLocks noGrp="1"/>
          </p:cNvSpPr>
          <p:nvPr>
            <p:ph type="title"/>
          </p:nvPr>
        </p:nvSpPr>
        <p:spPr/>
        <p:txBody>
          <a:bodyPr/>
          <a:lstStyle/>
          <a:p>
            <a:pPr algn="ctr"/>
            <a:r>
              <a:rPr lang="en-US" b="1" u="sng" dirty="0"/>
              <a:t>Limitations and Suggestions </a:t>
            </a:r>
            <a:br>
              <a:rPr lang="en-US" dirty="0"/>
            </a:br>
            <a:endParaRPr lang="en-US" dirty="0"/>
          </a:p>
        </p:txBody>
      </p:sp>
      <p:sp>
        <p:nvSpPr>
          <p:cNvPr id="3" name="Content Placeholder 2">
            <a:extLst>
              <a:ext uri="{FF2B5EF4-FFF2-40B4-BE49-F238E27FC236}">
                <a16:creationId xmlns:a16="http://schemas.microsoft.com/office/drawing/2014/main" id="{45418637-4677-DC45-86ED-A38F5123E427}"/>
              </a:ext>
            </a:extLst>
          </p:cNvPr>
          <p:cNvSpPr>
            <a:spLocks noGrp="1"/>
          </p:cNvSpPr>
          <p:nvPr>
            <p:ph idx="1"/>
          </p:nvPr>
        </p:nvSpPr>
        <p:spPr>
          <a:xfrm>
            <a:off x="1783651" y="1694928"/>
            <a:ext cx="9217723" cy="4355016"/>
          </a:xfrm>
        </p:spPr>
        <p:txBody>
          <a:bodyPr>
            <a:noAutofit/>
          </a:bodyPr>
          <a:lstStyle/>
          <a:p>
            <a:pPr algn="just"/>
            <a:r>
              <a:rPr lang="en-US" sz="1800" dirty="0"/>
              <a:t>This project was done only considering best place to open a new restaurant in Hyderabad, India. </a:t>
            </a:r>
          </a:p>
          <a:p>
            <a:pPr algn="just"/>
            <a:r>
              <a:rPr lang="en-US" sz="1800" dirty="0"/>
              <a:t>There are also other factors such as population and income of residents that could influence the decision of selecting a place to open a new restaurant.</a:t>
            </a:r>
          </a:p>
          <a:p>
            <a:pPr algn="just"/>
            <a:r>
              <a:rPr lang="en-US" sz="1800" dirty="0"/>
              <a:t>Future research may include a methodology to estimate such data to be used in clustering algorithm to determine the preferred locations to open a new restaurant in Hyderabad.</a:t>
            </a:r>
          </a:p>
          <a:p>
            <a:pPr algn="just"/>
            <a:r>
              <a:rPr lang="en-US" sz="1800" dirty="0"/>
              <a:t>In addition, Sandbox Tier Account of Foursquare API is used here that has limitations to the number of API calls and results returned.</a:t>
            </a:r>
          </a:p>
          <a:p>
            <a:pPr algn="just"/>
            <a:r>
              <a:rPr lang="en-US" sz="1800" dirty="0"/>
              <a:t>Future research may use paid account to overcome these limitations to get results. </a:t>
            </a:r>
          </a:p>
        </p:txBody>
      </p:sp>
    </p:spTree>
    <p:extLst>
      <p:ext uri="{BB962C8B-B14F-4D97-AF65-F5344CB8AC3E}">
        <p14:creationId xmlns:p14="http://schemas.microsoft.com/office/powerpoint/2010/main" val="342478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{E8B4C4CD-FF31-4D49-967A-7A4ADB7F1709}tf16401378</Template>
  <TotalTime>139</TotalTime>
  <Words>763</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OPENING A NEW RESTAURANT IN HYDERABAD, INDIA  Name: Varija Reddy Sankapalli Date: 11/24/2020 </vt:lpstr>
      <vt:lpstr>Introduction</vt:lpstr>
      <vt:lpstr>Business Problem </vt:lpstr>
      <vt:lpstr>Data Required</vt:lpstr>
      <vt:lpstr>Hyderabad City Map</vt:lpstr>
      <vt:lpstr>Methodology </vt:lpstr>
      <vt:lpstr>Results</vt:lpstr>
      <vt:lpstr>Discussions</vt:lpstr>
      <vt:lpstr>Limitations and Suggestions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RESTAURANT IN HYDERABAD, INDIA   </dc:title>
  <dc:creator>Rajesh Vaddi</dc:creator>
  <cp:lastModifiedBy>Rajesh Vaddi</cp:lastModifiedBy>
  <cp:revision>22</cp:revision>
  <dcterms:created xsi:type="dcterms:W3CDTF">2020-11-27T22:32:18Z</dcterms:created>
  <dcterms:modified xsi:type="dcterms:W3CDTF">2020-11-28T00:51:59Z</dcterms:modified>
</cp:coreProperties>
</file>