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2B0EFD-28DF-41A4-A4C4-415A3660BB5F}">
          <p14:sldIdLst>
            <p14:sldId id="256"/>
            <p14:sldId id="257"/>
            <p14:sldId id="258"/>
            <p14:sldId id="259"/>
            <p14:sldId id="260"/>
            <p14:sldId id="262"/>
            <p14:sldId id="261"/>
            <p14:sldId id="263"/>
            <p14:sldId id="264"/>
            <p14:sldId id="266"/>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4660"/>
  </p:normalViewPr>
  <p:slideViewPr>
    <p:cSldViewPr snapToGrid="0">
      <p:cViewPr varScale="1">
        <p:scale>
          <a:sx n="74" d="100"/>
          <a:sy n="74" d="100"/>
        </p:scale>
        <p:origin x="9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179612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94090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453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191966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943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273213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15202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375546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99508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F668E-B714-4C89-8221-234774F2B207}"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1444700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F668E-B714-4C89-8221-234774F2B207}"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323342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F668E-B714-4C89-8221-234774F2B207}" type="datetimeFigureOut">
              <a:rPr lang="en-IN" smtClean="0"/>
              <a:t>11-11-2024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397297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F668E-B714-4C89-8221-234774F2B207}"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45171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F668E-B714-4C89-8221-234774F2B207}" type="datetimeFigureOut">
              <a:rPr lang="en-IN" smtClean="0"/>
              <a:t>11-11-2024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199541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F668E-B714-4C89-8221-234774F2B207}"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18109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F668E-B714-4C89-8221-234774F2B207}"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D46D75-5D61-45E5-9B9C-120D9316CA49}" type="slidenum">
              <a:rPr lang="en-IN" smtClean="0"/>
              <a:t>‹#›</a:t>
            </a:fld>
            <a:endParaRPr lang="en-IN"/>
          </a:p>
        </p:txBody>
      </p:sp>
    </p:spTree>
    <p:extLst>
      <p:ext uri="{BB962C8B-B14F-4D97-AF65-F5344CB8AC3E}">
        <p14:creationId xmlns:p14="http://schemas.microsoft.com/office/powerpoint/2010/main" val="369333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3F668E-B714-4C89-8221-234774F2B207}" type="datetimeFigureOut">
              <a:rPr lang="en-IN" smtClean="0"/>
              <a:t>11-11-2024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D46D75-5D61-45E5-9B9C-120D9316CA49}" type="slidenum">
              <a:rPr lang="en-IN" smtClean="0"/>
              <a:t>‹#›</a:t>
            </a:fld>
            <a:endParaRPr lang="en-IN"/>
          </a:p>
        </p:txBody>
      </p:sp>
    </p:spTree>
    <p:extLst>
      <p:ext uri="{BB962C8B-B14F-4D97-AF65-F5344CB8AC3E}">
        <p14:creationId xmlns:p14="http://schemas.microsoft.com/office/powerpoint/2010/main" val="3716288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0E87-6EA9-26E6-1C5A-6F8723698A67}"/>
              </a:ext>
            </a:extLst>
          </p:cNvPr>
          <p:cNvSpPr>
            <a:spLocks noGrp="1"/>
          </p:cNvSpPr>
          <p:nvPr>
            <p:ph type="ctrTitle"/>
          </p:nvPr>
        </p:nvSpPr>
        <p:spPr>
          <a:xfrm>
            <a:off x="814388" y="2404534"/>
            <a:ext cx="8729662" cy="1646302"/>
          </a:xfrm>
        </p:spPr>
        <p:txBody>
          <a:bodyPr/>
          <a:lstStyle/>
          <a:p>
            <a:r>
              <a:rPr lang="en-IN" dirty="0"/>
              <a:t>Innovative approaches to thyroid disease diagnosis and forecasting</a:t>
            </a:r>
          </a:p>
        </p:txBody>
      </p:sp>
      <p:sp>
        <p:nvSpPr>
          <p:cNvPr id="6" name="TextBox 5">
            <a:extLst>
              <a:ext uri="{FF2B5EF4-FFF2-40B4-BE49-F238E27FC236}">
                <a16:creationId xmlns:a16="http://schemas.microsoft.com/office/drawing/2014/main" id="{627D49C4-395C-86AF-1E86-38858A1312DB}"/>
              </a:ext>
            </a:extLst>
          </p:cNvPr>
          <p:cNvSpPr txBox="1"/>
          <p:nvPr/>
        </p:nvSpPr>
        <p:spPr>
          <a:xfrm>
            <a:off x="5257799" y="5100638"/>
            <a:ext cx="4029075" cy="1477328"/>
          </a:xfrm>
          <a:prstGeom prst="rect">
            <a:avLst/>
          </a:prstGeom>
          <a:noFill/>
        </p:spPr>
        <p:txBody>
          <a:bodyPr wrap="square" rtlCol="0">
            <a:spAutoFit/>
          </a:bodyPr>
          <a:lstStyle/>
          <a:p>
            <a:r>
              <a:rPr lang="en-IN" dirty="0"/>
              <a:t>TEAM MEMBERS :</a:t>
            </a:r>
          </a:p>
          <a:p>
            <a:r>
              <a:rPr lang="en-IN" dirty="0">
                <a:latin typeface="Times New Roman" panose="02020603050405020304" pitchFamily="18" charset="0"/>
                <a:cs typeface="Times New Roman" panose="02020603050405020304" pitchFamily="18" charset="0"/>
              </a:rPr>
              <a:t>       N. JYOTHI PRIYA -21MIS0417</a:t>
            </a:r>
          </a:p>
          <a:p>
            <a:r>
              <a:rPr lang="en-IN" dirty="0">
                <a:latin typeface="Times New Roman" panose="02020603050405020304" pitchFamily="18" charset="0"/>
                <a:cs typeface="Times New Roman" panose="02020603050405020304" pitchFamily="18" charset="0"/>
              </a:rPr>
              <a:t>       S.VARUN KUMAR-21MIS0462</a:t>
            </a:r>
          </a:p>
          <a:p>
            <a:r>
              <a:rPr lang="en-IN">
                <a:latin typeface="Times New Roman" panose="02020603050405020304" pitchFamily="18" charset="0"/>
                <a:cs typeface="Times New Roman" panose="02020603050405020304" pitchFamily="18" charset="0"/>
              </a:rPr>
              <a:t>  PH: 9159185309  /6382555591</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78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5CF013-12EB-C6CA-627D-34F4AAC3CEEA}"/>
              </a:ext>
            </a:extLst>
          </p:cNvPr>
          <p:cNvPicPr>
            <a:picLocks noChangeAspect="1"/>
          </p:cNvPicPr>
          <p:nvPr/>
        </p:nvPicPr>
        <p:blipFill>
          <a:blip r:embed="rId2"/>
          <a:stretch>
            <a:fillRect/>
          </a:stretch>
        </p:blipFill>
        <p:spPr>
          <a:xfrm>
            <a:off x="1438182" y="1509797"/>
            <a:ext cx="6782747" cy="2429214"/>
          </a:xfrm>
          <a:prstGeom prst="rect">
            <a:avLst/>
          </a:prstGeom>
        </p:spPr>
      </p:pic>
      <p:sp>
        <p:nvSpPr>
          <p:cNvPr id="5" name="Title 4">
            <a:extLst>
              <a:ext uri="{FF2B5EF4-FFF2-40B4-BE49-F238E27FC236}">
                <a16:creationId xmlns:a16="http://schemas.microsoft.com/office/drawing/2014/main" id="{8F6566B8-D2FB-3798-104B-EA30355D2031}"/>
              </a:ext>
            </a:extLst>
          </p:cNvPr>
          <p:cNvSpPr>
            <a:spLocks noGrp="1"/>
          </p:cNvSpPr>
          <p:nvPr>
            <p:ph type="title"/>
          </p:nvPr>
        </p:nvSpPr>
        <p:spPr>
          <a:xfrm>
            <a:off x="677334" y="609600"/>
            <a:ext cx="8596668" cy="546100"/>
          </a:xfrm>
        </p:spPr>
        <p:txBody>
          <a:bodyPr>
            <a:normAutofit fontScale="90000"/>
          </a:bodyPr>
          <a:lstStyle/>
          <a:p>
            <a:r>
              <a:rPr lang="en-IN" dirty="0"/>
              <a:t>RANGES:</a:t>
            </a:r>
          </a:p>
        </p:txBody>
      </p:sp>
    </p:spTree>
    <p:extLst>
      <p:ext uri="{BB962C8B-B14F-4D97-AF65-F5344CB8AC3E}">
        <p14:creationId xmlns:p14="http://schemas.microsoft.com/office/powerpoint/2010/main" val="175461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05EB-0583-9BFC-9547-775BA413CE10}"/>
              </a:ext>
            </a:extLst>
          </p:cNvPr>
          <p:cNvSpPr>
            <a:spLocks noGrp="1"/>
          </p:cNvSpPr>
          <p:nvPr>
            <p:ph type="title"/>
          </p:nvPr>
        </p:nvSpPr>
        <p:spPr>
          <a:xfrm>
            <a:off x="457200" y="271464"/>
            <a:ext cx="7786688" cy="957262"/>
          </a:xfrm>
        </p:spPr>
        <p:txBody>
          <a:bodyPr>
            <a:normAutofit/>
          </a:bodyPr>
          <a:lstStyle/>
          <a:p>
            <a:r>
              <a:rPr lang="en-IN" dirty="0"/>
              <a:t>Web application :</a:t>
            </a:r>
          </a:p>
        </p:txBody>
      </p:sp>
      <p:sp>
        <p:nvSpPr>
          <p:cNvPr id="4" name="TextBox 3">
            <a:extLst>
              <a:ext uri="{FF2B5EF4-FFF2-40B4-BE49-F238E27FC236}">
                <a16:creationId xmlns:a16="http://schemas.microsoft.com/office/drawing/2014/main" id="{6DB5FD44-85EE-19D1-5E17-45D7E9B01E96}"/>
              </a:ext>
            </a:extLst>
          </p:cNvPr>
          <p:cNvSpPr txBox="1"/>
          <p:nvPr/>
        </p:nvSpPr>
        <p:spPr>
          <a:xfrm>
            <a:off x="142875" y="1328737"/>
            <a:ext cx="10515600" cy="369332"/>
          </a:xfrm>
          <a:prstGeom prst="rect">
            <a:avLst/>
          </a:prstGeom>
          <a:noFill/>
        </p:spPr>
        <p:txBody>
          <a:bodyPr wrap="square">
            <a:spAutoFit/>
          </a:bodyPr>
          <a:lstStyle/>
          <a:p>
            <a:r>
              <a:rPr lang="en-US" dirty="0"/>
              <a:t> </a:t>
            </a:r>
            <a:endParaRPr lang="en-IN" dirty="0"/>
          </a:p>
        </p:txBody>
      </p:sp>
      <p:sp>
        <p:nvSpPr>
          <p:cNvPr id="6" name="TextBox 5">
            <a:extLst>
              <a:ext uri="{FF2B5EF4-FFF2-40B4-BE49-F238E27FC236}">
                <a16:creationId xmlns:a16="http://schemas.microsoft.com/office/drawing/2014/main" id="{7355E423-6DCE-95C5-1265-2B83B691E363}"/>
              </a:ext>
            </a:extLst>
          </p:cNvPr>
          <p:cNvSpPr txBox="1"/>
          <p:nvPr/>
        </p:nvSpPr>
        <p:spPr>
          <a:xfrm>
            <a:off x="396875" y="586353"/>
            <a:ext cx="10515600" cy="5078313"/>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Train SVM Model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Preprocess Data: Clean and prepare the dataset (features: age, sex, TSH, T3, TT4, T4U, FTI).</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Train the SVM: Use scikit-</a:t>
            </a:r>
            <a:r>
              <a:rPr lang="en-US" dirty="0" err="1">
                <a:latin typeface="Times New Roman" panose="02020603050405020304" pitchFamily="18" charset="0"/>
                <a:cs typeface="Times New Roman" panose="02020603050405020304" pitchFamily="18" charset="0"/>
              </a:rPr>
              <a:t>learn’s</a:t>
            </a:r>
            <a:r>
              <a:rPr lang="en-US" dirty="0">
                <a:latin typeface="Times New Roman" panose="02020603050405020304" pitchFamily="18" charset="0"/>
                <a:cs typeface="Times New Roman" panose="02020603050405020304" pitchFamily="18" charset="0"/>
              </a:rPr>
              <a:t> SVM to train the model on the prepared data.</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Save the Model: Save the trained SVM model using pickle.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Build Stream lit Web Application: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Create User Interface: Design an interface where users can input data (age, sex, and medical info).</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Load Trained Model: Import the saved SVM model into the Stream lit app.</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Preprocess Inputs: Format the user inputs for SVM prediction.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Display Results: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Predict with SVM: Use the SVM model to make predictions based on the input data.</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Show Diagnosis: Display the prediction result (diagnosis) on the app for the user.</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4110B35-37FA-62EB-6805-2C94B00A45C1}"/>
              </a:ext>
            </a:extLst>
          </p:cNvPr>
          <p:cNvSpPr txBox="1"/>
          <p:nvPr/>
        </p:nvSpPr>
        <p:spPr>
          <a:xfrm>
            <a:off x="457200" y="4714875"/>
            <a:ext cx="8201025" cy="1754326"/>
          </a:xfrm>
          <a:prstGeom prst="rect">
            <a:avLst/>
          </a:prstGeom>
          <a:noFill/>
        </p:spPr>
        <p:txBody>
          <a:bodyPr wrap="square">
            <a:spAutoFit/>
          </a:bodyPr>
          <a:lstStyle/>
          <a:p>
            <a:endParaRPr lang="en-US" b="1" dirty="0"/>
          </a:p>
          <a:p>
            <a:endParaRPr lang="en-US" b="1" dirty="0"/>
          </a:p>
          <a:p>
            <a:endParaRPr lang="en-US" b="1" dirty="0"/>
          </a:p>
          <a:p>
            <a:endParaRPr lang="en-US" b="1" dirty="0"/>
          </a:p>
          <a:p>
            <a:r>
              <a:rPr lang="en-US" b="1" dirty="0">
                <a:solidFill>
                  <a:srgbClr val="92D050"/>
                </a:solidFill>
              </a:rPr>
              <a:t>“Stream lit”</a:t>
            </a:r>
            <a:r>
              <a:rPr lang="en-US" dirty="0"/>
              <a:t> is an open-source Python library that allows you to quickly create interactive web applications for machine learning</a:t>
            </a:r>
            <a:endParaRPr lang="en-IN" dirty="0"/>
          </a:p>
        </p:txBody>
      </p:sp>
    </p:spTree>
    <p:extLst>
      <p:ext uri="{BB962C8B-B14F-4D97-AF65-F5344CB8AC3E}">
        <p14:creationId xmlns:p14="http://schemas.microsoft.com/office/powerpoint/2010/main" val="256811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89DA-4492-EA52-F847-D6C2008B1BB1}"/>
              </a:ext>
            </a:extLst>
          </p:cNvPr>
          <p:cNvSpPr>
            <a:spLocks noGrp="1"/>
          </p:cNvSpPr>
          <p:nvPr>
            <p:ph type="title"/>
          </p:nvPr>
        </p:nvSpPr>
        <p:spPr>
          <a:xfrm rot="10800000" flipV="1">
            <a:off x="1473200" y="1930400"/>
            <a:ext cx="7800802" cy="927100"/>
          </a:xfrm>
        </p:spPr>
        <p:txBody>
          <a:bodyPr>
            <a:normAutofit fontScale="90000"/>
          </a:bodyPr>
          <a:lstStyle/>
          <a:p>
            <a:r>
              <a:rPr lang="en-IN" dirty="0"/>
              <a:t>                  </a:t>
            </a:r>
            <a:br>
              <a:rPr lang="en-IN" dirty="0"/>
            </a:br>
            <a:br>
              <a:rPr lang="en-IN" dirty="0"/>
            </a:br>
            <a:r>
              <a:rPr lang="en-IN" dirty="0"/>
              <a:t>                      </a:t>
            </a:r>
            <a:r>
              <a:rPr lang="en-IN" sz="4400" dirty="0"/>
              <a:t>THANK YOU</a:t>
            </a:r>
            <a:endParaRPr lang="en-IN" dirty="0"/>
          </a:p>
        </p:txBody>
      </p:sp>
    </p:spTree>
    <p:extLst>
      <p:ext uri="{BB962C8B-B14F-4D97-AF65-F5344CB8AC3E}">
        <p14:creationId xmlns:p14="http://schemas.microsoft.com/office/powerpoint/2010/main" val="260547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A5EF-B5A4-A061-3B49-B9593B2AB1F0}"/>
              </a:ext>
            </a:extLst>
          </p:cNvPr>
          <p:cNvSpPr>
            <a:spLocks noGrp="1"/>
          </p:cNvSpPr>
          <p:nvPr>
            <p:ph type="title"/>
          </p:nvPr>
        </p:nvSpPr>
        <p:spPr>
          <a:xfrm>
            <a:off x="677334" y="609600"/>
            <a:ext cx="8596668" cy="712573"/>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2A5B537-A483-C0D7-A803-E815AA3852D3}"/>
              </a:ext>
            </a:extLst>
          </p:cNvPr>
          <p:cNvSpPr>
            <a:spLocks noGrp="1"/>
          </p:cNvSpPr>
          <p:nvPr>
            <p:ph idx="1"/>
          </p:nvPr>
        </p:nvSpPr>
        <p:spPr>
          <a:xfrm>
            <a:off x="763832" y="1334530"/>
            <a:ext cx="9183358" cy="469556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Thyroid classification presents significant challenges in clinical practice due to the complexity and variability of thyroid diseases and nodules. Traditional diagnostic methods rely heavily on subjective interpretation, leading to inter-observer variability, potential misdiagnosis, and delays in appropriate treatment. This underscores the urgent need for more accurate and efficient classification methods. In response, this study explores the use of machine learning techniques to address these challenges. The goal is to develop robust, reliable models that can effectively distinguish between various types of thyroid nodules and diseases. These models will leverage diverse data sources, including medical imaging, clinical features, and genetic information. By overcoming the limitations of conventional methods, the proposed machine learning models aim to provide clinicians with objective, automated tools that can enhance diagnostic accuracy and support better-informed treatment decisions.</a:t>
            </a:r>
          </a:p>
          <a:p>
            <a:endParaRPr lang="en-IN" dirty="0"/>
          </a:p>
        </p:txBody>
      </p:sp>
    </p:spTree>
    <p:extLst>
      <p:ext uri="{BB962C8B-B14F-4D97-AF65-F5344CB8AC3E}">
        <p14:creationId xmlns:p14="http://schemas.microsoft.com/office/powerpoint/2010/main" val="303095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8B27-02FE-DB49-440F-10540A00EBEB}"/>
              </a:ext>
            </a:extLst>
          </p:cNvPr>
          <p:cNvSpPr>
            <a:spLocks noGrp="1"/>
          </p:cNvSpPr>
          <p:nvPr>
            <p:ph type="title"/>
          </p:nvPr>
        </p:nvSpPr>
        <p:spPr>
          <a:xfrm>
            <a:off x="677334" y="609600"/>
            <a:ext cx="8596668" cy="663146"/>
          </a:xfrm>
        </p:spPr>
        <p:txBody>
          <a:bodyPr>
            <a:normAutofit fontScale="90000"/>
          </a:bodyPr>
          <a:lstStyle/>
          <a:p>
            <a:r>
              <a:rPr lang="en-US" b="1" dirty="0"/>
              <a:t>Objective:</a:t>
            </a:r>
            <a:br>
              <a:rPr lang="en-US" dirty="0"/>
            </a:br>
            <a:endParaRPr lang="en-IN" dirty="0"/>
          </a:p>
        </p:txBody>
      </p:sp>
      <p:sp>
        <p:nvSpPr>
          <p:cNvPr id="3" name="Content Placeholder 2">
            <a:extLst>
              <a:ext uri="{FF2B5EF4-FFF2-40B4-BE49-F238E27FC236}">
                <a16:creationId xmlns:a16="http://schemas.microsoft.com/office/drawing/2014/main" id="{7C0BF6D2-A903-D7B2-4F50-921916CF218C}"/>
              </a:ext>
            </a:extLst>
          </p:cNvPr>
          <p:cNvSpPr>
            <a:spLocks noGrp="1"/>
          </p:cNvSpPr>
          <p:nvPr>
            <p:ph idx="1"/>
          </p:nvPr>
        </p:nvSpPr>
        <p:spPr>
          <a:xfrm>
            <a:off x="677333" y="1186249"/>
            <a:ext cx="9035077" cy="4917989"/>
          </a:xfrm>
        </p:spPr>
        <p:txBody>
          <a:bodyPr>
            <a:normAutofit/>
          </a:bodyPr>
          <a:lstStyle/>
          <a:p>
            <a:pPr marL="0" indent="0">
              <a:buNone/>
            </a:pPr>
            <a:r>
              <a:rPr lang="en-US" dirty="0"/>
              <a:t>To Develop and evaluate machine learning-based models for the accurate classification of thyroid nodules and diseases. Specifically, the objectives are:</a:t>
            </a:r>
          </a:p>
          <a:p>
            <a:pPr>
              <a:buFont typeface="+mj-lt"/>
              <a:buAutoNum type="arabicPeriod"/>
            </a:pPr>
            <a:r>
              <a:rPr lang="en-US" dirty="0"/>
              <a:t>To design robust machine learning models capable of differentiating between various types of thyroid nodules and diseases using a range of data sources, including medical imaging, clinical features, and genetic information.</a:t>
            </a:r>
          </a:p>
          <a:p>
            <a:pPr>
              <a:buFont typeface="+mj-lt"/>
              <a:buAutoNum type="arabicPeriod"/>
            </a:pPr>
            <a:r>
              <a:rPr lang="en-US" dirty="0"/>
              <a:t>To assess the effectiveness of different machine learning algorithms in terms of accuracy, sensitivity, specificity, and overall diagnostic performance.</a:t>
            </a:r>
          </a:p>
          <a:p>
            <a:pPr>
              <a:buFont typeface="+mj-lt"/>
              <a:buAutoNum type="arabicPeriod"/>
            </a:pPr>
            <a:r>
              <a:rPr lang="en-US" dirty="0"/>
              <a:t>To reduce inter-observer variability and enhance the reliability of thyroid disease diagnosis by providing clinicians with an automated, objective decision-support tool.</a:t>
            </a:r>
          </a:p>
          <a:p>
            <a:pPr>
              <a:buFont typeface="+mj-lt"/>
              <a:buAutoNum type="arabicPeriod"/>
            </a:pPr>
            <a:r>
              <a:rPr lang="en-US" dirty="0"/>
              <a:t>To explore the integration of multimodal data (e.g., imaging, clinical data, genetic information) for improving model performance and diagnostic precision.</a:t>
            </a:r>
          </a:p>
          <a:p>
            <a:pPr>
              <a:buFont typeface="+mj-lt"/>
              <a:buAutoNum type="arabicPeriod"/>
            </a:pPr>
            <a:r>
              <a:rPr lang="en-US" dirty="0"/>
              <a:t>To contribute to the improvement of clinical decision-making, enabling timely and accurate treatment for patients with thyroid conditions.</a:t>
            </a:r>
          </a:p>
          <a:p>
            <a:endParaRPr lang="en-IN" dirty="0"/>
          </a:p>
        </p:txBody>
      </p:sp>
    </p:spTree>
    <p:extLst>
      <p:ext uri="{BB962C8B-B14F-4D97-AF65-F5344CB8AC3E}">
        <p14:creationId xmlns:p14="http://schemas.microsoft.com/office/powerpoint/2010/main" val="355473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25CC-03E9-A7D1-E1A4-9059C98BE596}"/>
              </a:ext>
            </a:extLst>
          </p:cNvPr>
          <p:cNvSpPr>
            <a:spLocks noGrp="1"/>
          </p:cNvSpPr>
          <p:nvPr>
            <p:ph type="title"/>
          </p:nvPr>
        </p:nvSpPr>
        <p:spPr>
          <a:xfrm>
            <a:off x="677334" y="609600"/>
            <a:ext cx="8596668" cy="477795"/>
          </a:xfrm>
        </p:spPr>
        <p:txBody>
          <a:bodyPr>
            <a:normAutofit fontScale="90000"/>
          </a:bodyPr>
          <a:lstStyle/>
          <a:p>
            <a:r>
              <a:rPr lang="en-IN" u="sng" dirty="0"/>
              <a:t>Scope:</a:t>
            </a:r>
          </a:p>
        </p:txBody>
      </p:sp>
      <p:sp>
        <p:nvSpPr>
          <p:cNvPr id="3" name="Content Placeholder 2">
            <a:extLst>
              <a:ext uri="{FF2B5EF4-FFF2-40B4-BE49-F238E27FC236}">
                <a16:creationId xmlns:a16="http://schemas.microsoft.com/office/drawing/2014/main" id="{654ABBC1-E107-3FC0-02DA-B190C1EB873D}"/>
              </a:ext>
            </a:extLst>
          </p:cNvPr>
          <p:cNvSpPr>
            <a:spLocks noGrp="1"/>
          </p:cNvSpPr>
          <p:nvPr>
            <p:ph idx="1"/>
          </p:nvPr>
        </p:nvSpPr>
        <p:spPr>
          <a:xfrm>
            <a:off x="677334" y="1285103"/>
            <a:ext cx="8596668" cy="473263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1. </a:t>
            </a:r>
            <a:r>
              <a:rPr lang="en-US" u="sng" dirty="0">
                <a:latin typeface="Times New Roman" panose="02020603050405020304" pitchFamily="18" charset="0"/>
                <a:cs typeface="Times New Roman" panose="02020603050405020304" pitchFamily="18" charset="0"/>
              </a:rPr>
              <a:t>Data Collection and Preprocessing:</a:t>
            </a:r>
          </a:p>
          <a:p>
            <a:r>
              <a:rPr lang="en-US" dirty="0">
                <a:latin typeface="Times New Roman" panose="02020603050405020304" pitchFamily="18" charset="0"/>
                <a:cs typeface="Times New Roman" panose="02020603050405020304" pitchFamily="18" charset="0"/>
              </a:rPr>
              <a:t>   The project will collect data on thyroid nodules and diseases, including medical images (ultrasound, CT scans), patient information (e.g., demographics, medical history), and genetic data when available.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a:t>
            </a:r>
            <a:r>
              <a:rPr lang="en-US" u="sng" dirty="0">
                <a:latin typeface="Times New Roman" panose="02020603050405020304" pitchFamily="18" charset="0"/>
                <a:cs typeface="Times New Roman" panose="02020603050405020304" pitchFamily="18" charset="0"/>
              </a:rPr>
              <a:t>. Model Development:</a:t>
            </a:r>
          </a:p>
          <a:p>
            <a:r>
              <a:rPr lang="en-US" dirty="0">
                <a:latin typeface="Times New Roman" panose="02020603050405020304" pitchFamily="18" charset="0"/>
                <a:cs typeface="Times New Roman" panose="02020603050405020304" pitchFamily="18" charset="0"/>
              </a:rPr>
              <a:t>   Different machine learning methods, including Random Forest, SVM, and Convolutional Neural Networks (CNN), will be used to develop models that can distinguish between benign and malignant thyroid nodules.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a:t>
            </a:r>
            <a:r>
              <a:rPr lang="en-US" u="sng"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   The models will be tested using metrics like accuracy, precision, and recall to assess their performance.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77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299C0-1E43-8CFF-5AF0-8DA9CD2E65D1}"/>
              </a:ext>
            </a:extLst>
          </p:cNvPr>
          <p:cNvSpPr>
            <a:spLocks noGrp="1"/>
          </p:cNvSpPr>
          <p:nvPr>
            <p:ph idx="1"/>
          </p:nvPr>
        </p:nvSpPr>
        <p:spPr>
          <a:xfrm>
            <a:off x="457200" y="766119"/>
            <a:ext cx="8816802" cy="5041557"/>
          </a:xfrm>
        </p:spPr>
        <p:txBody>
          <a:bodyPr>
            <a:normAutofit/>
          </a:bodyPr>
          <a:lstStyle/>
          <a:p>
            <a:pPr marL="0" indent="0">
              <a:buNone/>
            </a:pPr>
            <a:r>
              <a:rPr lang="en-US" dirty="0"/>
              <a:t>4. </a:t>
            </a:r>
            <a:r>
              <a:rPr lang="en-US" u="sng" dirty="0"/>
              <a:t>Integration of Multimodal Data:</a:t>
            </a:r>
          </a:p>
          <a:p>
            <a:r>
              <a:rPr lang="en-US" dirty="0"/>
              <a:t>   The project will combine data from multiple sources (e.g., images, clinical data, genetics) to improve the model's performance and diagnostic accuracy.</a:t>
            </a:r>
          </a:p>
          <a:p>
            <a:endParaRPr lang="en-US" dirty="0"/>
          </a:p>
          <a:p>
            <a:pPr marL="0" indent="0">
              <a:buNone/>
            </a:pPr>
            <a:r>
              <a:rPr lang="en-US" dirty="0"/>
              <a:t>5. </a:t>
            </a:r>
            <a:r>
              <a:rPr lang="en-US" u="sng" dirty="0"/>
              <a:t>Clinical Application:</a:t>
            </a:r>
          </a:p>
          <a:p>
            <a:r>
              <a:rPr lang="en-US" dirty="0"/>
              <a:t>   The goal is to create an automated tool that assists doctors in diagnosing thyroid conditions, reducing errors and speeding up the process.</a:t>
            </a:r>
          </a:p>
          <a:p>
            <a:endParaRPr lang="en-US" dirty="0"/>
          </a:p>
          <a:p>
            <a:pPr marL="0" indent="0">
              <a:buNone/>
            </a:pPr>
            <a:r>
              <a:rPr lang="en-US" dirty="0"/>
              <a:t>6. </a:t>
            </a:r>
            <a:r>
              <a:rPr lang="en-US" u="sng" dirty="0"/>
              <a:t>Limitations and Future Work:</a:t>
            </a:r>
          </a:p>
          <a:p>
            <a:r>
              <a:rPr lang="en-US" dirty="0"/>
              <a:t>    The project will focus on available datasets, so it may not cover all thyroid diseases.</a:t>
            </a:r>
          </a:p>
          <a:p>
            <a:r>
              <a:rPr lang="en-US" dirty="0"/>
              <a:t>    Future work will explore improving the models and incorporating more diverse data sources for broader applicability.</a:t>
            </a:r>
          </a:p>
          <a:p>
            <a:endParaRPr lang="en-US" dirty="0"/>
          </a:p>
          <a:p>
            <a:endParaRPr lang="en-IN" dirty="0"/>
          </a:p>
        </p:txBody>
      </p:sp>
    </p:spTree>
    <p:extLst>
      <p:ext uri="{BB962C8B-B14F-4D97-AF65-F5344CB8AC3E}">
        <p14:creationId xmlns:p14="http://schemas.microsoft.com/office/powerpoint/2010/main" val="316707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80AC-153C-8207-758A-4D4ED3C8E5E5}"/>
              </a:ext>
            </a:extLst>
          </p:cNvPr>
          <p:cNvSpPr>
            <a:spLocks noGrp="1"/>
          </p:cNvSpPr>
          <p:nvPr>
            <p:ph type="title"/>
          </p:nvPr>
        </p:nvSpPr>
        <p:spPr/>
        <p:txBody>
          <a:bodyPr/>
          <a:lstStyle/>
          <a:p>
            <a:r>
              <a:rPr lang="en-IN" u="sng" dirty="0"/>
              <a:t>Module description:</a:t>
            </a:r>
          </a:p>
        </p:txBody>
      </p:sp>
      <p:sp>
        <p:nvSpPr>
          <p:cNvPr id="3" name="Content Placeholder 2">
            <a:extLst>
              <a:ext uri="{FF2B5EF4-FFF2-40B4-BE49-F238E27FC236}">
                <a16:creationId xmlns:a16="http://schemas.microsoft.com/office/drawing/2014/main" id="{CAB2FF5B-8C7E-1CA7-F75B-BBAE373590EC}"/>
              </a:ext>
            </a:extLst>
          </p:cNvPr>
          <p:cNvSpPr>
            <a:spLocks noGrp="1"/>
          </p:cNvSpPr>
          <p:nvPr>
            <p:ph idx="1"/>
          </p:nvPr>
        </p:nvSpPr>
        <p:spPr>
          <a:xfrm>
            <a:off x="677334" y="1594023"/>
            <a:ext cx="8596668" cy="4654378"/>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1. </a:t>
            </a:r>
            <a:r>
              <a:rPr lang="en-US" u="sng"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 Gathering diverse and comprehensive data relevant for thyroid classification, including medical images (e.g., ultrasound, CT scans), clinical features (e.g., patient demographics, test results), and other pertinent data sources.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2. </a:t>
            </a:r>
            <a:r>
              <a:rPr lang="en-US" u="sng" dirty="0">
                <a:latin typeface="Times New Roman" panose="02020603050405020304" pitchFamily="18" charset="0"/>
                <a:cs typeface="Times New Roman" panose="02020603050405020304" pitchFamily="18" charset="0"/>
              </a:rPr>
              <a:t>Data Preprocessing:</a:t>
            </a:r>
          </a:p>
          <a:p>
            <a:r>
              <a:rPr lang="en-US" dirty="0">
                <a:latin typeface="Times New Roman" panose="02020603050405020304" pitchFamily="18" charset="0"/>
                <a:cs typeface="Times New Roman" panose="02020603050405020304" pitchFamily="18" charset="0"/>
              </a:rPr>
              <a:t> Preparing the dataset for machine learning by cleaning the data, handling missing values, standardizing or normalizing features, and splitting the dataset into training, validation, and test subsets.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3. </a:t>
            </a:r>
            <a:r>
              <a:rPr lang="en-US" u="sng" dirty="0">
                <a:latin typeface="Times New Roman" panose="02020603050405020304" pitchFamily="18" charset="0"/>
                <a:cs typeface="Times New Roman" panose="02020603050405020304" pitchFamily="18" charset="0"/>
              </a:rPr>
              <a:t>Feature Extraction and Selection:</a:t>
            </a:r>
          </a:p>
          <a:p>
            <a:r>
              <a:rPr lang="en-US" dirty="0">
                <a:latin typeface="Times New Roman" panose="02020603050405020304" pitchFamily="18" charset="0"/>
                <a:cs typeface="Times New Roman" panose="02020603050405020304" pitchFamily="18" charset="0"/>
              </a:rPr>
              <a:t> Extracting meaningful features from the data, such as radiomic features from images or statistical analysis of clinical data. Feature selection techniques are applied to identify the most important features for the classification task.</a:t>
            </a:r>
          </a:p>
          <a:p>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88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E444-DE8A-C63A-16C1-2EF7D9DAAD6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338C4EC-7DC8-5B3D-C24E-9EDDB6D98366}"/>
              </a:ext>
            </a:extLst>
          </p:cNvPr>
          <p:cNvSpPr>
            <a:spLocks noGrp="1"/>
          </p:cNvSpPr>
          <p:nvPr>
            <p:ph idx="1"/>
          </p:nvPr>
        </p:nvSpPr>
        <p:spPr>
          <a:xfrm>
            <a:off x="677334" y="609600"/>
            <a:ext cx="8596668" cy="5766485"/>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 4.</a:t>
            </a:r>
            <a:r>
              <a:rPr lang="en-US" u="sng" dirty="0">
                <a:latin typeface="Times New Roman" panose="02020603050405020304" pitchFamily="18" charset="0"/>
                <a:cs typeface="Times New Roman" panose="02020603050405020304" pitchFamily="18" charset="0"/>
              </a:rPr>
              <a:t>Model Selection and Training</a:t>
            </a:r>
          </a:p>
          <a:p>
            <a:r>
              <a:rPr lang="en-US" dirty="0">
                <a:latin typeface="Times New Roman" panose="02020603050405020304" pitchFamily="18" charset="0"/>
                <a:cs typeface="Times New Roman" panose="02020603050405020304" pitchFamily="18" charset="0"/>
              </a:rPr>
              <a:t>  Choosing appropriate machine learning models (e.g., decision trees, SVM, random forests, CNNs, ensemble models) and training them on the preprocessed dataset using the extracted features.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5.</a:t>
            </a:r>
            <a:r>
              <a:rPr lang="en-US" u="sng" dirty="0">
                <a:latin typeface="Times New Roman" panose="02020603050405020304" pitchFamily="18" charset="0"/>
                <a:cs typeface="Times New Roman" panose="02020603050405020304" pitchFamily="18" charset="0"/>
              </a:rPr>
              <a:t> Model Evaluation</a:t>
            </a:r>
          </a:p>
          <a:p>
            <a:r>
              <a:rPr lang="en-US" dirty="0">
                <a:latin typeface="Times New Roman" panose="02020603050405020304" pitchFamily="18" charset="0"/>
                <a:cs typeface="Times New Roman" panose="02020603050405020304" pitchFamily="18" charset="0"/>
              </a:rPr>
              <a:t>  Evaluating model performance using metrics like accuracy, precision, recall, F1-score, and AUC-ROC. The model is assessed on a separate test dataset to measure generalization and effectiveness.</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6. </a:t>
            </a:r>
            <a:r>
              <a:rPr lang="en-US" u="sng" dirty="0">
                <a:latin typeface="Times New Roman" panose="02020603050405020304" pitchFamily="18" charset="0"/>
                <a:cs typeface="Times New Roman" panose="02020603050405020304" pitchFamily="18" charset="0"/>
              </a:rPr>
              <a:t>Model Optimization and Validation</a:t>
            </a:r>
          </a:p>
          <a:p>
            <a:r>
              <a:rPr lang="en-US" dirty="0">
                <a:latin typeface="Times New Roman" panose="02020603050405020304" pitchFamily="18" charset="0"/>
                <a:cs typeface="Times New Roman" panose="02020603050405020304" pitchFamily="18" charset="0"/>
              </a:rPr>
              <a:t>  Fine-tuning model parameters and using hyperparameter optimization techniques to improve performance. The optimized model is validated on independent datasets to ensure its generalizability and reliability.</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7. </a:t>
            </a:r>
            <a:r>
              <a:rPr lang="en-US" u="sng" dirty="0">
                <a:latin typeface="Times New Roman" panose="02020603050405020304" pitchFamily="18" charset="0"/>
                <a:cs typeface="Times New Roman" panose="02020603050405020304" pitchFamily="18" charset="0"/>
              </a:rPr>
              <a:t>Interpretation and Deployment</a:t>
            </a:r>
          </a:p>
          <a:p>
            <a:r>
              <a:rPr lang="en-US" dirty="0">
                <a:latin typeface="Times New Roman" panose="02020603050405020304" pitchFamily="18" charset="0"/>
                <a:cs typeface="Times New Roman" panose="02020603050405020304" pitchFamily="18" charset="0"/>
              </a:rPr>
              <a:t>  Interpreting the model’s predictions and understanding the factors influencing its decisions. Visualization techniques and feature importance analysis help in explaining the model's behavior. Finally, deploying the model into a clinical environment for real-time use.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5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0E8A-243E-2BC2-90D5-8F115086EEE5}"/>
              </a:ext>
            </a:extLst>
          </p:cNvPr>
          <p:cNvSpPr>
            <a:spLocks noGrp="1"/>
          </p:cNvSpPr>
          <p:nvPr>
            <p:ph type="title"/>
          </p:nvPr>
        </p:nvSpPr>
        <p:spPr>
          <a:xfrm>
            <a:off x="667265" y="494270"/>
            <a:ext cx="8606737" cy="531341"/>
          </a:xfrm>
        </p:spPr>
        <p:txBody>
          <a:bodyPr>
            <a:normAutofit fontScale="90000"/>
          </a:bodyPr>
          <a:lstStyle/>
          <a:p>
            <a:r>
              <a:rPr lang="en-IN" u="sng" dirty="0"/>
              <a:t>Flowchart:</a:t>
            </a:r>
          </a:p>
        </p:txBody>
      </p:sp>
      <p:pic>
        <p:nvPicPr>
          <p:cNvPr id="5" name="Content Placeholder 4">
            <a:extLst>
              <a:ext uri="{FF2B5EF4-FFF2-40B4-BE49-F238E27FC236}">
                <a16:creationId xmlns:a16="http://schemas.microsoft.com/office/drawing/2014/main" id="{2434218C-F713-D7C4-A2B1-FC1E06D9629A}"/>
              </a:ext>
            </a:extLst>
          </p:cNvPr>
          <p:cNvPicPr>
            <a:picLocks noGrp="1" noChangeAspect="1"/>
          </p:cNvPicPr>
          <p:nvPr>
            <p:ph idx="1"/>
          </p:nvPr>
        </p:nvPicPr>
        <p:blipFill>
          <a:blip r:embed="rId2"/>
          <a:stretch>
            <a:fillRect/>
          </a:stretch>
        </p:blipFill>
        <p:spPr>
          <a:xfrm>
            <a:off x="2686050" y="1109220"/>
            <a:ext cx="4914900" cy="5694335"/>
          </a:xfrm>
        </p:spPr>
      </p:pic>
    </p:spTree>
    <p:extLst>
      <p:ext uri="{BB962C8B-B14F-4D97-AF65-F5344CB8AC3E}">
        <p14:creationId xmlns:p14="http://schemas.microsoft.com/office/powerpoint/2010/main" val="234309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D2833B-D73E-E8F8-463E-02B3C99AE65B}"/>
              </a:ext>
            </a:extLst>
          </p:cNvPr>
          <p:cNvPicPr>
            <a:picLocks noChangeAspect="1"/>
          </p:cNvPicPr>
          <p:nvPr/>
        </p:nvPicPr>
        <p:blipFill>
          <a:blip r:embed="rId2">
            <a:grayscl/>
          </a:blip>
          <a:stretch>
            <a:fillRect/>
          </a:stretch>
        </p:blipFill>
        <p:spPr>
          <a:xfrm>
            <a:off x="1014414" y="1005365"/>
            <a:ext cx="8002008" cy="3824399"/>
          </a:xfrm>
          <a:prstGeom prst="rect">
            <a:avLst/>
          </a:prstGeom>
        </p:spPr>
      </p:pic>
      <p:sp>
        <p:nvSpPr>
          <p:cNvPr id="5" name="TextBox 4">
            <a:extLst>
              <a:ext uri="{FF2B5EF4-FFF2-40B4-BE49-F238E27FC236}">
                <a16:creationId xmlns:a16="http://schemas.microsoft.com/office/drawing/2014/main" id="{DFE9D8EF-B648-5766-9169-CA0495794717}"/>
              </a:ext>
            </a:extLst>
          </p:cNvPr>
          <p:cNvSpPr txBox="1"/>
          <p:nvPr/>
        </p:nvSpPr>
        <p:spPr>
          <a:xfrm>
            <a:off x="785814" y="5192193"/>
            <a:ext cx="8586786" cy="646331"/>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Why SVM is  Used</a:t>
            </a:r>
            <a:r>
              <a:rPr lang="en-US" dirty="0">
                <a:latin typeface="Times New Roman" panose="02020603050405020304" pitchFamily="18" charset="0"/>
                <a:cs typeface="Times New Roman" panose="02020603050405020304" pitchFamily="18" charset="0"/>
              </a:rPr>
              <a:t>: In this project, SVM was selected because it demonstrated </a:t>
            </a:r>
            <a:r>
              <a:rPr lang="en-US" dirty="0">
                <a:solidFill>
                  <a:srgbClr val="92D050"/>
                </a:solidFill>
                <a:latin typeface="Times New Roman" panose="02020603050405020304" pitchFamily="18" charset="0"/>
                <a:cs typeface="Times New Roman" panose="02020603050405020304" pitchFamily="18" charset="0"/>
              </a:rPr>
              <a:t>higher accuracy </a:t>
            </a:r>
            <a:r>
              <a:rPr lang="en-US" dirty="0">
                <a:latin typeface="Times New Roman" panose="02020603050405020304" pitchFamily="18" charset="0"/>
                <a:cs typeface="Times New Roman" panose="02020603050405020304" pitchFamily="18" charset="0"/>
              </a:rPr>
              <a:t>than Random Forest on the thyroid dataset</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8D9F3BEA-CD7C-D755-4194-10E1235DF024}"/>
              </a:ext>
            </a:extLst>
          </p:cNvPr>
          <p:cNvSpPr>
            <a:spLocks noGrp="1"/>
          </p:cNvSpPr>
          <p:nvPr>
            <p:ph type="title"/>
          </p:nvPr>
        </p:nvSpPr>
        <p:spPr>
          <a:xfrm>
            <a:off x="0" y="114300"/>
            <a:ext cx="10458450" cy="528637"/>
          </a:xfrm>
        </p:spPr>
        <p:txBody>
          <a:bodyPr>
            <a:normAutofit fontScale="90000"/>
          </a:bodyPr>
          <a:lstStyle/>
          <a:p>
            <a:r>
              <a:rPr lang="en-IN" dirty="0"/>
              <a:t>Comparison between machine learning techniques</a:t>
            </a:r>
          </a:p>
        </p:txBody>
      </p:sp>
    </p:spTree>
    <p:extLst>
      <p:ext uri="{BB962C8B-B14F-4D97-AF65-F5344CB8AC3E}">
        <p14:creationId xmlns:p14="http://schemas.microsoft.com/office/powerpoint/2010/main" val="27633240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259</TotalTime>
  <Words>1081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Innovative approaches to thyroid disease diagnosis and forecasting</vt:lpstr>
      <vt:lpstr>ABSTRACT:</vt:lpstr>
      <vt:lpstr>Objective: </vt:lpstr>
      <vt:lpstr>Scope:</vt:lpstr>
      <vt:lpstr>PowerPoint Presentation</vt:lpstr>
      <vt:lpstr>Module description:</vt:lpstr>
      <vt:lpstr> </vt:lpstr>
      <vt:lpstr>Flowchart:</vt:lpstr>
      <vt:lpstr>Comparison between machine learning techniques</vt:lpstr>
      <vt:lpstr>RANGES:</vt:lpstr>
      <vt:lpstr>Web application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Varunkumar S</dc:creator>
  <cp:lastModifiedBy>JYOTHIPRIYA N</cp:lastModifiedBy>
  <cp:revision>9</cp:revision>
  <dcterms:created xsi:type="dcterms:W3CDTF">2024-11-08T14:30:58Z</dcterms:created>
  <dcterms:modified xsi:type="dcterms:W3CDTF">2024-11-11T05:51:48Z</dcterms:modified>
</cp:coreProperties>
</file>