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58" r:id="rId5"/>
    <p:sldId id="260" r:id="rId6"/>
    <p:sldId id="264" r:id="rId7"/>
    <p:sldId id="265" r:id="rId8"/>
    <p:sldId id="262" r:id="rId9"/>
    <p:sldId id="272" r:id="rId10"/>
    <p:sldId id="268" r:id="rId11"/>
    <p:sldId id="274" r:id="rId12"/>
    <p:sldId id="261" r:id="rId13"/>
    <p:sldId id="275" r:id="rId14"/>
    <p:sldId id="266" r:id="rId15"/>
    <p:sldId id="273" r:id="rId16"/>
    <p:sldId id="263" r:id="rId17"/>
    <p:sldId id="270" r:id="rId18"/>
    <p:sldId id="271" r:id="rId19"/>
    <p:sldId id="267"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7196" autoAdjust="0"/>
  </p:normalViewPr>
  <p:slideViewPr>
    <p:cSldViewPr>
      <p:cViewPr varScale="1">
        <p:scale>
          <a:sx n="48" d="100"/>
          <a:sy n="48" d="100"/>
        </p:scale>
        <p:origin x="-20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7EAACC-C0B8-43A5-B68B-C3999154AD4D}" type="datetimeFigureOut">
              <a:rPr lang="en-US" smtClean="0"/>
              <a:pPr/>
              <a:t>5/3/2016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7AE48-A195-483E-A34B-333D0138443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utorialspoint.com/cprogramming/cprogramming_interview_questions.htm"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freejobalert.com/c-interview-questions/2891/" TargetMode="External"/><Relationship Id="rId5" Type="http://schemas.openxmlformats.org/officeDocument/2006/relationships/hyperlink" Target="http://www.careerarm.com/3854-c-interview-questions/" TargetMode="External"/><Relationship Id="rId4" Type="http://schemas.openxmlformats.org/officeDocument/2006/relationships/hyperlink" Target="http://fresh2refresh.com/c-interview-questions-answer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3"/>
              </a:rPr>
              <a:t>http://www.tutorialspoint.com/cprogramming/cprogramming_interview_questions.htm</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4"/>
              </a:rPr>
              <a:t>http://fresh2refresh.com/c-interview-questions-answers\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5"/>
              </a:rPr>
              <a:t>http://www.careerarm.com/3854-c-interview-questions/</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hlinkClick r:id="rId6"/>
              </a:rPr>
              <a:t>fresher interview questions and answers on c</a:t>
            </a:r>
            <a:r>
              <a:rPr lang="en-US" sz="1200" kern="1200" dirty="0" smtClean="0">
                <a:solidFill>
                  <a:schemeClr val="tx1"/>
                </a:solidFill>
                <a:latin typeface="+mn-lt"/>
                <a:ea typeface="+mn-ea"/>
                <a:cs typeface="+mn-cs"/>
              </a:rPr>
              <a:t> </a:t>
            </a:r>
            <a:r>
              <a:rPr lang="en-US" sz="1200" u="sng" kern="1200" dirty="0" smtClean="0">
                <a:solidFill>
                  <a:schemeClr val="tx1"/>
                </a:solidFill>
                <a:latin typeface="+mn-lt"/>
                <a:ea typeface="+mn-ea"/>
                <a:cs typeface="+mn-cs"/>
                <a:hlinkClick r:id="rId6"/>
              </a:rPr>
              <a:t>http://www.freejobalert.com/c-interview-questions/2891/#ixzz47UK3OByK</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C tokens are the basic buildings blocks in C language which are constructed together to write a C program.</a:t>
            </a:r>
          </a:p>
          <a:p>
            <a:pPr lvl="0"/>
            <a:r>
              <a:rPr lang="en-US" sz="1200" kern="1200" dirty="0" smtClean="0">
                <a:solidFill>
                  <a:schemeClr val="tx1"/>
                </a:solidFill>
                <a:latin typeface="+mn-lt"/>
                <a:ea typeface="+mn-ea"/>
                <a:cs typeface="+mn-cs"/>
              </a:rPr>
              <a:t>Each and every smallest individual unit in a C program are known as C tokens.</a:t>
            </a:r>
            <a:endParaRPr lang="en-US" sz="1200" b="1"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 tokens are of six types. They are,</a:t>
            </a:r>
          </a:p>
          <a:p>
            <a:pPr lvl="0"/>
            <a:r>
              <a:rPr lang="en-US" sz="1200" kern="1200" dirty="0" smtClean="0">
                <a:solidFill>
                  <a:schemeClr val="tx1"/>
                </a:solidFill>
                <a:latin typeface="+mn-lt"/>
                <a:ea typeface="+mn-ea"/>
                <a:cs typeface="+mn-cs"/>
              </a:rPr>
              <a:t>Keywords                (eg: int, while),</a:t>
            </a:r>
          </a:p>
          <a:p>
            <a:pPr lvl="0"/>
            <a:r>
              <a:rPr lang="en-US" sz="1200" kern="1200" dirty="0" smtClean="0">
                <a:solidFill>
                  <a:schemeClr val="tx1"/>
                </a:solidFill>
                <a:latin typeface="+mn-lt"/>
                <a:ea typeface="+mn-ea"/>
                <a:cs typeface="+mn-cs"/>
              </a:rPr>
              <a:t>Identifiers               (eg: main, total),</a:t>
            </a:r>
          </a:p>
          <a:p>
            <a:pPr lvl="0"/>
            <a:r>
              <a:rPr lang="en-US" sz="1200" kern="1200" dirty="0" smtClean="0">
                <a:solidFill>
                  <a:schemeClr val="tx1"/>
                </a:solidFill>
                <a:latin typeface="+mn-lt"/>
                <a:ea typeface="+mn-ea"/>
                <a:cs typeface="+mn-cs"/>
              </a:rPr>
              <a:t>Constants               (eg: 10, 20),</a:t>
            </a:r>
          </a:p>
          <a:p>
            <a:pPr lvl="0"/>
            <a:r>
              <a:rPr lang="en-US" sz="1200" kern="1200" dirty="0" smtClean="0">
                <a:solidFill>
                  <a:schemeClr val="tx1"/>
                </a:solidFill>
                <a:latin typeface="+mn-lt"/>
                <a:ea typeface="+mn-ea"/>
                <a:cs typeface="+mn-cs"/>
              </a:rPr>
              <a:t>Strings                    (eg: “total”, “hello”),</a:t>
            </a:r>
          </a:p>
          <a:p>
            <a:pPr lvl="0"/>
            <a:r>
              <a:rPr lang="en-US" sz="1200" kern="1200" dirty="0" smtClean="0">
                <a:solidFill>
                  <a:schemeClr val="tx1"/>
                </a:solidFill>
                <a:latin typeface="+mn-lt"/>
                <a:ea typeface="+mn-ea"/>
                <a:cs typeface="+mn-cs"/>
              </a:rPr>
              <a:t>Special symbols        (eg: (), {}),</a:t>
            </a:r>
          </a:p>
          <a:p>
            <a:pPr lvl="0"/>
            <a:r>
              <a:rPr lang="en-US" sz="1200" kern="1200" dirty="0" smtClean="0">
                <a:solidFill>
                  <a:schemeClr val="tx1"/>
                </a:solidFill>
                <a:latin typeface="+mn-lt"/>
                <a:ea typeface="+mn-ea"/>
                <a:cs typeface="+mn-cs"/>
              </a:rPr>
              <a:t>Operators                (eg: +,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 symbols which are used to perform logical and mathematical operations in a C program are called C operators.</a:t>
            </a:r>
          </a:p>
          <a:p>
            <a:pPr lvl="0"/>
            <a:r>
              <a:rPr lang="en-US" sz="1200" kern="1200" dirty="0" smtClean="0">
                <a:solidFill>
                  <a:schemeClr val="tx1"/>
                </a:solidFill>
                <a:latin typeface="+mn-lt"/>
                <a:ea typeface="+mn-ea"/>
                <a:cs typeface="+mn-cs"/>
              </a:rPr>
              <a:t>These C operators join individual constants and variables to form expressions. Operators, functions, constants and variables are combined together to form expressions.</a:t>
            </a:r>
          </a:p>
          <a:p>
            <a:r>
              <a:rPr lang="en-US" sz="1200" kern="1200" dirty="0" smtClean="0">
                <a:solidFill>
                  <a:schemeClr val="tx1"/>
                </a:solidFill>
                <a:latin typeface="+mn-lt"/>
                <a:ea typeface="+mn-ea"/>
                <a:cs typeface="+mn-cs"/>
              </a:rPr>
              <a:t>C language offers many types of operators. They are,</a:t>
            </a:r>
          </a:p>
          <a:p>
            <a:pPr lvl="0"/>
            <a:r>
              <a:rPr lang="en-US" sz="1200" kern="1200" dirty="0" smtClean="0">
                <a:solidFill>
                  <a:schemeClr val="tx1"/>
                </a:solidFill>
                <a:latin typeface="+mn-lt"/>
                <a:ea typeface="+mn-ea"/>
                <a:cs typeface="+mn-cs"/>
              </a:rPr>
              <a:t>Arithmetic operators</a:t>
            </a:r>
          </a:p>
          <a:p>
            <a:pPr lvl="0"/>
            <a:r>
              <a:rPr lang="en-US" sz="1200" kern="1200" dirty="0" smtClean="0">
                <a:solidFill>
                  <a:schemeClr val="tx1"/>
                </a:solidFill>
                <a:latin typeface="+mn-lt"/>
                <a:ea typeface="+mn-ea"/>
                <a:cs typeface="+mn-cs"/>
              </a:rPr>
              <a:t>Assignment operators</a:t>
            </a:r>
          </a:p>
          <a:p>
            <a:pPr lvl="0"/>
            <a:r>
              <a:rPr lang="en-US" sz="1200" kern="1200" dirty="0" smtClean="0">
                <a:solidFill>
                  <a:schemeClr val="tx1"/>
                </a:solidFill>
                <a:latin typeface="+mn-lt"/>
                <a:ea typeface="+mn-ea"/>
                <a:cs typeface="+mn-cs"/>
              </a:rPr>
              <a:t>Relational operators</a:t>
            </a:r>
          </a:p>
          <a:p>
            <a:pPr lvl="0"/>
            <a:r>
              <a:rPr lang="en-US" sz="1200" kern="1200" dirty="0" smtClean="0">
                <a:solidFill>
                  <a:schemeClr val="tx1"/>
                </a:solidFill>
                <a:latin typeface="+mn-lt"/>
                <a:ea typeface="+mn-ea"/>
                <a:cs typeface="+mn-cs"/>
              </a:rPr>
              <a:t>Logical operators</a:t>
            </a:r>
          </a:p>
          <a:p>
            <a:pPr lvl="0"/>
            <a:r>
              <a:rPr lang="en-US" sz="1200" kern="1200" dirty="0" smtClean="0">
                <a:solidFill>
                  <a:schemeClr val="tx1"/>
                </a:solidFill>
                <a:latin typeface="+mn-lt"/>
                <a:ea typeface="+mn-ea"/>
                <a:cs typeface="+mn-cs"/>
              </a:rPr>
              <a:t>Bit wise operators</a:t>
            </a:r>
          </a:p>
          <a:p>
            <a:pPr lvl="0"/>
            <a:r>
              <a:rPr lang="en-US" sz="1200" kern="1200" dirty="0" smtClean="0">
                <a:solidFill>
                  <a:schemeClr val="tx1"/>
                </a:solidFill>
                <a:latin typeface="+mn-lt"/>
                <a:ea typeface="+mn-ea"/>
                <a:cs typeface="+mn-cs"/>
              </a:rPr>
              <a:t>Conditional operators (ternary operators)</a:t>
            </a:r>
          </a:p>
          <a:p>
            <a:pPr lvl="0"/>
            <a:r>
              <a:rPr lang="en-US" sz="1200" kern="1200" dirty="0" smtClean="0">
                <a:solidFill>
                  <a:schemeClr val="tx1"/>
                </a:solidFill>
                <a:latin typeface="+mn-lt"/>
                <a:ea typeface="+mn-ea"/>
                <a:cs typeface="+mn-cs"/>
              </a:rPr>
              <a:t>Increment/decrement operators</a:t>
            </a:r>
          </a:p>
          <a:p>
            <a:pPr lvl="0"/>
            <a:r>
              <a:rPr lang="en-US" sz="1200" kern="1200" dirty="0" smtClean="0">
                <a:solidFill>
                  <a:schemeClr val="tx1"/>
                </a:solidFill>
                <a:latin typeface="+mn-lt"/>
                <a:ea typeface="+mn-ea"/>
                <a:cs typeface="+mn-cs"/>
              </a:rPr>
              <a:t>Special operators</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printf() is an inbuilt library function in C which is available in C library by default. This function is declared and related macros are defined in “stdio.h” header file.</a:t>
            </a:r>
          </a:p>
          <a:p>
            <a:pPr lvl="0"/>
            <a:r>
              <a:rPr lang="en-US" sz="1200" kern="1200" dirty="0" smtClean="0">
                <a:solidFill>
                  <a:schemeClr val="tx1"/>
                </a:solidFill>
                <a:latin typeface="+mn-lt"/>
                <a:ea typeface="+mn-ea"/>
                <a:cs typeface="+mn-cs"/>
              </a:rPr>
              <a:t>printf() function is used to print the “character, string, float, integer, octal and hexadecimal values” onto the output screen.</a:t>
            </a:r>
          </a:p>
          <a:p>
            <a:pPr lvl="0"/>
            <a:endParaRPr lang="en-US" sz="1200" b="1" i="1"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scanf() function is an inbuilt library function in C which is available in C library by default. This function is declared and related macros are defined in “stdio.h” header file.</a:t>
            </a:r>
          </a:p>
          <a:p>
            <a:pPr lvl="0"/>
            <a:r>
              <a:rPr lang="en-US" sz="1200" kern="1200" dirty="0" smtClean="0">
                <a:solidFill>
                  <a:schemeClr val="tx1"/>
                </a:solidFill>
                <a:latin typeface="+mn-lt"/>
                <a:ea typeface="+mn-ea"/>
                <a:cs typeface="+mn-cs"/>
              </a:rPr>
              <a:t>scanf() function is used to read character, string, numeric data from keyboard.</a:t>
            </a:r>
          </a:p>
          <a:p>
            <a:r>
              <a:rPr lang="en-US" dirty="0" smtClean="0"/>
              <a:t>scanf("format string",argument_list);</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Loop control statements in C are used to perform looping operations until the given condition is true. Control comes out of the loop statements once condition becomes false.</a:t>
            </a:r>
          </a:p>
          <a:p>
            <a:pPr lvl="0"/>
            <a:r>
              <a:rPr lang="en-US" sz="1200" kern="1200" dirty="0" smtClean="0">
                <a:solidFill>
                  <a:schemeClr val="tx1"/>
                </a:solidFill>
                <a:latin typeface="+mn-lt"/>
                <a:ea typeface="+mn-ea"/>
                <a:cs typeface="+mn-cs"/>
              </a:rPr>
              <a:t>There are 3 types of loop control statements in C language. They are,</a:t>
            </a:r>
          </a:p>
          <a:p>
            <a:pPr lvl="0"/>
            <a:r>
              <a:rPr lang="en-US" sz="1200" kern="1200" dirty="0" smtClean="0">
                <a:solidFill>
                  <a:schemeClr val="tx1"/>
                </a:solidFill>
                <a:latin typeface="+mn-lt"/>
                <a:ea typeface="+mn-ea"/>
                <a:cs typeface="+mn-cs"/>
              </a:rPr>
              <a:t>for</a:t>
            </a:r>
          </a:p>
          <a:p>
            <a:pPr lvl="0"/>
            <a:r>
              <a:rPr lang="en-US" sz="1200" kern="1200" dirty="0" smtClean="0">
                <a:solidFill>
                  <a:schemeClr val="tx1"/>
                </a:solidFill>
                <a:latin typeface="+mn-lt"/>
                <a:ea typeface="+mn-ea"/>
                <a:cs typeface="+mn-cs"/>
              </a:rPr>
              <a:t>while</a:t>
            </a:r>
          </a:p>
          <a:p>
            <a:pPr lvl="0"/>
            <a:r>
              <a:rPr lang="en-US" sz="1200" kern="1200" dirty="0" smtClean="0">
                <a:solidFill>
                  <a:schemeClr val="tx1"/>
                </a:solidFill>
                <a:latin typeface="+mn-lt"/>
                <a:ea typeface="+mn-ea"/>
                <a:cs typeface="+mn-cs"/>
              </a:rPr>
              <a:t>do-while</a:t>
            </a:r>
          </a:p>
          <a:p>
            <a:pPr lvl="0"/>
            <a:r>
              <a:rPr lang="en-US" sz="1200" kern="1200" dirty="0" smtClean="0">
                <a:solidFill>
                  <a:schemeClr val="tx1"/>
                </a:solidFill>
                <a:latin typeface="+mn-lt"/>
                <a:ea typeface="+mn-ea"/>
                <a:cs typeface="+mn-cs"/>
              </a:rPr>
              <a:t>While loop is executed only when given condition is true.</a:t>
            </a:r>
          </a:p>
          <a:p>
            <a:pPr lvl="0"/>
            <a:r>
              <a:rPr lang="en-US" sz="1200" kern="1200" dirty="0" smtClean="0">
                <a:solidFill>
                  <a:schemeClr val="tx1"/>
                </a:solidFill>
                <a:latin typeface="+mn-lt"/>
                <a:ea typeface="+mn-ea"/>
                <a:cs typeface="+mn-cs"/>
              </a:rPr>
              <a:t>Whereas, do-while loop is executed for first time irrespective of the condition. After executing while loop for first time, then condition is checked.</a:t>
            </a:r>
          </a:p>
          <a:p>
            <a:pPr lv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smtClean="0"/>
              <a:t>Array</a:t>
            </a:r>
            <a:r>
              <a:rPr lang="en-US" dirty="0" smtClean="0"/>
              <a:t> in C language is a </a:t>
            </a:r>
            <a:r>
              <a:rPr lang="en-US" i="1" dirty="0" smtClean="0"/>
              <a:t>collection</a:t>
            </a:r>
            <a:r>
              <a:rPr lang="en-US" dirty="0" smtClean="0"/>
              <a:t> or </a:t>
            </a:r>
            <a:r>
              <a:rPr lang="en-US" i="1" dirty="0" smtClean="0"/>
              <a:t>group</a:t>
            </a:r>
            <a:r>
              <a:rPr lang="en-US" dirty="0" smtClean="0"/>
              <a:t> of elements (data). All the elements of c array are </a:t>
            </a:r>
            <a:r>
              <a:rPr lang="en-US" i="1" dirty="0" smtClean="0"/>
              <a:t>homogeneous</a:t>
            </a:r>
            <a:r>
              <a:rPr lang="en-US" dirty="0" smtClean="0"/>
              <a:t> (similar). It has contiguous memory location.</a:t>
            </a:r>
          </a:p>
          <a:p>
            <a:r>
              <a:rPr lang="en-US" dirty="0" smtClean="0"/>
              <a:t>C array is beneficial if you have to store similar elements. Suppose you have to store marks of 50 students, one way to do this is allotting 50 variables. So it will be typical and hard to manage. For example we can not access the value of these variables with only 1 or 2 lines of code.</a:t>
            </a:r>
          </a:p>
          <a:p>
            <a:r>
              <a:rPr lang="en-US" dirty="0" smtClean="0"/>
              <a:t>Another way to do this is array. By using array, we can access the elements easily. Only few lines of code is required to access the elements of array.</a:t>
            </a:r>
          </a:p>
          <a:p>
            <a:r>
              <a:rPr lang="en-US" b="1" dirty="0" smtClean="0"/>
              <a:t>Advantage of C Array</a:t>
            </a:r>
          </a:p>
          <a:p>
            <a:r>
              <a:rPr lang="en-US" b="1" dirty="0" smtClean="0"/>
              <a:t>1) Code Optimization</a:t>
            </a:r>
            <a:r>
              <a:rPr lang="en-US" dirty="0" smtClean="0"/>
              <a:t>: Less code to the access the data.</a:t>
            </a:r>
          </a:p>
          <a:p>
            <a:r>
              <a:rPr lang="en-US" b="1" dirty="0" smtClean="0"/>
              <a:t>2) Easy to traverse data</a:t>
            </a:r>
            <a:r>
              <a:rPr lang="en-US" dirty="0" smtClean="0"/>
              <a:t>: By using the for loop, we can retrieve the elements of an array easily.</a:t>
            </a:r>
          </a:p>
          <a:p>
            <a:r>
              <a:rPr lang="en-US" b="1" dirty="0" smtClean="0"/>
              <a:t>3) Easy to sort data</a:t>
            </a:r>
            <a:r>
              <a:rPr lang="en-US" dirty="0" smtClean="0"/>
              <a:t>: To sort the elements of array, we need a few lines of code only.</a:t>
            </a:r>
          </a:p>
          <a:p>
            <a:r>
              <a:rPr lang="en-US" b="1" dirty="0" smtClean="0"/>
              <a:t>4) Random Access</a:t>
            </a:r>
            <a:r>
              <a:rPr lang="en-US" dirty="0" smtClean="0"/>
              <a:t>: We can access any element randomly using the array.</a:t>
            </a:r>
          </a:p>
          <a:p>
            <a:r>
              <a:rPr lang="en-US" b="1" dirty="0" smtClean="0"/>
              <a:t>Disadvantage of C Array</a:t>
            </a:r>
          </a:p>
          <a:p>
            <a:r>
              <a:rPr lang="en-US" b="1" dirty="0" smtClean="0"/>
              <a:t>1) Fixed Size</a:t>
            </a:r>
            <a:r>
              <a:rPr lang="en-US" dirty="0" smtClean="0"/>
              <a:t>: Whatever size, we define at the time of declaration of array, we can't exceed the limit. So, it doesn't grow the size dynamically like LinkedList which we will learn later.</a:t>
            </a:r>
          </a:p>
          <a:p>
            <a:r>
              <a:rPr lang="en-US" b="1" dirty="0" smtClean="0"/>
              <a:t>Declaration of C Array</a:t>
            </a:r>
          </a:p>
          <a:p>
            <a:r>
              <a:rPr lang="en-US" dirty="0" smtClean="0"/>
              <a:t>We can declare an array in the c language in the following way.</a:t>
            </a:r>
          </a:p>
          <a:p>
            <a:r>
              <a:rPr lang="en-US" dirty="0" smtClean="0"/>
              <a:t>data_type array_name[array_size];  </a:t>
            </a:r>
          </a:p>
          <a:p>
            <a:r>
              <a:rPr lang="en-US" dirty="0" smtClean="0"/>
              <a:t>Now, let us see the example to declare array.</a:t>
            </a:r>
          </a:p>
          <a:p>
            <a:r>
              <a:rPr lang="en-US" dirty="0" smtClean="0"/>
              <a:t>int marks[5];  </a:t>
            </a:r>
          </a:p>
          <a:p>
            <a:r>
              <a:rPr lang="en-US" dirty="0" smtClean="0"/>
              <a:t>Here, int is the </a:t>
            </a:r>
            <a:r>
              <a:rPr lang="en-US" i="1" dirty="0" smtClean="0"/>
              <a:t>data_type</a:t>
            </a:r>
            <a:r>
              <a:rPr lang="en-US" dirty="0" smtClean="0"/>
              <a:t>, marks is the </a:t>
            </a:r>
            <a:r>
              <a:rPr lang="en-US" i="1" dirty="0" smtClean="0"/>
              <a:t>array_name</a:t>
            </a:r>
            <a:r>
              <a:rPr lang="en-US" dirty="0" smtClean="0"/>
              <a:t> and 5 is the </a:t>
            </a:r>
            <a:r>
              <a:rPr lang="en-US" i="1" dirty="0" smtClean="0"/>
              <a:t>array_size</a:t>
            </a:r>
            <a:r>
              <a:rPr lang="en-US" dirty="0" smtClean="0"/>
              <a:t>.</a:t>
            </a:r>
          </a:p>
          <a:p>
            <a:r>
              <a:rPr lang="en-US" b="1" dirty="0" smtClean="0"/>
              <a:t>Initialization of C Array</a:t>
            </a:r>
          </a:p>
          <a:p>
            <a:r>
              <a:rPr lang="en-US" dirty="0" smtClean="0"/>
              <a:t>A simple way to initialize array is by index. Notice that </a:t>
            </a:r>
            <a:r>
              <a:rPr lang="en-US" b="1" dirty="0" smtClean="0"/>
              <a:t>array index starts from 0</a:t>
            </a:r>
            <a:r>
              <a:rPr lang="en-US" dirty="0" smtClean="0"/>
              <a:t> and ends with [SIZE - 1].</a:t>
            </a:r>
          </a:p>
          <a:p>
            <a:r>
              <a:rPr lang="en-US" dirty="0" smtClean="0"/>
              <a:t>marks[0]=80;//initialization of array  </a:t>
            </a:r>
          </a:p>
          <a:p>
            <a:r>
              <a:rPr lang="en-US" dirty="0" smtClean="0"/>
              <a:t>marks[1]=60;  </a:t>
            </a:r>
          </a:p>
          <a:p>
            <a:r>
              <a:rPr lang="en-US" dirty="0" smtClean="0"/>
              <a:t>marks[2]=70;  </a:t>
            </a:r>
          </a:p>
          <a:p>
            <a:r>
              <a:rPr lang="en-US" dirty="0" smtClean="0"/>
              <a:t>marks[3]=85;  </a:t>
            </a:r>
          </a:p>
          <a:p>
            <a:r>
              <a:rPr lang="en-US" dirty="0" smtClean="0"/>
              <a:t>marks[4]=75;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string in C is an array of char values terminated by a special null character value '\0'. For example, here is a statically declared string that is initialized to "hi": char str[3]; // need space for chars in str, plus for terminating '\0' char str[0] = 'h'; str[1] = 'i'; str[2] = '\0'; printf("%s\n", str); // prints hi to stdout </a:t>
            </a:r>
            <a:r>
              <a:rPr lang="en-US" b="1" dirty="0" smtClean="0"/>
              <a:t>C library functions for strings (string.h)</a:t>
            </a:r>
          </a:p>
          <a:p>
            <a:r>
              <a:rPr lang="en-US" dirty="0" smtClean="0"/>
              <a:t>C provides a library for strings. C string library functions do not allocate space for the strings they manipulate, nor do they check that you pass in valid strings; it is up to your program to allocate space for the strings that the C string library will use. Calling string library functions with bad address values will cause a segfault or "strange" memory access errors. </a:t>
            </a:r>
          </a:p>
          <a:p>
            <a:r>
              <a:rPr lang="en-US" b="1" dirty="0" smtClean="0"/>
              <a:t>strcpy(s1, s2);</a:t>
            </a:r>
            <a:endParaRPr lang="en-US" dirty="0" smtClean="0"/>
          </a:p>
          <a:p>
            <a:r>
              <a:rPr lang="en-US" dirty="0" smtClean="0"/>
              <a:t>Copies string s2 into string s1.</a:t>
            </a:r>
          </a:p>
          <a:p>
            <a:r>
              <a:rPr lang="en-US" dirty="0" smtClean="0"/>
              <a:t>2 </a:t>
            </a:r>
            <a:r>
              <a:rPr lang="en-US" b="1" dirty="0" smtClean="0"/>
              <a:t>strcat(s1, s2);</a:t>
            </a:r>
            <a:endParaRPr lang="en-US" dirty="0" smtClean="0"/>
          </a:p>
          <a:p>
            <a:r>
              <a:rPr lang="en-US" dirty="0" smtClean="0"/>
              <a:t>Concatenates string s2 onto the end of string s1.</a:t>
            </a:r>
          </a:p>
          <a:p>
            <a:r>
              <a:rPr lang="en-US" dirty="0" smtClean="0"/>
              <a:t>3 </a:t>
            </a:r>
            <a:r>
              <a:rPr lang="en-US" b="1" dirty="0" smtClean="0"/>
              <a:t>strlen(s1);</a:t>
            </a:r>
            <a:endParaRPr lang="en-US" dirty="0" smtClean="0"/>
          </a:p>
          <a:p>
            <a:r>
              <a:rPr lang="en-US" dirty="0" smtClean="0"/>
              <a:t>Returns the length of string s1.</a:t>
            </a:r>
          </a:p>
          <a:p>
            <a:r>
              <a:rPr lang="en-US" dirty="0" smtClean="0"/>
              <a:t>4 </a:t>
            </a:r>
            <a:r>
              <a:rPr lang="en-US" b="1" dirty="0" smtClean="0"/>
              <a:t>strcmp(s1, s2);</a:t>
            </a:r>
            <a:endParaRPr lang="en-US" dirty="0" smtClean="0"/>
          </a:p>
          <a:p>
            <a:r>
              <a:rPr lang="en-US" dirty="0" smtClean="0"/>
              <a:t>Returns 0 if s1 and s2 are the same; less than 0 if s1&lt;s2; greater than 0 if s1&gt;s2.</a:t>
            </a:r>
          </a:p>
          <a:p>
            <a:r>
              <a:rPr lang="en-US" dirty="0" smtClean="0"/>
              <a:t>5 </a:t>
            </a:r>
            <a:r>
              <a:rPr lang="en-US" b="1" dirty="0" smtClean="0"/>
              <a:t>strchr(s1, ch);</a:t>
            </a:r>
            <a:endParaRPr lang="en-US" dirty="0" smtClean="0"/>
          </a:p>
          <a:p>
            <a:r>
              <a:rPr lang="en-US" dirty="0" smtClean="0"/>
              <a:t>Returns a pointer to the first occurrence of character ch in string s1.</a:t>
            </a:r>
          </a:p>
          <a:p>
            <a:r>
              <a:rPr lang="en-US" dirty="0" smtClean="0"/>
              <a:t>6 </a:t>
            </a:r>
            <a:r>
              <a:rPr lang="en-US" b="1" dirty="0" smtClean="0"/>
              <a:t>strstr(s1, s2);</a:t>
            </a:r>
            <a:endParaRPr lang="en-US" dirty="0" smtClean="0"/>
          </a:p>
          <a:p>
            <a:r>
              <a:rPr lang="en-US" dirty="0" smtClean="0"/>
              <a:t>Returns a pointer to the first occurrence of string s2 in string s1.</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a:t>
            </a:r>
            <a:r>
              <a:rPr lang="en-US" b="1" dirty="0" smtClean="0"/>
              <a:t>function in C language</a:t>
            </a:r>
            <a:r>
              <a:rPr lang="en-US" dirty="0" smtClean="0"/>
              <a:t> is also known as </a:t>
            </a:r>
            <a:r>
              <a:rPr lang="en-US" i="1" dirty="0" smtClean="0"/>
              <a:t>procedure</a:t>
            </a:r>
            <a:r>
              <a:rPr lang="en-US" dirty="0" smtClean="0"/>
              <a:t> or </a:t>
            </a:r>
            <a:r>
              <a:rPr lang="en-US" i="1" dirty="0" smtClean="0"/>
              <a:t>subroutine</a:t>
            </a:r>
            <a:r>
              <a:rPr lang="en-US" dirty="0" smtClean="0"/>
              <a:t> in other programming languages.</a:t>
            </a:r>
          </a:p>
          <a:p>
            <a:r>
              <a:rPr lang="en-US" dirty="0" smtClean="0"/>
              <a:t>To perform any task, we can create function. A function can be called many times. It provides </a:t>
            </a:r>
            <a:r>
              <a:rPr lang="en-US" i="1" dirty="0" smtClean="0"/>
              <a:t>modularity</a:t>
            </a:r>
            <a:r>
              <a:rPr lang="en-US" dirty="0" smtClean="0"/>
              <a:t> and code </a:t>
            </a:r>
            <a:r>
              <a:rPr lang="en-US" i="1" dirty="0" smtClean="0"/>
              <a:t>reusability</a:t>
            </a:r>
            <a:r>
              <a:rPr lang="en-US" dirty="0" smtClean="0"/>
              <a:t>.</a:t>
            </a:r>
          </a:p>
          <a:p>
            <a:r>
              <a:rPr lang="en-US" b="1" dirty="0" smtClean="0"/>
              <a:t>Advantage of functions in C</a:t>
            </a:r>
          </a:p>
          <a:p>
            <a:r>
              <a:rPr lang="en-US" dirty="0" smtClean="0"/>
              <a:t>There are many advantages of functions.</a:t>
            </a:r>
          </a:p>
          <a:p>
            <a:r>
              <a:rPr lang="en-US" b="1" dirty="0" smtClean="0"/>
              <a:t>1) Code Reusability</a:t>
            </a:r>
          </a:p>
          <a:p>
            <a:r>
              <a:rPr lang="en-US" dirty="0" smtClean="0"/>
              <a:t>By creating functions in C, you can call it many times. So we don't need to write the same code again and again.</a:t>
            </a:r>
          </a:p>
          <a:p>
            <a:r>
              <a:rPr lang="en-US" b="1" dirty="0" smtClean="0"/>
              <a:t>2) Code optimization</a:t>
            </a:r>
          </a:p>
          <a:p>
            <a:r>
              <a:rPr lang="en-US" dirty="0" smtClean="0"/>
              <a:t>It makes the code optimized, we don't need to write much code.</a:t>
            </a:r>
          </a:p>
          <a:p>
            <a:r>
              <a:rPr lang="en-US" dirty="0" smtClean="0"/>
              <a:t>Suppose, you have to check 3 numbers (781, 883 and 531) whether it is prime number or not. Without using function, you need to write the prime number logic 3 times. So, there is repetition of code.</a:t>
            </a:r>
          </a:p>
          <a:p>
            <a:r>
              <a:rPr lang="en-US" dirty="0" smtClean="0"/>
              <a:t>But if you use functions, you need to write the logic only once and you can reuse it several times.</a:t>
            </a:r>
          </a:p>
          <a:p>
            <a:r>
              <a:rPr lang="en-US" b="1" dirty="0" smtClean="0"/>
              <a:t>Syntax to declare function in C</a:t>
            </a:r>
          </a:p>
          <a:p>
            <a:r>
              <a:rPr lang="en-US" dirty="0" smtClean="0"/>
              <a:t>The syntax of creating function in c language is given below:</a:t>
            </a:r>
          </a:p>
          <a:p>
            <a:r>
              <a:rPr lang="en-US" dirty="0" smtClean="0"/>
              <a:t>return_type function_name(data_type parameter...){  </a:t>
            </a:r>
          </a:p>
          <a:p>
            <a:r>
              <a:rPr lang="en-US" dirty="0" smtClean="0"/>
              <a:t>//code to be executed  </a:t>
            </a:r>
          </a:p>
          <a:p>
            <a:r>
              <a:rPr lang="en-US" dirty="0" smtClean="0"/>
              <a:t>}  </a:t>
            </a:r>
          </a:p>
          <a:p>
            <a:r>
              <a:rPr lang="en-US" b="1" dirty="0" smtClean="0"/>
              <a:t>Syntax to call function in C</a:t>
            </a:r>
          </a:p>
          <a:p>
            <a:r>
              <a:rPr lang="en-US" dirty="0" smtClean="0"/>
              <a:t>The syntax of calling function in c language is given below:</a:t>
            </a:r>
          </a:p>
          <a:p>
            <a:r>
              <a:rPr lang="en-US" dirty="0" smtClean="0"/>
              <a:t>variable=function_name(arguments...);  </a:t>
            </a:r>
          </a:p>
          <a:p>
            <a:r>
              <a:rPr lang="en-US" b="1" dirty="0" smtClean="0"/>
              <a:t>1) variable:</a:t>
            </a:r>
            <a:r>
              <a:rPr lang="en-US" dirty="0" smtClean="0"/>
              <a:t> The variable is not mandatory. If function return type is </a:t>
            </a:r>
            <a:r>
              <a:rPr lang="en-US" i="1" dirty="0" smtClean="0"/>
              <a:t>void</a:t>
            </a:r>
            <a:r>
              <a:rPr lang="en-US" dirty="0" smtClean="0"/>
              <a:t>, you must not provide the variable because void functions doesn't return any value.</a:t>
            </a:r>
          </a:p>
          <a:p>
            <a:r>
              <a:rPr lang="en-US" b="1" dirty="0" smtClean="0"/>
              <a:t>2) function_name:</a:t>
            </a:r>
            <a:r>
              <a:rPr lang="en-US" dirty="0" smtClean="0"/>
              <a:t> The function_name is name of the function to be called.</a:t>
            </a:r>
          </a:p>
          <a:p>
            <a:r>
              <a:rPr lang="en-US" b="1" dirty="0" smtClean="0"/>
              <a:t>3) arguments:</a:t>
            </a:r>
            <a:r>
              <a:rPr lang="en-US" dirty="0" smtClean="0"/>
              <a:t> You need to provide same number of arguments as defined in the function at the time of declaration or definition.</a:t>
            </a:r>
          </a:p>
          <a:p>
            <a:r>
              <a:rPr lang="en-US" dirty="0" smtClean="0"/>
              <a:t>When </a:t>
            </a:r>
            <a:r>
              <a:rPr lang="en-US" i="1" dirty="0" smtClean="0"/>
              <a:t>function is called within the same function</a:t>
            </a:r>
            <a:r>
              <a:rPr lang="en-US" dirty="0" smtClean="0"/>
              <a:t>, it is known as </a:t>
            </a:r>
            <a:r>
              <a:rPr lang="en-US" b="1" dirty="0" smtClean="0"/>
              <a:t>recursion</a:t>
            </a:r>
            <a:r>
              <a:rPr lang="en-US" dirty="0" smtClean="0"/>
              <a:t> in C. The function which calls the same function, is known as </a:t>
            </a:r>
            <a:r>
              <a:rPr lang="en-US" b="1" dirty="0" smtClean="0"/>
              <a:t>recursive function</a:t>
            </a:r>
            <a:r>
              <a:rPr lang="en-US" dirty="0" smtClean="0"/>
              <a:t>.</a:t>
            </a:r>
          </a:p>
          <a:p>
            <a:r>
              <a:rPr lang="en-US" dirty="0" smtClean="0"/>
              <a:t>A function that calls itself, and doesn't perform any task after function call, is know as </a:t>
            </a:r>
            <a:r>
              <a:rPr lang="en-US" b="1" dirty="0" smtClean="0"/>
              <a:t>tail recursion</a:t>
            </a:r>
            <a:r>
              <a:rPr lang="en-US" dirty="0" smtClean="0"/>
              <a:t>. In tail recursion, we generally call the same function with return statement. An example of tail recursion is given below.</a:t>
            </a:r>
          </a:p>
          <a:p>
            <a:r>
              <a:rPr lang="en-US" dirty="0" smtClean="0"/>
              <a:t>Let's see a simple example of recursion.</a:t>
            </a:r>
          </a:p>
          <a:p>
            <a:r>
              <a:rPr lang="en-US" dirty="0" smtClean="0"/>
              <a:t>recursionfunction(){  </a:t>
            </a:r>
          </a:p>
          <a:p>
            <a:r>
              <a:rPr lang="en-US" dirty="0" smtClean="0"/>
              <a:t>  </a:t>
            </a:r>
          </a:p>
          <a:p>
            <a:r>
              <a:rPr lang="en-US" dirty="0" smtClean="0"/>
              <a:t>recursionfunction();//calling self function  </a:t>
            </a:r>
          </a:p>
          <a:p>
            <a:r>
              <a:rPr lang="en-US" dirty="0" smtClean="0"/>
              <a:t>  </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Structure in c language</a:t>
            </a:r>
            <a:r>
              <a:rPr lang="en-US" dirty="0" smtClean="0"/>
              <a:t> is </a:t>
            </a:r>
            <a:r>
              <a:rPr lang="en-US" i="1" dirty="0" smtClean="0"/>
              <a:t>a user defined datatype</a:t>
            </a:r>
            <a:r>
              <a:rPr lang="en-US" dirty="0" smtClean="0"/>
              <a:t> that allows you to hold different type of elements. </a:t>
            </a:r>
          </a:p>
          <a:p>
            <a:r>
              <a:rPr lang="en-US" dirty="0" smtClean="0"/>
              <a:t>Each element of a structure is called a member.</a:t>
            </a:r>
          </a:p>
          <a:p>
            <a:r>
              <a:rPr lang="en-US" dirty="0" smtClean="0"/>
              <a:t>It works like a template in C++ and class in Java. You can have different type of elements in it.</a:t>
            </a:r>
          </a:p>
          <a:p>
            <a:r>
              <a:rPr lang="en-US" dirty="0" smtClean="0"/>
              <a:t>It is widely used to store student information, employee information, product information, book information etc.</a:t>
            </a:r>
          </a:p>
          <a:p>
            <a:r>
              <a:rPr lang="en-US" b="1" dirty="0" smtClean="0"/>
              <a:t>Defining structure</a:t>
            </a:r>
          </a:p>
          <a:p>
            <a:r>
              <a:rPr lang="en-US" dirty="0" smtClean="0"/>
              <a:t>The </a:t>
            </a:r>
            <a:r>
              <a:rPr lang="en-US" b="1" dirty="0" smtClean="0"/>
              <a:t>struct</a:t>
            </a:r>
            <a:r>
              <a:rPr lang="en-US" dirty="0" smtClean="0"/>
              <a:t> keyword is used to define structure. Let's see the syntax to define structure in c.</a:t>
            </a:r>
          </a:p>
          <a:p>
            <a:r>
              <a:rPr lang="en-US" dirty="0" smtClean="0"/>
              <a:t>struct structure_name   </a:t>
            </a:r>
          </a:p>
          <a:p>
            <a:r>
              <a:rPr lang="en-US" dirty="0" smtClean="0"/>
              <a:t>{  </a:t>
            </a:r>
          </a:p>
          <a:p>
            <a:r>
              <a:rPr lang="en-US" dirty="0" smtClean="0"/>
              <a:t>    data_type member1;  </a:t>
            </a:r>
          </a:p>
          <a:p>
            <a:r>
              <a:rPr lang="en-US" dirty="0" smtClean="0"/>
              <a:t>    data_type member2;  </a:t>
            </a:r>
          </a:p>
          <a:p>
            <a:r>
              <a:rPr lang="en-US" dirty="0" smtClean="0"/>
              <a:t>    .  </a:t>
            </a:r>
          </a:p>
          <a:p>
            <a:r>
              <a:rPr lang="en-US" dirty="0" smtClean="0"/>
              <a:t>    .  </a:t>
            </a:r>
          </a:p>
          <a:p>
            <a:r>
              <a:rPr lang="en-US" dirty="0" smtClean="0"/>
              <a:t>    data_type memeberN;  </a:t>
            </a:r>
          </a:p>
          <a:p>
            <a:r>
              <a:rPr lang="en-US" dirty="0" smtClean="0"/>
              <a:t>};  </a:t>
            </a:r>
          </a:p>
          <a:p>
            <a:r>
              <a:rPr lang="en-US" dirty="0" smtClean="0"/>
              <a:t>Let's see the example to define structure for employee in c.</a:t>
            </a:r>
          </a:p>
          <a:p>
            <a:r>
              <a:rPr lang="en-US" dirty="0" smtClean="0"/>
              <a:t>struct employee  </a:t>
            </a:r>
          </a:p>
          <a:p>
            <a:r>
              <a:rPr lang="en-US" dirty="0" smtClean="0"/>
              <a:t>{   int id;  </a:t>
            </a:r>
          </a:p>
          <a:p>
            <a:r>
              <a:rPr lang="en-US" dirty="0" smtClean="0"/>
              <a:t>    char name[50];  </a:t>
            </a:r>
          </a:p>
          <a:p>
            <a:r>
              <a:rPr lang="en-US" dirty="0" smtClean="0"/>
              <a:t>    float salary;  </a:t>
            </a:r>
          </a:p>
          <a:p>
            <a:r>
              <a:rPr lang="en-US" dirty="0" smtClean="0"/>
              <a:t>};  </a:t>
            </a:r>
          </a:p>
          <a:p>
            <a:r>
              <a:rPr lang="en-US" dirty="0" smtClean="0"/>
              <a:t>Here, </a:t>
            </a:r>
            <a:r>
              <a:rPr lang="en-US" b="1" dirty="0" smtClean="0"/>
              <a:t>struct</a:t>
            </a:r>
            <a:r>
              <a:rPr lang="en-US" dirty="0" smtClean="0"/>
              <a:t> is the keyword, </a:t>
            </a:r>
            <a:r>
              <a:rPr lang="en-US" b="1" dirty="0" smtClean="0"/>
              <a:t>employee</a:t>
            </a:r>
            <a:r>
              <a:rPr lang="en-US" dirty="0" smtClean="0"/>
              <a:t> is the tag name of structure; </a:t>
            </a:r>
            <a:r>
              <a:rPr lang="en-US" b="1" dirty="0" smtClean="0"/>
              <a:t>id</a:t>
            </a:r>
            <a:r>
              <a:rPr lang="en-US" dirty="0" smtClean="0"/>
              <a:t>, </a:t>
            </a:r>
            <a:r>
              <a:rPr lang="en-US" b="1" dirty="0" smtClean="0"/>
              <a:t>name</a:t>
            </a:r>
            <a:r>
              <a:rPr lang="en-US" dirty="0" smtClean="0"/>
              <a:t> and </a:t>
            </a:r>
            <a:r>
              <a:rPr lang="en-US" b="1" dirty="0" smtClean="0"/>
              <a:t>salary</a:t>
            </a:r>
            <a:r>
              <a:rPr lang="en-US" dirty="0" smtClean="0"/>
              <a:t> are the members or fields of the structure. Let's understand it by the diagram given below:</a:t>
            </a:r>
          </a:p>
          <a:p>
            <a:r>
              <a:rPr lang="en-US" b="1" dirty="0" smtClean="0"/>
              <a:t>Declaring structure variable</a:t>
            </a:r>
          </a:p>
          <a:p>
            <a:r>
              <a:rPr lang="en-US" dirty="0" smtClean="0"/>
              <a:t>We can declare variable for the structure, so that we can access the member of structure easily. There are two ways to declare structure variable:</a:t>
            </a:r>
          </a:p>
          <a:p>
            <a:r>
              <a:rPr lang="en-US" dirty="0" smtClean="0"/>
              <a:t>By struct keyword within main() function</a:t>
            </a:r>
          </a:p>
          <a:p>
            <a:r>
              <a:rPr lang="en-US" dirty="0" smtClean="0"/>
              <a:t>By declaring variable at the time of defining structure.</a:t>
            </a:r>
          </a:p>
          <a:p>
            <a:r>
              <a:rPr lang="en-US" b="1" dirty="0" smtClean="0"/>
              <a:t>1st way:</a:t>
            </a:r>
            <a:endParaRPr lang="en-US" dirty="0" smtClean="0"/>
          </a:p>
          <a:p>
            <a:r>
              <a:rPr lang="en-US" dirty="0" smtClean="0"/>
              <a:t>Let's see the example to declare structure variable by struct keyword. It should be declared within the main function.</a:t>
            </a:r>
          </a:p>
          <a:p>
            <a:r>
              <a:rPr lang="en-US" dirty="0" smtClean="0"/>
              <a:t>struct employee  </a:t>
            </a:r>
          </a:p>
          <a:p>
            <a:r>
              <a:rPr lang="en-US" dirty="0" smtClean="0"/>
              <a:t>{   int id;  </a:t>
            </a:r>
          </a:p>
          <a:p>
            <a:r>
              <a:rPr lang="en-US" dirty="0" smtClean="0"/>
              <a:t>    char name[50];  </a:t>
            </a:r>
          </a:p>
          <a:p>
            <a:r>
              <a:rPr lang="en-US" dirty="0" smtClean="0"/>
              <a:t>    float salary;  </a:t>
            </a:r>
          </a:p>
          <a:p>
            <a:r>
              <a:rPr lang="en-US" dirty="0" smtClean="0"/>
              <a:t>};  </a:t>
            </a:r>
          </a:p>
          <a:p>
            <a:r>
              <a:rPr lang="en-US" dirty="0" smtClean="0"/>
              <a:t>Now write given code inside the main() function.</a:t>
            </a:r>
          </a:p>
          <a:p>
            <a:r>
              <a:rPr lang="en-US" dirty="0" smtClean="0"/>
              <a:t>struct employee e1, e2;  </a:t>
            </a:r>
          </a:p>
          <a:p>
            <a:r>
              <a:rPr lang="en-US" b="1" dirty="0" smtClean="0"/>
              <a:t>2nd way:</a:t>
            </a:r>
            <a:endParaRPr lang="en-US" dirty="0" smtClean="0"/>
          </a:p>
          <a:p>
            <a:r>
              <a:rPr lang="en-US" dirty="0" smtClean="0"/>
              <a:t>Let's see another way to declare variable at the time of defining structure.</a:t>
            </a:r>
          </a:p>
          <a:p>
            <a:r>
              <a:rPr lang="en-US" dirty="0" smtClean="0"/>
              <a:t>struct employee  </a:t>
            </a:r>
          </a:p>
          <a:p>
            <a:r>
              <a:rPr lang="en-US" dirty="0" smtClean="0"/>
              <a:t>{   int id;  </a:t>
            </a:r>
          </a:p>
          <a:p>
            <a:r>
              <a:rPr lang="en-US" dirty="0" smtClean="0"/>
              <a:t>    char name[50];  </a:t>
            </a:r>
          </a:p>
          <a:p>
            <a:r>
              <a:rPr lang="en-US" dirty="0" smtClean="0"/>
              <a:t>    float salary;  </a:t>
            </a:r>
          </a:p>
          <a:p>
            <a:r>
              <a:rPr lang="en-US" dirty="0" smtClean="0"/>
              <a:t>}e1,e2;  </a:t>
            </a:r>
          </a:p>
          <a:p>
            <a:r>
              <a:rPr lang="en-US" b="1" dirty="0" smtClean="0"/>
              <a:t>Which approach is good</a:t>
            </a:r>
          </a:p>
          <a:p>
            <a:r>
              <a:rPr lang="en-US" dirty="0" smtClean="0"/>
              <a:t>But if no. of variable are not fixed, use 1st approach. It provides you flexibility to declare the structure variable many times.</a:t>
            </a:r>
          </a:p>
          <a:p>
            <a:r>
              <a:rPr lang="en-US" dirty="0" smtClean="0"/>
              <a:t>If no. of variables are fixed, use 2nd approach. It saves your code to declare variable in main() fuction.</a:t>
            </a:r>
          </a:p>
          <a:p>
            <a:r>
              <a:rPr lang="en-US" b="1" dirty="0" smtClean="0"/>
              <a:t>Accessing members of structure</a:t>
            </a:r>
          </a:p>
          <a:p>
            <a:r>
              <a:rPr lang="en-US" dirty="0" smtClean="0"/>
              <a:t>There are two ways to access structure members:</a:t>
            </a:r>
          </a:p>
          <a:p>
            <a:r>
              <a:rPr lang="en-US" dirty="0" smtClean="0"/>
              <a:t>By . (member or dot operator)</a:t>
            </a:r>
          </a:p>
          <a:p>
            <a:r>
              <a:rPr lang="en-US" dirty="0" smtClean="0"/>
              <a:t>By -&gt; (structure pointer operator) </a:t>
            </a:r>
          </a:p>
          <a:p>
            <a:r>
              <a:rPr lang="en-US" dirty="0" smtClean="0"/>
              <a:t>Let's see the code to access the </a:t>
            </a:r>
            <a:r>
              <a:rPr lang="en-US" i="1" dirty="0" smtClean="0"/>
              <a:t>id</a:t>
            </a:r>
            <a:r>
              <a:rPr lang="en-US" dirty="0" smtClean="0"/>
              <a:t> member of </a:t>
            </a:r>
            <a:r>
              <a:rPr lang="en-US" i="1" dirty="0" smtClean="0"/>
              <a:t>p1</a:t>
            </a:r>
            <a:r>
              <a:rPr lang="en-US" dirty="0" smtClean="0"/>
              <a:t> variable by . (member) operator.</a:t>
            </a:r>
          </a:p>
          <a:p>
            <a:r>
              <a:rPr lang="en-US" dirty="0" smtClean="0"/>
              <a:t>p1.id </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Like structure, </a:t>
            </a:r>
            <a:r>
              <a:rPr lang="en-US" b="1" dirty="0" smtClean="0"/>
              <a:t>Union in c language</a:t>
            </a:r>
            <a:r>
              <a:rPr lang="en-US" dirty="0" smtClean="0"/>
              <a:t> is </a:t>
            </a:r>
            <a:r>
              <a:rPr lang="en-US" i="1" dirty="0" smtClean="0"/>
              <a:t>a user defined datatype</a:t>
            </a:r>
            <a:r>
              <a:rPr lang="en-US" dirty="0" smtClean="0"/>
              <a:t> that is used to hold different type of elements. </a:t>
            </a:r>
          </a:p>
          <a:p>
            <a:r>
              <a:rPr lang="en-US" dirty="0" smtClean="0"/>
              <a:t>But it doesn't occupy sum of all members size. It occupies the memory of largest member only. It shares memory of largest member.</a:t>
            </a:r>
          </a:p>
          <a:p>
            <a:r>
              <a:rPr lang="en-US" b="1" dirty="0" smtClean="0"/>
              <a:t>Advantage of union over structure</a:t>
            </a:r>
          </a:p>
          <a:p>
            <a:r>
              <a:rPr lang="en-US" dirty="0" smtClean="0"/>
              <a:t>It </a:t>
            </a:r>
            <a:r>
              <a:rPr lang="en-US" b="1" dirty="0" smtClean="0"/>
              <a:t>occupies less memory</a:t>
            </a:r>
            <a:r>
              <a:rPr lang="en-US" dirty="0" smtClean="0"/>
              <a:t> because it occupies the memory of largest member only.</a:t>
            </a:r>
          </a:p>
          <a:p>
            <a:r>
              <a:rPr lang="en-US" b="1" dirty="0" smtClean="0"/>
              <a:t>Disadvantage of union over structure</a:t>
            </a:r>
          </a:p>
          <a:p>
            <a:r>
              <a:rPr lang="en-US" dirty="0" smtClean="0"/>
              <a:t>It can </a:t>
            </a:r>
            <a:r>
              <a:rPr lang="en-US" b="1" dirty="0" smtClean="0"/>
              <a:t>store data in one member only</a:t>
            </a:r>
            <a:r>
              <a:rPr lang="en-US" dirty="0" smtClean="0"/>
              <a:t>.</a:t>
            </a:r>
          </a:p>
          <a:p>
            <a:r>
              <a:rPr lang="en-US" b="1" dirty="0" smtClean="0"/>
              <a:t>Defining union</a:t>
            </a:r>
          </a:p>
          <a:p>
            <a:r>
              <a:rPr lang="en-US" dirty="0" smtClean="0"/>
              <a:t>The </a:t>
            </a:r>
            <a:r>
              <a:rPr lang="en-US" b="1" dirty="0" smtClean="0"/>
              <a:t>union</a:t>
            </a:r>
            <a:r>
              <a:rPr lang="en-US" dirty="0" smtClean="0"/>
              <a:t> keyword is used to define union. Let's see the syntax to define union in c.</a:t>
            </a:r>
          </a:p>
          <a:p>
            <a:r>
              <a:rPr lang="en-US" dirty="0" smtClean="0"/>
              <a:t>union union_name   </a:t>
            </a:r>
          </a:p>
          <a:p>
            <a:r>
              <a:rPr lang="en-US" dirty="0" smtClean="0"/>
              <a:t>{  </a:t>
            </a:r>
          </a:p>
          <a:p>
            <a:r>
              <a:rPr lang="en-US" dirty="0" smtClean="0"/>
              <a:t>    data_type member1;  </a:t>
            </a:r>
          </a:p>
          <a:p>
            <a:r>
              <a:rPr lang="en-US" dirty="0" smtClean="0"/>
              <a:t>    data_type member2;  </a:t>
            </a:r>
          </a:p>
          <a:p>
            <a:r>
              <a:rPr lang="en-US" dirty="0" smtClean="0"/>
              <a:t>    .  </a:t>
            </a:r>
          </a:p>
          <a:p>
            <a:r>
              <a:rPr lang="en-US" dirty="0" smtClean="0"/>
              <a:t>    .  </a:t>
            </a:r>
          </a:p>
          <a:p>
            <a:r>
              <a:rPr lang="en-US" dirty="0" smtClean="0"/>
              <a:t>    data_type memeberN;  </a:t>
            </a:r>
          </a:p>
          <a:p>
            <a:r>
              <a:rPr lang="en-US" dirty="0" smtClean="0"/>
              <a:t>};  </a:t>
            </a:r>
          </a:p>
          <a:p>
            <a:r>
              <a:rPr lang="en-US" dirty="0" smtClean="0"/>
              <a:t>Let's see the example to define union for employee in c.</a:t>
            </a:r>
          </a:p>
          <a:p>
            <a:r>
              <a:rPr lang="en-US" dirty="0" smtClean="0"/>
              <a:t>union employee  </a:t>
            </a:r>
          </a:p>
          <a:p>
            <a:r>
              <a:rPr lang="en-US" dirty="0" smtClean="0"/>
              <a:t>{   int id;  </a:t>
            </a:r>
          </a:p>
          <a:p>
            <a:r>
              <a:rPr lang="en-US" dirty="0" smtClean="0"/>
              <a:t>    char name[50];  </a:t>
            </a:r>
          </a:p>
          <a:p>
            <a:r>
              <a:rPr lang="en-US" dirty="0" smtClean="0"/>
              <a:t>    float salary;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smtClean="0"/>
              <a:t>pointer in C language</a:t>
            </a:r>
            <a:r>
              <a:rPr lang="en-US" dirty="0" smtClean="0"/>
              <a:t> is a variable, it is also known as locator or indicator that points to an address of a value.</a:t>
            </a:r>
          </a:p>
          <a:p>
            <a:r>
              <a:rPr lang="en-US" b="1" dirty="0" smtClean="0"/>
              <a:t>Advantage of pointer</a:t>
            </a:r>
          </a:p>
          <a:p>
            <a:r>
              <a:rPr lang="en-US" dirty="0" smtClean="0"/>
              <a:t>1) Pointer </a:t>
            </a:r>
            <a:r>
              <a:rPr lang="en-US" b="1" dirty="0" smtClean="0"/>
              <a:t>reduces the code</a:t>
            </a:r>
            <a:r>
              <a:rPr lang="en-US" dirty="0" smtClean="0"/>
              <a:t> and </a:t>
            </a:r>
            <a:r>
              <a:rPr lang="en-US" b="1" dirty="0" smtClean="0"/>
              <a:t>improves the performance</a:t>
            </a:r>
            <a:r>
              <a:rPr lang="en-US" dirty="0" smtClean="0"/>
              <a:t>, it is used to retrieving strings, trees etc. and used with arrays, structures and functions.</a:t>
            </a:r>
          </a:p>
          <a:p>
            <a:r>
              <a:rPr lang="en-US" dirty="0" smtClean="0"/>
              <a:t>2) We can </a:t>
            </a:r>
            <a:r>
              <a:rPr lang="en-US" b="1" dirty="0" smtClean="0"/>
              <a:t>return multiple values from function</a:t>
            </a:r>
            <a:r>
              <a:rPr lang="en-US" dirty="0" smtClean="0"/>
              <a:t> using pointer.</a:t>
            </a:r>
          </a:p>
          <a:p>
            <a:r>
              <a:rPr lang="en-US" dirty="0" smtClean="0"/>
              <a:t>3) It makes you able to </a:t>
            </a:r>
            <a:r>
              <a:rPr lang="en-US" b="1" dirty="0" smtClean="0"/>
              <a:t>access any memory location</a:t>
            </a:r>
            <a:r>
              <a:rPr lang="en-US" dirty="0" smtClean="0"/>
              <a:t> in the computer's memory.</a:t>
            </a:r>
          </a:p>
          <a:p>
            <a:r>
              <a:rPr lang="en-US" b="1" dirty="0" smtClean="0"/>
              <a:t>Usage of pointer</a:t>
            </a:r>
          </a:p>
          <a:p>
            <a:r>
              <a:rPr lang="en-US" dirty="0" smtClean="0"/>
              <a:t>There are many usage of pointers in c language.</a:t>
            </a:r>
          </a:p>
          <a:p>
            <a:r>
              <a:rPr lang="en-US" b="1" dirty="0" smtClean="0"/>
              <a:t>1) Dynamic memory allocation</a:t>
            </a:r>
          </a:p>
          <a:p>
            <a:r>
              <a:rPr lang="en-US" dirty="0" smtClean="0"/>
              <a:t>In c language, we can dynamically allocate memory using malloc() and calloc() functions where pointer is used.</a:t>
            </a:r>
          </a:p>
          <a:p>
            <a:r>
              <a:rPr lang="en-US" b="1" dirty="0" smtClean="0"/>
              <a:t>2) Arrays, Functions and Structures</a:t>
            </a:r>
          </a:p>
          <a:p>
            <a:r>
              <a:rPr lang="en-US" dirty="0" smtClean="0"/>
              <a:t>Pointers in c language are widely used in arrays, functions and structures. It reduces the code and improves the performance.</a:t>
            </a:r>
          </a:p>
          <a:p>
            <a:r>
              <a:rPr lang="en-US" b="1" dirty="0" smtClean="0"/>
              <a:t>Symbols used in pointer</a:t>
            </a:r>
          </a:p>
          <a:p>
            <a:r>
              <a:rPr lang="en-US" dirty="0" smtClean="0"/>
              <a:t>SymbolNameDescription &amp; (ampersand sign)address of operatordetermines the address of a variable. * (asterisk sign)indirection operatoraccesses the value at the address. </a:t>
            </a:r>
            <a:r>
              <a:rPr lang="en-US" b="1" dirty="0" smtClean="0"/>
              <a:t>Address Of Operator</a:t>
            </a:r>
          </a:p>
          <a:p>
            <a:r>
              <a:rPr lang="en-US" dirty="0" smtClean="0"/>
              <a:t>The address of operator '&amp;' returns the address of a variable. But, we need to use %u to display the address of a variable.</a:t>
            </a:r>
          </a:p>
          <a:p>
            <a:r>
              <a:rPr lang="en-US" dirty="0" smtClean="0"/>
              <a:t>#include &lt;stdio.h&gt;      </a:t>
            </a:r>
          </a:p>
          <a:p>
            <a:r>
              <a:rPr lang="en-US" dirty="0" smtClean="0"/>
              <a:t>#include &lt;conio.h&gt;    </a:t>
            </a:r>
          </a:p>
          <a:p>
            <a:r>
              <a:rPr lang="en-US" dirty="0" smtClean="0"/>
              <a:t>void main(){      </a:t>
            </a:r>
          </a:p>
          <a:p>
            <a:r>
              <a:rPr lang="en-US" dirty="0" smtClean="0"/>
              <a:t>int number=50;    </a:t>
            </a:r>
          </a:p>
          <a:p>
            <a:r>
              <a:rPr lang="en-US" dirty="0" smtClean="0"/>
              <a:t>clrscr();      </a:t>
            </a:r>
          </a:p>
          <a:p>
            <a:r>
              <a:rPr lang="en-US" dirty="0" smtClean="0"/>
              <a:t>printf("value of number is %d, address of number is %u",number,&amp;number);  </a:t>
            </a:r>
          </a:p>
          <a:p>
            <a:r>
              <a:rPr lang="en-US" dirty="0" smtClean="0"/>
              <a:t>getch();      </a:t>
            </a:r>
          </a:p>
          <a:p>
            <a:r>
              <a:rPr lang="en-US" dirty="0" smtClean="0"/>
              <a:t>}      </a:t>
            </a:r>
          </a:p>
          <a:p>
            <a:r>
              <a:rPr lang="en-US" b="1" dirty="0" smtClean="0"/>
              <a:t>Output</a:t>
            </a:r>
          </a:p>
          <a:p>
            <a:r>
              <a:rPr lang="en-US" dirty="0" smtClean="0"/>
              <a:t>value of number is 50, address of number is fff4 </a:t>
            </a:r>
          </a:p>
          <a:p>
            <a:r>
              <a:rPr lang="en-US" b="1" dirty="0" smtClean="0"/>
              <a:t>Declaring a pointer</a:t>
            </a:r>
          </a:p>
          <a:p>
            <a:r>
              <a:rPr lang="en-US" dirty="0" smtClean="0"/>
              <a:t>The pointer in c language can be declared using * (asterisk symbol).</a:t>
            </a:r>
          </a:p>
          <a:p>
            <a:r>
              <a:rPr lang="en-US" dirty="0" smtClean="0"/>
              <a:t>int *a;//pointer to int  </a:t>
            </a:r>
          </a:p>
          <a:p>
            <a:r>
              <a:rPr lang="en-US" dirty="0" smtClean="0"/>
              <a:t>char *c;//pointer to char  </a:t>
            </a:r>
          </a:p>
          <a:p>
            <a:r>
              <a:rPr lang="en-US" b="1" dirty="0" smtClean="0"/>
              <a:t>NULL Pointer</a:t>
            </a:r>
          </a:p>
          <a:p>
            <a:r>
              <a:rPr lang="en-US" dirty="0" smtClean="0"/>
              <a:t>A pointer that is not assigned any value but NULL is known as NULL pointer. If you don't have any address to be specified in the pointer at the time of declaration, you can assign NULL value. It will a better approach.</a:t>
            </a:r>
          </a:p>
          <a:p>
            <a:r>
              <a:rPr lang="en-US" dirty="0" smtClean="0"/>
              <a:t>int *p=NULL; </a:t>
            </a:r>
          </a:p>
          <a:p>
            <a:r>
              <a:rPr lang="en-US" dirty="0" smtClean="0"/>
              <a:t>In most the libraries, the value of pointer is 0 (zero). In C pointer to pointer concept, a pointer refers to the address of another pointer.</a:t>
            </a:r>
          </a:p>
          <a:p>
            <a:r>
              <a:rPr lang="en-US" dirty="0" smtClean="0"/>
              <a:t>In c language, a pointer can point to the address of another pointer which points to the address of a value. Let's understand it by the diagram given below:</a:t>
            </a:r>
          </a:p>
          <a:p>
            <a:r>
              <a:rPr lang="en-US" dirty="0" smtClean="0"/>
              <a:t>Let's see the syntax of pointer to pointer.</a:t>
            </a:r>
          </a:p>
          <a:p>
            <a:r>
              <a:rPr lang="en-US" dirty="0" smtClean="0"/>
              <a:t>int **p2;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 programming language is a standardized programming language developed in the early 1970s by Ken Thompson and Dennis Ritchie for use on the UNIX operating system. It has since spread to many other operating systems, and is one of the most widely used programming languages. C is prized for its efficiency, and is the most popular programming language for writing system software, though it is also used for writing applications.</a:t>
            </a:r>
            <a:r>
              <a:rPr lang="en-US" dirty="0" smtClean="0"/>
              <a:t> C is considered as a middle level language because it </a:t>
            </a:r>
            <a:r>
              <a:rPr lang="en-US" b="1" dirty="0" smtClean="0"/>
              <a:t>supports the feature of both low-level and high level language</a:t>
            </a:r>
            <a:r>
              <a:rPr lang="en-US" dirty="0" smtClean="0"/>
              <a:t>.</a:t>
            </a:r>
            <a:r>
              <a:rPr lang="en-US" sz="1200" kern="1200" dirty="0" smtClean="0">
                <a:solidFill>
                  <a:schemeClr val="tx1"/>
                </a:solidFill>
                <a:latin typeface="+mn-lt"/>
                <a:ea typeface="+mn-ea"/>
                <a:cs typeface="+mn-cs"/>
              </a:rPr>
              <a:t> C is one of the most widely used programming languages of all time and there are very few computer architectures for which a C compiler does not exist. C has greatly influenced many other popular programming languages, most notably C++, which began as an extension to 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 language has been developed using assembly level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 language is more user friendly than machine level languages.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concept of </a:t>
            </a:r>
            <a:r>
              <a:rPr lang="en-US" b="1" dirty="0" smtClean="0"/>
              <a:t>dynamic memory allocation in c language</a:t>
            </a:r>
            <a:r>
              <a:rPr lang="en-US" dirty="0" smtClean="0"/>
              <a:t> </a:t>
            </a:r>
            <a:r>
              <a:rPr lang="en-US" i="1" dirty="0" smtClean="0"/>
              <a:t>enables the C programmer to allocate memory at runtime</a:t>
            </a:r>
            <a:r>
              <a:rPr lang="en-US" dirty="0" smtClean="0"/>
              <a:t>. Dynamic memory allocation in c language is possible by 4 functions of stdlib.h header file.</a:t>
            </a:r>
          </a:p>
          <a:p>
            <a:r>
              <a:rPr lang="en-US" dirty="0" smtClean="0"/>
              <a:t>malloc()</a:t>
            </a:r>
          </a:p>
          <a:p>
            <a:r>
              <a:rPr lang="en-US" dirty="0" smtClean="0"/>
              <a:t>calloc()</a:t>
            </a:r>
          </a:p>
          <a:p>
            <a:r>
              <a:rPr lang="en-US" dirty="0" smtClean="0"/>
              <a:t>realloc()</a:t>
            </a:r>
          </a:p>
          <a:p>
            <a:r>
              <a:rPr lang="en-US" dirty="0" smtClean="0"/>
              <a:t>free()</a:t>
            </a:r>
          </a:p>
          <a:p>
            <a:r>
              <a:rPr lang="en-US" dirty="0" smtClean="0"/>
              <a:t>Before learning above functions, let's understand the difference between static memory allocation and dynamic memory allocation.</a:t>
            </a:r>
          </a:p>
          <a:p>
            <a:r>
              <a:rPr lang="en-US" dirty="0" smtClean="0"/>
              <a:t>static memory allocationdynamic memory allocation memory is allocated at compile time.memory is allocated at run time. memory can't be increased while executing program.memory can be increased while executing program. used in array.used in linked list. Now let's have a quick look at the methods used for dynamic memory allocation.</a:t>
            </a:r>
          </a:p>
          <a:p>
            <a:r>
              <a:rPr lang="en-US" b="1" dirty="0" smtClean="0"/>
              <a:t>malloc()</a:t>
            </a:r>
            <a:r>
              <a:rPr lang="en-US" dirty="0" smtClean="0"/>
              <a:t>allocates single block of requested memory. </a:t>
            </a:r>
            <a:r>
              <a:rPr lang="en-US" b="1" dirty="0" smtClean="0"/>
              <a:t>calloc()</a:t>
            </a:r>
            <a:r>
              <a:rPr lang="en-US" dirty="0" smtClean="0"/>
              <a:t>allocates multiple block of requested memory. </a:t>
            </a:r>
            <a:r>
              <a:rPr lang="en-US" b="1" dirty="0" smtClean="0"/>
              <a:t>realloc()</a:t>
            </a:r>
            <a:r>
              <a:rPr lang="en-US" dirty="0" smtClean="0"/>
              <a:t>reallocates the memory occupied by malloc() or calloc() functions. </a:t>
            </a:r>
            <a:r>
              <a:rPr lang="en-US" b="1" dirty="0" smtClean="0"/>
              <a:t>free()</a:t>
            </a:r>
            <a:r>
              <a:rPr lang="en-US" dirty="0" smtClean="0"/>
              <a:t>frees the dynamically allocated memory. </a:t>
            </a:r>
            <a:r>
              <a:rPr lang="en-US" b="1" dirty="0" smtClean="0"/>
              <a:t>malloc() function in C</a:t>
            </a:r>
          </a:p>
          <a:p>
            <a:r>
              <a:rPr lang="en-US" dirty="0" smtClean="0"/>
              <a:t>The malloc() function allocates single block of requested memory.</a:t>
            </a:r>
          </a:p>
          <a:p>
            <a:r>
              <a:rPr lang="en-US" dirty="0" smtClean="0"/>
              <a:t>It doesn't initialize memory at execution time, so it has garbage value initially.</a:t>
            </a:r>
          </a:p>
          <a:p>
            <a:r>
              <a:rPr lang="en-US" dirty="0" smtClean="0"/>
              <a:t>It returns NULL if memory is not sufficient.</a:t>
            </a:r>
          </a:p>
          <a:p>
            <a:r>
              <a:rPr lang="en-US" dirty="0" smtClean="0"/>
              <a:t>The syntax of malloc() function is given below:</a:t>
            </a:r>
          </a:p>
          <a:p>
            <a:r>
              <a:rPr lang="en-US" dirty="0" smtClean="0"/>
              <a:t>ptr=(cast-type*)malloc(byte-size)  </a:t>
            </a:r>
          </a:p>
          <a:p>
            <a:r>
              <a:rPr lang="en-US" b="1" dirty="0" smtClean="0"/>
              <a:t>calloc() function in C</a:t>
            </a:r>
          </a:p>
          <a:p>
            <a:r>
              <a:rPr lang="en-US" dirty="0" smtClean="0"/>
              <a:t>The calloc() function allocates multiple block of requested memory.</a:t>
            </a:r>
          </a:p>
          <a:p>
            <a:r>
              <a:rPr lang="en-US" dirty="0" smtClean="0"/>
              <a:t>It initially initialize all bytes to zero.</a:t>
            </a:r>
          </a:p>
          <a:p>
            <a:r>
              <a:rPr lang="en-US" dirty="0" smtClean="0"/>
              <a:t>It returns NULL if memory is not sufficient.</a:t>
            </a:r>
          </a:p>
          <a:p>
            <a:r>
              <a:rPr lang="en-US" dirty="0" smtClean="0"/>
              <a:t>The syntax of calloc() function is given below:</a:t>
            </a:r>
          </a:p>
          <a:p>
            <a:r>
              <a:rPr lang="en-US" dirty="0" smtClean="0"/>
              <a:t>ptr=(cast-type*)calloc(number, byte-size)  </a:t>
            </a:r>
          </a:p>
          <a:p>
            <a:r>
              <a:rPr lang="en-US" b="1" dirty="0" smtClean="0"/>
              <a:t>realloc() function in C</a:t>
            </a:r>
          </a:p>
          <a:p>
            <a:r>
              <a:rPr lang="en-US" dirty="0" smtClean="0"/>
              <a:t>If memory is not sufficient for malloc() or calloc(), you can reallocate the memory by realloc() function. In short, it changes the memory size.</a:t>
            </a:r>
          </a:p>
          <a:p>
            <a:r>
              <a:rPr lang="en-US" dirty="0" smtClean="0"/>
              <a:t>Let's see the syntax of realloc() function.</a:t>
            </a:r>
          </a:p>
          <a:p>
            <a:r>
              <a:rPr lang="en-US" dirty="0" smtClean="0"/>
              <a:t>ptr=realloc(ptr, new-size)  </a:t>
            </a:r>
          </a:p>
          <a:p>
            <a:r>
              <a:rPr lang="en-US" b="1" dirty="0" smtClean="0"/>
              <a:t>free() function in C</a:t>
            </a:r>
          </a:p>
          <a:p>
            <a:r>
              <a:rPr lang="en-US" dirty="0" smtClean="0"/>
              <a:t>The memory occupied by malloc() or calloc() functions must be released by calling free() function. Otherwise, it will consume memory until program exit.</a:t>
            </a:r>
          </a:p>
          <a:p>
            <a:r>
              <a:rPr lang="en-US" dirty="0" smtClean="0"/>
              <a:t>Let's see the syntax of free() function.</a:t>
            </a:r>
          </a:p>
          <a:p>
            <a:r>
              <a:rPr lang="en-US" dirty="0" smtClean="0"/>
              <a:t>free(ptr)  </a:t>
            </a:r>
          </a:p>
          <a:p>
            <a:r>
              <a:rPr lang="en-US" dirty="0" smtClean="0"/>
              <a:t>ptr=(cast-type*)malloc(byte-size)  </a:t>
            </a:r>
          </a:p>
        </p:txBody>
      </p:sp>
      <p:sp>
        <p:nvSpPr>
          <p:cNvPr id="4" name="Slide Number Placeholder 3"/>
          <p:cNvSpPr>
            <a:spLocks noGrp="1"/>
          </p:cNvSpPr>
          <p:nvPr>
            <p:ph type="sldNum" sz="quarter" idx="10"/>
          </p:nvPr>
        </p:nvSpPr>
        <p:spPr/>
        <p:txBody>
          <a:bodyPr/>
          <a:lstStyle/>
          <a:p>
            <a:fld id="{25A7AE48-A195-483E-A34B-333D0138443F}"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1) Simple</a:t>
            </a:r>
          </a:p>
          <a:p>
            <a:r>
              <a:rPr lang="en-US" dirty="0" smtClean="0"/>
              <a:t>C is a simple language in the sense that it provides </a:t>
            </a:r>
            <a:r>
              <a:rPr lang="en-US" b="1" dirty="0" smtClean="0"/>
              <a:t>structured approach</a:t>
            </a:r>
            <a:r>
              <a:rPr lang="en-US" dirty="0" smtClean="0"/>
              <a:t> (to break the problem into parts), </a:t>
            </a:r>
            <a:r>
              <a:rPr lang="en-US" b="1" dirty="0" smtClean="0"/>
              <a:t>rich set of library functions</a:t>
            </a:r>
            <a:r>
              <a:rPr lang="en-US" dirty="0" smtClean="0"/>
              <a:t>, </a:t>
            </a:r>
            <a:r>
              <a:rPr lang="en-US" b="1" dirty="0" smtClean="0"/>
              <a:t>data types</a:t>
            </a:r>
            <a:r>
              <a:rPr lang="en-US" dirty="0" smtClean="0"/>
              <a:t> etc.</a:t>
            </a:r>
          </a:p>
          <a:p>
            <a:r>
              <a:rPr lang="en-US" b="1" dirty="0" smtClean="0"/>
              <a:t>2) Machine Independent or Portable</a:t>
            </a:r>
          </a:p>
          <a:p>
            <a:r>
              <a:rPr lang="en-US" dirty="0" smtClean="0"/>
              <a:t>Unlike assembly language, c programs </a:t>
            </a:r>
            <a:r>
              <a:rPr lang="en-US" b="1" dirty="0" smtClean="0"/>
              <a:t>can be executed in many machines</a:t>
            </a:r>
            <a:r>
              <a:rPr lang="en-US" dirty="0" smtClean="0"/>
              <a:t> with little bit or no change. But it is not platform-independent.</a:t>
            </a:r>
          </a:p>
          <a:p>
            <a:r>
              <a:rPr lang="en-US" b="1" dirty="0" smtClean="0"/>
              <a:t>3) Mid-level prorgramming language</a:t>
            </a:r>
          </a:p>
          <a:p>
            <a:r>
              <a:rPr lang="en-US" dirty="0" smtClean="0"/>
              <a:t>C is </a:t>
            </a:r>
            <a:r>
              <a:rPr lang="en-US" b="1" dirty="0" smtClean="0"/>
              <a:t>also used to do low level programming</a:t>
            </a:r>
            <a:r>
              <a:rPr lang="en-US" dirty="0" smtClean="0"/>
              <a:t>. It is used to develop system applications such as kernel, driver etc. It </a:t>
            </a:r>
            <a:r>
              <a:rPr lang="en-US" b="1" dirty="0" smtClean="0"/>
              <a:t>also supports the feature of high level language</a:t>
            </a:r>
            <a:r>
              <a:rPr lang="en-US" dirty="0" smtClean="0"/>
              <a:t>. That is why it is known as mid-level language.</a:t>
            </a:r>
          </a:p>
          <a:p>
            <a:r>
              <a:rPr lang="en-US" b="1" dirty="0" smtClean="0"/>
              <a:t>4) Structured prorgramming language</a:t>
            </a:r>
          </a:p>
          <a:p>
            <a:r>
              <a:rPr lang="en-US" dirty="0" smtClean="0"/>
              <a:t>C is a structured programming language in the sense that </a:t>
            </a:r>
            <a:r>
              <a:rPr lang="en-US" b="1" dirty="0" smtClean="0"/>
              <a:t>we can break the program into parts using functions</a:t>
            </a:r>
            <a:r>
              <a:rPr lang="en-US" dirty="0" smtClean="0"/>
              <a:t>. So, it is easy to understand and modify.</a:t>
            </a:r>
          </a:p>
          <a:p>
            <a:r>
              <a:rPr lang="en-US" b="1" dirty="0" smtClean="0"/>
              <a:t>5) Rich Library</a:t>
            </a:r>
          </a:p>
          <a:p>
            <a:r>
              <a:rPr lang="en-US" dirty="0" smtClean="0"/>
              <a:t>C </a:t>
            </a:r>
            <a:r>
              <a:rPr lang="en-US" b="1" dirty="0" smtClean="0"/>
              <a:t>provides a lot of inbuilt functions</a:t>
            </a:r>
            <a:r>
              <a:rPr lang="en-US" dirty="0" smtClean="0"/>
              <a:t> that makes the development fast.</a:t>
            </a:r>
          </a:p>
          <a:p>
            <a:r>
              <a:rPr lang="en-US" b="1" dirty="0" smtClean="0"/>
              <a:t>6) Memory Management</a:t>
            </a:r>
          </a:p>
          <a:p>
            <a:r>
              <a:rPr lang="en-US" dirty="0" smtClean="0"/>
              <a:t>It supports the feature of </a:t>
            </a:r>
            <a:r>
              <a:rPr lang="en-US" b="1" dirty="0" smtClean="0"/>
              <a:t>dynamic memory allocation</a:t>
            </a:r>
            <a:r>
              <a:rPr lang="en-US" dirty="0" smtClean="0"/>
              <a:t>. In C language, we can free the allocated memory at any time by calling the </a:t>
            </a:r>
            <a:r>
              <a:rPr lang="en-US" b="1" dirty="0" smtClean="0"/>
              <a:t>free()</a:t>
            </a:r>
            <a:r>
              <a:rPr lang="en-US" dirty="0" smtClean="0"/>
              <a:t> function. </a:t>
            </a:r>
          </a:p>
          <a:p>
            <a:r>
              <a:rPr lang="en-US" b="1" dirty="0" smtClean="0"/>
              <a:t>7) Speed</a:t>
            </a:r>
          </a:p>
          <a:p>
            <a:r>
              <a:rPr lang="en-US" dirty="0" smtClean="0"/>
              <a:t>The compilation and execution time of C language is fast.</a:t>
            </a:r>
          </a:p>
          <a:p>
            <a:r>
              <a:rPr lang="en-US" b="1" dirty="0" smtClean="0"/>
              <a:t>8) Pointer</a:t>
            </a:r>
          </a:p>
          <a:p>
            <a:r>
              <a:rPr lang="en-US" dirty="0" smtClean="0"/>
              <a:t>C provides the feature of pointers. We can directly interact with the memory by using the pointers. We </a:t>
            </a:r>
            <a:r>
              <a:rPr lang="en-US" b="1" dirty="0" smtClean="0"/>
              <a:t>can use pointers for memory, structures, functions, array</a:t>
            </a:r>
            <a:r>
              <a:rPr lang="en-US" dirty="0" smtClean="0"/>
              <a:t> etc.</a:t>
            </a:r>
          </a:p>
          <a:p>
            <a:r>
              <a:rPr lang="en-US" b="1" dirty="0" smtClean="0"/>
              <a:t>9) Recursion</a:t>
            </a:r>
          </a:p>
          <a:p>
            <a:r>
              <a:rPr lang="en-US" dirty="0" smtClean="0"/>
              <a:t>In c, we </a:t>
            </a:r>
            <a:r>
              <a:rPr lang="en-US" b="1" dirty="0" smtClean="0"/>
              <a:t>can call the function within the function</a:t>
            </a:r>
            <a:r>
              <a:rPr lang="en-US" dirty="0" smtClean="0"/>
              <a:t>. It provides code reusability for every function.</a:t>
            </a:r>
          </a:p>
          <a:p>
            <a:r>
              <a:rPr lang="en-US" b="1" dirty="0" smtClean="0"/>
              <a:t>10) Extensible</a:t>
            </a:r>
          </a:p>
          <a:p>
            <a:r>
              <a:rPr lang="en-US" dirty="0" smtClean="0"/>
              <a:t>C language is extensible because it </a:t>
            </a:r>
            <a:r>
              <a:rPr lang="en-US" b="1" dirty="0" smtClean="0"/>
              <a:t>can easily adopt new features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C Program Structure</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C program basically has the following form: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1)Preprocessor Commands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2)Type definitions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3)Function prototypes -- declare function types and variables passed to function.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4) Variables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5)Functions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We must have a main() function.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Compiler is a program that converts human readable code into machine readable code. This process is called compilation.</a:t>
            </a:r>
          </a:p>
          <a:p>
            <a:pPr lvl="0"/>
            <a:r>
              <a:rPr lang="en-US" sz="1200" kern="1200" dirty="0" smtClean="0">
                <a:solidFill>
                  <a:schemeClr val="tx1"/>
                </a:solidFill>
                <a:latin typeface="+mn-lt"/>
                <a:ea typeface="+mn-ea"/>
                <a:cs typeface="+mn-cs"/>
              </a:rPr>
              <a:t>IDE is nothing but Integrated Development Environment. IDE is a tool that provides user interface with compilers to create, compile and execute C programs.</a:t>
            </a:r>
          </a:p>
          <a:p>
            <a:pPr lvl="0"/>
            <a:r>
              <a:rPr lang="en-US" sz="1200" kern="1200" dirty="0" smtClean="0">
                <a:solidFill>
                  <a:schemeClr val="tx1"/>
                </a:solidFill>
                <a:latin typeface="+mn-lt"/>
                <a:ea typeface="+mn-ea"/>
                <a:cs typeface="+mn-cs"/>
              </a:rPr>
              <a:t>Example: Turbo C++, Borland C++ and DevC++. These provide Integrated Development Environment with compiler for both C and C++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Assembler is a program that converts assembly level language (low level language) into machine level language.</a:t>
            </a:r>
          </a:p>
          <a:p>
            <a:pPr lvl="0"/>
            <a:r>
              <a:rPr lang="en-US" sz="1200" kern="1200" dirty="0" smtClean="0">
                <a:solidFill>
                  <a:schemeClr val="tx1"/>
                </a:solidFill>
                <a:latin typeface="+mn-lt"/>
                <a:ea typeface="+mn-ea"/>
                <a:cs typeface="+mn-cs"/>
              </a:rPr>
              <a:t>Compiler compiles entire C source code into machine code. Whereas, interpreters converts source code into intermediate code and then this intermediate code is executed line by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Header file is a file that contains function declaration and macro definition for C in-built library functions.</a:t>
            </a:r>
          </a:p>
          <a:p>
            <a:pPr lvl="0"/>
            <a:r>
              <a:rPr lang="en-US" sz="1200" kern="1200" dirty="0" smtClean="0">
                <a:solidFill>
                  <a:schemeClr val="tx1"/>
                </a:solidFill>
                <a:latin typeface="+mn-lt"/>
                <a:ea typeface="+mn-ea"/>
                <a:cs typeface="+mn-cs"/>
              </a:rPr>
              <a:t>All C standard library functions are declared in many header files which are saved as file_name.h.</a:t>
            </a:r>
          </a:p>
          <a:p>
            <a:pPr lvl="0"/>
            <a:r>
              <a:rPr lang="en-US" sz="1200" kern="1200" dirty="0" smtClean="0">
                <a:solidFill>
                  <a:schemeClr val="tx1"/>
                </a:solidFill>
                <a:latin typeface="+mn-lt"/>
                <a:ea typeface="+mn-ea"/>
                <a:cs typeface="+mn-cs"/>
              </a:rPr>
              <a:t>We are including these header files in our C program using “#include &lt;file_name.h&gt;” command to make use of the functions those are declared in the header files.</a:t>
            </a:r>
          </a:p>
          <a:p>
            <a:r>
              <a:rPr lang="en-US" sz="1200" kern="1200" dirty="0" smtClean="0">
                <a:solidFill>
                  <a:schemeClr val="tx1"/>
                </a:solidFill>
                <a:latin typeface="+mn-lt"/>
                <a:ea typeface="+mn-ea"/>
                <a:cs typeface="+mn-cs"/>
              </a:rPr>
              <a:t>When we include header files in our C program using “#include &lt;filename.h&gt;” command, all C code of the header files are included in C program. Then, this C program is compiled by compiler and executed</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Data types in C language are defined as the </a:t>
            </a:r>
            <a:r>
              <a:rPr lang="en-US" dirty="0" smtClean="0"/>
              <a:t>data storage format </a:t>
            </a:r>
            <a:r>
              <a:rPr lang="en-US" sz="1200" kern="1200" dirty="0" smtClean="0">
                <a:solidFill>
                  <a:schemeClr val="tx1"/>
                </a:solidFill>
                <a:latin typeface="+mn-lt"/>
                <a:ea typeface="+mn-ea"/>
                <a:cs typeface="+mn-cs"/>
              </a:rPr>
              <a:t>that a variable can store a data to perform a specific operation.</a:t>
            </a:r>
          </a:p>
          <a:p>
            <a:pPr lvl="0"/>
            <a:r>
              <a:rPr lang="en-US" sz="1200" kern="1200" dirty="0" smtClean="0">
                <a:solidFill>
                  <a:schemeClr val="tx1"/>
                </a:solidFill>
                <a:latin typeface="+mn-lt"/>
                <a:ea typeface="+mn-ea"/>
                <a:cs typeface="+mn-cs"/>
              </a:rPr>
              <a:t>Data types are used to define a variable before to use in a program . Size of variable, constant and array are determined by data types.</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 </a:t>
            </a:r>
            <a:r>
              <a:rPr lang="en-US" b="1" dirty="0" smtClean="0"/>
              <a:t>variable</a:t>
            </a:r>
            <a:r>
              <a:rPr lang="en-US" dirty="0" smtClean="0"/>
              <a:t> is a name of memory location. It is used to store data. Its value can be changed and it can be reused many times.</a:t>
            </a:r>
          </a:p>
          <a:p>
            <a:r>
              <a:rPr lang="en-US" dirty="0" smtClean="0"/>
              <a:t>It is a way to represent memory location through symbol so that it can be easily identified.</a:t>
            </a:r>
          </a:p>
          <a:p>
            <a:r>
              <a:rPr lang="en-US" dirty="0" smtClean="0"/>
              <a:t>Let's see the syntax to declare a variable:</a:t>
            </a:r>
          </a:p>
          <a:p>
            <a:r>
              <a:rPr lang="en-US" dirty="0" smtClean="0"/>
              <a:t>type variable_list;  </a:t>
            </a:r>
          </a:p>
          <a:p>
            <a:r>
              <a:rPr lang="en-US" b="1" dirty="0" smtClean="0"/>
              <a:t>Local Variable</a:t>
            </a:r>
          </a:p>
          <a:p>
            <a:r>
              <a:rPr lang="en-US" dirty="0" smtClean="0"/>
              <a:t>A variable that is declared inside the function or block is called local variable.</a:t>
            </a:r>
          </a:p>
          <a:p>
            <a:r>
              <a:rPr lang="en-US" dirty="0" smtClean="0"/>
              <a:t>It must be declared at the start of the block.</a:t>
            </a:r>
          </a:p>
          <a:p>
            <a:r>
              <a:rPr lang="en-US" dirty="0" smtClean="0"/>
              <a:t>void function1(){  </a:t>
            </a:r>
          </a:p>
          <a:p>
            <a:r>
              <a:rPr lang="en-US" dirty="0" smtClean="0"/>
              <a:t>int x=10;//local variable  </a:t>
            </a:r>
          </a:p>
          <a:p>
            <a:r>
              <a:rPr lang="en-US" dirty="0" smtClean="0"/>
              <a:t>}  </a:t>
            </a:r>
          </a:p>
          <a:p>
            <a:r>
              <a:rPr lang="en-US" dirty="0" smtClean="0"/>
              <a:t>You must have to initialize the local variable before it is used.</a:t>
            </a:r>
          </a:p>
          <a:p>
            <a:r>
              <a:rPr lang="en-US" b="1" dirty="0" smtClean="0"/>
              <a:t>Global Variable</a:t>
            </a:r>
          </a:p>
          <a:p>
            <a:r>
              <a:rPr lang="en-US" dirty="0" smtClean="0"/>
              <a:t>A variable that is declared outside the function or block is called global variable. Any function can change the value of the global variable. It is available to all the functions.</a:t>
            </a:r>
          </a:p>
          <a:p>
            <a:r>
              <a:rPr lang="en-US" dirty="0" smtClean="0"/>
              <a:t>It must be declared at the start of the block.</a:t>
            </a:r>
          </a:p>
          <a:p>
            <a:r>
              <a:rPr lang="en-US" dirty="0" smtClean="0"/>
              <a:t>int value=20;//global variable  </a:t>
            </a:r>
          </a:p>
          <a:p>
            <a:r>
              <a:rPr lang="en-US" dirty="0" smtClean="0"/>
              <a:t>void function1(){  </a:t>
            </a:r>
          </a:p>
          <a:p>
            <a:r>
              <a:rPr lang="en-US" dirty="0" smtClean="0"/>
              <a:t>int x=10;//local variable  </a:t>
            </a:r>
          </a:p>
          <a:p>
            <a:r>
              <a:rPr lang="en-US" dirty="0" smtClean="0"/>
              <a:t>}  </a:t>
            </a:r>
          </a:p>
          <a:p>
            <a:r>
              <a:rPr lang="en-US" b="1" dirty="0" smtClean="0"/>
              <a:t>Static Variable</a:t>
            </a:r>
          </a:p>
          <a:p>
            <a:r>
              <a:rPr lang="en-US" dirty="0" smtClean="0"/>
              <a:t>A variable that is declared with static keyword is called static variable.</a:t>
            </a:r>
          </a:p>
          <a:p>
            <a:r>
              <a:rPr lang="en-US" dirty="0" smtClean="0"/>
              <a:t>It retains its value between multiple function calls.</a:t>
            </a:r>
          </a:p>
          <a:p>
            <a:r>
              <a:rPr lang="en-US" dirty="0" smtClean="0"/>
              <a:t>void function1(){  </a:t>
            </a:r>
          </a:p>
          <a:p>
            <a:r>
              <a:rPr lang="en-US" dirty="0" smtClean="0"/>
              <a:t>int x=10;//local variable  </a:t>
            </a:r>
          </a:p>
          <a:p>
            <a:r>
              <a:rPr lang="en-US" dirty="0" smtClean="0"/>
              <a:t>static int y=10;//static variable  </a:t>
            </a:r>
          </a:p>
          <a:p>
            <a:r>
              <a:rPr lang="en-US" dirty="0" smtClean="0"/>
              <a:t>x=x+1;  </a:t>
            </a:r>
          </a:p>
          <a:p>
            <a:r>
              <a:rPr lang="en-US" dirty="0" smtClean="0"/>
              <a:t>y=y+1;  </a:t>
            </a:r>
          </a:p>
          <a:p>
            <a:r>
              <a:rPr lang="en-US" dirty="0" smtClean="0"/>
              <a:t>printf("%d,%d",x,y);  </a:t>
            </a:r>
          </a:p>
          <a:p>
            <a:r>
              <a:rPr lang="en-US" dirty="0" smtClean="0"/>
              <a:t>}  </a:t>
            </a:r>
          </a:p>
          <a:p>
            <a:r>
              <a:rPr lang="en-US" dirty="0" smtClean="0"/>
              <a:t>If you call this function many times, </a:t>
            </a:r>
            <a:r>
              <a:rPr lang="en-US" b="1" dirty="0" smtClean="0"/>
              <a:t>local variable will print the same value</a:t>
            </a:r>
            <a:r>
              <a:rPr lang="en-US" dirty="0" smtClean="0"/>
              <a:t> for each function call e.g, 11,11,11 and so on. But </a:t>
            </a:r>
            <a:r>
              <a:rPr lang="en-US" b="1" dirty="0" smtClean="0"/>
              <a:t>static variable will print the incremented value</a:t>
            </a:r>
            <a:r>
              <a:rPr lang="en-US" dirty="0" smtClean="0"/>
              <a:t> in each function call e.g. 11, 12, 13 and so on.</a:t>
            </a:r>
          </a:p>
          <a:p>
            <a:r>
              <a:rPr lang="en-US" b="1" dirty="0" smtClean="0"/>
              <a:t>Automatic Variable</a:t>
            </a:r>
          </a:p>
          <a:p>
            <a:r>
              <a:rPr lang="en-US" dirty="0" smtClean="0"/>
              <a:t>All variables in C that is declared inside the block, are automatic variables by default. By we can explicitly declare automatic variable using </a:t>
            </a:r>
            <a:r>
              <a:rPr lang="en-US" b="1" dirty="0" smtClean="0"/>
              <a:t>auto keyword</a:t>
            </a:r>
            <a:r>
              <a:rPr lang="en-US" dirty="0" smtClean="0"/>
              <a:t>.</a:t>
            </a:r>
          </a:p>
          <a:p>
            <a:r>
              <a:rPr lang="en-US" dirty="0" smtClean="0"/>
              <a:t>void main(){  </a:t>
            </a:r>
          </a:p>
          <a:p>
            <a:r>
              <a:rPr lang="en-US" dirty="0" smtClean="0"/>
              <a:t>int x=10;//local variable (also automatic)  </a:t>
            </a:r>
          </a:p>
          <a:p>
            <a:r>
              <a:rPr lang="en-US" dirty="0" smtClean="0"/>
              <a:t>auto int y=20;//automatic variable  </a:t>
            </a:r>
          </a:p>
          <a:p>
            <a:r>
              <a:rPr lang="en-US" dirty="0" smtClean="0"/>
              <a:t>}  </a:t>
            </a:r>
          </a:p>
          <a:p>
            <a:r>
              <a:rPr lang="en-US" b="1" dirty="0" smtClean="0"/>
              <a:t>External Variable</a:t>
            </a:r>
          </a:p>
          <a:p>
            <a:r>
              <a:rPr lang="en-US" dirty="0" smtClean="0"/>
              <a:t>We can share a variable in multiple C source files by using external variable. To declare a external variable, you need to use </a:t>
            </a:r>
            <a:r>
              <a:rPr lang="en-US" b="1" dirty="0" smtClean="0"/>
              <a:t>extern keyword</a:t>
            </a:r>
            <a:r>
              <a:rPr lang="en-US" dirty="0" smtClean="0"/>
              <a:t>.</a:t>
            </a:r>
          </a:p>
          <a:p>
            <a:r>
              <a:rPr lang="en-US" dirty="0" smtClean="0"/>
              <a:t>myfile.h </a:t>
            </a:r>
          </a:p>
          <a:p>
            <a:r>
              <a:rPr lang="en-US" dirty="0" smtClean="0"/>
              <a:t>extern int x=10;//external variable (also global)  </a:t>
            </a:r>
          </a:p>
          <a:p>
            <a:r>
              <a:rPr lang="en-US" dirty="0" smtClean="0"/>
              <a:t>program1.c </a:t>
            </a:r>
          </a:p>
          <a:p>
            <a:r>
              <a:rPr lang="en-US" dirty="0" smtClean="0"/>
              <a:t>#include "myfile.h"  </a:t>
            </a:r>
          </a:p>
          <a:p>
            <a:r>
              <a:rPr lang="en-US" dirty="0" smtClean="0"/>
              <a:t>#include &lt;stdio.h&gt;  </a:t>
            </a:r>
          </a:p>
          <a:p>
            <a:r>
              <a:rPr lang="en-US" dirty="0" smtClean="0"/>
              <a:t>void printValue(){  </a:t>
            </a:r>
          </a:p>
          <a:p>
            <a:r>
              <a:rPr lang="en-US" dirty="0" smtClean="0"/>
              <a:t>    printf("Global variable: %d", global_variable);  </a:t>
            </a:r>
          </a:p>
          <a:p>
            <a:r>
              <a:rPr lang="en-US" dirty="0" smtClean="0"/>
              <a:t>}  </a:t>
            </a:r>
          </a:p>
          <a:p>
            <a:r>
              <a:rPr lang="en-US" dirty="0" smtClean="0"/>
              <a:t>A variable which is declared as static is known as static variable. The static variable retains its value between multiple function calls.</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Storage classes are used to determine the scope and the life time of a function or a variable in the system memory. There are four types of storage classes in C: register, static, auto and extern, out of which auto is considered the default storage class for variables.</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C02D54F-934A-43A3-8C0C-87FD92B43256}" type="datetimeFigureOut">
              <a:rPr lang="en-US" smtClean="0"/>
              <a:pPr/>
              <a:t>5/3/2016</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FC8999E-3FD6-4F17-BA00-40650CB90F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C02D54F-934A-43A3-8C0C-87FD92B43256}" type="datetimeFigureOut">
              <a:rPr lang="en-US" smtClean="0"/>
              <a:pPr/>
              <a:t>5/3/2016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C02D54F-934A-43A3-8C0C-87FD92B43256}" type="datetimeFigureOut">
              <a:rPr lang="en-US" smtClean="0"/>
              <a:pPr/>
              <a:t>5/3/2016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C02D54F-934A-43A3-8C0C-87FD92B43256}" type="datetimeFigureOut">
              <a:rPr lang="en-US" smtClean="0"/>
              <a:pPr/>
              <a:t>5/3/2016</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FC8999E-3FD6-4F17-BA00-40650CB90FDA}"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C02D54F-934A-43A3-8C0C-87FD92B43256}" type="datetimeFigureOut">
              <a:rPr lang="en-US" smtClean="0"/>
              <a:pPr/>
              <a:t>5/3/2016</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FC8999E-3FD6-4F17-BA00-40650CB90F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LANGUAGE</a:t>
            </a:r>
            <a:br>
              <a:rPr lang="en-US" dirty="0" smtClean="0"/>
            </a:br>
            <a:endParaRPr lang="en-US" dirty="0"/>
          </a:p>
        </p:txBody>
      </p:sp>
      <p:sp>
        <p:nvSpPr>
          <p:cNvPr id="3" name="Subtitle 2"/>
          <p:cNvSpPr>
            <a:spLocks noGrp="1"/>
          </p:cNvSpPr>
          <p:nvPr>
            <p:ph type="subTitle" idx="1"/>
          </p:nvPr>
        </p:nvSpPr>
        <p:spPr/>
        <p:txBody>
          <a:bodyPr/>
          <a:lstStyle/>
          <a:p>
            <a:r>
              <a:rPr lang="en-US" dirty="0" smtClean="0"/>
              <a:t>Q &amp;A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Each and every smallest individual unit </a:t>
            </a:r>
            <a:endParaRPr lang="en-US" dirty="0" smtClean="0"/>
          </a:p>
          <a:p>
            <a:pPr lvl="0"/>
            <a:r>
              <a:rPr lang="en-US" b="1" dirty="0"/>
              <a:t>T</a:t>
            </a:r>
            <a:r>
              <a:rPr lang="en-US" b="1" dirty="0" smtClean="0"/>
              <a:t>ypes</a:t>
            </a:r>
          </a:p>
          <a:p>
            <a:pPr lvl="0"/>
            <a:r>
              <a:rPr lang="en-US" dirty="0" smtClean="0"/>
              <a:t>Keywords</a:t>
            </a:r>
            <a:r>
              <a:rPr lang="en-US" dirty="0"/>
              <a:t>  </a:t>
            </a:r>
            <a:r>
              <a:rPr lang="en-US" dirty="0" smtClean="0"/>
              <a:t>-</a:t>
            </a:r>
            <a:r>
              <a:rPr lang="en-US" dirty="0"/>
              <a:t>pre-defined words             </a:t>
            </a:r>
          </a:p>
          <a:p>
            <a:pPr lvl="0"/>
            <a:r>
              <a:rPr lang="en-US" dirty="0"/>
              <a:t>Identifiers </a:t>
            </a:r>
            <a:r>
              <a:rPr lang="en-US" dirty="0" smtClean="0"/>
              <a:t>-</a:t>
            </a:r>
            <a:r>
              <a:rPr lang="en-US" dirty="0"/>
              <a:t> given a name            </a:t>
            </a:r>
          </a:p>
          <a:p>
            <a:pPr lvl="0"/>
            <a:r>
              <a:rPr lang="en-US" dirty="0"/>
              <a:t>Constants </a:t>
            </a:r>
            <a:r>
              <a:rPr lang="en-US" dirty="0" smtClean="0"/>
              <a:t>-</a:t>
            </a:r>
            <a:r>
              <a:rPr lang="en-US" dirty="0"/>
              <a:t>fixed values       </a:t>
            </a:r>
          </a:p>
          <a:p>
            <a:pPr lvl="0"/>
            <a:r>
              <a:rPr lang="en-US" dirty="0"/>
              <a:t>Strings                    </a:t>
            </a:r>
          </a:p>
          <a:p>
            <a:pPr lvl="0"/>
            <a:r>
              <a:rPr lang="en-US" dirty="0"/>
              <a:t>Special symbols    </a:t>
            </a:r>
          </a:p>
          <a:p>
            <a:r>
              <a:rPr lang="en-US" dirty="0"/>
              <a:t>Operators              </a:t>
            </a:r>
          </a:p>
        </p:txBody>
      </p:sp>
      <p:sp>
        <p:nvSpPr>
          <p:cNvPr id="2" name="Title 1"/>
          <p:cNvSpPr>
            <a:spLocks noGrp="1"/>
          </p:cNvSpPr>
          <p:nvPr>
            <p:ph type="title"/>
          </p:nvPr>
        </p:nvSpPr>
        <p:spPr/>
        <p:txBody>
          <a:bodyPr/>
          <a:lstStyle/>
          <a:p>
            <a:r>
              <a:rPr lang="en-US" dirty="0" smtClean="0"/>
              <a:t>TOKENS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perform logical and mathematical operations </a:t>
            </a:r>
            <a:endParaRPr lang="en-US" dirty="0" smtClean="0"/>
          </a:p>
          <a:p>
            <a:r>
              <a:rPr lang="en-US" b="1" dirty="0" smtClean="0"/>
              <a:t>TYPES</a:t>
            </a:r>
          </a:p>
          <a:p>
            <a:pPr lvl="0"/>
            <a:r>
              <a:rPr lang="en-US" dirty="0"/>
              <a:t>Arithmetic operators</a:t>
            </a:r>
          </a:p>
          <a:p>
            <a:pPr lvl="0"/>
            <a:r>
              <a:rPr lang="en-US" dirty="0"/>
              <a:t>Assignment operators</a:t>
            </a:r>
          </a:p>
          <a:p>
            <a:pPr lvl="0"/>
            <a:r>
              <a:rPr lang="en-US" dirty="0"/>
              <a:t>Relational operators</a:t>
            </a:r>
          </a:p>
          <a:p>
            <a:pPr lvl="0"/>
            <a:r>
              <a:rPr lang="en-US" dirty="0"/>
              <a:t>Logical operators</a:t>
            </a:r>
          </a:p>
          <a:p>
            <a:pPr lvl="0"/>
            <a:r>
              <a:rPr lang="en-US" dirty="0"/>
              <a:t>Bit wise operators</a:t>
            </a:r>
          </a:p>
          <a:p>
            <a:pPr lvl="0"/>
            <a:r>
              <a:rPr lang="en-US" dirty="0"/>
              <a:t>Conditional operators (ternary operators)</a:t>
            </a:r>
          </a:p>
          <a:p>
            <a:pPr lvl="0"/>
            <a:r>
              <a:rPr lang="en-US" dirty="0"/>
              <a:t>Increment/decrement operators</a:t>
            </a:r>
          </a:p>
          <a:p>
            <a:r>
              <a:rPr lang="en-US" dirty="0"/>
              <a:t>Special operators</a:t>
            </a:r>
          </a:p>
        </p:txBody>
      </p:sp>
      <p:sp>
        <p:nvSpPr>
          <p:cNvPr id="2" name="Title 1"/>
          <p:cNvSpPr>
            <a:spLocks noGrp="1"/>
          </p:cNvSpPr>
          <p:nvPr>
            <p:ph type="title"/>
          </p:nvPr>
        </p:nvSpPr>
        <p:spPr/>
        <p:txBody>
          <a:bodyPr/>
          <a:lstStyle/>
          <a:p>
            <a:r>
              <a:rPr lang="en-US" dirty="0" smtClean="0"/>
              <a:t>OPERATORS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inbuilt library function in C </a:t>
            </a:r>
            <a:endParaRPr lang="en-US" dirty="0" smtClean="0"/>
          </a:p>
          <a:p>
            <a:r>
              <a:rPr lang="en-US" b="1" dirty="0" smtClean="0"/>
              <a:t>printf() function</a:t>
            </a:r>
            <a:r>
              <a:rPr lang="en-US" dirty="0" smtClean="0"/>
              <a:t> is used for output.</a:t>
            </a:r>
          </a:p>
          <a:p>
            <a:r>
              <a:rPr lang="en-US" dirty="0" smtClean="0"/>
              <a:t>printf("format string",argument_list); </a:t>
            </a:r>
          </a:p>
          <a:p>
            <a:r>
              <a:rPr lang="en-US" b="1" dirty="0" smtClean="0"/>
              <a:t>scanf() function</a:t>
            </a:r>
            <a:r>
              <a:rPr lang="en-US" dirty="0" smtClean="0"/>
              <a:t> is used for input</a:t>
            </a:r>
          </a:p>
          <a:p>
            <a:r>
              <a:rPr lang="en-US" dirty="0" smtClean="0"/>
              <a:t>scanf("format string",argument_list);</a:t>
            </a:r>
          </a:p>
          <a:p>
            <a:endParaRPr lang="en-US" dirty="0"/>
          </a:p>
        </p:txBody>
      </p:sp>
      <p:sp>
        <p:nvSpPr>
          <p:cNvPr id="2" name="Title 1"/>
          <p:cNvSpPr>
            <a:spLocks noGrp="1"/>
          </p:cNvSpPr>
          <p:nvPr>
            <p:ph type="title"/>
          </p:nvPr>
        </p:nvSpPr>
        <p:spPr/>
        <p:txBody>
          <a:bodyPr/>
          <a:lstStyle/>
          <a:p>
            <a:r>
              <a:rPr lang="en-US" dirty="0" smtClean="0"/>
              <a:t>PRINTF() &amp; SCANF()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perform looping operations until the given condition is true. </a:t>
            </a:r>
            <a:endParaRPr lang="en-US" dirty="0" smtClean="0"/>
          </a:p>
          <a:p>
            <a:pPr lvl="0"/>
            <a:r>
              <a:rPr lang="en-US" dirty="0"/>
              <a:t>There are 3 types of loop control statements in C language. They are,</a:t>
            </a:r>
          </a:p>
          <a:p>
            <a:pPr lvl="0"/>
            <a:r>
              <a:rPr lang="en-US" dirty="0"/>
              <a:t>for</a:t>
            </a:r>
          </a:p>
          <a:p>
            <a:pPr lvl="0"/>
            <a:r>
              <a:rPr lang="en-US" dirty="0"/>
              <a:t>while</a:t>
            </a:r>
          </a:p>
          <a:p>
            <a:pPr lvl="0"/>
            <a:r>
              <a:rPr lang="en-US" dirty="0"/>
              <a:t>do-while</a:t>
            </a:r>
          </a:p>
          <a:p>
            <a:endParaRPr lang="en-US" dirty="0"/>
          </a:p>
        </p:txBody>
      </p:sp>
      <p:sp>
        <p:nvSpPr>
          <p:cNvPr id="2" name="Title 1"/>
          <p:cNvSpPr>
            <a:spLocks noGrp="1"/>
          </p:cNvSpPr>
          <p:nvPr>
            <p:ph type="title"/>
          </p:nvPr>
        </p:nvSpPr>
        <p:spPr/>
        <p:txBody>
          <a:bodyPr/>
          <a:lstStyle/>
          <a:p>
            <a:r>
              <a:rPr lang="en-US" dirty="0" smtClean="0"/>
              <a:t>LOOP  CONTROL  STATEMENTS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collection</a:t>
            </a:r>
            <a:r>
              <a:rPr lang="en-US" dirty="0" smtClean="0"/>
              <a:t> or </a:t>
            </a:r>
            <a:r>
              <a:rPr lang="en-US" i="1" dirty="0" smtClean="0"/>
              <a:t>group</a:t>
            </a:r>
            <a:r>
              <a:rPr lang="en-US" dirty="0" smtClean="0"/>
              <a:t> of elements</a:t>
            </a:r>
          </a:p>
          <a:p>
            <a:r>
              <a:rPr lang="en-US" dirty="0" smtClean="0"/>
              <a:t>data_type array_name[array_size]; </a:t>
            </a:r>
          </a:p>
          <a:p>
            <a:r>
              <a:rPr lang="en-US" dirty="0" smtClean="0"/>
              <a:t>marks[0]=80;//initialization of array  </a:t>
            </a:r>
          </a:p>
          <a:p>
            <a:pPr>
              <a:buNone/>
            </a:pPr>
            <a:r>
              <a:rPr lang="en-US" dirty="0" smtClean="0"/>
              <a:t>    marks[1]=60;  </a:t>
            </a:r>
          </a:p>
          <a:p>
            <a:pPr>
              <a:buNone/>
            </a:pPr>
            <a:r>
              <a:rPr lang="en-US" dirty="0" smtClean="0"/>
              <a:t>    marks[2]=70;  </a:t>
            </a:r>
          </a:p>
          <a:p>
            <a:pPr>
              <a:buNone/>
            </a:pPr>
            <a:r>
              <a:rPr lang="en-US" dirty="0" smtClean="0"/>
              <a:t>    marks[3]=85;  </a:t>
            </a:r>
          </a:p>
          <a:p>
            <a:pPr>
              <a:buNone/>
            </a:pPr>
            <a:r>
              <a:rPr lang="en-US" dirty="0" smtClean="0"/>
              <a:t>    marks[4]=75;  </a:t>
            </a:r>
          </a:p>
          <a:p>
            <a:pPr>
              <a:buNone/>
            </a:pP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ARRAY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 array of char values</a:t>
            </a:r>
          </a:p>
          <a:p>
            <a:r>
              <a:rPr lang="en-US" b="1" dirty="0" smtClean="0"/>
              <a:t>strcpy(s1, s2);</a:t>
            </a:r>
            <a:endParaRPr lang="en-US" dirty="0" smtClean="0"/>
          </a:p>
          <a:p>
            <a:r>
              <a:rPr lang="en-US" b="1" dirty="0" smtClean="0"/>
              <a:t>strcat(s1, s2);</a:t>
            </a:r>
            <a:endParaRPr lang="en-US" b="1" dirty="0"/>
          </a:p>
          <a:p>
            <a:r>
              <a:rPr lang="en-US" b="1" dirty="0" smtClean="0"/>
              <a:t>strlen(s1);</a:t>
            </a:r>
            <a:endParaRPr lang="en-US" dirty="0" smtClean="0"/>
          </a:p>
          <a:p>
            <a:r>
              <a:rPr lang="en-US" b="1" dirty="0" smtClean="0"/>
              <a:t>strcmp(s1, s2);</a:t>
            </a:r>
            <a:endParaRPr lang="en-US" dirty="0" smtClean="0"/>
          </a:p>
          <a:p>
            <a:r>
              <a:rPr lang="en-US" b="1" dirty="0" smtClean="0"/>
              <a:t>strchr(s1, ch);</a:t>
            </a:r>
            <a:endParaRPr lang="en-US" dirty="0" smtClean="0"/>
          </a:p>
          <a:p>
            <a:r>
              <a:rPr lang="en-US" b="1" dirty="0" smtClean="0"/>
              <a:t>strstr(s1, s2);</a:t>
            </a:r>
            <a:endParaRPr lang="en-US" dirty="0" smtClean="0"/>
          </a:p>
          <a:p>
            <a:endParaRPr lang="en-US" dirty="0" smtClean="0"/>
          </a:p>
          <a:p>
            <a:endParaRPr lang="en-US" b="1" dirty="0" smtClean="0"/>
          </a:p>
          <a:p>
            <a:endParaRPr lang="en-US" dirty="0"/>
          </a:p>
        </p:txBody>
      </p:sp>
      <p:sp>
        <p:nvSpPr>
          <p:cNvPr id="2" name="Title 1"/>
          <p:cNvSpPr>
            <a:spLocks noGrp="1"/>
          </p:cNvSpPr>
          <p:nvPr>
            <p:ph type="title"/>
          </p:nvPr>
        </p:nvSpPr>
        <p:spPr/>
        <p:txBody>
          <a:bodyPr/>
          <a:lstStyle/>
          <a:p>
            <a:r>
              <a:rPr lang="en-US" dirty="0" smtClean="0"/>
              <a:t>STRING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procedure</a:t>
            </a:r>
            <a:r>
              <a:rPr lang="en-US" dirty="0" smtClean="0"/>
              <a:t> or </a:t>
            </a:r>
            <a:r>
              <a:rPr lang="en-US" i="1" dirty="0" smtClean="0"/>
              <a:t>subroutine</a:t>
            </a:r>
          </a:p>
          <a:p>
            <a:r>
              <a:rPr lang="en-US" dirty="0" smtClean="0"/>
              <a:t>To perform any task, we can create function</a:t>
            </a:r>
          </a:p>
          <a:p>
            <a:r>
              <a:rPr lang="en-US" i="1" dirty="0" smtClean="0"/>
              <a:t>modularity</a:t>
            </a:r>
            <a:r>
              <a:rPr lang="en-US" dirty="0" smtClean="0"/>
              <a:t> and code </a:t>
            </a:r>
            <a:r>
              <a:rPr lang="en-US" i="1" dirty="0" smtClean="0"/>
              <a:t>reusability</a:t>
            </a:r>
            <a:r>
              <a:rPr lang="en-US" dirty="0" smtClean="0"/>
              <a:t>.</a:t>
            </a:r>
          </a:p>
          <a:p>
            <a:r>
              <a:rPr lang="en-US" b="1" dirty="0" smtClean="0"/>
              <a:t>return_type function_name(data_type parameter...){  //code to be executed   } </a:t>
            </a:r>
            <a:r>
              <a:rPr lang="en-US" dirty="0" smtClean="0"/>
              <a:t> </a:t>
            </a:r>
          </a:p>
          <a:p>
            <a:r>
              <a:rPr lang="en-US" b="1" dirty="0" smtClean="0"/>
              <a:t>variable=function_name(arguments...);</a:t>
            </a:r>
            <a:r>
              <a:rPr lang="en-US" dirty="0" smtClean="0"/>
              <a:t> </a:t>
            </a:r>
          </a:p>
          <a:p>
            <a:r>
              <a:rPr lang="en-US" b="1" dirty="0" smtClean="0"/>
              <a:t>recursive function</a:t>
            </a:r>
            <a:r>
              <a:rPr lang="en-US" dirty="0" smtClean="0"/>
              <a:t>.</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FUNCTIONS IN 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smtClean="0"/>
              <a:t>user defined datatype</a:t>
            </a:r>
            <a:r>
              <a:rPr lang="en-US" dirty="0" smtClean="0"/>
              <a:t> </a:t>
            </a:r>
          </a:p>
          <a:p>
            <a:r>
              <a:rPr lang="en-US" dirty="0" smtClean="0"/>
              <a:t>hold different type of elements. </a:t>
            </a:r>
          </a:p>
          <a:p>
            <a:r>
              <a:rPr lang="en-US" b="1" dirty="0" smtClean="0"/>
              <a:t>struct structure_name   </a:t>
            </a:r>
          </a:p>
          <a:p>
            <a:r>
              <a:rPr lang="en-US" b="1" dirty="0" smtClean="0"/>
              <a:t>{     data_type member1;  </a:t>
            </a:r>
          </a:p>
          <a:p>
            <a:pPr>
              <a:buNone/>
            </a:pPr>
            <a:r>
              <a:rPr lang="en-US" b="1" dirty="0" smtClean="0"/>
              <a:t>       data_type member2;  </a:t>
            </a:r>
          </a:p>
          <a:p>
            <a:pPr>
              <a:buNone/>
            </a:pPr>
            <a:r>
              <a:rPr lang="en-US" b="1" dirty="0" smtClean="0"/>
              <a:t>       .  </a:t>
            </a:r>
          </a:p>
          <a:p>
            <a:pPr>
              <a:buNone/>
            </a:pPr>
            <a:r>
              <a:rPr lang="en-US" b="1" dirty="0" smtClean="0"/>
              <a:t>       .   data_type memeberN;  };  </a:t>
            </a:r>
          </a:p>
          <a:p>
            <a:endParaRPr lang="en-US" dirty="0"/>
          </a:p>
        </p:txBody>
      </p:sp>
      <p:sp>
        <p:nvSpPr>
          <p:cNvPr id="2" name="Title 1"/>
          <p:cNvSpPr>
            <a:spLocks noGrp="1"/>
          </p:cNvSpPr>
          <p:nvPr>
            <p:ph type="title"/>
          </p:nvPr>
        </p:nvSpPr>
        <p:spPr/>
        <p:txBody>
          <a:bodyPr/>
          <a:lstStyle/>
          <a:p>
            <a:r>
              <a:rPr lang="en-US" dirty="0" smtClean="0"/>
              <a:t>STRUCTURE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i="1" dirty="0" smtClean="0"/>
              <a:t>user defined datatype</a:t>
            </a:r>
            <a:r>
              <a:rPr lang="en-US" dirty="0" smtClean="0"/>
              <a:t> </a:t>
            </a:r>
          </a:p>
          <a:p>
            <a:r>
              <a:rPr lang="en-US" dirty="0" smtClean="0"/>
              <a:t>hold different type of elements</a:t>
            </a:r>
          </a:p>
          <a:p>
            <a:r>
              <a:rPr lang="en-US" b="1" dirty="0" smtClean="0"/>
              <a:t>union union_name   </a:t>
            </a:r>
          </a:p>
          <a:p>
            <a:pPr>
              <a:buNone/>
            </a:pPr>
            <a:r>
              <a:rPr lang="en-US" b="1" dirty="0" smtClean="0"/>
              <a:t>{  </a:t>
            </a:r>
          </a:p>
          <a:p>
            <a:pPr>
              <a:buNone/>
            </a:pPr>
            <a:r>
              <a:rPr lang="en-US" b="1" dirty="0" smtClean="0"/>
              <a:t>    data_type member1;  </a:t>
            </a:r>
          </a:p>
          <a:p>
            <a:pPr>
              <a:buNone/>
            </a:pPr>
            <a:r>
              <a:rPr lang="en-US" b="1" dirty="0" smtClean="0"/>
              <a:t>    data_type member2;  </a:t>
            </a:r>
          </a:p>
          <a:p>
            <a:pPr>
              <a:buNone/>
            </a:pPr>
            <a:r>
              <a:rPr lang="en-US" b="1" dirty="0" smtClean="0"/>
              <a:t>    .  </a:t>
            </a:r>
          </a:p>
          <a:p>
            <a:pPr>
              <a:buNone/>
            </a:pPr>
            <a:r>
              <a:rPr lang="en-US" b="1" dirty="0" smtClean="0"/>
              <a:t>    .  </a:t>
            </a:r>
          </a:p>
          <a:p>
            <a:pPr>
              <a:buNone/>
            </a:pPr>
            <a:r>
              <a:rPr lang="en-US" b="1" dirty="0" smtClean="0"/>
              <a:t>    data_type memeberN;  </a:t>
            </a:r>
          </a:p>
          <a:p>
            <a:pPr>
              <a:buNone/>
            </a:pPr>
            <a:r>
              <a:rPr lang="en-US" b="1" dirty="0" smtClean="0"/>
              <a:t>};  </a:t>
            </a:r>
          </a:p>
          <a:p>
            <a:endParaRPr lang="en-US" dirty="0"/>
          </a:p>
        </p:txBody>
      </p:sp>
      <p:sp>
        <p:nvSpPr>
          <p:cNvPr id="2" name="Title 1"/>
          <p:cNvSpPr>
            <a:spLocks noGrp="1"/>
          </p:cNvSpPr>
          <p:nvPr>
            <p:ph type="title"/>
          </p:nvPr>
        </p:nvSpPr>
        <p:spPr/>
        <p:txBody>
          <a:bodyPr/>
          <a:lstStyle/>
          <a:p>
            <a:r>
              <a:rPr lang="en-US" dirty="0" smtClean="0"/>
              <a:t>UNION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idx="1"/>
          </p:nvPr>
        </p:nvSpPr>
        <p:spPr bwMode="auto">
          <a:xfrm>
            <a:off x="1524000" y="1752600"/>
            <a:ext cx="3105915"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int *a;//pointer to int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char *c;//pointer to char </a:t>
            </a:r>
          </a:p>
          <a:p>
            <a:pPr marL="0" lvl="0" indent="0" eaLnBrk="0" fontAlgn="base" hangingPunct="0">
              <a:spcBef>
                <a:spcPct val="0"/>
              </a:spcBef>
              <a:spcAft>
                <a:spcPct val="0"/>
              </a:spcAft>
              <a:buFont typeface="Wingdings" pitchFamily="2" charset="2"/>
              <a:buChar char="Ø"/>
            </a:pPr>
            <a:r>
              <a:rPr lang="en-US" sz="2000" dirty="0" smtClean="0">
                <a:latin typeface="Times New Roman" pitchFamily="18" charset="0"/>
                <a:cs typeface="Times New Roman" pitchFamily="18" charset="0"/>
              </a:rPr>
              <a:t>NULL pointer</a:t>
            </a:r>
          </a:p>
          <a:p>
            <a:pPr marL="0" lvl="0" indent="0" eaLnBrk="0" fontAlgn="base" hangingPunct="0">
              <a:spcBef>
                <a:spcPct val="0"/>
              </a:spcBef>
              <a:spcAft>
                <a:spcPct val="0"/>
              </a:spcAft>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Pointer</a:t>
            </a:r>
            <a:r>
              <a:rPr kumimoji="0" lang="en-US" sz="2000" b="0" i="0" u="none" strike="noStrike" cap="none" normalizeH="0" dirty="0" smtClean="0">
                <a:ln>
                  <a:noFill/>
                </a:ln>
                <a:solidFill>
                  <a:schemeClr val="tx1"/>
                </a:solidFill>
                <a:effectLst/>
                <a:latin typeface="Times New Roman" pitchFamily="18" charset="0"/>
                <a:cs typeface="Times New Roman" pitchFamily="18" charset="0"/>
              </a:rPr>
              <a:t> to pointer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 name="Title 1"/>
          <p:cNvSpPr>
            <a:spLocks noGrp="1"/>
          </p:cNvSpPr>
          <p:nvPr>
            <p:ph type="title"/>
          </p:nvPr>
        </p:nvSpPr>
        <p:spPr>
          <a:xfrm>
            <a:off x="533400" y="304800"/>
            <a:ext cx="8229600" cy="1143000"/>
          </a:xfrm>
        </p:spPr>
        <p:txBody>
          <a:bodyPr/>
          <a:lstStyle/>
          <a:p>
            <a:r>
              <a:rPr lang="en-US" dirty="0" smtClean="0"/>
              <a:t>C POINTERS</a:t>
            </a:r>
            <a:endParaRPr lang="en-US" dirty="0"/>
          </a:p>
        </p:txBody>
      </p:sp>
      <p:pic>
        <p:nvPicPr>
          <p:cNvPr id="4" name="Picture 3" descr="cpointer1.png"/>
          <p:cNvPicPr>
            <a:picLocks noChangeAspect="1"/>
          </p:cNvPicPr>
          <p:nvPr/>
        </p:nvPicPr>
        <p:blipFill>
          <a:blip r:embed="rId3"/>
          <a:stretch>
            <a:fillRect/>
          </a:stretch>
        </p:blipFill>
        <p:spPr>
          <a:xfrm>
            <a:off x="2514600" y="3200400"/>
            <a:ext cx="3847619" cy="1219048"/>
          </a:xfrm>
          <a:prstGeom prst="rect">
            <a:avLst/>
          </a:prstGeom>
        </p:spPr>
      </p:pic>
      <p:graphicFrame>
        <p:nvGraphicFramePr>
          <p:cNvPr id="5" name="Table 4"/>
          <p:cNvGraphicFramePr>
            <a:graphicFrameLocks noGrp="1"/>
          </p:cNvGraphicFramePr>
          <p:nvPr/>
        </p:nvGraphicFramePr>
        <p:xfrm>
          <a:off x="1219200" y="4343400"/>
          <a:ext cx="6096000" cy="2015736"/>
        </p:xfrm>
        <a:graphic>
          <a:graphicData uri="http://schemas.openxmlformats.org/drawingml/2006/table">
            <a:tbl>
              <a:tblPr/>
              <a:tblGrid>
                <a:gridCol w="2032000"/>
                <a:gridCol w="2032000"/>
                <a:gridCol w="2032000"/>
              </a:tblGrid>
              <a:tr h="1101336">
                <a:tc>
                  <a:txBody>
                    <a:bodyPr/>
                    <a:lstStyle/>
                    <a:p>
                      <a:r>
                        <a:rPr lang="en-US" dirty="0"/>
                        <a:t>&amp; (ampersand sign)</a:t>
                      </a:r>
                    </a:p>
                  </a:txBody>
                  <a:tcPr anchor="ctr">
                    <a:lnL>
                      <a:noFill/>
                    </a:lnL>
                    <a:lnR>
                      <a:noFill/>
                    </a:lnR>
                    <a:lnT>
                      <a:noFill/>
                    </a:lnT>
                    <a:lnB>
                      <a:noFill/>
                    </a:lnB>
                  </a:tcPr>
                </a:tc>
                <a:tc>
                  <a:txBody>
                    <a:bodyPr/>
                    <a:lstStyle/>
                    <a:p>
                      <a:r>
                        <a:rPr lang="en-US" dirty="0"/>
                        <a:t>address of operator</a:t>
                      </a:r>
                    </a:p>
                  </a:txBody>
                  <a:tcPr anchor="ctr">
                    <a:lnL>
                      <a:noFill/>
                    </a:lnL>
                    <a:lnR>
                      <a:noFill/>
                    </a:lnR>
                    <a:lnT>
                      <a:noFill/>
                    </a:lnT>
                    <a:lnB>
                      <a:noFill/>
                    </a:lnB>
                  </a:tcPr>
                </a:tc>
                <a:tc>
                  <a:txBody>
                    <a:bodyPr/>
                    <a:lstStyle/>
                    <a:p>
                      <a:r>
                        <a:rPr lang="en-US" dirty="0"/>
                        <a:t>determines the address of a variable.</a:t>
                      </a:r>
                    </a:p>
                  </a:txBody>
                  <a:tcPr anchor="ctr">
                    <a:lnL>
                      <a:noFill/>
                    </a:lnL>
                    <a:lnR>
                      <a:noFill/>
                    </a:lnR>
                    <a:lnT>
                      <a:noFill/>
                    </a:lnT>
                    <a:lnB>
                      <a:noFill/>
                    </a:lnB>
                  </a:tcPr>
                </a:tc>
              </a:tr>
              <a:tr h="224544">
                <a:tc>
                  <a:txBody>
                    <a:bodyPr/>
                    <a:lstStyle/>
                    <a:p>
                      <a:r>
                        <a:rPr lang="en-US" dirty="0"/>
                        <a:t>* (asterisk sign)</a:t>
                      </a:r>
                    </a:p>
                  </a:txBody>
                  <a:tcPr anchor="ctr">
                    <a:lnL>
                      <a:noFill/>
                    </a:lnL>
                    <a:lnR>
                      <a:noFill/>
                    </a:lnR>
                    <a:lnT>
                      <a:noFill/>
                    </a:lnT>
                    <a:lnB>
                      <a:noFill/>
                    </a:lnB>
                  </a:tcPr>
                </a:tc>
                <a:tc>
                  <a:txBody>
                    <a:bodyPr/>
                    <a:lstStyle/>
                    <a:p>
                      <a:r>
                        <a:rPr lang="en-US" dirty="0"/>
                        <a:t>indirection operator</a:t>
                      </a:r>
                    </a:p>
                  </a:txBody>
                  <a:tcPr anchor="ctr">
                    <a:lnL>
                      <a:noFill/>
                    </a:lnL>
                    <a:lnR>
                      <a:noFill/>
                    </a:lnR>
                    <a:lnT>
                      <a:noFill/>
                    </a:lnT>
                    <a:lnB>
                      <a:noFill/>
                    </a:lnB>
                  </a:tcPr>
                </a:tc>
                <a:tc>
                  <a:txBody>
                    <a:bodyPr/>
                    <a:lstStyle/>
                    <a:p>
                      <a:r>
                        <a:rPr lang="en-US" dirty="0"/>
                        <a:t>accesses the value at the address.</a:t>
                      </a:r>
                    </a:p>
                  </a:txBody>
                  <a:tcPr anchor="ctr">
                    <a:lnL>
                      <a:noFill/>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standardized </a:t>
            </a:r>
            <a:r>
              <a:rPr lang="en-US" dirty="0"/>
              <a:t>programming language </a:t>
            </a:r>
            <a:endParaRPr lang="en-US" dirty="0" smtClean="0"/>
          </a:p>
          <a:p>
            <a:r>
              <a:rPr lang="en-US" dirty="0"/>
              <a:t>Ken Thompson and Dennis Ritchie </a:t>
            </a:r>
            <a:endParaRPr lang="en-US" dirty="0" smtClean="0"/>
          </a:p>
          <a:p>
            <a:r>
              <a:rPr lang="en-US" dirty="0" smtClean="0"/>
              <a:t>C is considered as a middle level language </a:t>
            </a:r>
          </a:p>
          <a:p>
            <a:r>
              <a:rPr lang="en-US" dirty="0"/>
              <a:t>assembly level language</a:t>
            </a:r>
            <a:r>
              <a:rPr lang="en-US" dirty="0" smtClean="0"/>
              <a:t>.</a:t>
            </a:r>
          </a:p>
          <a:p>
            <a:r>
              <a:rPr lang="en-US" dirty="0"/>
              <a:t>user friendly </a:t>
            </a:r>
            <a:endParaRPr lang="en-US" dirty="0" smtClean="0"/>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normAutofit/>
          </a:bodyPr>
          <a:lstStyle/>
          <a:p>
            <a:r>
              <a:rPr lang="en-US" i="1" dirty="0" smtClean="0"/>
              <a:t>allocate memory at runtime</a:t>
            </a:r>
            <a:r>
              <a:rPr lang="en-US" b="1" dirty="0" smtClean="0"/>
              <a:t> </a:t>
            </a:r>
            <a:r>
              <a:rPr lang="en-US" dirty="0" smtClean="0"/>
              <a:t> </a:t>
            </a:r>
            <a:endParaRPr lang="en-US" i="1" dirty="0" smtClean="0"/>
          </a:p>
          <a:p>
            <a:r>
              <a:rPr lang="en-US" dirty="0" smtClean="0"/>
              <a:t>malloc()-single block </a:t>
            </a:r>
            <a:r>
              <a:rPr lang="en-US" b="1" dirty="0" smtClean="0"/>
              <a:t>ptr=(casttype*)malloc(byte-size)</a:t>
            </a:r>
            <a:endParaRPr lang="en-US" dirty="0" smtClean="0"/>
          </a:p>
          <a:p>
            <a:r>
              <a:rPr lang="en-US" dirty="0" smtClean="0"/>
              <a:t>calloc()-multiple block ptr</a:t>
            </a:r>
            <a:r>
              <a:rPr lang="en-US" b="1" dirty="0" smtClean="0"/>
              <a:t>=(cast-type*)calloc(number, byte-size) </a:t>
            </a:r>
          </a:p>
          <a:p>
            <a:r>
              <a:rPr lang="en-US" dirty="0" smtClean="0"/>
              <a:t>realloc()-reallocates the memory </a:t>
            </a:r>
            <a:r>
              <a:rPr lang="en-US" b="1" dirty="0" smtClean="0"/>
              <a:t>ptr=realloc(ptr, new-size) </a:t>
            </a:r>
            <a:r>
              <a:rPr lang="en-US" dirty="0" smtClean="0"/>
              <a:t> </a:t>
            </a:r>
          </a:p>
          <a:p>
            <a:r>
              <a:rPr lang="en-US" dirty="0" smtClean="0"/>
              <a:t>free()-frees the dynamically </a:t>
            </a:r>
            <a:r>
              <a:rPr lang="en-US" b="1" dirty="0" smtClean="0"/>
              <a:t>free(ptr)</a:t>
            </a:r>
            <a:r>
              <a:rPr lang="en-US" dirty="0" smtClean="0"/>
              <a:t> </a:t>
            </a:r>
            <a:endParaRPr lang="en-US" dirty="0" smtClean="0"/>
          </a:p>
          <a:p>
            <a:r>
              <a:rPr lang="en-US" dirty="0" smtClean="0"/>
              <a:t>Allocated during </a:t>
            </a:r>
            <a:r>
              <a:rPr lang="en-US" smtClean="0"/>
              <a:t>compilation time.</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DYNAMIC &amp;STATIC MEMORY ALLOCATION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features.jpg"/>
          <p:cNvPicPr>
            <a:picLocks noGrp="1" noChangeAspect="1"/>
          </p:cNvPicPr>
          <p:nvPr>
            <p:ph idx="1"/>
          </p:nvPr>
        </p:nvPicPr>
        <p:blipFill>
          <a:blip r:embed="rId3"/>
          <a:stretch>
            <a:fillRect/>
          </a:stretch>
        </p:blipFill>
        <p:spPr>
          <a:xfrm>
            <a:off x="1456909" y="1481138"/>
            <a:ext cx="6230182" cy="4525962"/>
          </a:xfrm>
        </p:spPr>
      </p:pic>
      <p:sp>
        <p:nvSpPr>
          <p:cNvPr id="2" name="Title 1"/>
          <p:cNvSpPr>
            <a:spLocks noGrp="1"/>
          </p:cNvSpPr>
          <p:nvPr>
            <p:ph type="title"/>
          </p:nvPr>
        </p:nvSpPr>
        <p:spPr/>
        <p:txBody>
          <a:bodyPr/>
          <a:lstStyle/>
          <a:p>
            <a:r>
              <a:rPr lang="en-US" dirty="0" smtClean="0"/>
              <a:t>FEATURES OF C LANGUAGE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Documentation section</a:t>
            </a:r>
          </a:p>
          <a:p>
            <a:r>
              <a:rPr lang="en-US" dirty="0" smtClean="0"/>
              <a:t>Preprocessor </a:t>
            </a:r>
            <a:r>
              <a:rPr lang="en-US" dirty="0"/>
              <a:t>Commands </a:t>
            </a:r>
            <a:endParaRPr lang="en-US" dirty="0" smtClean="0"/>
          </a:p>
          <a:p>
            <a:r>
              <a:rPr lang="en-US" dirty="0" smtClean="0"/>
              <a:t>Type </a:t>
            </a:r>
            <a:r>
              <a:rPr lang="en-US" dirty="0"/>
              <a:t>definitions </a:t>
            </a:r>
            <a:endParaRPr lang="en-US" dirty="0" smtClean="0"/>
          </a:p>
          <a:p>
            <a:r>
              <a:rPr lang="en-US" dirty="0" smtClean="0"/>
              <a:t>Function </a:t>
            </a:r>
            <a:r>
              <a:rPr lang="en-US" dirty="0"/>
              <a:t>prototypes -- declare function types and variables passed to function. </a:t>
            </a:r>
            <a:endParaRPr lang="en-US" dirty="0" smtClean="0"/>
          </a:p>
          <a:p>
            <a:r>
              <a:rPr lang="en-US" dirty="0" smtClean="0"/>
              <a:t>Variables</a:t>
            </a:r>
          </a:p>
          <a:p>
            <a:r>
              <a:rPr lang="en-US" dirty="0" smtClean="0"/>
              <a:t>Functions</a:t>
            </a:r>
            <a:r>
              <a:rPr lang="en-US" dirty="0"/>
              <a:t> </a:t>
            </a:r>
            <a:endParaRPr lang="en-US" dirty="0" smtClean="0"/>
          </a:p>
          <a:p>
            <a:r>
              <a:rPr lang="en-US" dirty="0"/>
              <a:t>We must have a main() function. </a:t>
            </a:r>
          </a:p>
        </p:txBody>
      </p:sp>
      <p:sp>
        <p:nvSpPr>
          <p:cNvPr id="2" name="Title 1"/>
          <p:cNvSpPr>
            <a:spLocks noGrp="1"/>
          </p:cNvSpPr>
          <p:nvPr>
            <p:ph type="title"/>
          </p:nvPr>
        </p:nvSpPr>
        <p:spPr/>
        <p:txBody>
          <a:bodyPr/>
          <a:lstStyle/>
          <a:p>
            <a:r>
              <a:rPr lang="en-US" dirty="0" smtClean="0"/>
              <a:t>STRUCTURE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converts human readable code into machine readable </a:t>
            </a:r>
            <a:r>
              <a:rPr lang="en-US" dirty="0" smtClean="0"/>
              <a:t>code,IDE</a:t>
            </a:r>
          </a:p>
          <a:p>
            <a:r>
              <a:rPr lang="en-US" dirty="0"/>
              <a:t>converts assembly level </a:t>
            </a:r>
            <a:r>
              <a:rPr lang="en-US" dirty="0" smtClean="0"/>
              <a:t>language </a:t>
            </a:r>
            <a:r>
              <a:rPr lang="en-US" dirty="0"/>
              <a:t>into machine level language</a:t>
            </a:r>
            <a:r>
              <a:rPr lang="en-US" dirty="0" smtClean="0"/>
              <a:t>.</a:t>
            </a:r>
          </a:p>
          <a:p>
            <a:r>
              <a:rPr lang="en-US" dirty="0"/>
              <a:t>converts source code into intermediate code</a:t>
            </a:r>
            <a:endParaRPr lang="en-US" dirty="0" smtClean="0"/>
          </a:p>
          <a:p>
            <a:endParaRPr lang="en-US" dirty="0"/>
          </a:p>
        </p:txBody>
      </p:sp>
      <p:sp>
        <p:nvSpPr>
          <p:cNvPr id="2" name="Title 1"/>
          <p:cNvSpPr>
            <a:spLocks noGrp="1"/>
          </p:cNvSpPr>
          <p:nvPr>
            <p:ph type="title"/>
          </p:nvPr>
        </p:nvSpPr>
        <p:spPr>
          <a:xfrm>
            <a:off x="0" y="274638"/>
            <a:ext cx="8686800" cy="1143000"/>
          </a:xfrm>
        </p:spPr>
        <p:txBody>
          <a:bodyPr>
            <a:normAutofit fontScale="90000"/>
          </a:bodyPr>
          <a:lstStyle/>
          <a:p>
            <a:r>
              <a:rPr lang="en-US" dirty="0" smtClean="0"/>
              <a:t> COMPILER,ASSEMBLER,INTERPRETER</a:t>
            </a:r>
            <a:endParaRPr lang="en-US" dirty="0"/>
          </a:p>
        </p:txBody>
      </p:sp>
      <p:sp>
        <p:nvSpPr>
          <p:cNvPr id="1025" name="Rectangle 1"/>
          <p:cNvSpPr>
            <a:spLocks noChangeArrowheads="1"/>
          </p:cNvSpPr>
          <p:nvPr/>
        </p:nvSpPr>
        <p:spPr bwMode="auto">
          <a:xfrm>
            <a:off x="0" y="0"/>
            <a:ext cx="45719"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function declaration and macro definition </a:t>
            </a:r>
            <a:endParaRPr lang="en-US" dirty="0" smtClean="0"/>
          </a:p>
          <a:p>
            <a:r>
              <a:rPr lang="en-US" dirty="0"/>
              <a:t>C program using “#include &lt;file_name.h</a:t>
            </a:r>
            <a:r>
              <a:rPr lang="en-US" dirty="0" smtClean="0"/>
              <a:t>&gt;”</a:t>
            </a:r>
          </a:p>
          <a:p>
            <a:r>
              <a:rPr lang="en-US" dirty="0" smtClean="0"/>
              <a:t> </a:t>
            </a:r>
            <a:r>
              <a:rPr lang="en-US" dirty="0"/>
              <a:t>all C code of the header files are included in C program. </a:t>
            </a:r>
          </a:p>
        </p:txBody>
      </p:sp>
      <p:sp>
        <p:nvSpPr>
          <p:cNvPr id="2" name="Title 1"/>
          <p:cNvSpPr>
            <a:spLocks noGrp="1"/>
          </p:cNvSpPr>
          <p:nvPr>
            <p:ph type="title"/>
          </p:nvPr>
        </p:nvSpPr>
        <p:spPr/>
        <p:txBody>
          <a:bodyPr/>
          <a:lstStyle/>
          <a:p>
            <a:r>
              <a:rPr lang="en-US" dirty="0" smtClean="0"/>
              <a:t>HEADER FILE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Type of data</a:t>
            </a:r>
          </a:p>
          <a:p>
            <a:r>
              <a:rPr lang="en-US" dirty="0" smtClean="0"/>
              <a:t>data storage format</a:t>
            </a:r>
          </a:p>
          <a:p>
            <a:r>
              <a:rPr lang="en-US" dirty="0"/>
              <a:t>to define a </a:t>
            </a:r>
            <a:r>
              <a:rPr lang="en-US" dirty="0" smtClean="0"/>
              <a:t>variable</a:t>
            </a:r>
          </a:p>
          <a:p>
            <a:r>
              <a:rPr lang="en-US" dirty="0"/>
              <a:t>Size of variable, constant and array </a:t>
            </a:r>
            <a:r>
              <a:rPr lang="en-US" dirty="0" smtClean="0"/>
              <a:t> </a:t>
            </a:r>
            <a:endParaRPr lang="en-US" dirty="0"/>
          </a:p>
        </p:txBody>
      </p:sp>
      <p:sp>
        <p:nvSpPr>
          <p:cNvPr id="2" name="Title 1"/>
          <p:cNvSpPr>
            <a:spLocks noGrp="1"/>
          </p:cNvSpPr>
          <p:nvPr>
            <p:ph type="title"/>
          </p:nvPr>
        </p:nvSpPr>
        <p:spPr/>
        <p:txBody>
          <a:bodyPr/>
          <a:lstStyle/>
          <a:p>
            <a:r>
              <a:rPr lang="en-US" dirty="0" smtClean="0"/>
              <a:t>DATA TYPES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variable</a:t>
            </a:r>
            <a:r>
              <a:rPr lang="en-US" dirty="0" smtClean="0"/>
              <a:t> is a name of memory location</a:t>
            </a:r>
          </a:p>
          <a:p>
            <a:r>
              <a:rPr lang="en-US" b="1" dirty="0" smtClean="0"/>
              <a:t>type variable_list;</a:t>
            </a:r>
          </a:p>
          <a:p>
            <a:r>
              <a:rPr lang="en-US" dirty="0" smtClean="0"/>
              <a:t>There are many types of variables in c:</a:t>
            </a:r>
          </a:p>
          <a:p>
            <a:pPr>
              <a:buNone/>
            </a:pPr>
            <a:r>
              <a:rPr lang="en-US" dirty="0" smtClean="0"/>
              <a:t>          local variable</a:t>
            </a:r>
          </a:p>
          <a:p>
            <a:pPr>
              <a:buNone/>
            </a:pPr>
            <a:r>
              <a:rPr lang="en-US" dirty="0" smtClean="0"/>
              <a:t>          global variable</a:t>
            </a:r>
          </a:p>
          <a:p>
            <a:pPr>
              <a:buNone/>
            </a:pPr>
            <a:r>
              <a:rPr lang="en-US" dirty="0" smtClean="0"/>
              <a:t>         static variable</a:t>
            </a:r>
          </a:p>
          <a:p>
            <a:pPr>
              <a:buNone/>
            </a:pPr>
            <a:r>
              <a:rPr lang="en-US" dirty="0" smtClean="0"/>
              <a:t>         automatic variable</a:t>
            </a:r>
          </a:p>
          <a:p>
            <a:pPr>
              <a:buNone/>
            </a:pPr>
            <a:r>
              <a:rPr lang="en-US" dirty="0" smtClean="0"/>
              <a:t>         external variable</a:t>
            </a:r>
          </a:p>
          <a:p>
            <a:endParaRPr lang="en-US" dirty="0"/>
          </a:p>
        </p:txBody>
      </p:sp>
      <p:sp>
        <p:nvSpPr>
          <p:cNvPr id="2" name="Title 1"/>
          <p:cNvSpPr>
            <a:spLocks noGrp="1"/>
          </p:cNvSpPr>
          <p:nvPr>
            <p:ph type="title"/>
          </p:nvPr>
        </p:nvSpPr>
        <p:spPr/>
        <p:txBody>
          <a:bodyPr/>
          <a:lstStyle/>
          <a:p>
            <a:r>
              <a:rPr lang="en-US" dirty="0" smtClean="0"/>
              <a:t>VARIABLES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scope and the life time of a function or a variable </a:t>
            </a:r>
            <a:endParaRPr lang="en-US" dirty="0"/>
          </a:p>
          <a:p>
            <a:r>
              <a:rPr lang="en-US" dirty="0" smtClean="0"/>
              <a:t>Register-special storage </a:t>
            </a:r>
            <a:r>
              <a:rPr lang="en-US" smtClean="0"/>
              <a:t>with in CPU</a:t>
            </a:r>
            <a:endParaRPr lang="en-US" dirty="0" smtClean="0"/>
          </a:p>
          <a:p>
            <a:r>
              <a:rPr lang="en-US" dirty="0" smtClean="0"/>
              <a:t> static-retained through out the program</a:t>
            </a:r>
          </a:p>
          <a:p>
            <a:r>
              <a:rPr lang="en-US" dirty="0" smtClean="0"/>
              <a:t> auto –without ay storage class</a:t>
            </a:r>
          </a:p>
          <a:p>
            <a:r>
              <a:rPr lang="en-US" dirty="0" smtClean="0"/>
              <a:t> extern-out of the main()</a:t>
            </a:r>
            <a:endParaRPr lang="en-US" dirty="0"/>
          </a:p>
        </p:txBody>
      </p:sp>
      <p:sp>
        <p:nvSpPr>
          <p:cNvPr id="2" name="Title 1"/>
          <p:cNvSpPr>
            <a:spLocks noGrp="1"/>
          </p:cNvSpPr>
          <p:nvPr>
            <p:ph type="title"/>
          </p:nvPr>
        </p:nvSpPr>
        <p:spPr/>
        <p:txBody>
          <a:bodyPr/>
          <a:lstStyle/>
          <a:p>
            <a:r>
              <a:rPr lang="en-US" dirty="0" smtClean="0"/>
              <a:t>STORAGE CLASSES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408</TotalTime>
  <Words>2769</Words>
  <Application>Microsoft Office PowerPoint</Application>
  <PresentationFormat>On-screen Show (4:3)</PresentationFormat>
  <Paragraphs>485</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C LANGUAGE </vt:lpstr>
      <vt:lpstr>INTRODUCTION</vt:lpstr>
      <vt:lpstr>FEATURES OF C LANGUAGE</vt:lpstr>
      <vt:lpstr>STRUCTURE</vt:lpstr>
      <vt:lpstr> COMPILER,ASSEMBLER,INTERPRETER</vt:lpstr>
      <vt:lpstr>HEADER FILE</vt:lpstr>
      <vt:lpstr>DATA TYPES</vt:lpstr>
      <vt:lpstr>VARIABLES</vt:lpstr>
      <vt:lpstr>STORAGE CLASSES</vt:lpstr>
      <vt:lpstr>TOKENS</vt:lpstr>
      <vt:lpstr>OPERATORS</vt:lpstr>
      <vt:lpstr>PRINTF() &amp; SCANF()</vt:lpstr>
      <vt:lpstr>LOOP  CONTROL  STATEMENTS</vt:lpstr>
      <vt:lpstr>ARRAY</vt:lpstr>
      <vt:lpstr>STRING</vt:lpstr>
      <vt:lpstr>FUNCTIONS IN C</vt:lpstr>
      <vt:lpstr>STRUCTURE</vt:lpstr>
      <vt:lpstr>UNION</vt:lpstr>
      <vt:lpstr>C POINTERS</vt:lpstr>
      <vt:lpstr>DYNAMIC &amp;STATIC MEMORY ALLOCATION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stc</dc:creator>
  <cp:lastModifiedBy>user</cp:lastModifiedBy>
  <cp:revision>39</cp:revision>
  <dcterms:created xsi:type="dcterms:W3CDTF">2016-05-02T06:43:51Z</dcterms:created>
  <dcterms:modified xsi:type="dcterms:W3CDTF">2016-05-03T03:58:03Z</dcterms:modified>
</cp:coreProperties>
</file>