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374" autoAdjust="0"/>
  </p:normalViewPr>
  <p:slideViewPr>
    <p:cSldViewPr>
      <p:cViewPr varScale="1">
        <p:scale>
          <a:sx n="55" d="100"/>
          <a:sy n="55" d="100"/>
        </p:scale>
        <p:origin x="-18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D6443-4379-4B03-9B9D-5EF44801ADC3}" type="datetimeFigureOut">
              <a:rPr lang="en-US" smtClean="0"/>
              <a:pPr/>
              <a:t>5/9/2016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12F4D-0CBF-455D-951E-DA3F9225CEA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log.mypath.io/ruby-on-rails-interview-questions-that-will-land-you-the-job/" TargetMode="External"/><Relationship Id="rId7" Type="http://schemas.openxmlformats.org/officeDocument/2006/relationships/hyperlink" Target="http://atoziq.blogspot.in/2015/02/50-top-ruby-on-rails-interview.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technoscrum.blogspot.in/2013/07/ruby-on-rails-interview-questions.html" TargetMode="External"/><Relationship Id="rId5" Type="http://schemas.openxmlformats.org/officeDocument/2006/relationships/hyperlink" Target="http://anilpunjabi.tumblr.com/post/25948339235/ruby-and-rails-interview-questions-and-answers" TargetMode="External"/><Relationship Id="rId4" Type="http://schemas.openxmlformats.org/officeDocument/2006/relationships/hyperlink" Target="http://t.umblr.com/redirect?z=http://mysite.com/page/my-awesome-page-about-articles-and-content&amp;t=MjBhOTRiNGRkOGM0ZGFkZGI2NDQwM2VmMjk2OGRmZThiN2NjYjBkYSx6bU9idVJwcw=="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books.org/wiki/Ruby_Programming/Syntax/Method_Call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reactive.io/tips/2008/12/21/understanding-ruby-blocks-procs-and-lambda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Japan" TargetMode="External"/><Relationship Id="rId13" Type="http://schemas.openxmlformats.org/officeDocument/2006/relationships/hyperlink" Target="https://en.wikipedia.org/wiki/Lisp_(programming_language)" TargetMode="External"/><Relationship Id="rId18" Type="http://schemas.openxmlformats.org/officeDocument/2006/relationships/hyperlink" Target="https://en.wikipedia.org/wiki/Imperative_programming" TargetMode="External"/><Relationship Id="rId3" Type="http://schemas.openxmlformats.org/officeDocument/2006/relationships/hyperlink" Target="https://en.wikipedia.org/wiki/Dynamic_programming_language" TargetMode="External"/><Relationship Id="rId7" Type="http://schemas.openxmlformats.org/officeDocument/2006/relationships/hyperlink" Target="https://en.wikipedia.org/wiki/Yukihiro_Matsumoto" TargetMode="External"/><Relationship Id="rId12" Type="http://schemas.openxmlformats.org/officeDocument/2006/relationships/hyperlink" Target="https://en.wikipedia.org/wiki/Ada_(programming_language)" TargetMode="External"/><Relationship Id="rId17" Type="http://schemas.openxmlformats.org/officeDocument/2006/relationships/hyperlink" Target="https://en.wikipedia.org/wiki/Object-oriented_programming" TargetMode="External"/><Relationship Id="rId2" Type="http://schemas.openxmlformats.org/officeDocument/2006/relationships/slide" Target="../slides/slide2.xml"/><Relationship Id="rId16" Type="http://schemas.openxmlformats.org/officeDocument/2006/relationships/hyperlink" Target="https://en.wikipedia.org/wiki/Functional_programming" TargetMode="External"/><Relationship Id="rId20" Type="http://schemas.openxmlformats.org/officeDocument/2006/relationships/hyperlink" Target="https://en.wikipedia.org/wiki/Memory_management" TargetMode="External"/><Relationship Id="rId1" Type="http://schemas.openxmlformats.org/officeDocument/2006/relationships/notesMaster" Target="../notesMasters/notesMaster1.xml"/><Relationship Id="rId6" Type="http://schemas.openxmlformats.org/officeDocument/2006/relationships/hyperlink" Target="https://en.wikipedia.org/wiki/General-purpose_programming_language" TargetMode="External"/><Relationship Id="rId11" Type="http://schemas.openxmlformats.org/officeDocument/2006/relationships/hyperlink" Target="https://en.wikipedia.org/wiki/Eiffel_(programming_language)" TargetMode="External"/><Relationship Id="rId5" Type="http://schemas.openxmlformats.org/officeDocument/2006/relationships/hyperlink" Target="https://en.wikipedia.org/wiki/Object-oriented_programming_language" TargetMode="External"/><Relationship Id="rId15" Type="http://schemas.openxmlformats.org/officeDocument/2006/relationships/hyperlink" Target="https://en.wikipedia.org/wiki/Programming_paradigm" TargetMode="External"/><Relationship Id="rId10" Type="http://schemas.openxmlformats.org/officeDocument/2006/relationships/hyperlink" Target="https://en.wikipedia.org/wiki/Smalltalk" TargetMode="External"/><Relationship Id="rId19" Type="http://schemas.openxmlformats.org/officeDocument/2006/relationships/hyperlink" Target="https://en.wikipedia.org/wiki/Dynamic_type" TargetMode="External"/><Relationship Id="rId4" Type="http://schemas.openxmlformats.org/officeDocument/2006/relationships/hyperlink" Target="https://en.wikipedia.org/wiki/Reflection_(computer_science)" TargetMode="External"/><Relationship Id="rId9" Type="http://schemas.openxmlformats.org/officeDocument/2006/relationships/hyperlink" Target="https://en.wikipedia.org/wiki/Perl" TargetMode="External"/><Relationship Id="rId14" Type="http://schemas.openxmlformats.org/officeDocument/2006/relationships/hyperlink" Target="file:///C:\Users\user\Desktop\Meera\RUBY\Ruby%20(programming%20language)%20-%20Wikipedia,%20the%20free%20encyclopedia.htm" TargetMode="Externa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en.wikipedia.org/wiki/Declaration_(computer_science)" TargetMode="External"/><Relationship Id="rId18" Type="http://schemas.openxmlformats.org/officeDocument/2006/relationships/hyperlink" Target="https://en.wikipedia.org/wiki/Metaprogramming" TargetMode="External"/><Relationship Id="rId26" Type="http://schemas.openxmlformats.org/officeDocument/2006/relationships/hyperlink" Target="https://en.wikipedia.org/wiki/Variable_interpolation" TargetMode="External"/><Relationship Id="rId39" Type="http://schemas.openxmlformats.org/officeDocument/2006/relationships/hyperlink" Target="https://en.wikipedia.org/wiki/Rational_number" TargetMode="External"/><Relationship Id="rId21" Type="http://schemas.openxmlformats.org/officeDocument/2006/relationships/hyperlink" Target="https://en.wikipedia.org/wiki/Generator_(computer_science)" TargetMode="External"/><Relationship Id="rId34" Type="http://schemas.openxmlformats.org/officeDocument/2006/relationships/hyperlink" Target="https://en.wikipedia.org/wiki/First-class_continuation" TargetMode="External"/><Relationship Id="rId42" Type="http://schemas.openxmlformats.org/officeDocument/2006/relationships/hyperlink" Target="https://en.wikipedia.org/wiki/Thread_(computer_science)" TargetMode="External"/><Relationship Id="rId47" Type="http://schemas.openxmlformats.org/officeDocument/2006/relationships/hyperlink" Target="https://en.wikipedia.org/wiki/International_Components_for_Unicode" TargetMode="External"/><Relationship Id="rId50" Type="http://schemas.openxmlformats.org/officeDocument/2006/relationships/hyperlink" Target="https://en.wikipedia.org/wiki/Interactive_Ruby_Shell" TargetMode="External"/><Relationship Id="rId55" Type="http://schemas.openxmlformats.org/officeDocument/2006/relationships/hyperlink" Target="https://en.wikipedia.org/wiki/XML" TargetMode="External"/><Relationship Id="rId63" Type="http://schemas.openxmlformats.org/officeDocument/2006/relationships/hyperlink" Target="https://en.wikipedia.org/wiki/Tk" TargetMode="External"/><Relationship Id="rId7" Type="http://schemas.openxmlformats.org/officeDocument/2006/relationships/hyperlink" Target="file:///C:\Users\user\Desktop\Meera\RUBY\Ruby%20(programming%20language)%20-%20Wikipedia,%20the%20free%20encyclopedia.htm" TargetMode="External"/><Relationship Id="rId2" Type="http://schemas.openxmlformats.org/officeDocument/2006/relationships/slide" Target="../slides/slide3.xml"/><Relationship Id="rId16" Type="http://schemas.openxmlformats.org/officeDocument/2006/relationships/hyperlink" Target="https://en.wikipedia.org/wiki/Reflection_(computer_science)" TargetMode="External"/><Relationship Id="rId20" Type="http://schemas.openxmlformats.org/officeDocument/2006/relationships/hyperlink" Target="https://en.wikipedia.org/wiki/Iterator" TargetMode="External"/><Relationship Id="rId29" Type="http://schemas.openxmlformats.org/officeDocument/2006/relationships/hyperlink" Target="https://en.wikipedia.org/wiki/Class_variable" TargetMode="External"/><Relationship Id="rId41" Type="http://schemas.openxmlformats.org/officeDocument/2006/relationships/hyperlink" Target="https://en.wikipedia.org/wiki/Arbitrary-precision_arithmetic" TargetMode="External"/><Relationship Id="rId54" Type="http://schemas.openxmlformats.org/officeDocument/2006/relationships/hyperlink" Target="https://en.wikipedia.org/wiki/JSON" TargetMode="External"/><Relationship Id="rId62" Type="http://schemas.openxmlformats.org/officeDocument/2006/relationships/hyperlink" Target="https://en.wikipedia.org/wiki/Zlib" TargetMode="External"/><Relationship Id="rId1" Type="http://schemas.openxmlformats.org/officeDocument/2006/relationships/notesMaster" Target="../notesMasters/notesMaster1.xml"/><Relationship Id="rId6" Type="http://schemas.openxmlformats.org/officeDocument/2006/relationships/hyperlink" Target="https://en.wikipedia.org/wiki/Metaclass" TargetMode="External"/><Relationship Id="rId11" Type="http://schemas.openxmlformats.org/officeDocument/2006/relationships/hyperlink" Target="https://en.wikipedia.org/wiki/Statement_(programming)" TargetMode="External"/><Relationship Id="rId24" Type="http://schemas.openxmlformats.org/officeDocument/2006/relationships/hyperlink" Target="https://en.wikipedia.org/wiki/Regular_expression" TargetMode="External"/><Relationship Id="rId32" Type="http://schemas.openxmlformats.org/officeDocument/2006/relationships/hyperlink" Target="https://en.wikipedia.org/wiki/Sigil_(computer_programming)" TargetMode="External"/><Relationship Id="rId37" Type="http://schemas.openxmlformats.org/officeDocument/2006/relationships/hyperlink" Target="https://en.wikipedia.org/wiki/Exception_handling" TargetMode="External"/><Relationship Id="rId40" Type="http://schemas.openxmlformats.org/officeDocument/2006/relationships/hyperlink" Target="https://en.wikipedia.org/wiki/Complex_number" TargetMode="External"/><Relationship Id="rId45" Type="http://schemas.openxmlformats.org/officeDocument/2006/relationships/hyperlink" Target="https://en.wikipedia.org/wiki/Unicode" TargetMode="External"/><Relationship Id="rId53" Type="http://schemas.openxmlformats.org/officeDocument/2006/relationships/hyperlink" Target="https://en.wikipedia.org/wiki/YAML" TargetMode="External"/><Relationship Id="rId58" Type="http://schemas.openxmlformats.org/officeDocument/2006/relationships/hyperlink" Target="https://en.wikipedia.org/wiki/HTTP" TargetMode="External"/><Relationship Id="rId5" Type="http://schemas.openxmlformats.org/officeDocument/2006/relationships/hyperlink" Target="https://en.wikipedia.org/wiki/Mixin" TargetMode="External"/><Relationship Id="rId15" Type="http://schemas.openxmlformats.org/officeDocument/2006/relationships/hyperlink" Target="https://en.wikipedia.org/wiki/Domain-specific_languages" TargetMode="External"/><Relationship Id="rId23" Type="http://schemas.openxmlformats.org/officeDocument/2006/relationships/hyperlink" Target="https://en.wikipedia.org/wiki/Associative_array" TargetMode="External"/><Relationship Id="rId28" Type="http://schemas.openxmlformats.org/officeDocument/2006/relationships/hyperlink" Target="https://en.wikipedia.org/wiki/Global_variable" TargetMode="External"/><Relationship Id="rId36" Type="http://schemas.openxmlformats.org/officeDocument/2006/relationships/hyperlink" Target="https://en.wikipedia.org/wiki/Null_pointer" TargetMode="External"/><Relationship Id="rId49" Type="http://schemas.openxmlformats.org/officeDocument/2006/relationships/hyperlink" Target="https://en.wikipedia.org/wiki/C_(programming_language)" TargetMode="External"/><Relationship Id="rId57" Type="http://schemas.openxmlformats.org/officeDocument/2006/relationships/hyperlink" Target="https://en.wikipedia.org/wiki/OpenSSL" TargetMode="External"/><Relationship Id="rId61" Type="http://schemas.openxmlformats.org/officeDocument/2006/relationships/hyperlink" Target="https://en.wikipedia.org/wiki/Curses_(programming_library)" TargetMode="External"/><Relationship Id="rId10" Type="http://schemas.openxmlformats.org/officeDocument/2006/relationships/hyperlink" Target="https://en.wikipedia.org/wiki/Expression_(programming)" TargetMode="External"/><Relationship Id="rId19" Type="http://schemas.openxmlformats.org/officeDocument/2006/relationships/hyperlink" Target="https://en.wikipedia.org/wiki/Closure_(computer_science)" TargetMode="External"/><Relationship Id="rId31" Type="http://schemas.openxmlformats.org/officeDocument/2006/relationships/hyperlink" Target="https://en.wikipedia.org/wiki/Local_variable" TargetMode="External"/><Relationship Id="rId44" Type="http://schemas.openxmlformats.org/officeDocument/2006/relationships/hyperlink" Target="https://en.wikipedia.org/wiki/YARV" TargetMode="External"/><Relationship Id="rId52" Type="http://schemas.openxmlformats.org/officeDocument/2006/relationships/hyperlink" Target="https://en.wikipedia.org/wiki/RubyGems" TargetMode="External"/><Relationship Id="rId60" Type="http://schemas.openxmlformats.org/officeDocument/2006/relationships/hyperlink" Target="https://en.wikipedia.org/wiki/RSS" TargetMode="External"/><Relationship Id="rId4" Type="http://schemas.openxmlformats.org/officeDocument/2006/relationships/hyperlink" Target="https://en.wikipedia.org/wiki/Inheritance_(computer_science)" TargetMode="External"/><Relationship Id="rId9" Type="http://schemas.openxmlformats.org/officeDocument/2006/relationships/hyperlink" Target="https://en.wikipedia.org/wiki/Duck_typing" TargetMode="External"/><Relationship Id="rId14" Type="http://schemas.openxmlformats.org/officeDocument/2006/relationships/hyperlink" Target="https://en.wikipedia.org/w/index.php?title=Syntactic_noise&amp;action=edit&amp;redlink=1" TargetMode="External"/><Relationship Id="rId22" Type="http://schemas.openxmlformats.org/officeDocument/2006/relationships/hyperlink" Target="https://en.wikipedia.org/wiki/Dynamic_array" TargetMode="External"/><Relationship Id="rId27" Type="http://schemas.openxmlformats.org/officeDocument/2006/relationships/hyperlink" Target="https://en.wikipedia.org/wiki/Default_argument" TargetMode="External"/><Relationship Id="rId30" Type="http://schemas.openxmlformats.org/officeDocument/2006/relationships/hyperlink" Target="https://en.wikipedia.org/wiki/Instance_variable" TargetMode="External"/><Relationship Id="rId35" Type="http://schemas.openxmlformats.org/officeDocument/2006/relationships/hyperlink" Target="https://en.wikipedia.org/wiki/Implicit_type_conversion" TargetMode="External"/><Relationship Id="rId43" Type="http://schemas.openxmlformats.org/officeDocument/2006/relationships/hyperlink" Target="https://en.wikipedia.org/wiki/Fiber_(computer_science)" TargetMode="External"/><Relationship Id="rId48" Type="http://schemas.openxmlformats.org/officeDocument/2006/relationships/hyperlink" Target="https://en.wikipedia.org/wiki/Plug-in_(computing)" TargetMode="External"/><Relationship Id="rId56" Type="http://schemas.openxmlformats.org/officeDocument/2006/relationships/hyperlink" Target="https://en.wikipedia.org/wiki/Common_Gateway_Interface" TargetMode="External"/><Relationship Id="rId8" Type="http://schemas.openxmlformats.org/officeDocument/2006/relationships/hyperlink" Target="https://en.wikipedia.org/wiki/Dynamic_typing" TargetMode="External"/><Relationship Id="rId51" Type="http://schemas.openxmlformats.org/officeDocument/2006/relationships/hyperlink" Target="https://en.wikipedia.org/wiki/Read%E2%80%93eval%E2%80%93print_loop" TargetMode="External"/><Relationship Id="rId3" Type="http://schemas.openxmlformats.org/officeDocument/2006/relationships/hyperlink" Target="https://en.wikipedia.org/wiki/Object-oriented" TargetMode="External"/><Relationship Id="rId12" Type="http://schemas.openxmlformats.org/officeDocument/2006/relationships/hyperlink" Target="https://en.wikipedia.org/wiki/Imperative_programming" TargetMode="External"/><Relationship Id="rId17" Type="http://schemas.openxmlformats.org/officeDocument/2006/relationships/hyperlink" Target="https://en.wikipedia.org/wiki/Dynamic_programming_language" TargetMode="External"/><Relationship Id="rId25" Type="http://schemas.openxmlformats.org/officeDocument/2006/relationships/hyperlink" Target="https://en.wikipedia.org/wiki/Symbol_(Lisp)" TargetMode="External"/><Relationship Id="rId33" Type="http://schemas.openxmlformats.org/officeDocument/2006/relationships/hyperlink" Target="https://en.wikipedia.org/wiki/Garbage_collection_(computer_science)" TargetMode="External"/><Relationship Id="rId38" Type="http://schemas.openxmlformats.org/officeDocument/2006/relationships/hyperlink" Target="https://en.wikipedia.org/wiki/Operator_overloading" TargetMode="External"/><Relationship Id="rId46" Type="http://schemas.openxmlformats.org/officeDocument/2006/relationships/hyperlink" Target="https://en.wikipedia.org/wiki/Character_encoding" TargetMode="External"/><Relationship Id="rId59" Type="http://schemas.openxmlformats.org/officeDocument/2006/relationships/hyperlink" Target="https://en.wikipedia.org/wiki/FT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nkey_patc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3"/>
              </a:rPr>
              <a:t>http://blog.mypath.io/ruby-on-rails-interview-questions-that-will-land-you-the-job/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hlinkClick r:id="rId4"/>
              </a:rPr>
              <a:t>http://mysite.com/page/my-awesome-page-about-articles-and-content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5"/>
              </a:rPr>
              <a:t>http://anilpunjabi.tumblr.com/post/25948339235/ruby-and-rails-interview-questions-and-answers</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6"/>
              </a:rPr>
              <a:t>http://technoscrum.blogspot.in/2013/07/ruby-on-rails-interview-questions.html</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7"/>
              </a:rPr>
              <a:t>http://atoziq.blogspot.in/2015/02/50-top-ruby-on-rails-interview.html</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2912F4D-0CBF-455D-951E-DA3F9225CEA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A polymorphic association is what one would call “open-ended” association of one class with multiple objects. </a:t>
            </a:r>
          </a:p>
          <a:p>
            <a:r>
              <a:rPr lang="en-US" sz="1200" kern="1200" dirty="0" smtClean="0">
                <a:solidFill>
                  <a:schemeClr val="tx1"/>
                </a:solidFill>
                <a:latin typeface="+mn-lt"/>
                <a:ea typeface="+mn-ea"/>
                <a:cs typeface="+mn-cs"/>
              </a:rPr>
              <a:t>Let’s say you have a generic class called “Picture”.</a:t>
            </a:r>
          </a:p>
          <a:p>
            <a:r>
              <a:rPr lang="en-US" sz="1200" kern="1200" dirty="0" smtClean="0">
                <a:solidFill>
                  <a:schemeClr val="tx1"/>
                </a:solidFill>
                <a:latin typeface="+mn-lt"/>
                <a:ea typeface="+mn-ea"/>
                <a:cs typeface="+mn-cs"/>
              </a:rPr>
              <a:t>Now this “Picture” class might be used to store Pictures for Employees, Products and Dogs. They all have pictures and they all are associated to the Picture class. </a:t>
            </a:r>
          </a:p>
          <a:p>
            <a:r>
              <a:rPr lang="en-US" sz="1200" kern="1200" dirty="0" smtClean="0">
                <a:solidFill>
                  <a:schemeClr val="tx1"/>
                </a:solidFill>
                <a:latin typeface="+mn-lt"/>
                <a:ea typeface="+mn-ea"/>
                <a:cs typeface="+mn-cs"/>
              </a:rPr>
              <a:t>Hence, this type of open-ended association is called “Polymorphic” association. </a:t>
            </a:r>
          </a:p>
          <a:p>
            <a:r>
              <a:rPr lang="en-US" sz="1200" kern="1200" dirty="0" smtClean="0">
                <a:solidFill>
                  <a:schemeClr val="tx1"/>
                </a:solidFill>
                <a:latin typeface="+mn-lt"/>
                <a:ea typeface="+mn-ea"/>
                <a:cs typeface="+mn-cs"/>
              </a:rPr>
              <a:t>Let’s see how we can declare them. </a:t>
            </a:r>
          </a:p>
          <a:p>
            <a:r>
              <a:rPr lang="en-US" sz="1200" kern="1200" dirty="0" smtClean="0">
                <a:solidFill>
                  <a:schemeClr val="tx1"/>
                </a:solidFill>
                <a:latin typeface="+mn-lt"/>
                <a:ea typeface="+mn-ea"/>
                <a:cs typeface="+mn-cs"/>
              </a:rPr>
              <a:t>class Picture &lt; ActiveRecord::Base</a:t>
            </a:r>
          </a:p>
          <a:p>
            <a:r>
              <a:rPr lang="en-US" sz="1200" kern="1200" dirty="0" smtClean="0">
                <a:solidFill>
                  <a:schemeClr val="tx1"/>
                </a:solidFill>
                <a:latin typeface="+mn-lt"/>
                <a:ea typeface="+mn-ea"/>
                <a:cs typeface="+mn-cs"/>
              </a:rPr>
              <a:t>  belongs_to :imageable, :polymorphic =&gt; true</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class Employee &lt; ActiveRecord::Base</a:t>
            </a:r>
          </a:p>
          <a:p>
            <a:r>
              <a:rPr lang="en-US" sz="1200" kern="1200" dirty="0" smtClean="0">
                <a:solidFill>
                  <a:schemeClr val="tx1"/>
                </a:solidFill>
                <a:latin typeface="+mn-lt"/>
                <a:ea typeface="+mn-ea"/>
                <a:cs typeface="+mn-cs"/>
              </a:rPr>
              <a:t>  has_many :pictures, :as =&gt; :imageable</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class Product &lt; ActiveRecord::Base</a:t>
            </a:r>
          </a:p>
          <a:p>
            <a:r>
              <a:rPr lang="en-US" sz="1200" kern="1200" dirty="0" smtClean="0">
                <a:solidFill>
                  <a:schemeClr val="tx1"/>
                </a:solidFill>
                <a:latin typeface="+mn-lt"/>
                <a:ea typeface="+mn-ea"/>
                <a:cs typeface="+mn-cs"/>
              </a:rPr>
              <a:t>  has_many :pictures, :as =&gt; :imageable</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class Dog &lt; ActiveRecord::Base</a:t>
            </a:r>
          </a:p>
          <a:p>
            <a:r>
              <a:rPr lang="en-US" sz="1200" kern="1200" dirty="0" smtClean="0">
                <a:solidFill>
                  <a:schemeClr val="tx1"/>
                </a:solidFill>
                <a:latin typeface="+mn-lt"/>
                <a:ea typeface="+mn-ea"/>
                <a:cs typeface="+mn-cs"/>
              </a:rPr>
              <a:t>  has_one :picture, :as =&gt; :imageable</a:t>
            </a:r>
          </a:p>
          <a:p>
            <a:r>
              <a:rPr lang="en-US" sz="1200" kern="1200" dirty="0" smtClean="0">
                <a:solidFill>
                  <a:schemeClr val="tx1"/>
                </a:solidFill>
                <a:latin typeface="+mn-lt"/>
                <a:ea typeface="+mn-ea"/>
                <a:cs typeface="+mn-cs"/>
              </a:rPr>
              <a:t>end </a:t>
            </a:r>
          </a:p>
          <a:p>
            <a:r>
              <a:rPr lang="en-US" sz="1200" kern="1200" dirty="0" smtClean="0">
                <a:solidFill>
                  <a:schemeClr val="tx1"/>
                </a:solidFill>
                <a:latin typeface="+mn-lt"/>
                <a:ea typeface="+mn-ea"/>
                <a:cs typeface="+mn-cs"/>
              </a:rPr>
              <a:t>Notice that the Dog object has a 1:1 relationship with the Picture class, whereas the Product class has a 1:many relationship with the Picture class. </a:t>
            </a:r>
          </a:p>
          <a:p>
            <a:r>
              <a:rPr lang="en-US" sz="1200" kern="1200" dirty="0" smtClean="0">
                <a:solidFill>
                  <a:schemeClr val="tx1"/>
                </a:solidFill>
                <a:latin typeface="+mn-lt"/>
                <a:ea typeface="+mn-ea"/>
                <a:cs typeface="+mn-cs"/>
              </a:rPr>
              <a:t>This capability prevents the headache of having of declare new classes for each new type of Picture.</a:t>
            </a:r>
          </a:p>
          <a:p>
            <a:r>
              <a:rPr lang="en-US" sz="1200" kern="1200" dirty="0" smtClean="0">
                <a:solidFill>
                  <a:schemeClr val="tx1"/>
                </a:solidFill>
                <a:latin typeface="+mn-lt"/>
                <a:ea typeface="+mn-ea"/>
                <a:cs typeface="+mn-cs"/>
              </a:rPr>
              <a:t>The polymorphic relationship would look somewhat like this.</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dirty="0" smtClean="0">
                <a:solidFill>
                  <a:schemeClr val="tx1"/>
                </a:solidFill>
                <a:latin typeface="+mn-lt"/>
                <a:ea typeface="+mn-ea"/>
                <a:cs typeface="+mn-cs"/>
              </a:rPr>
              <a:t>(i) DRY Principal( Don’t Repeat Yourself):</a:t>
            </a:r>
            <a:r>
              <a:rPr lang="en-US" sz="1200" kern="1200" dirty="0" smtClean="0">
                <a:solidFill>
                  <a:schemeClr val="tx1"/>
                </a:solidFill>
                <a:latin typeface="+mn-lt"/>
                <a:ea typeface="+mn-ea"/>
                <a:cs typeface="+mn-cs"/>
              </a:rPr>
              <a:t> It is a principle of software development aimed at reducing repetition of code. “Every piece of code must have a single, unambiguous representation within a system” </a:t>
            </a:r>
          </a:p>
          <a:p>
            <a:r>
              <a:rPr lang="en-US" sz="1200" b="1"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(ii) Convention over Configuration:</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Most web development framework for .NET or Java force you to write pages of configuration code. If you follow suggested naming conventions, Rails doesn’t need much configuration.</a:t>
            </a:r>
          </a:p>
          <a:p>
            <a:r>
              <a:rPr lang="en-US" sz="1200" i="1"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(iii) Gems and Plugins:</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RubyGems is a package manager for the Ruby programming language that provides a standard format for distributing ruby programs and library. </a:t>
            </a:r>
          </a:p>
          <a:p>
            <a:r>
              <a:rPr lang="en-US" sz="1200"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Plugins:</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Rails plugin is either an extension or a modification of the core framework. It provides a way for developers to share bleeding-edge ideas without hurting the stable code base. We need to decide if our plugin will be potentially shared across different Rails applications.</a:t>
            </a:r>
          </a:p>
          <a:p>
            <a:r>
              <a:rPr lang="en-US" sz="1200"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(iv) Scaffolding:</a:t>
            </a:r>
            <a:r>
              <a:rPr lang="en-US" sz="1200" kern="1200" dirty="0" smtClean="0">
                <a:solidFill>
                  <a:schemeClr val="tx1"/>
                </a:solidFill>
                <a:latin typeface="+mn-lt"/>
                <a:ea typeface="+mn-ea"/>
                <a:cs typeface="+mn-cs"/>
              </a:rPr>
              <a:t> Scaffolding is a meta-programming method of building database-backend software application. It is a technique supported by MVC frameworks, in which programmer may write a specification, that describes how the application database may be used. There are two type of scaffolding:</a:t>
            </a:r>
          </a:p>
          <a:p>
            <a:r>
              <a:rPr lang="en-US" sz="1200" b="1" kern="1200" dirty="0" smtClean="0">
                <a:solidFill>
                  <a:schemeClr val="tx1"/>
                </a:solidFill>
                <a:latin typeface="+mn-lt"/>
                <a:ea typeface="+mn-ea"/>
                <a:cs typeface="+mn-cs"/>
              </a:rPr>
              <a:t>-static:</a:t>
            </a:r>
            <a:r>
              <a:rPr lang="en-US" sz="1200" kern="1200" dirty="0" smtClean="0">
                <a:solidFill>
                  <a:schemeClr val="tx1"/>
                </a:solidFill>
                <a:latin typeface="+mn-lt"/>
                <a:ea typeface="+mn-ea"/>
                <a:cs typeface="+mn-cs"/>
              </a:rPr>
              <a:t> Static scaffolding takes 2 parameter i.e your controller name and model name.</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-dynamic:</a:t>
            </a:r>
            <a:r>
              <a:rPr lang="en-US" sz="1200" kern="1200" dirty="0" smtClean="0">
                <a:solidFill>
                  <a:schemeClr val="tx1"/>
                </a:solidFill>
                <a:latin typeface="+mn-lt"/>
                <a:ea typeface="+mn-ea"/>
                <a:cs typeface="+mn-cs"/>
              </a:rPr>
              <a:t> In dynamic scaffolding you have to define controller and model one by one.</a:t>
            </a:r>
          </a:p>
          <a:p>
            <a:r>
              <a:rPr lang="en-US" sz="1200"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(v) Rack Support:</a:t>
            </a:r>
            <a:r>
              <a:rPr lang="en-US" sz="1200" kern="1200" dirty="0" smtClean="0">
                <a:solidFill>
                  <a:schemeClr val="tx1"/>
                </a:solidFill>
                <a:latin typeface="+mn-lt"/>
                <a:ea typeface="+mn-ea"/>
                <a:cs typeface="+mn-cs"/>
              </a:rPr>
              <a:t> Rake is a software task management tool. It allows you to specify tasks and describe dependencies as well as to group tasks in a namespace.</a:t>
            </a:r>
          </a:p>
          <a:p>
            <a:r>
              <a:rPr lang="en-US" sz="1200" i="1"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(vi) Metaprogramming:</a:t>
            </a:r>
            <a:r>
              <a:rPr lang="en-US" sz="1200" kern="1200" dirty="0" smtClean="0">
                <a:solidFill>
                  <a:schemeClr val="tx1"/>
                </a:solidFill>
                <a:latin typeface="+mn-lt"/>
                <a:ea typeface="+mn-ea"/>
                <a:cs typeface="+mn-cs"/>
              </a:rPr>
              <a:t> Metaprogramming techniques use programs to write programs.</a:t>
            </a:r>
          </a:p>
          <a:p>
            <a:r>
              <a:rPr lang="en-US" sz="1200" b="1" i="1" kern="1200" dirty="0" smtClean="0">
                <a:solidFill>
                  <a:schemeClr val="tx1"/>
                </a:solidFill>
                <a:latin typeface="+mn-lt"/>
                <a:ea typeface="+mn-ea"/>
                <a:cs typeface="+mn-cs"/>
              </a:rPr>
              <a:t>(vii) Bundler:</a:t>
            </a:r>
            <a:r>
              <a:rPr lang="en-US" sz="1200" kern="1200" dirty="0" smtClean="0">
                <a:solidFill>
                  <a:schemeClr val="tx1"/>
                </a:solidFill>
                <a:latin typeface="+mn-lt"/>
                <a:ea typeface="+mn-ea"/>
                <a:cs typeface="+mn-cs"/>
              </a:rPr>
              <a:t> Bundler is a new concept introduced in Rails 3, which helps you to manage your gems for application. After specifying gem file, you need to do a bundle install.</a:t>
            </a:r>
          </a:p>
          <a:p>
            <a:r>
              <a:rPr lang="en-US" sz="1200" b="1" i="1" kern="1200" dirty="0" smtClean="0">
                <a:solidFill>
                  <a:schemeClr val="tx1"/>
                </a:solidFill>
                <a:latin typeface="+mn-lt"/>
                <a:ea typeface="+mn-ea"/>
                <a:cs typeface="+mn-cs"/>
              </a:rPr>
              <a:t>(viii) Rest Support.</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(ix) Action Mailer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MVC framework is an age-old architecture pattern that works very well for most applications. Rails has adopted the MVC pattern in its inherent design.</a:t>
            </a:r>
          </a:p>
          <a:p>
            <a:r>
              <a:rPr lang="en-US" sz="1200" kern="1200" dirty="0" smtClean="0">
                <a:solidFill>
                  <a:schemeClr val="tx1"/>
                </a:solidFill>
                <a:latin typeface="+mn-lt"/>
                <a:ea typeface="+mn-ea"/>
                <a:cs typeface="+mn-cs"/>
              </a:rPr>
              <a:t>Stated Simply:</a:t>
            </a:r>
          </a:p>
          <a:p>
            <a:r>
              <a:rPr lang="en-US" sz="1200" kern="1200" dirty="0" smtClean="0">
                <a:solidFill>
                  <a:schemeClr val="tx1"/>
                </a:solidFill>
                <a:latin typeface="+mn-lt"/>
                <a:ea typeface="+mn-ea"/>
                <a:cs typeface="+mn-cs"/>
              </a:rPr>
              <a:t>a) Model – is where the data is – the database</a:t>
            </a:r>
          </a:p>
          <a:p>
            <a:r>
              <a:rPr lang="en-US" sz="1200" kern="1200" dirty="0" smtClean="0">
                <a:solidFill>
                  <a:schemeClr val="tx1"/>
                </a:solidFill>
                <a:latin typeface="+mn-lt"/>
                <a:ea typeface="+mn-ea"/>
                <a:cs typeface="+mn-cs"/>
              </a:rPr>
              <a:t>b) Controller – is where the logic is for the application</a:t>
            </a:r>
          </a:p>
          <a:p>
            <a:r>
              <a:rPr lang="en-US" sz="1200" kern="1200" dirty="0" smtClean="0">
                <a:solidFill>
                  <a:schemeClr val="tx1"/>
                </a:solidFill>
                <a:latin typeface="+mn-lt"/>
                <a:ea typeface="+mn-ea"/>
                <a:cs typeface="+mn-cs"/>
              </a:rPr>
              <a:t>c) View – is where the data is used to display to the user </a:t>
            </a:r>
          </a:p>
          <a:p>
            <a:r>
              <a:rPr lang="en-US" sz="1200" kern="1200" dirty="0" smtClean="0">
                <a:solidFill>
                  <a:schemeClr val="tx1"/>
                </a:solidFill>
                <a:latin typeface="+mn-lt"/>
                <a:ea typeface="+mn-ea"/>
                <a:cs typeface="+mn-cs"/>
              </a:rPr>
              <a:t>Let’s look at an example in Rails.</a:t>
            </a:r>
          </a:p>
          <a:p>
            <a:r>
              <a:rPr lang="en-US" sz="1200" kern="1200" dirty="0" smtClean="0">
                <a:solidFill>
                  <a:schemeClr val="tx1"/>
                </a:solidFill>
                <a:latin typeface="+mn-lt"/>
                <a:ea typeface="+mn-ea"/>
                <a:cs typeface="+mn-cs"/>
              </a:rPr>
              <a:t>Here’s a very straight forward usage diagram for the MVC framework. </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The interpreter essentially invokes a separate piece of code and places it in the location. You might say it is similar to a method calling another method. Let’s understand a little bit of background about where </a:t>
            </a:r>
            <a:r>
              <a:rPr lang="en-US" sz="1200" b="1" kern="1200" dirty="0" smtClean="0">
                <a:solidFill>
                  <a:schemeClr val="tx1"/>
                </a:solidFill>
                <a:latin typeface="+mn-lt"/>
                <a:ea typeface="+mn-ea"/>
                <a:cs typeface="+mn-cs"/>
              </a:rPr>
              <a:t>yield</a:t>
            </a:r>
            <a:r>
              <a:rPr lang="en-US" sz="1200" kern="1200" dirty="0" smtClean="0">
                <a:solidFill>
                  <a:schemeClr val="tx1"/>
                </a:solidFill>
                <a:latin typeface="+mn-lt"/>
                <a:ea typeface="+mn-ea"/>
                <a:cs typeface="+mn-cs"/>
              </a:rPr>
              <a:t> might be useful first. </a:t>
            </a:r>
          </a:p>
          <a:p>
            <a:r>
              <a:rPr lang="en-US" sz="1200" kern="1200" dirty="0" smtClean="0">
                <a:solidFill>
                  <a:schemeClr val="tx1"/>
                </a:solidFill>
                <a:latin typeface="+mn-lt"/>
                <a:ea typeface="+mn-ea"/>
                <a:cs typeface="+mn-cs"/>
              </a:rPr>
              <a:t>The Rails framework encourages you to write code that is DRY (Don’t Repeat Yourself).</a:t>
            </a:r>
          </a:p>
          <a:p>
            <a:r>
              <a:rPr lang="en-US" sz="1200" kern="1200" dirty="0" smtClean="0">
                <a:solidFill>
                  <a:schemeClr val="tx1"/>
                </a:solidFill>
                <a:latin typeface="+mn-lt"/>
                <a:ea typeface="+mn-ea"/>
                <a:cs typeface="+mn-cs"/>
              </a:rPr>
              <a:t>Developers often write common code in a central file and then they write the custom code in the specific files. Let’s say you are building a web application and you want all pages to have a common header, a common footer, the same “Welcome user-name!” message.</a:t>
            </a:r>
          </a:p>
          <a:p>
            <a:r>
              <a:rPr lang="en-US" sz="1200" kern="1200" dirty="0" smtClean="0">
                <a:solidFill>
                  <a:schemeClr val="tx1"/>
                </a:solidFill>
                <a:latin typeface="+mn-lt"/>
                <a:ea typeface="+mn-ea"/>
                <a:cs typeface="+mn-cs"/>
              </a:rPr>
              <a:t>You can put all this common code in your application.html.erb file.</a:t>
            </a:r>
          </a:p>
          <a:p>
            <a:r>
              <a:rPr lang="en-US" sz="1200" kern="1200" dirty="0" smtClean="0">
                <a:solidFill>
                  <a:schemeClr val="tx1"/>
                </a:solidFill>
                <a:latin typeface="+mn-lt"/>
                <a:ea typeface="+mn-ea"/>
                <a:cs typeface="+mn-cs"/>
              </a:rPr>
              <a:t>&lt;html&gt; .... common page title</a:t>
            </a:r>
          </a:p>
          <a:p>
            <a:r>
              <a:rPr lang="en-US" sz="1200" kern="1200" dirty="0" smtClean="0">
                <a:solidFill>
                  <a:schemeClr val="tx1"/>
                </a:solidFill>
                <a:latin typeface="+mn-lt"/>
                <a:ea typeface="+mn-ea"/>
                <a:cs typeface="+mn-cs"/>
              </a:rPr>
              <a:t>.. standard header... </a:t>
            </a:r>
          </a:p>
          <a:p>
            <a:r>
              <a:rPr lang="en-US" sz="1200" kern="1200" dirty="0" smtClean="0">
                <a:solidFill>
                  <a:schemeClr val="tx1"/>
                </a:solidFill>
                <a:latin typeface="+mn-lt"/>
                <a:ea typeface="+mn-ea"/>
                <a:cs typeface="+mn-cs"/>
              </a:rPr>
              <a:t>&lt;body&gt; </a:t>
            </a:r>
          </a:p>
          <a:p>
            <a:r>
              <a:rPr lang="en-US" sz="1200" kern="1200" dirty="0" smtClean="0">
                <a:solidFill>
                  <a:schemeClr val="tx1"/>
                </a:solidFill>
                <a:latin typeface="+mn-lt"/>
                <a:ea typeface="+mn-ea"/>
                <a:cs typeface="+mn-cs"/>
              </a:rPr>
              <a:t>..common page title,</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&lt;%= yield %&gt;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..footer code can go here... &lt;/body&gt; </a:t>
            </a:r>
          </a:p>
          <a:p>
            <a:r>
              <a:rPr lang="en-US" sz="1200" kern="1200" dirty="0" smtClean="0">
                <a:solidFill>
                  <a:schemeClr val="tx1"/>
                </a:solidFill>
                <a:latin typeface="+mn-lt"/>
                <a:ea typeface="+mn-ea"/>
                <a:cs typeface="+mn-cs"/>
              </a:rPr>
              <a:t>&lt;/html&gt;</a:t>
            </a:r>
          </a:p>
          <a:p>
            <a:r>
              <a:rPr lang="en-US" sz="1200" kern="1200" dirty="0" smtClean="0">
                <a:solidFill>
                  <a:schemeClr val="tx1"/>
                </a:solidFill>
                <a:latin typeface="+mn-lt"/>
                <a:ea typeface="+mn-ea"/>
                <a:cs typeface="+mn-cs"/>
              </a:rPr>
              <a:t>The rest of the custom code can go in your specific file. Say the page you are creating is the list of articles. Then in your implementation file you would just write the code for pulling in the articles and the final page displayed to the user would be your custom code which will be placed instead of the </a:t>
            </a:r>
            <a:r>
              <a:rPr lang="en-US" sz="1200" b="1" kern="1200" dirty="0" smtClean="0">
                <a:solidFill>
                  <a:schemeClr val="tx1"/>
                </a:solidFill>
                <a:latin typeface="+mn-lt"/>
                <a:ea typeface="+mn-ea"/>
                <a:cs typeface="+mn-cs"/>
              </a:rPr>
              <a:t>&lt;%= yield %&gt; </a:t>
            </a:r>
            <a:r>
              <a:rPr lang="en-US" sz="1200" kern="1200" dirty="0" smtClean="0">
                <a:solidFill>
                  <a:schemeClr val="tx1"/>
                </a:solidFill>
                <a:latin typeface="+mn-lt"/>
                <a:ea typeface="+mn-ea"/>
                <a:cs typeface="+mn-cs"/>
              </a:rPr>
              <a:t>code in the application.html.erb file.</a:t>
            </a:r>
          </a:p>
          <a:p>
            <a:r>
              <a:rPr lang="en-US" sz="1200" kern="1200" dirty="0" smtClean="0">
                <a:solidFill>
                  <a:schemeClr val="tx1"/>
                </a:solidFill>
                <a:latin typeface="+mn-lt"/>
                <a:ea typeface="+mn-ea"/>
                <a:cs typeface="+mn-cs"/>
              </a:rPr>
              <a:t>Here, you will learn to invoke a block by using a simple</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 You will </a:t>
            </a:r>
          </a:p>
          <a:p>
            <a:r>
              <a:rPr lang="en-US" sz="1200" kern="1200" dirty="0" smtClean="0">
                <a:solidFill>
                  <a:schemeClr val="tx1"/>
                </a:solidFill>
                <a:latin typeface="+mn-lt"/>
                <a:ea typeface="+mn-ea"/>
                <a:cs typeface="+mn-cs"/>
              </a:rPr>
              <a:t>also learn to use a</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 with par</a:t>
            </a:r>
          </a:p>
          <a:p>
            <a:r>
              <a:rPr lang="en-US" sz="1200" kern="1200" dirty="0" smtClean="0">
                <a:solidFill>
                  <a:schemeClr val="tx1"/>
                </a:solidFill>
                <a:latin typeface="+mn-lt"/>
                <a:ea typeface="+mn-ea"/>
                <a:cs typeface="+mn-cs"/>
              </a:rPr>
              <a:t>ameters for invoking a block. You will </a:t>
            </a:r>
          </a:p>
          <a:p>
            <a:r>
              <a:rPr lang="en-US" sz="1200" kern="1200" dirty="0" smtClean="0">
                <a:solidFill>
                  <a:schemeClr val="tx1"/>
                </a:solidFill>
                <a:latin typeface="+mn-lt"/>
                <a:ea typeface="+mn-ea"/>
                <a:cs typeface="+mn-cs"/>
              </a:rPr>
              <a:t>check the sample code with both types of</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statements.</a:t>
            </a:r>
          </a:p>
          <a:p>
            <a:r>
              <a:rPr lang="en-US" sz="1200" kern="1200" dirty="0" smtClean="0">
                <a:solidFill>
                  <a:schemeClr val="tx1"/>
                </a:solidFill>
                <a:latin typeface="+mn-lt"/>
                <a:ea typeface="+mn-ea"/>
                <a:cs typeface="+mn-cs"/>
              </a:rPr>
              <a:t>The</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Let's look at an example of the yield statement:</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test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in the method"</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a:t>
            </a:r>
          </a:p>
          <a:p>
            <a:r>
              <a:rPr lang="en-US" sz="1200" kern="1200" dirty="0" smtClean="0">
                <a:solidFill>
                  <a:schemeClr val="tx1"/>
                </a:solidFill>
                <a:latin typeface="+mn-lt"/>
                <a:ea typeface="+mn-ea"/>
                <a:cs typeface="+mn-cs"/>
              </a:rPr>
              <a:t>again back to the method"</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11. BLOCKS</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test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in the block"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method</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block</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again back to the method</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block</a:t>
            </a:r>
          </a:p>
          <a:p>
            <a:r>
              <a:rPr lang="en-US" sz="1200" kern="1200" dirty="0" smtClean="0">
                <a:solidFill>
                  <a:schemeClr val="tx1"/>
                </a:solidFill>
                <a:latin typeface="+mn-lt"/>
                <a:ea typeface="+mn-ea"/>
                <a:cs typeface="+mn-cs"/>
              </a:rPr>
              <a:t>You also can pass parameters with the yield s</a:t>
            </a:r>
          </a:p>
          <a:p>
            <a:r>
              <a:rPr lang="en-US" sz="1200" kern="1200" dirty="0" smtClean="0">
                <a:solidFill>
                  <a:schemeClr val="tx1"/>
                </a:solidFill>
                <a:latin typeface="+mn-lt"/>
                <a:ea typeface="+mn-ea"/>
                <a:cs typeface="+mn-cs"/>
              </a:rPr>
              <a:t>tatement. Here is an 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test</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5</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in the method test"</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test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in the block #{i}"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block </a:t>
            </a:r>
          </a:p>
          <a:p>
            <a:r>
              <a:rPr lang="en-US" sz="1200" kern="1200" dirty="0" smtClean="0">
                <a:solidFill>
                  <a:schemeClr val="tx1"/>
                </a:solidFill>
                <a:latin typeface="+mn-lt"/>
                <a:ea typeface="+mn-ea"/>
                <a:cs typeface="+mn-cs"/>
              </a:rPr>
              <a:t>5</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method test</a:t>
            </a:r>
          </a:p>
          <a:p>
            <a:r>
              <a:rPr lang="en-US" sz="1200" kern="1200" dirty="0" smtClean="0">
                <a:solidFill>
                  <a:schemeClr val="tx1"/>
                </a:solidFill>
                <a:latin typeface="+mn-lt"/>
                <a:ea typeface="+mn-ea"/>
                <a:cs typeface="+mn-cs"/>
              </a:rPr>
              <a:t>Y</a:t>
            </a:r>
          </a:p>
          <a:p>
            <a:r>
              <a:rPr lang="en-US" sz="1200" kern="1200" dirty="0" smtClean="0">
                <a:solidFill>
                  <a:schemeClr val="tx1"/>
                </a:solidFill>
                <a:latin typeface="+mn-lt"/>
                <a:ea typeface="+mn-ea"/>
                <a:cs typeface="+mn-cs"/>
              </a:rPr>
              <a:t>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block </a:t>
            </a:r>
          </a:p>
          <a:p>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Here, the</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 is written followed by parameters. You can even pass </a:t>
            </a:r>
          </a:p>
          <a:p>
            <a:r>
              <a:rPr lang="en-US" sz="1200" kern="1200" dirty="0" smtClean="0">
                <a:solidFill>
                  <a:schemeClr val="tx1"/>
                </a:solidFill>
                <a:latin typeface="+mn-lt"/>
                <a:ea typeface="+mn-ea"/>
                <a:cs typeface="+mn-cs"/>
              </a:rPr>
              <a:t>more than one parameter. In the block, you place a variable between two </a:t>
            </a:r>
          </a:p>
          <a:p>
            <a:r>
              <a:rPr lang="en-US" sz="1200" kern="1200" dirty="0" smtClean="0">
                <a:solidFill>
                  <a:schemeClr val="tx1"/>
                </a:solidFill>
                <a:latin typeface="+mn-lt"/>
                <a:ea typeface="+mn-ea"/>
                <a:cs typeface="+mn-cs"/>
              </a:rPr>
              <a:t>vertical lines (||) to accept the parameters. Therefore, in the preceding code,</a:t>
            </a:r>
          </a:p>
          <a:p>
            <a:r>
              <a:rPr lang="en-US" sz="1200" kern="1200" dirty="0" smtClean="0">
                <a:solidFill>
                  <a:schemeClr val="tx1"/>
                </a:solidFill>
                <a:latin typeface="+mn-lt"/>
                <a:ea typeface="+mn-ea"/>
                <a:cs typeface="+mn-cs"/>
              </a:rPr>
              <a:t>the yield 5 statement passes the value 5 as a parameter to the test block.</a:t>
            </a:r>
          </a:p>
          <a:p>
            <a:r>
              <a:rPr lang="en-US" sz="1200" kern="1200" dirty="0" smtClean="0">
                <a:solidFill>
                  <a:schemeClr val="tx1"/>
                </a:solidFill>
                <a:latin typeface="+mn-lt"/>
                <a:ea typeface="+mn-ea"/>
                <a:cs typeface="+mn-cs"/>
              </a:rPr>
              <a:t>Now, look at the following statement:</a:t>
            </a:r>
          </a:p>
          <a:p>
            <a:r>
              <a:rPr lang="en-US" sz="1200" kern="1200" dirty="0" smtClean="0">
                <a:solidFill>
                  <a:schemeClr val="tx1"/>
                </a:solidFill>
                <a:latin typeface="+mn-lt"/>
                <a:ea typeface="+mn-ea"/>
                <a:cs typeface="+mn-cs"/>
              </a:rPr>
              <a:t>test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are in the block #{i}"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Here, the value 5 is received in the variable </a:t>
            </a:r>
          </a:p>
          <a:p>
            <a:r>
              <a:rPr lang="en-US" sz="1200" kern="1200" dirty="0" smtClean="0">
                <a:solidFill>
                  <a:schemeClr val="tx1"/>
                </a:solidFill>
                <a:latin typeface="+mn-lt"/>
                <a:ea typeface="+mn-ea"/>
                <a:cs typeface="+mn-cs"/>
              </a:rPr>
              <a:t>i</a:t>
            </a:r>
          </a:p>
          <a:p>
            <a:r>
              <a:rPr lang="en-US" sz="1200" kern="1200" dirty="0" smtClean="0">
                <a:solidFill>
                  <a:schemeClr val="tx1"/>
                </a:solidFill>
                <a:latin typeface="+mn-lt"/>
                <a:ea typeface="+mn-ea"/>
                <a:cs typeface="+mn-cs"/>
              </a:rPr>
              <a:t>. Now, observe the following </a:t>
            </a:r>
          </a:p>
          <a:p>
            <a:r>
              <a:rPr lang="en-US" sz="1200" kern="1200" dirty="0" smtClean="0">
                <a:solidFill>
                  <a:schemeClr val="tx1"/>
                </a:solidFill>
                <a:latin typeface="+mn-lt"/>
                <a:ea typeface="+mn-ea"/>
                <a:cs typeface="+mn-cs"/>
              </a:rPr>
              <a:t>puts</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You are in the block #{i}"</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71</a:t>
            </a:r>
          </a:p>
          <a:p>
            <a:r>
              <a:rPr lang="en-US" sz="1200" kern="1200" dirty="0" smtClean="0">
                <a:solidFill>
                  <a:schemeClr val="tx1"/>
                </a:solidFill>
                <a:latin typeface="+mn-lt"/>
                <a:ea typeface="+mn-ea"/>
                <a:cs typeface="+mn-cs"/>
              </a:rPr>
              <a:t>The output of this </a:t>
            </a:r>
          </a:p>
          <a:p>
            <a:r>
              <a:rPr lang="en-US" sz="1200" kern="1200" dirty="0" smtClean="0">
                <a:solidFill>
                  <a:schemeClr val="tx1"/>
                </a:solidFill>
                <a:latin typeface="+mn-lt"/>
                <a:ea typeface="+mn-ea"/>
                <a:cs typeface="+mn-cs"/>
              </a:rPr>
              <a:t>puts</a:t>
            </a:r>
          </a:p>
          <a:p>
            <a:r>
              <a:rPr lang="en-US" sz="1200" kern="1200" dirty="0" smtClean="0">
                <a:solidFill>
                  <a:schemeClr val="tx1"/>
                </a:solidFill>
                <a:latin typeface="+mn-lt"/>
                <a:ea typeface="+mn-ea"/>
                <a:cs typeface="+mn-cs"/>
              </a:rPr>
              <a:t>statement is:</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the block </a:t>
            </a:r>
          </a:p>
          <a:p>
            <a:r>
              <a:rPr lang="en-US" sz="1200" kern="1200" dirty="0" smtClean="0">
                <a:solidFill>
                  <a:schemeClr val="tx1"/>
                </a:solidFill>
                <a:latin typeface="+mn-lt"/>
                <a:ea typeface="+mn-ea"/>
                <a:cs typeface="+mn-cs"/>
              </a:rPr>
              <a:t>5</a:t>
            </a:r>
          </a:p>
          <a:p>
            <a:r>
              <a:rPr lang="en-US" sz="1200" kern="1200" dirty="0" smtClean="0">
                <a:solidFill>
                  <a:schemeClr val="tx1"/>
                </a:solidFill>
                <a:latin typeface="+mn-lt"/>
                <a:ea typeface="+mn-ea"/>
                <a:cs typeface="+mn-cs"/>
              </a:rPr>
              <a:t>If you want to pass more than one parameters, then the</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statement </a:t>
            </a:r>
          </a:p>
          <a:p>
            <a:r>
              <a:rPr lang="en-US" sz="1200" kern="1200" dirty="0" smtClean="0">
                <a:solidFill>
                  <a:schemeClr val="tx1"/>
                </a:solidFill>
                <a:latin typeface="+mn-lt"/>
                <a:ea typeface="+mn-ea"/>
                <a:cs typeface="+mn-cs"/>
              </a:rPr>
              <a:t>becomes:</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and the block is:</a:t>
            </a:r>
          </a:p>
          <a:p>
            <a:r>
              <a:rPr lang="en-US" sz="1200" kern="1200" dirty="0" smtClean="0">
                <a:solidFill>
                  <a:schemeClr val="tx1"/>
                </a:solidFill>
                <a:latin typeface="+mn-lt"/>
                <a:ea typeface="+mn-ea"/>
                <a:cs typeface="+mn-cs"/>
              </a:rPr>
              <a:t>test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parameters will be separated </a:t>
            </a:r>
          </a:p>
          <a:p>
            <a:r>
              <a:rPr lang="en-US" sz="1200" kern="1200" dirty="0" smtClean="0">
                <a:solidFill>
                  <a:schemeClr val="tx1"/>
                </a:solidFill>
                <a:latin typeface="+mn-lt"/>
                <a:ea typeface="+mn-ea"/>
                <a:cs typeface="+mn-cs"/>
              </a:rPr>
              <a:t>by commas.</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Symbols and string are used interchangeably by various developers and their usage within gems can be confusing at times. You can think of Symbols as faster &amp; immutable strings.</a:t>
            </a:r>
          </a:p>
          <a:p>
            <a:r>
              <a:rPr lang="en-US" sz="1200" kern="1200" dirty="0" smtClean="0">
                <a:solidFill>
                  <a:schemeClr val="tx1"/>
                </a:solidFill>
                <a:latin typeface="+mn-lt"/>
                <a:ea typeface="+mn-ea"/>
                <a:cs typeface="+mn-cs"/>
              </a:rPr>
              <a:t>Once a string is used up it is marked for cleaning by the garbage collector but it is not cleaned up immediately and it cannot be reused.</a:t>
            </a:r>
          </a:p>
          <a:p>
            <a:r>
              <a:rPr lang="en-US" sz="1200" kern="1200" dirty="0" smtClean="0">
                <a:solidFill>
                  <a:schemeClr val="tx1"/>
                </a:solidFill>
                <a:latin typeface="+mn-lt"/>
                <a:ea typeface="+mn-ea"/>
                <a:cs typeface="+mn-cs"/>
              </a:rPr>
              <a:t>Symbols live for the duration of the session. You might say that this leads to increased memory usage however by keeping the symbol alive a bit longer it can be reused again. </a:t>
            </a:r>
          </a:p>
          <a:p>
            <a:r>
              <a:rPr lang="en-US" sz="1200" kern="1200" dirty="0" smtClean="0">
                <a:solidFill>
                  <a:schemeClr val="tx1"/>
                </a:solidFill>
                <a:latin typeface="+mn-lt"/>
                <a:ea typeface="+mn-ea"/>
                <a:cs typeface="+mn-cs"/>
              </a:rPr>
              <a:t>Here’s a terminal </a:t>
            </a:r>
            <a:r>
              <a:rPr lang="en-US" sz="1200" b="1" kern="1200" dirty="0" smtClean="0">
                <a:solidFill>
                  <a:schemeClr val="tx1"/>
                </a:solidFill>
                <a:latin typeface="+mn-lt"/>
                <a:ea typeface="+mn-ea"/>
                <a:cs typeface="+mn-cs"/>
              </a:rPr>
              <a:t>irb</a:t>
            </a:r>
            <a:r>
              <a:rPr lang="en-US" sz="1200" kern="1200" dirty="0" smtClean="0">
                <a:solidFill>
                  <a:schemeClr val="tx1"/>
                </a:solidFill>
                <a:latin typeface="+mn-lt"/>
                <a:ea typeface="+mn-ea"/>
                <a:cs typeface="+mn-cs"/>
              </a:rPr>
              <a:t> session that will provide more insight. </a:t>
            </a:r>
          </a:p>
          <a:p>
            <a:r>
              <a:rPr lang="en-US" sz="1200" kern="1200" dirty="0" smtClean="0">
                <a:solidFill>
                  <a:schemeClr val="tx1"/>
                </a:solidFill>
                <a:latin typeface="+mn-lt"/>
                <a:ea typeface="+mn-ea"/>
                <a:cs typeface="+mn-cs"/>
              </a:rPr>
              <a:t>puts :"I am a symbol".object_id</a:t>
            </a:r>
          </a:p>
          <a:p>
            <a:r>
              <a:rPr lang="en-US" sz="1200" kern="1200" dirty="0" smtClean="0">
                <a:solidFill>
                  <a:schemeClr val="tx1"/>
                </a:solidFill>
                <a:latin typeface="+mn-lt"/>
                <a:ea typeface="+mn-ea"/>
                <a:cs typeface="+mn-cs"/>
              </a:rPr>
              <a:t>457908</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puts :"I am a symbol".object_id</a:t>
            </a:r>
          </a:p>
          <a:p>
            <a:r>
              <a:rPr lang="en-US" sz="1200" kern="1200" dirty="0" smtClean="0">
                <a:solidFill>
                  <a:schemeClr val="tx1"/>
                </a:solidFill>
                <a:latin typeface="+mn-lt"/>
                <a:ea typeface="+mn-ea"/>
                <a:cs typeface="+mn-cs"/>
              </a:rPr>
              <a:t>457908</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puts :"I am a symbol".object_id</a:t>
            </a:r>
          </a:p>
          <a:p>
            <a:r>
              <a:rPr lang="en-US" sz="1200" kern="1200" dirty="0" smtClean="0">
                <a:solidFill>
                  <a:schemeClr val="tx1"/>
                </a:solidFill>
                <a:latin typeface="+mn-lt"/>
                <a:ea typeface="+mn-ea"/>
                <a:cs typeface="+mn-cs"/>
              </a:rPr>
              <a:t>457908</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puts "I am a string".object_id</a:t>
            </a:r>
          </a:p>
          <a:p>
            <a:r>
              <a:rPr lang="en-US" sz="1200" kern="1200" dirty="0" smtClean="0">
                <a:solidFill>
                  <a:schemeClr val="tx1"/>
                </a:solidFill>
                <a:latin typeface="+mn-lt"/>
                <a:ea typeface="+mn-ea"/>
                <a:cs typeface="+mn-cs"/>
              </a:rPr>
              <a:t>70343000106700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puts "I am a string".object_id</a:t>
            </a:r>
          </a:p>
          <a:p>
            <a:r>
              <a:rPr lang="en-US" sz="1200" kern="1200" dirty="0" smtClean="0">
                <a:solidFill>
                  <a:schemeClr val="tx1"/>
                </a:solidFill>
                <a:latin typeface="+mn-lt"/>
                <a:ea typeface="+mn-ea"/>
                <a:cs typeface="+mn-cs"/>
              </a:rPr>
              <a:t>70343000094220</a:t>
            </a:r>
          </a:p>
          <a:p>
            <a:r>
              <a:rPr lang="en-US" sz="1200" kern="1200" dirty="0" smtClean="0">
                <a:solidFill>
                  <a:schemeClr val="tx1"/>
                </a:solidFill>
                <a:latin typeface="+mn-lt"/>
                <a:ea typeface="+mn-ea"/>
                <a:cs typeface="+mn-cs"/>
              </a:rPr>
              <a:t>Notice that the object_id stays the same when symbols are created. This happens because the ruby interpreter uses the same heap memory location each time. The symbol was never completely released.</a:t>
            </a:r>
          </a:p>
          <a:p>
            <a:r>
              <a:rPr lang="en-US" sz="1200" kern="1200" dirty="0" smtClean="0">
                <a:solidFill>
                  <a:schemeClr val="tx1"/>
                </a:solidFill>
                <a:latin typeface="+mn-lt"/>
                <a:ea typeface="+mn-ea"/>
                <a:cs typeface="+mn-cs"/>
              </a:rPr>
              <a:t>However, in the case of strings the memory is marked for cleanup each time and a new memory is allocated. </a:t>
            </a:r>
          </a:p>
          <a:p>
            <a:r>
              <a:rPr lang="en-US" sz="1200" kern="1200" dirty="0" smtClean="0">
                <a:solidFill>
                  <a:schemeClr val="tx1"/>
                </a:solidFill>
                <a:latin typeface="+mn-lt"/>
                <a:ea typeface="+mn-ea"/>
                <a:cs typeface="+mn-cs"/>
              </a:rPr>
              <a:t>Another big difference is that strings can be modified. They are mutable.</a:t>
            </a:r>
          </a:p>
          <a:p>
            <a:r>
              <a:rPr lang="en-US" sz="1200" kern="1200" dirty="0" smtClean="0">
                <a:solidFill>
                  <a:schemeClr val="tx1"/>
                </a:solidFill>
                <a:latin typeface="+mn-lt"/>
                <a:ea typeface="+mn-ea"/>
                <a:cs typeface="+mn-cs"/>
              </a:rPr>
              <a:t>So, this would work:</a:t>
            </a:r>
          </a:p>
          <a:p>
            <a:r>
              <a:rPr lang="en-US" sz="1200" kern="1200" dirty="0" smtClean="0">
                <a:solidFill>
                  <a:schemeClr val="tx1"/>
                </a:solidFill>
                <a:latin typeface="+mn-lt"/>
                <a:ea typeface="+mn-ea"/>
                <a:cs typeface="+mn-cs"/>
              </a:rPr>
              <a:t>puts "I am a string" &lt;&lt; " for you"</a:t>
            </a:r>
          </a:p>
          <a:p>
            <a:r>
              <a:rPr lang="en-US" sz="1200" kern="1200" dirty="0" smtClean="0">
                <a:solidFill>
                  <a:schemeClr val="tx1"/>
                </a:solidFill>
                <a:latin typeface="+mn-lt"/>
                <a:ea typeface="+mn-ea"/>
                <a:cs typeface="+mn-cs"/>
              </a:rPr>
              <a:t>I am a string for you</a:t>
            </a:r>
          </a:p>
          <a:p>
            <a:r>
              <a:rPr lang="en-US" sz="1200" kern="1200" dirty="0" smtClean="0">
                <a:solidFill>
                  <a:schemeClr val="tx1"/>
                </a:solidFill>
                <a:latin typeface="+mn-lt"/>
                <a:ea typeface="+mn-ea"/>
                <a:cs typeface="+mn-cs"/>
              </a:rPr>
              <a:t>However, symbols are immutable. </a:t>
            </a:r>
          </a:p>
          <a:p>
            <a:r>
              <a:rPr lang="en-US" sz="1200" kern="1200" dirty="0" smtClean="0">
                <a:solidFill>
                  <a:schemeClr val="tx1"/>
                </a:solidFill>
                <a:latin typeface="+mn-lt"/>
                <a:ea typeface="+mn-ea"/>
                <a:cs typeface="+mn-cs"/>
              </a:rPr>
              <a:t>So, this would throw an error:</a:t>
            </a:r>
          </a:p>
          <a:p>
            <a:r>
              <a:rPr lang="en-US" sz="1200" kern="1200" dirty="0" smtClean="0">
                <a:solidFill>
                  <a:schemeClr val="tx1"/>
                </a:solidFill>
                <a:latin typeface="+mn-lt"/>
                <a:ea typeface="+mn-ea"/>
                <a:cs typeface="+mn-cs"/>
              </a:rPr>
              <a:t>puts :"I am a symbol" &lt;&lt; :" for you"</a:t>
            </a:r>
          </a:p>
          <a:p>
            <a:r>
              <a:rPr lang="en-US" sz="1200" kern="1200" dirty="0" smtClean="0">
                <a:solidFill>
                  <a:schemeClr val="tx1"/>
                </a:solidFill>
                <a:latin typeface="+mn-lt"/>
                <a:ea typeface="+mn-ea"/>
                <a:cs typeface="+mn-cs"/>
              </a:rPr>
              <a:t>NoMethodError: undefined method `&lt;&lt;' for :"I am a symbol":Symbol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from (irb):16</a:t>
            </a:r>
          </a:p>
          <a:p>
            <a:r>
              <a:rPr lang="en-US" sz="1200" kern="1200" dirty="0" smtClean="0">
                <a:solidFill>
                  <a:schemeClr val="tx1"/>
                </a:solidFill>
                <a:latin typeface="+mn-lt"/>
                <a:ea typeface="+mn-ea"/>
                <a:cs typeface="+mn-cs"/>
              </a:rPr>
              <a:t>from /Users/anilo/.rvm/rubies/ruby-1.9.3-p0/bin/irb:16:in `&lt;main&gt;'</a:t>
            </a:r>
          </a:p>
          <a:p>
            <a:r>
              <a:rPr lang="en-US" sz="1200" kern="1200" dirty="0" smtClean="0">
                <a:solidFill>
                  <a:schemeClr val="tx1"/>
                </a:solidFill>
                <a:latin typeface="+mn-lt"/>
                <a:ea typeface="+mn-ea"/>
                <a:cs typeface="+mn-cs"/>
              </a:rPr>
              <a:t>1.9.3p0 :017 &gt; puts :"I am a symbol" &lt;&lt; " for you"</a:t>
            </a:r>
          </a:p>
          <a:p>
            <a:r>
              <a:rPr lang="en-US" sz="1200" kern="1200" dirty="0" smtClean="0">
                <a:solidFill>
                  <a:schemeClr val="tx1"/>
                </a:solidFill>
                <a:latin typeface="+mn-lt"/>
                <a:ea typeface="+mn-ea"/>
                <a:cs typeface="+mn-cs"/>
              </a:rPr>
              <a:t>NoMethodError: undefined method `&lt;&lt;' for :"I am a symbol":Symbol</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endParaRPr lang="en-US" dirty="0" smtClean="0"/>
          </a:p>
          <a:p>
            <a:pPr lvl="1"/>
            <a:r>
              <a:rPr lang="en-US" sz="1200" kern="1200" dirty="0" smtClean="0">
                <a:solidFill>
                  <a:schemeClr val="tx1"/>
                </a:solidFill>
                <a:latin typeface="+mn-lt"/>
                <a:ea typeface="+mn-ea"/>
                <a:cs typeface="+mn-cs"/>
              </a:rPr>
              <a:t>Constructors are declared via the initialize method and get called when you call on a new object to be created.</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Using the code snippet below, calling Order.new acts as a constructor for an object of the class Order.</a:t>
            </a:r>
            <a:endParaRPr lang="en-US" sz="11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Initializing instance variables of the class Order.</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lvl="1"/>
            <a:r>
              <a:rPr lang="en-US" sz="1200" b="1" kern="1200" dirty="0" smtClean="0">
                <a:solidFill>
                  <a:schemeClr val="tx1"/>
                </a:solidFill>
                <a:latin typeface="+mn-lt"/>
                <a:ea typeface="+mn-ea"/>
                <a:cs typeface="+mn-cs"/>
              </a:rPr>
              <a:t>has_one:</a:t>
            </a:r>
            <a:r>
              <a:rPr lang="en-US" sz="1200" kern="1200" dirty="0" smtClean="0">
                <a:solidFill>
                  <a:schemeClr val="tx1"/>
                </a:solidFill>
                <a:latin typeface="+mn-lt"/>
                <a:ea typeface="+mn-ea"/>
                <a:cs typeface="+mn-cs"/>
              </a:rPr>
              <a:t> Indicates a direct 1:1 relationship between objects where each instance of a model contains one instance of another model.</a:t>
            </a:r>
            <a:endParaRPr lang="en-US" sz="1100" kern="1200" dirty="0" smtClean="0">
              <a:solidFill>
                <a:schemeClr val="tx1"/>
              </a:solidFill>
              <a:latin typeface="+mn-lt"/>
              <a:ea typeface="+mn-ea"/>
              <a:cs typeface="+mn-cs"/>
            </a:endParaRPr>
          </a:p>
          <a:p>
            <a:pPr lvl="3"/>
            <a:r>
              <a:rPr lang="en-US" sz="1200" kern="1200" dirty="0" smtClean="0">
                <a:solidFill>
                  <a:schemeClr val="tx1"/>
                </a:solidFill>
                <a:latin typeface="+mn-lt"/>
                <a:ea typeface="+mn-ea"/>
                <a:cs typeface="+mn-cs"/>
              </a:rPr>
              <a:t>A product </a:t>
            </a:r>
            <a:r>
              <a:rPr lang="en-US" sz="1200" b="1" kern="1200" dirty="0" smtClean="0">
                <a:solidFill>
                  <a:schemeClr val="tx1"/>
                </a:solidFill>
                <a:latin typeface="+mn-lt"/>
                <a:ea typeface="+mn-ea"/>
                <a:cs typeface="+mn-cs"/>
              </a:rPr>
              <a:t>has_one</a:t>
            </a:r>
            <a:r>
              <a:rPr lang="en-US" sz="1200" kern="1200" dirty="0" smtClean="0">
                <a:solidFill>
                  <a:schemeClr val="tx1"/>
                </a:solidFill>
                <a:latin typeface="+mn-lt"/>
                <a:ea typeface="+mn-ea"/>
                <a:cs typeface="+mn-cs"/>
              </a:rPr>
              <a:t> provider, a customer </a:t>
            </a:r>
            <a:r>
              <a:rPr lang="en-US" sz="1200" b="1" kern="1200" dirty="0" smtClean="0">
                <a:solidFill>
                  <a:schemeClr val="tx1"/>
                </a:solidFill>
                <a:latin typeface="+mn-lt"/>
                <a:ea typeface="+mn-ea"/>
                <a:cs typeface="+mn-cs"/>
              </a:rPr>
              <a:t>has_one</a:t>
            </a:r>
            <a:r>
              <a:rPr lang="en-US" sz="1200" kern="1200" dirty="0" smtClean="0">
                <a:solidFill>
                  <a:schemeClr val="tx1"/>
                </a:solidFill>
                <a:latin typeface="+mn-lt"/>
                <a:ea typeface="+mn-ea"/>
                <a:cs typeface="+mn-cs"/>
              </a:rPr>
              <a:t> order.</a:t>
            </a:r>
            <a:endParaRPr lang="en-US" sz="11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has_one association schematic, from Rubyonrails.org</a:t>
            </a:r>
            <a:endParaRPr lang="en-US" sz="11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belongs_to:</a:t>
            </a:r>
            <a:r>
              <a:rPr lang="en-US" sz="1200" kern="1200" dirty="0" smtClean="0">
                <a:solidFill>
                  <a:schemeClr val="tx1"/>
                </a:solidFill>
                <a:latin typeface="+mn-lt"/>
                <a:ea typeface="+mn-ea"/>
                <a:cs typeface="+mn-cs"/>
              </a:rPr>
              <a:t> Represents the inverse of a has_one (or has_many) association.</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ex) An order </a:t>
            </a:r>
            <a:r>
              <a:rPr lang="en-US" sz="1200" b="1" kern="1200" dirty="0" smtClean="0">
                <a:solidFill>
                  <a:schemeClr val="tx1"/>
                </a:solidFill>
                <a:latin typeface="+mn-lt"/>
                <a:ea typeface="+mn-ea"/>
                <a:cs typeface="+mn-cs"/>
              </a:rPr>
              <a:t>belongs_to</a:t>
            </a:r>
            <a:r>
              <a:rPr lang="en-US" sz="1200" kern="1200" dirty="0" smtClean="0">
                <a:solidFill>
                  <a:schemeClr val="tx1"/>
                </a:solidFill>
                <a:latin typeface="+mn-lt"/>
                <a:ea typeface="+mn-ea"/>
                <a:cs typeface="+mn-cs"/>
              </a:rPr>
              <a:t>  a customer.</a:t>
            </a:r>
            <a:endParaRPr lang="en-US" sz="11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belongs_to association schematic, from Rubyonrails.org</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 good way to remember this is that if a table has foreign keys, its model should have a belongs_to association.</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 able to explain the difference and describe an example of how you would assign these associations to two related models.</a:t>
            </a:r>
            <a:endParaRPr lang="en-US" sz="11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Everyone usually confuses procs with blocks, but the strongest rubyist can grok the true meaning of the question.</a:t>
            </a:r>
          </a:p>
          <a:p>
            <a:r>
              <a:rPr lang="en-US" sz="1200" kern="1200" dirty="0" smtClean="0">
                <a:solidFill>
                  <a:schemeClr val="tx1"/>
                </a:solidFill>
                <a:latin typeface="+mn-lt"/>
                <a:ea typeface="+mn-ea"/>
                <a:cs typeface="+mn-cs"/>
              </a:rPr>
              <a:t>Essentially, Procs are </a:t>
            </a:r>
            <a:r>
              <a:rPr lang="en-US" sz="1200" b="1" kern="1200" dirty="0" smtClean="0">
                <a:solidFill>
                  <a:schemeClr val="tx1"/>
                </a:solidFill>
                <a:latin typeface="+mn-lt"/>
                <a:ea typeface="+mn-ea"/>
                <a:cs typeface="+mn-cs"/>
              </a:rPr>
              <a:t>anonymous methods</a:t>
            </a:r>
            <a:r>
              <a:rPr lang="en-US" sz="1200" kern="1200" dirty="0" smtClean="0">
                <a:solidFill>
                  <a:schemeClr val="tx1"/>
                </a:solidFill>
                <a:latin typeface="+mn-lt"/>
                <a:ea typeface="+mn-ea"/>
                <a:cs typeface="+mn-cs"/>
              </a:rPr>
              <a:t> (or nameless functions) containing code. They can be placed inside a variable and </a:t>
            </a:r>
            <a:r>
              <a:rPr lang="en-US" sz="1200" b="1" kern="1200" dirty="0" smtClean="0">
                <a:solidFill>
                  <a:schemeClr val="tx1"/>
                </a:solidFill>
                <a:latin typeface="+mn-lt"/>
                <a:ea typeface="+mn-ea"/>
                <a:cs typeface="+mn-cs"/>
              </a:rPr>
              <a:t>passed around</a:t>
            </a:r>
            <a:r>
              <a:rPr lang="en-US" sz="1200" kern="1200" dirty="0" smtClean="0">
                <a:solidFill>
                  <a:schemeClr val="tx1"/>
                </a:solidFill>
                <a:latin typeface="+mn-lt"/>
                <a:ea typeface="+mn-ea"/>
                <a:cs typeface="+mn-cs"/>
              </a:rPr>
              <a:t> like any other object or scalar value. They are created by </a:t>
            </a:r>
            <a:r>
              <a:rPr lang="en-US" sz="1200" b="1" kern="1200" dirty="0" smtClean="0">
                <a:solidFill>
                  <a:schemeClr val="tx1"/>
                </a:solidFill>
                <a:latin typeface="+mn-lt"/>
                <a:ea typeface="+mn-ea"/>
                <a:cs typeface="+mn-cs"/>
              </a:rPr>
              <a:t>Proc.new</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lambda</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blocks</a:t>
            </a:r>
            <a:r>
              <a:rPr lang="en-US" sz="1200" kern="1200" dirty="0" smtClean="0">
                <a:solidFill>
                  <a:schemeClr val="tx1"/>
                </a:solidFill>
                <a:latin typeface="+mn-lt"/>
                <a:ea typeface="+mn-ea"/>
                <a:cs typeface="+mn-cs"/>
              </a:rPr>
              <a:t> (invoked by the yield keyword). </a:t>
            </a:r>
          </a:p>
          <a:p>
            <a:r>
              <a:rPr lang="en-US" sz="1200" b="1" kern="1200" dirty="0" smtClean="0">
                <a:solidFill>
                  <a:schemeClr val="tx1"/>
                </a:solidFill>
                <a:latin typeface="+mn-lt"/>
                <a:ea typeface="+mn-ea"/>
                <a:cs typeface="+mn-cs"/>
              </a:rPr>
              <a:t>Note:</a:t>
            </a:r>
            <a:r>
              <a:rPr lang="en-US" sz="1200" kern="1200" dirty="0" smtClean="0">
                <a:solidFill>
                  <a:schemeClr val="tx1"/>
                </a:solidFill>
                <a:latin typeface="+mn-lt"/>
                <a:ea typeface="+mn-ea"/>
                <a:cs typeface="+mn-cs"/>
              </a:rPr>
              <a:t> Procs and lambdas do have subtle, but important, </a:t>
            </a:r>
            <a:r>
              <a:rPr lang="en-US" sz="1200" u="sng" kern="1200" dirty="0" smtClean="0">
                <a:solidFill>
                  <a:schemeClr val="tx1"/>
                </a:solidFill>
                <a:latin typeface="+mn-lt"/>
                <a:ea typeface="+mn-ea"/>
                <a:cs typeface="+mn-cs"/>
                <a:hlinkClick r:id="rId3"/>
              </a:rPr>
              <a:t>differences</a:t>
            </a:r>
            <a:r>
              <a:rPr lang="en-US" sz="1200" kern="1200" dirty="0" smtClean="0">
                <a:solidFill>
                  <a:schemeClr val="tx1"/>
                </a:solidFill>
                <a:latin typeface="+mn-lt"/>
                <a:ea typeface="+mn-ea"/>
                <a:cs typeface="+mn-cs"/>
              </a:rPr>
              <a:t> in ruby v1.8.6. However, I wouldn't expect a candidate talk about these nitty-gritty details during an interview. (Kudos to Noah Thorp)</a:t>
            </a:r>
          </a:p>
          <a:p>
            <a:r>
              <a:rPr lang="en-US" dirty="0" smtClean="0"/>
              <a:t># wants a proc, a lambda, AND a blockdef three_ways(proc, lambda, &amp;block)  proc.call  lambda.call  yield # like block.call  puts "#{proc.inspect} #{lambda.inspect} #{block.inspect}"end anonymous = Proc.new { puts "I'm a Proc for sure." }nameless  = lambda { puts "But what about me?" } three_ways(anonymous, nameless) do  puts "I'm a block, but could it be???"end #=&gt; I'm a Proc for sure. #=&gt; But what about me? #=&gt; I'm a block, but could it be??? #=&gt; #&lt;Proc:0x00089d64&gt; #&lt;Proc:0x00089c74&gt; #&lt;Proc:0x00089b34&gt;</a:t>
            </a:r>
          </a:p>
          <a:p>
            <a:endParaRPr lang="en-US" dirty="0" smtClean="0"/>
          </a:p>
          <a:p>
            <a:pPr lvl="1"/>
            <a:r>
              <a:rPr lang="en-US" sz="1200" kern="1200" dirty="0" smtClean="0">
                <a:solidFill>
                  <a:schemeClr val="tx1"/>
                </a:solidFill>
                <a:latin typeface="+mn-lt"/>
                <a:ea typeface="+mn-ea"/>
                <a:cs typeface="+mn-cs"/>
              </a:rPr>
              <a:t>Procs, short for procedures, act similar to blocks, but can be saved as variables and reused. Think of them as blocks you can call over and over again on multiple arrays.</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Explain an instance when you would use a proc over a block. </a:t>
            </a:r>
            <a:r>
              <a:rPr lang="en-US" sz="1200" kern="1200" dirty="0" smtClean="0">
                <a:solidFill>
                  <a:schemeClr val="tx1"/>
                </a:solidFill>
                <a:latin typeface="+mn-lt"/>
                <a:ea typeface="+mn-ea"/>
                <a:cs typeface="+mn-cs"/>
                <a:hlinkClick r:id="rId4" tooltip="Procs"/>
              </a:rPr>
              <a:t>Read more here</a:t>
            </a:r>
            <a:endParaRPr lang="en-US" sz="11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What is a lambda? </a:t>
            </a:r>
            <a:endParaRPr lang="en-US" sz="11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Lambdas are very similar to procs in terms of functionality. However, they have a few key differences. Lambdas check the number of arguments passed and will return an error if you try to pass the wrong number (while procs set extra variables to nil). The other difference is that lambdas can handle a return function, whereas procs will return an error</a:t>
            </a:r>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Ruby class libraries comprise of variety of domains, such as thread programming, data types, various domains. It has additional libraries evolving day by day. The following are the domains which has relevant class libraries.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Text processing -</a:t>
            </a:r>
            <a:r>
              <a:rPr lang="en-US" sz="1200" kern="1200" dirty="0" smtClean="0">
                <a:solidFill>
                  <a:schemeClr val="tx1"/>
                </a:solidFill>
                <a:latin typeface="+mn-lt"/>
                <a:ea typeface="+mn-ea"/>
                <a:cs typeface="+mn-cs"/>
              </a:rPr>
              <a:t> File, String, Regexp for quick and clean text processing.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CGI Programming - </a:t>
            </a:r>
            <a:r>
              <a:rPr lang="en-US" sz="1200" kern="1200" dirty="0" smtClean="0">
                <a:solidFill>
                  <a:schemeClr val="tx1"/>
                </a:solidFill>
                <a:latin typeface="+mn-lt"/>
                <a:ea typeface="+mn-ea"/>
                <a:cs typeface="+mn-cs"/>
              </a:rPr>
              <a:t>There are supporting class library for CGI programming support like, data base interface, eRuby, mod_ruby for Apache, text processing classes.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Network programming –</a:t>
            </a:r>
            <a:r>
              <a:rPr lang="en-US" sz="1200" kern="1200" dirty="0" smtClean="0">
                <a:solidFill>
                  <a:schemeClr val="tx1"/>
                </a:solidFill>
                <a:latin typeface="+mn-lt"/>
                <a:ea typeface="+mn-ea"/>
                <a:cs typeface="+mn-cs"/>
              </a:rPr>
              <a:t> Various well-designed sockets are available in ruby for network programming.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GUI programming – </a:t>
            </a:r>
            <a:r>
              <a:rPr lang="en-US" sz="1200" kern="1200" dirty="0" smtClean="0">
                <a:solidFill>
                  <a:schemeClr val="tx1"/>
                </a:solidFill>
                <a:latin typeface="+mn-lt"/>
                <a:ea typeface="+mn-ea"/>
                <a:cs typeface="+mn-cs"/>
              </a:rPr>
              <a:t>Ruby/Tk and Ruby/Gtk are the classes for GUI programming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XML programming – </a:t>
            </a:r>
            <a:r>
              <a:rPr lang="en-US" sz="1200" kern="1200" dirty="0" smtClean="0">
                <a:solidFill>
                  <a:schemeClr val="tx1"/>
                </a:solidFill>
                <a:latin typeface="+mn-lt"/>
                <a:ea typeface="+mn-ea"/>
                <a:cs typeface="+mn-cs"/>
              </a:rPr>
              <a:t>UTF-8 text processing regular expression engine make XML programming very handy in ruby.</a:t>
            </a:r>
          </a:p>
          <a:p>
            <a:r>
              <a:rPr lang="en-US" sz="1200" b="1" kern="1200" dirty="0" smtClean="0">
                <a:solidFill>
                  <a:schemeClr val="tx1"/>
                </a:solidFill>
                <a:latin typeface="+mn-lt"/>
                <a:ea typeface="+mn-ea"/>
                <a:cs typeface="+mn-cs"/>
              </a:rPr>
              <a:t>Describe class libraries in Ruby.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Ruby standard library extends the foundation of the Ruby built-in library with classes and abstractions for a variety of programming needs, including network programming, operating system services, threads, and more.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These classes provide flexible capabilities at a high level of abstraction, giving you the ability to create powerful Ruby scripts useful in a variety of problem domains.</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Ruby is a scripting language designed by Yukihiro Matsumoto, also known as </a:t>
            </a:r>
          </a:p>
          <a:p>
            <a:r>
              <a:rPr lang="en-US" sz="1200" kern="1200" dirty="0" smtClean="0">
                <a:solidFill>
                  <a:schemeClr val="tx1"/>
                </a:solidFill>
                <a:latin typeface="+mn-lt"/>
                <a:ea typeface="+mn-ea"/>
                <a:cs typeface="+mn-cs"/>
              </a:rPr>
              <a:t>Matz. It runs on a variety of platforms, such as Windows, Mac OS, and the </a:t>
            </a:r>
          </a:p>
          <a:p>
            <a:r>
              <a:rPr lang="en-US" sz="1200" kern="1200" dirty="0" smtClean="0">
                <a:solidFill>
                  <a:schemeClr val="tx1"/>
                </a:solidFill>
                <a:latin typeface="+mn-lt"/>
                <a:ea typeface="+mn-ea"/>
                <a:cs typeface="+mn-cs"/>
              </a:rPr>
              <a:t>various versions of UNIX.</a:t>
            </a:r>
          </a:p>
          <a:p>
            <a:r>
              <a:rPr lang="en-US" b="1" dirty="0" smtClean="0"/>
              <a:t>Ruby</a:t>
            </a:r>
            <a:r>
              <a:rPr lang="en-US" dirty="0" smtClean="0"/>
              <a:t> is a </a:t>
            </a:r>
            <a:r>
              <a:rPr lang="en-US" dirty="0" smtClean="0">
                <a:hlinkClick r:id="rId3" tooltip="Dynamic programming language"/>
              </a:rPr>
              <a:t>dynamic</a:t>
            </a:r>
            <a:r>
              <a:rPr lang="en-US" dirty="0" smtClean="0"/>
              <a:t>, </a:t>
            </a:r>
            <a:r>
              <a:rPr lang="en-US" dirty="0" smtClean="0">
                <a:hlinkClick r:id="rId4" tooltip="Reflection (computer science)"/>
              </a:rPr>
              <a:t>reflective</a:t>
            </a:r>
            <a:r>
              <a:rPr lang="en-US" dirty="0" smtClean="0"/>
              <a:t>, </a:t>
            </a:r>
            <a:r>
              <a:rPr lang="en-US" dirty="0" smtClean="0">
                <a:hlinkClick r:id="rId5" tooltip="Object-oriented programming language"/>
              </a:rPr>
              <a:t>object-oriented</a:t>
            </a:r>
            <a:r>
              <a:rPr lang="en-US" dirty="0" smtClean="0"/>
              <a:t>, </a:t>
            </a:r>
            <a:r>
              <a:rPr lang="en-US" dirty="0" smtClean="0">
                <a:hlinkClick r:id="rId6" tooltip="General-purpose programming language"/>
              </a:rPr>
              <a:t>general-purpose programming language</a:t>
            </a:r>
            <a:r>
              <a:rPr lang="en-US" dirty="0" smtClean="0"/>
              <a:t>. It was designed and developed in the mid-1990s by </a:t>
            </a:r>
            <a:r>
              <a:rPr lang="en-US" dirty="0" smtClean="0">
                <a:hlinkClick r:id="rId7" tooltip="Yukihiro Matsumoto"/>
              </a:rPr>
              <a:t>Yukihiro "Matz" Matsumoto</a:t>
            </a:r>
            <a:r>
              <a:rPr lang="en-US" dirty="0" smtClean="0"/>
              <a:t> in </a:t>
            </a:r>
            <a:r>
              <a:rPr lang="en-US" dirty="0" smtClean="0">
                <a:hlinkClick r:id="rId8" tooltip="Japan"/>
              </a:rPr>
              <a:t>Japan</a:t>
            </a:r>
            <a:r>
              <a:rPr lang="en-US" dirty="0" smtClean="0"/>
              <a:t>.</a:t>
            </a:r>
          </a:p>
          <a:p>
            <a:r>
              <a:rPr lang="en-US" dirty="0" smtClean="0"/>
              <a:t>According to its creator, Ruby was influenced by </a:t>
            </a:r>
            <a:r>
              <a:rPr lang="en-US" dirty="0" smtClean="0">
                <a:hlinkClick r:id="rId9" tooltip="Perl"/>
              </a:rPr>
              <a:t>Perl</a:t>
            </a:r>
            <a:r>
              <a:rPr lang="en-US" dirty="0" smtClean="0"/>
              <a:t>, </a:t>
            </a:r>
            <a:r>
              <a:rPr lang="en-US" dirty="0" smtClean="0">
                <a:hlinkClick r:id="rId10" tooltip="Smalltalk"/>
              </a:rPr>
              <a:t>Smalltalk</a:t>
            </a:r>
            <a:r>
              <a:rPr lang="en-US" dirty="0" smtClean="0"/>
              <a:t>, </a:t>
            </a:r>
            <a:r>
              <a:rPr lang="en-US" dirty="0" smtClean="0">
                <a:hlinkClick r:id="rId11" tooltip="Eiffel (programming language)"/>
              </a:rPr>
              <a:t>Eiffel</a:t>
            </a:r>
            <a:r>
              <a:rPr lang="en-US" dirty="0" smtClean="0"/>
              <a:t>, </a:t>
            </a:r>
            <a:r>
              <a:rPr lang="en-US" dirty="0" smtClean="0">
                <a:hlinkClick r:id="rId12" tooltip="Ada (programming language)"/>
              </a:rPr>
              <a:t>Ada</a:t>
            </a:r>
            <a:r>
              <a:rPr lang="en-US" dirty="0" smtClean="0"/>
              <a:t>, and </a:t>
            </a:r>
            <a:r>
              <a:rPr lang="en-US" dirty="0" smtClean="0">
                <a:hlinkClick r:id="rId13" tooltip="Lisp (programming language)"/>
              </a:rPr>
              <a:t>Lisp</a:t>
            </a:r>
            <a:r>
              <a:rPr lang="en-US" dirty="0" smtClean="0"/>
              <a:t>.</a:t>
            </a:r>
            <a:r>
              <a:rPr lang="en-US" baseline="30000" dirty="0" smtClean="0">
                <a:hlinkClick r:id="rId14"/>
              </a:rPr>
              <a:t>[11]</a:t>
            </a:r>
            <a:r>
              <a:rPr lang="en-US" dirty="0" smtClean="0"/>
              <a:t> It supports multiple </a:t>
            </a:r>
            <a:r>
              <a:rPr lang="en-US" dirty="0" smtClean="0">
                <a:hlinkClick r:id="rId15" tooltip="Programming paradigm"/>
              </a:rPr>
              <a:t>programming paradigms</a:t>
            </a:r>
            <a:r>
              <a:rPr lang="en-US" dirty="0" smtClean="0"/>
              <a:t>, including </a:t>
            </a:r>
            <a:r>
              <a:rPr lang="en-US" dirty="0" smtClean="0">
                <a:hlinkClick r:id="rId16" tooltip="Functional programming"/>
              </a:rPr>
              <a:t>functional</a:t>
            </a:r>
            <a:r>
              <a:rPr lang="en-US" dirty="0" smtClean="0"/>
              <a:t>, </a:t>
            </a:r>
            <a:r>
              <a:rPr lang="en-US" dirty="0" smtClean="0">
                <a:hlinkClick r:id="rId17" tooltip="Object-oriented programming"/>
              </a:rPr>
              <a:t>object-oriented</a:t>
            </a:r>
            <a:r>
              <a:rPr lang="en-US" dirty="0" smtClean="0"/>
              <a:t>, and </a:t>
            </a:r>
            <a:r>
              <a:rPr lang="en-US" dirty="0" smtClean="0">
                <a:hlinkClick r:id="rId18" tooltip="Imperative programming"/>
              </a:rPr>
              <a:t>imperative</a:t>
            </a:r>
            <a:r>
              <a:rPr lang="en-US" dirty="0" smtClean="0"/>
              <a:t>. It also has a </a:t>
            </a:r>
            <a:r>
              <a:rPr lang="en-US" dirty="0" smtClean="0">
                <a:hlinkClick r:id="rId19" tooltip="Dynamic type"/>
              </a:rPr>
              <a:t>dynamic type</a:t>
            </a:r>
            <a:r>
              <a:rPr lang="en-US" dirty="0" smtClean="0"/>
              <a:t> system and automatic </a:t>
            </a:r>
            <a:r>
              <a:rPr lang="en-US" dirty="0" smtClean="0">
                <a:hlinkClick r:id="rId20" tooltip="Memory management"/>
              </a:rPr>
              <a:t>memory management</a:t>
            </a:r>
            <a:r>
              <a:rPr lang="en-US" dirty="0" smtClean="0"/>
              <a:t>.</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Ruby is an opensource and is freely available on 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 Web, but it is subject to a license.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is a general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purpose, interpreted programming language.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is a true objectoriented programming language.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is a server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side scripting language similar to Python and PERL.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can be used to write Common G</a:t>
            </a:r>
          </a:p>
          <a:p>
            <a:r>
              <a:rPr lang="en-US" sz="1200" kern="1200" dirty="0" smtClean="0">
                <a:solidFill>
                  <a:schemeClr val="tx1"/>
                </a:solidFill>
                <a:latin typeface="+mn-lt"/>
                <a:ea typeface="+mn-ea"/>
                <a:cs typeface="+mn-cs"/>
              </a:rPr>
              <a:t>ateway Interface (CGI) scripts.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can be embedded into Hypertext Markup Language (HTML).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has a clean and easy syntax that allows a new developer to learn </a:t>
            </a:r>
          </a:p>
          <a:p>
            <a:r>
              <a:rPr lang="en-US" sz="1200" kern="1200" dirty="0" smtClean="0">
                <a:solidFill>
                  <a:schemeClr val="tx1"/>
                </a:solidFill>
                <a:latin typeface="+mn-lt"/>
                <a:ea typeface="+mn-ea"/>
                <a:cs typeface="+mn-cs"/>
              </a:rPr>
              <a:t>very quickly and easily.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has similar syntax to that of many programming languages su</a:t>
            </a:r>
          </a:p>
          <a:p>
            <a:r>
              <a:rPr lang="en-US" sz="1200" kern="1200" dirty="0" smtClean="0">
                <a:solidFill>
                  <a:schemeClr val="tx1"/>
                </a:solidFill>
                <a:latin typeface="+mn-lt"/>
                <a:ea typeface="+mn-ea"/>
                <a:cs typeface="+mn-cs"/>
              </a:rPr>
              <a:t>ch as </a:t>
            </a:r>
          </a:p>
          <a:p>
            <a:r>
              <a:rPr lang="en-US" sz="1200" kern="1200" dirty="0" smtClean="0">
                <a:solidFill>
                  <a:schemeClr val="tx1"/>
                </a:solidFill>
                <a:latin typeface="+mn-lt"/>
                <a:ea typeface="+mn-ea"/>
                <a:cs typeface="+mn-cs"/>
              </a:rPr>
              <a:t>C++ and Perl.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is very much scalable and big programs written in Ruby are easily </a:t>
            </a:r>
          </a:p>
          <a:p>
            <a:r>
              <a:rPr lang="en-US" sz="1200" kern="1200" dirty="0" smtClean="0">
                <a:solidFill>
                  <a:schemeClr val="tx1"/>
                </a:solidFill>
                <a:latin typeface="+mn-lt"/>
                <a:ea typeface="+mn-ea"/>
                <a:cs typeface="+mn-cs"/>
              </a:rPr>
              <a:t>maintainable.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can be used for developing Internet and intranet applications.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can be installed in Windows and POSIX environments.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support many GUI tool</a:t>
            </a:r>
          </a:p>
          <a:p>
            <a:r>
              <a:rPr lang="en-US" sz="1200" kern="1200" dirty="0" smtClean="0">
                <a:solidFill>
                  <a:schemeClr val="tx1"/>
                </a:solidFill>
                <a:latin typeface="+mn-lt"/>
                <a:ea typeface="+mn-ea"/>
                <a:cs typeface="+mn-cs"/>
              </a:rPr>
              <a:t>s such as Tcl/Tk, GTK, and OpenGL.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can easily be connected to DB2, MySQL, Oracle, and Sybase.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has a rich set of built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 functions, which can be used directly into </a:t>
            </a:r>
          </a:p>
          <a:p>
            <a:r>
              <a:rPr lang="en-US" sz="1200" kern="1200" dirty="0" smtClean="0">
                <a:solidFill>
                  <a:schemeClr val="tx1"/>
                </a:solidFill>
                <a:latin typeface="+mn-lt"/>
                <a:ea typeface="+mn-ea"/>
                <a:cs typeface="+mn-cs"/>
              </a:rPr>
              <a:t>Ruby scripts</a:t>
            </a:r>
          </a:p>
          <a:p>
            <a:r>
              <a:rPr lang="en-US" dirty="0" smtClean="0"/>
              <a:t>Thoroughly </a:t>
            </a:r>
            <a:r>
              <a:rPr lang="en-US" dirty="0" smtClean="0">
                <a:hlinkClick r:id="rId3" tooltip="Object-oriented"/>
              </a:rPr>
              <a:t>object-oriented</a:t>
            </a:r>
            <a:r>
              <a:rPr lang="en-US" dirty="0" smtClean="0"/>
              <a:t> with </a:t>
            </a:r>
            <a:r>
              <a:rPr lang="en-US" dirty="0" smtClean="0">
                <a:hlinkClick r:id="rId4" tooltip="Inheritance (computer science)"/>
              </a:rPr>
              <a:t>inheritance</a:t>
            </a:r>
            <a:r>
              <a:rPr lang="en-US" dirty="0" smtClean="0"/>
              <a:t>, </a:t>
            </a:r>
            <a:r>
              <a:rPr lang="en-US" dirty="0" smtClean="0">
                <a:hlinkClick r:id="rId5" tooltip="Mixin"/>
              </a:rPr>
              <a:t>mixins</a:t>
            </a:r>
            <a:r>
              <a:rPr lang="en-US" dirty="0" smtClean="0"/>
              <a:t> and </a:t>
            </a:r>
            <a:r>
              <a:rPr lang="en-US" dirty="0" smtClean="0">
                <a:hlinkClick r:id="rId6" tooltip="Metaclass"/>
              </a:rPr>
              <a:t>metaclasses</a:t>
            </a:r>
            <a:r>
              <a:rPr lang="en-US" baseline="30000" dirty="0" smtClean="0">
                <a:hlinkClick r:id="rId7"/>
              </a:rPr>
              <a:t>[62]</a:t>
            </a:r>
            <a:r>
              <a:rPr lang="en-US" dirty="0" smtClean="0"/>
              <a:t> </a:t>
            </a:r>
            <a:r>
              <a:rPr lang="en-US" dirty="0" smtClean="0">
                <a:hlinkClick r:id="rId8" tooltip="Dynamic typing"/>
              </a:rPr>
              <a:t>Dynamic typing</a:t>
            </a:r>
            <a:r>
              <a:rPr lang="en-US" dirty="0" smtClean="0"/>
              <a:t> and </a:t>
            </a:r>
            <a:r>
              <a:rPr lang="en-US" dirty="0" smtClean="0">
                <a:hlinkClick r:id="rId9" tooltip="Duck typing"/>
              </a:rPr>
              <a:t>duck typing</a:t>
            </a:r>
            <a:r>
              <a:rPr lang="en-US" dirty="0" smtClean="0"/>
              <a:t> Everything is an </a:t>
            </a:r>
            <a:r>
              <a:rPr lang="en-US" dirty="0" smtClean="0">
                <a:hlinkClick r:id="rId10" tooltip="Expression (programming)"/>
              </a:rPr>
              <a:t>expression</a:t>
            </a:r>
            <a:r>
              <a:rPr lang="en-US" dirty="0" smtClean="0"/>
              <a:t> (even </a:t>
            </a:r>
            <a:r>
              <a:rPr lang="en-US" dirty="0" smtClean="0">
                <a:hlinkClick r:id="rId11" tooltip="Statement (programming)"/>
              </a:rPr>
              <a:t>statements</a:t>
            </a:r>
            <a:r>
              <a:rPr lang="en-US" dirty="0" smtClean="0"/>
              <a:t>) and everything is executed </a:t>
            </a:r>
            <a:r>
              <a:rPr lang="en-US" dirty="0" smtClean="0">
                <a:hlinkClick r:id="rId12" tooltip="Imperative programming"/>
              </a:rPr>
              <a:t>imperatively</a:t>
            </a:r>
            <a:r>
              <a:rPr lang="en-US" dirty="0" smtClean="0"/>
              <a:t> (even </a:t>
            </a:r>
            <a:r>
              <a:rPr lang="en-US" dirty="0" smtClean="0">
                <a:hlinkClick r:id="rId13" tooltip="Declaration (computer science)"/>
              </a:rPr>
              <a:t>declarations</a:t>
            </a:r>
            <a:r>
              <a:rPr lang="en-US" dirty="0" smtClean="0"/>
              <a:t>) Succinct and flexible syntax</a:t>
            </a:r>
            <a:r>
              <a:rPr lang="en-US" baseline="30000" dirty="0" smtClean="0">
                <a:hlinkClick r:id="rId7"/>
              </a:rPr>
              <a:t>[63]</a:t>
            </a:r>
            <a:r>
              <a:rPr lang="en-US" dirty="0" smtClean="0"/>
              <a:t> that minimizes </a:t>
            </a:r>
            <a:r>
              <a:rPr lang="en-US" dirty="0" smtClean="0">
                <a:hlinkClick r:id="rId14" tooltip="Syntactic noise (page does not exist)"/>
              </a:rPr>
              <a:t>syntactic noise</a:t>
            </a:r>
            <a:r>
              <a:rPr lang="en-US" dirty="0" smtClean="0"/>
              <a:t> and serves as a foundation for </a:t>
            </a:r>
            <a:r>
              <a:rPr lang="en-US" dirty="0" smtClean="0">
                <a:hlinkClick r:id="rId15" tooltip="Domain-specific languages"/>
              </a:rPr>
              <a:t>domain-specific languages</a:t>
            </a:r>
            <a:r>
              <a:rPr lang="en-US" baseline="30000" dirty="0" smtClean="0">
                <a:hlinkClick r:id="rId7"/>
              </a:rPr>
              <a:t>[64]</a:t>
            </a:r>
            <a:r>
              <a:rPr lang="en-US" dirty="0" smtClean="0"/>
              <a:t> Dynamic </a:t>
            </a:r>
            <a:r>
              <a:rPr lang="en-US" dirty="0" smtClean="0">
                <a:hlinkClick r:id="rId16" tooltip="Reflection (computer science)"/>
              </a:rPr>
              <a:t>reflection</a:t>
            </a:r>
            <a:r>
              <a:rPr lang="en-US" dirty="0" smtClean="0"/>
              <a:t> and </a:t>
            </a:r>
            <a:r>
              <a:rPr lang="en-US" dirty="0" smtClean="0">
                <a:hlinkClick r:id="rId17" tooltip="Dynamic programming language"/>
              </a:rPr>
              <a:t>alteration</a:t>
            </a:r>
            <a:r>
              <a:rPr lang="en-US" dirty="0" smtClean="0"/>
              <a:t> of objects to facilitate </a:t>
            </a:r>
            <a:r>
              <a:rPr lang="en-US" dirty="0" smtClean="0">
                <a:hlinkClick r:id="rId18" tooltip="Metaprogramming"/>
              </a:rPr>
              <a:t>metaprogramming</a:t>
            </a:r>
            <a:r>
              <a:rPr lang="en-US" baseline="30000" dirty="0" smtClean="0">
                <a:hlinkClick r:id="rId7"/>
              </a:rPr>
              <a:t>[65]</a:t>
            </a:r>
            <a:r>
              <a:rPr lang="en-US" dirty="0" smtClean="0"/>
              <a:t> </a:t>
            </a:r>
            <a:r>
              <a:rPr lang="en-US" dirty="0" smtClean="0">
                <a:hlinkClick r:id="rId19" tooltip="Closure (computer science)"/>
              </a:rPr>
              <a:t>Lexical closures</a:t>
            </a:r>
            <a:r>
              <a:rPr lang="en-US" dirty="0" smtClean="0"/>
              <a:t>, </a:t>
            </a:r>
            <a:r>
              <a:rPr lang="en-US" dirty="0" smtClean="0">
                <a:hlinkClick r:id="rId20" tooltip="Iterator"/>
              </a:rPr>
              <a:t>iterators</a:t>
            </a:r>
            <a:r>
              <a:rPr lang="en-US" dirty="0" smtClean="0"/>
              <a:t> and </a:t>
            </a:r>
            <a:r>
              <a:rPr lang="en-US" dirty="0" smtClean="0">
                <a:hlinkClick r:id="rId21" tooltip="Generator (computer science)"/>
              </a:rPr>
              <a:t>generators</a:t>
            </a:r>
            <a:r>
              <a:rPr lang="en-US" dirty="0" smtClean="0"/>
              <a:t>, with a unique </a:t>
            </a:r>
            <a:r>
              <a:rPr lang="en-US" dirty="0" smtClean="0">
                <a:hlinkClick r:id="rId7"/>
              </a:rPr>
              <a:t>block syntax</a:t>
            </a:r>
            <a:r>
              <a:rPr lang="en-US" baseline="30000" dirty="0" smtClean="0">
                <a:hlinkClick r:id="rId7"/>
              </a:rPr>
              <a:t>[66]</a:t>
            </a:r>
            <a:r>
              <a:rPr lang="en-US" dirty="0" smtClean="0"/>
              <a:t> Literal notation for </a:t>
            </a:r>
            <a:r>
              <a:rPr lang="en-US" dirty="0" smtClean="0">
                <a:hlinkClick r:id="rId22" tooltip="Dynamic array"/>
              </a:rPr>
              <a:t>arrays</a:t>
            </a:r>
            <a:r>
              <a:rPr lang="en-US" dirty="0" smtClean="0"/>
              <a:t>, </a:t>
            </a:r>
            <a:r>
              <a:rPr lang="en-US" dirty="0" smtClean="0">
                <a:hlinkClick r:id="rId23" tooltip="Associative array"/>
              </a:rPr>
              <a:t>hashes</a:t>
            </a:r>
            <a:r>
              <a:rPr lang="en-US" dirty="0" smtClean="0"/>
              <a:t>, </a:t>
            </a:r>
            <a:r>
              <a:rPr lang="en-US" dirty="0" smtClean="0">
                <a:hlinkClick r:id="rId24" tooltip="Regular expression"/>
              </a:rPr>
              <a:t>regular expressions</a:t>
            </a:r>
            <a:r>
              <a:rPr lang="en-US" dirty="0" smtClean="0"/>
              <a:t> and </a:t>
            </a:r>
            <a:r>
              <a:rPr lang="en-US" dirty="0" smtClean="0">
                <a:hlinkClick r:id="rId25" tooltip="Symbol (Lisp)"/>
              </a:rPr>
              <a:t>symbols</a:t>
            </a:r>
            <a:r>
              <a:rPr lang="en-US" dirty="0" smtClean="0"/>
              <a:t> Embedding code in strings (</a:t>
            </a:r>
            <a:r>
              <a:rPr lang="en-US" dirty="0" smtClean="0">
                <a:hlinkClick r:id="rId26" tooltip="Variable interpolation"/>
              </a:rPr>
              <a:t>interpolation</a:t>
            </a:r>
            <a:r>
              <a:rPr lang="en-US" dirty="0" smtClean="0"/>
              <a:t>) </a:t>
            </a:r>
            <a:r>
              <a:rPr lang="en-US" dirty="0" smtClean="0">
                <a:hlinkClick r:id="rId27" tooltip="Default argument"/>
              </a:rPr>
              <a:t>Default arguments</a:t>
            </a:r>
            <a:r>
              <a:rPr lang="en-US" dirty="0" smtClean="0"/>
              <a:t> Four levels of variable scope (</a:t>
            </a:r>
            <a:r>
              <a:rPr lang="en-US" dirty="0" smtClean="0">
                <a:hlinkClick r:id="rId28" tooltip="Global variable"/>
              </a:rPr>
              <a:t>global</a:t>
            </a:r>
            <a:r>
              <a:rPr lang="en-US" dirty="0" smtClean="0"/>
              <a:t>, </a:t>
            </a:r>
            <a:r>
              <a:rPr lang="en-US" dirty="0" smtClean="0">
                <a:hlinkClick r:id="rId29" tooltip="Class variable"/>
              </a:rPr>
              <a:t>class</a:t>
            </a:r>
            <a:r>
              <a:rPr lang="en-US" dirty="0" smtClean="0"/>
              <a:t>, </a:t>
            </a:r>
            <a:r>
              <a:rPr lang="en-US" dirty="0" smtClean="0">
                <a:hlinkClick r:id="rId30" tooltip="Instance variable"/>
              </a:rPr>
              <a:t>instance</a:t>
            </a:r>
            <a:r>
              <a:rPr lang="en-US" dirty="0" smtClean="0"/>
              <a:t>, and </a:t>
            </a:r>
            <a:r>
              <a:rPr lang="en-US" dirty="0" smtClean="0">
                <a:hlinkClick r:id="rId31" tooltip="Local variable"/>
              </a:rPr>
              <a:t>local</a:t>
            </a:r>
            <a:r>
              <a:rPr lang="en-US" dirty="0" smtClean="0"/>
              <a:t>) denoted by </a:t>
            </a:r>
            <a:r>
              <a:rPr lang="en-US" dirty="0" smtClean="0">
                <a:hlinkClick r:id="rId32" tooltip="Sigil (computer programming)"/>
              </a:rPr>
              <a:t>sigils</a:t>
            </a:r>
            <a:r>
              <a:rPr lang="en-US" dirty="0" smtClean="0"/>
              <a:t> or the lack thereof </a:t>
            </a:r>
            <a:r>
              <a:rPr lang="en-US" dirty="0" smtClean="0">
                <a:hlinkClick r:id="rId33" tooltip="Garbage collection (computer science)"/>
              </a:rPr>
              <a:t>Garbage collection</a:t>
            </a:r>
            <a:r>
              <a:rPr lang="en-US" dirty="0" smtClean="0"/>
              <a:t> </a:t>
            </a:r>
            <a:r>
              <a:rPr lang="en-US" dirty="0" smtClean="0">
                <a:hlinkClick r:id="rId34" tooltip="First-class continuation"/>
              </a:rPr>
              <a:t>First-class continuations</a:t>
            </a:r>
            <a:r>
              <a:rPr lang="en-US" dirty="0" smtClean="0"/>
              <a:t> Strict boolean </a:t>
            </a:r>
            <a:r>
              <a:rPr lang="en-US" dirty="0" smtClean="0">
                <a:hlinkClick r:id="rId35" tooltip="Implicit type conversion"/>
              </a:rPr>
              <a:t>coercion</a:t>
            </a:r>
            <a:r>
              <a:rPr lang="en-US" dirty="0" smtClean="0"/>
              <a:t> rules (everything is </a:t>
            </a:r>
            <a:r>
              <a:rPr lang="en-US" i="1" dirty="0" smtClean="0"/>
              <a:t>true</a:t>
            </a:r>
            <a:r>
              <a:rPr lang="en-US" dirty="0" smtClean="0"/>
              <a:t> except false and </a:t>
            </a:r>
            <a:r>
              <a:rPr lang="en-US" dirty="0" smtClean="0">
                <a:hlinkClick r:id="rId36" tooltip="Null pointer"/>
              </a:rPr>
              <a:t>nil</a:t>
            </a:r>
            <a:r>
              <a:rPr lang="en-US" dirty="0" smtClean="0"/>
              <a:t>) </a:t>
            </a:r>
            <a:r>
              <a:rPr lang="en-US" dirty="0" smtClean="0">
                <a:hlinkClick r:id="rId37" tooltip="Exception handling"/>
              </a:rPr>
              <a:t>Exception handling</a:t>
            </a:r>
            <a:r>
              <a:rPr lang="en-US" dirty="0" smtClean="0"/>
              <a:t> </a:t>
            </a:r>
            <a:r>
              <a:rPr lang="en-US" dirty="0" smtClean="0">
                <a:hlinkClick r:id="rId38" tooltip="Operator overloading"/>
              </a:rPr>
              <a:t>Operator overloading</a:t>
            </a:r>
            <a:r>
              <a:rPr lang="en-US" dirty="0" smtClean="0"/>
              <a:t> Built-in support for </a:t>
            </a:r>
            <a:r>
              <a:rPr lang="en-US" dirty="0" smtClean="0">
                <a:hlinkClick r:id="rId39" tooltip="Rational number"/>
              </a:rPr>
              <a:t>rational numbers</a:t>
            </a:r>
            <a:r>
              <a:rPr lang="en-US" dirty="0" smtClean="0"/>
              <a:t>, </a:t>
            </a:r>
            <a:r>
              <a:rPr lang="en-US" dirty="0" smtClean="0">
                <a:hlinkClick r:id="rId40" tooltip="Complex number"/>
              </a:rPr>
              <a:t>complex numbers</a:t>
            </a:r>
            <a:r>
              <a:rPr lang="en-US" dirty="0" smtClean="0"/>
              <a:t> and </a:t>
            </a:r>
            <a:r>
              <a:rPr lang="en-US" dirty="0" smtClean="0">
                <a:hlinkClick r:id="rId41" tooltip="Arbitrary-precision arithmetic"/>
              </a:rPr>
              <a:t>arbitrary-precision arithmetic</a:t>
            </a:r>
            <a:r>
              <a:rPr lang="en-US" dirty="0" smtClean="0"/>
              <a:t> Custom dispatch behavior (through method_missing and const_missing) Native </a:t>
            </a:r>
            <a:r>
              <a:rPr lang="en-US" dirty="0" smtClean="0">
                <a:hlinkClick r:id="rId42" tooltip="Thread (computer science)"/>
              </a:rPr>
              <a:t>threads</a:t>
            </a:r>
            <a:r>
              <a:rPr lang="en-US" dirty="0" smtClean="0"/>
              <a:t> and cooperative </a:t>
            </a:r>
            <a:r>
              <a:rPr lang="en-US" dirty="0" smtClean="0">
                <a:hlinkClick r:id="rId43" tooltip="Fiber (computer science)"/>
              </a:rPr>
              <a:t>fibers</a:t>
            </a:r>
            <a:r>
              <a:rPr lang="en-US" dirty="0" smtClean="0"/>
              <a:t> (fibers are a 1.9/</a:t>
            </a:r>
            <a:r>
              <a:rPr lang="en-US" dirty="0" smtClean="0">
                <a:hlinkClick r:id="rId44" tooltip="YARV"/>
              </a:rPr>
              <a:t>YARV</a:t>
            </a:r>
            <a:r>
              <a:rPr lang="en-US" dirty="0" smtClean="0"/>
              <a:t> feature) Initial support for </a:t>
            </a:r>
            <a:r>
              <a:rPr lang="en-US" dirty="0" smtClean="0">
                <a:hlinkClick r:id="rId45" tooltip="Unicode"/>
              </a:rPr>
              <a:t>Unicode</a:t>
            </a:r>
            <a:r>
              <a:rPr lang="en-US" dirty="0" smtClean="0"/>
              <a:t> and multiple </a:t>
            </a:r>
            <a:r>
              <a:rPr lang="en-US" dirty="0" smtClean="0">
                <a:hlinkClick r:id="rId46" tooltip="Character encoding"/>
              </a:rPr>
              <a:t>character encodings</a:t>
            </a:r>
            <a:r>
              <a:rPr lang="en-US" dirty="0" smtClean="0"/>
              <a:t> (no </a:t>
            </a:r>
            <a:r>
              <a:rPr lang="en-US" dirty="0" smtClean="0">
                <a:hlinkClick r:id="rId47" tooltip="International Components for Unicode"/>
              </a:rPr>
              <a:t>ICU</a:t>
            </a:r>
            <a:r>
              <a:rPr lang="en-US" dirty="0" smtClean="0"/>
              <a:t> support)</a:t>
            </a:r>
            <a:r>
              <a:rPr lang="en-US" baseline="30000" dirty="0" smtClean="0">
                <a:hlinkClick r:id="rId7"/>
              </a:rPr>
              <a:t>[67]</a:t>
            </a:r>
            <a:r>
              <a:rPr lang="en-US" dirty="0" smtClean="0"/>
              <a:t> Native </a:t>
            </a:r>
            <a:r>
              <a:rPr lang="en-US" dirty="0" smtClean="0">
                <a:hlinkClick r:id="rId48" tooltip="Plug-in (computing)"/>
              </a:rPr>
              <a:t>plug-in</a:t>
            </a:r>
            <a:r>
              <a:rPr lang="en-US" dirty="0" smtClean="0"/>
              <a:t> API in </a:t>
            </a:r>
            <a:r>
              <a:rPr lang="en-US" dirty="0" smtClean="0">
                <a:hlinkClick r:id="rId49" tooltip="C (programming language)"/>
              </a:rPr>
              <a:t>C</a:t>
            </a:r>
            <a:r>
              <a:rPr lang="en-US" dirty="0" smtClean="0"/>
              <a:t> </a:t>
            </a:r>
            <a:r>
              <a:rPr lang="en-US" dirty="0" smtClean="0">
                <a:hlinkClick r:id="rId50" tooltip="Interactive Ruby Shell"/>
              </a:rPr>
              <a:t>Interactive Ruby Shell</a:t>
            </a:r>
            <a:r>
              <a:rPr lang="en-US" dirty="0" smtClean="0"/>
              <a:t> (a </a:t>
            </a:r>
            <a:r>
              <a:rPr lang="en-US" dirty="0" smtClean="0">
                <a:hlinkClick r:id="rId51" tooltip="Read–eval–print loop"/>
              </a:rPr>
              <a:t>REPL</a:t>
            </a:r>
            <a:r>
              <a:rPr lang="en-US" dirty="0" smtClean="0"/>
              <a:t>) Centralized package management through </a:t>
            </a:r>
            <a:r>
              <a:rPr lang="en-US" dirty="0" smtClean="0">
                <a:hlinkClick r:id="rId52" tooltip="RubyGems"/>
              </a:rPr>
              <a:t>RubyGems</a:t>
            </a:r>
            <a:r>
              <a:rPr lang="en-US" dirty="0" smtClean="0"/>
              <a:t> Implemented on all major platforms Large standard library, including modules for </a:t>
            </a:r>
            <a:r>
              <a:rPr lang="en-US" dirty="0" smtClean="0">
                <a:hlinkClick r:id="rId53" tooltip="YAML"/>
              </a:rPr>
              <a:t>YAML</a:t>
            </a:r>
            <a:r>
              <a:rPr lang="en-US" dirty="0" smtClean="0"/>
              <a:t>, </a:t>
            </a:r>
            <a:r>
              <a:rPr lang="en-US" dirty="0" smtClean="0">
                <a:hlinkClick r:id="rId54" tooltip="JSON"/>
              </a:rPr>
              <a:t>JSON</a:t>
            </a:r>
            <a:r>
              <a:rPr lang="en-US" dirty="0" smtClean="0"/>
              <a:t>, </a:t>
            </a:r>
            <a:r>
              <a:rPr lang="en-US" dirty="0" smtClean="0">
                <a:hlinkClick r:id="rId55" tooltip="XML"/>
              </a:rPr>
              <a:t>XML</a:t>
            </a:r>
            <a:r>
              <a:rPr lang="en-US" dirty="0" smtClean="0"/>
              <a:t>, </a:t>
            </a:r>
            <a:r>
              <a:rPr lang="en-US" dirty="0" smtClean="0">
                <a:hlinkClick r:id="rId56" tooltip="Common Gateway Interface"/>
              </a:rPr>
              <a:t>CGI</a:t>
            </a:r>
            <a:r>
              <a:rPr lang="en-US" dirty="0" smtClean="0"/>
              <a:t>, </a:t>
            </a:r>
            <a:r>
              <a:rPr lang="en-US" dirty="0" smtClean="0">
                <a:hlinkClick r:id="rId57" tooltip="OpenSSL"/>
              </a:rPr>
              <a:t>OpenSSL</a:t>
            </a:r>
            <a:r>
              <a:rPr lang="en-US" dirty="0" smtClean="0"/>
              <a:t>, </a:t>
            </a:r>
            <a:r>
              <a:rPr lang="en-US" dirty="0" smtClean="0">
                <a:hlinkClick r:id="rId58" tooltip="HTTP"/>
              </a:rPr>
              <a:t>HTTP</a:t>
            </a:r>
            <a:r>
              <a:rPr lang="en-US" dirty="0" smtClean="0"/>
              <a:t>, </a:t>
            </a:r>
            <a:r>
              <a:rPr lang="en-US" dirty="0" smtClean="0">
                <a:hlinkClick r:id="rId59" tooltip="FTP"/>
              </a:rPr>
              <a:t>FTP</a:t>
            </a:r>
            <a:r>
              <a:rPr lang="en-US" dirty="0" smtClean="0"/>
              <a:t>, </a:t>
            </a:r>
            <a:r>
              <a:rPr lang="en-US" dirty="0" smtClean="0">
                <a:hlinkClick r:id="rId60" tooltip="RSS"/>
              </a:rPr>
              <a:t>RSS</a:t>
            </a:r>
            <a:r>
              <a:rPr lang="en-US" dirty="0" smtClean="0"/>
              <a:t>, </a:t>
            </a:r>
            <a:r>
              <a:rPr lang="en-US" dirty="0" smtClean="0">
                <a:hlinkClick r:id="rId61" tooltip="Curses (programming library)"/>
              </a:rPr>
              <a:t>curses</a:t>
            </a:r>
            <a:r>
              <a:rPr lang="en-US" dirty="0" smtClean="0"/>
              <a:t>, </a:t>
            </a:r>
            <a:r>
              <a:rPr lang="en-US" dirty="0" smtClean="0">
                <a:hlinkClick r:id="rId62" tooltip="Zlib"/>
              </a:rPr>
              <a:t>zlib</a:t>
            </a:r>
            <a:r>
              <a:rPr lang="en-US" dirty="0" smtClean="0"/>
              <a:t>, and </a:t>
            </a:r>
            <a:r>
              <a:rPr lang="en-US" dirty="0" smtClean="0">
                <a:hlinkClick r:id="rId63" tooltip="Tk"/>
              </a:rPr>
              <a:t>T</a:t>
            </a:r>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following code defines a class named Person. In addition to initialize, the usual constructor to create new objects, it has two methods: one to override the &lt;=&gt; comparison operator (so Array#sort can sort by age) and the other to override the to_s method (so Kernel#puts can format its output). Here, attr_reader is an example of metaprogramming in Ruby: attr_accessor defines getter and setter methods of instance variables, but attr_reader only getter methods. The last evaluated statement in a method is its return value, allowing the omission of an explicit return statement.</a:t>
            </a:r>
          </a:p>
          <a:p>
            <a:pPr rtl="0"/>
            <a:r>
              <a:rPr lang="en-US" dirty="0" smtClean="0"/>
              <a:t>class Person attr_reader :name, :age def initialize(name, age) @name, @age = name, age end def &lt;=&gt;(person) # the comparison operator for sorting age &lt;=&gt; person.age end def to_s "#{name} (#{age})" end end group = [ Person.new("Bob", 33), Person.new("Chris", 16), Person.new("Ash", 23) ] puts group.sort.reverse </a:t>
            </a:r>
          </a:p>
          <a:p>
            <a:r>
              <a:rPr lang="en-US" dirty="0" smtClean="0"/>
              <a:t>The preceding code prints three names in reverse age order:</a:t>
            </a:r>
          </a:p>
          <a:p>
            <a:pPr rtl="0"/>
            <a:r>
              <a:rPr lang="en-US" dirty="0" smtClean="0"/>
              <a:t>Bob (33) Ash (23) Chris (16) </a:t>
            </a:r>
          </a:p>
          <a:p>
            <a:r>
              <a:rPr lang="en-US" dirty="0" smtClean="0"/>
              <a:t>Person is a constant and is a reference to a Class object.</a:t>
            </a:r>
          </a:p>
          <a:p>
            <a:r>
              <a:rPr lang="en-US" b="1" dirty="0" smtClean="0"/>
              <a:t>Open classes</a:t>
            </a:r>
          </a:p>
          <a:p>
            <a:r>
              <a:rPr lang="en-US" dirty="0" smtClean="0"/>
              <a:t>In Ruby, classes are never closed: methods can always be added to an existing class. This applies to </a:t>
            </a:r>
            <a:r>
              <a:rPr lang="en-US" i="1" dirty="0" smtClean="0"/>
              <a:t>all</a:t>
            </a:r>
            <a:r>
              <a:rPr lang="en-US" dirty="0" smtClean="0"/>
              <a:t> classes, including the standard, built-in classes. All that is needed to do is open up a class definition for an existing class, and the new contents specified will be added to the existing contents. A simple example of adding a new method to the standard library's Time class:</a:t>
            </a:r>
          </a:p>
          <a:p>
            <a:pPr rtl="0"/>
            <a:r>
              <a:rPr lang="en-US" dirty="0" smtClean="0"/>
              <a:t># re-open Ruby's Time class class Time def yesterday self - 86400 end end today = Time.now # =&gt; 2013-09-03 16:09:37 +0300 yesterday = today.yesterday # =&gt; 2013-09-02 16:09:37 +0300 </a:t>
            </a:r>
          </a:p>
          <a:p>
            <a:r>
              <a:rPr lang="en-US" dirty="0" smtClean="0"/>
              <a:t>Adding methods to previously defined classes is often called </a:t>
            </a:r>
            <a:r>
              <a:rPr lang="en-US" dirty="0" smtClean="0">
                <a:hlinkClick r:id="rId3" tooltip="Monkey patch"/>
              </a:rPr>
              <a:t>monkey-patching</a:t>
            </a:r>
            <a:r>
              <a:rPr lang="en-US" dirty="0" smtClean="0"/>
              <a:t>. If performed recklessly, the practice can lead to both behavior collisions with subsequent unexpected results and code scalability problems.</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18</a:t>
            </a:r>
          </a:p>
          <a:p>
            <a:r>
              <a:rPr lang="en-US" sz="1200" kern="1200" dirty="0" smtClean="0">
                <a:solidFill>
                  <a:schemeClr val="tx1"/>
                </a:solidFill>
                <a:latin typeface="+mn-lt"/>
                <a:ea typeface="+mn-ea"/>
                <a:cs typeface="+mn-cs"/>
              </a:rPr>
              <a:t>Ruby is </a:t>
            </a:r>
          </a:p>
          <a:p>
            <a:r>
              <a:rPr lang="en-US" sz="1200" kern="1200" dirty="0" smtClean="0">
                <a:solidFill>
                  <a:schemeClr val="tx1"/>
                </a:solidFill>
                <a:latin typeface="+mn-lt"/>
                <a:ea typeface="+mn-ea"/>
                <a:cs typeface="+mn-cs"/>
              </a:rPr>
              <a:t>a perfect Object Oriented Programming Language. The features of the </a:t>
            </a:r>
          </a:p>
          <a:p>
            <a:r>
              <a:rPr lang="en-US" sz="1200" kern="1200" dirty="0" smtClean="0">
                <a:solidFill>
                  <a:schemeClr val="tx1"/>
                </a:solidFill>
                <a:latin typeface="+mn-lt"/>
                <a:ea typeface="+mn-ea"/>
                <a:cs typeface="+mn-cs"/>
              </a:rPr>
              <a:t>object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oriented programming language include: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Data Encapsulation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Data Abstraction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Polymorphism</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Inheritance</a:t>
            </a:r>
          </a:p>
          <a:p>
            <a:r>
              <a:rPr lang="en-US" sz="1200" kern="1200" dirty="0" smtClean="0">
                <a:solidFill>
                  <a:schemeClr val="tx1"/>
                </a:solidFill>
                <a:latin typeface="+mn-lt"/>
                <a:ea typeface="+mn-ea"/>
                <a:cs typeface="+mn-cs"/>
              </a:rPr>
              <a:t>These features have been discussed in</a:t>
            </a:r>
          </a:p>
          <a:p>
            <a:r>
              <a:rPr lang="en-US" sz="1200" kern="1200" dirty="0" smtClean="0">
                <a:solidFill>
                  <a:schemeClr val="tx1"/>
                </a:solidFill>
                <a:latin typeface="+mn-lt"/>
                <a:ea typeface="+mn-ea"/>
                <a:cs typeface="+mn-cs"/>
              </a:rPr>
              <a:t>the chapter </a:t>
            </a:r>
          </a:p>
          <a:p>
            <a:r>
              <a:rPr lang="en-US" sz="1200" kern="1200" dirty="0" smtClean="0">
                <a:solidFill>
                  <a:schemeClr val="tx1"/>
                </a:solidFill>
                <a:latin typeface="+mn-lt"/>
                <a:ea typeface="+mn-ea"/>
                <a:cs typeface="+mn-cs"/>
              </a:rPr>
              <a:t>Object Oriented</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An </a:t>
            </a:r>
          </a:p>
          <a:p>
            <a:r>
              <a:rPr lang="en-US" sz="1200" kern="1200" dirty="0" smtClean="0">
                <a:solidFill>
                  <a:schemeClr val="tx1"/>
                </a:solidFill>
                <a:latin typeface="+mn-lt"/>
                <a:ea typeface="+mn-ea"/>
                <a:cs typeface="+mn-cs"/>
              </a:rPr>
              <a:t>object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oriented program involves classes and objects. A class is the blueprint </a:t>
            </a:r>
          </a:p>
          <a:p>
            <a:r>
              <a:rPr lang="en-US" sz="1200" kern="1200" dirty="0" smtClean="0">
                <a:solidFill>
                  <a:schemeClr val="tx1"/>
                </a:solidFill>
                <a:latin typeface="+mn-lt"/>
                <a:ea typeface="+mn-ea"/>
                <a:cs typeface="+mn-cs"/>
              </a:rPr>
              <a:t>from which individual objects are created. In object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oriented terms, we say that </a:t>
            </a:r>
          </a:p>
          <a:p>
            <a:r>
              <a:rPr lang="en-US" sz="1200" kern="1200" dirty="0" smtClean="0">
                <a:solidFill>
                  <a:schemeClr val="tx1"/>
                </a:solidFill>
                <a:latin typeface="+mn-lt"/>
                <a:ea typeface="+mn-ea"/>
                <a:cs typeface="+mn-cs"/>
              </a:rPr>
              <a:t>your</a:t>
            </a:r>
          </a:p>
          <a:p>
            <a:r>
              <a:rPr lang="en-US" sz="1200" kern="1200" dirty="0" smtClean="0">
                <a:solidFill>
                  <a:schemeClr val="tx1"/>
                </a:solidFill>
                <a:latin typeface="+mn-lt"/>
                <a:ea typeface="+mn-ea"/>
                <a:cs typeface="+mn-cs"/>
              </a:rPr>
              <a:t>bicycle</a:t>
            </a:r>
          </a:p>
          <a:p>
            <a:r>
              <a:rPr lang="en-US" sz="1200" kern="1200" dirty="0" smtClean="0">
                <a:solidFill>
                  <a:schemeClr val="tx1"/>
                </a:solidFill>
                <a:latin typeface="+mn-lt"/>
                <a:ea typeface="+mn-ea"/>
                <a:cs typeface="+mn-cs"/>
              </a:rPr>
              <a:t>is an instance of the</a:t>
            </a:r>
          </a:p>
          <a:p>
            <a:r>
              <a:rPr lang="en-US" sz="1200" kern="1200" dirty="0" smtClean="0">
                <a:solidFill>
                  <a:schemeClr val="tx1"/>
                </a:solidFill>
                <a:latin typeface="+mn-lt"/>
                <a:ea typeface="+mn-ea"/>
                <a:cs typeface="+mn-cs"/>
              </a:rPr>
              <a:t>class of objects</a:t>
            </a:r>
          </a:p>
          <a:p>
            <a:r>
              <a:rPr lang="en-US" sz="1200" kern="1200" dirty="0" smtClean="0">
                <a:solidFill>
                  <a:schemeClr val="tx1"/>
                </a:solidFill>
                <a:latin typeface="+mn-lt"/>
                <a:ea typeface="+mn-ea"/>
                <a:cs typeface="+mn-cs"/>
              </a:rPr>
              <a:t>known as bicycles</a:t>
            </a:r>
          </a:p>
          <a:p>
            <a:r>
              <a:rPr lang="en-US" sz="1200" kern="1200" dirty="0" smtClean="0">
                <a:solidFill>
                  <a:schemeClr val="tx1"/>
                </a:solidFill>
                <a:latin typeface="+mn-lt"/>
                <a:ea typeface="+mn-ea"/>
                <a:cs typeface="+mn-cs"/>
              </a:rPr>
              <a:t>A text-book answer: classes are a blue-print for </a:t>
            </a:r>
            <a:r>
              <a:rPr lang="en-US" sz="1200" kern="1200" dirty="0" smtClean="0">
                <a:solidFill>
                  <a:schemeClr val="tx1"/>
                </a:solidFill>
                <a:latin typeface="+mn-lt"/>
                <a:ea typeface="+mn-ea"/>
                <a:cs typeface="+mn-cs"/>
              </a:rPr>
              <a:t>computer </a:t>
            </a:r>
            <a:r>
              <a:rPr lang="en-US" sz="1200" kern="1200" dirty="0" smtClean="0">
                <a:solidFill>
                  <a:schemeClr val="tx1"/>
                </a:solidFill>
                <a:latin typeface="+mn-lt"/>
                <a:ea typeface="+mn-ea"/>
                <a:cs typeface="+mn-cs"/>
              </a:rPr>
              <a:t>models for real or virtual objects... boring.</a:t>
            </a:r>
          </a:p>
          <a:p>
            <a:r>
              <a:rPr lang="en-US" sz="1200" kern="1200" dirty="0" smtClean="0">
                <a:solidFill>
                  <a:schemeClr val="tx1"/>
                </a:solidFill>
                <a:latin typeface="+mn-lt"/>
                <a:ea typeface="+mn-ea"/>
                <a:cs typeface="+mn-cs"/>
              </a:rPr>
              <a:t>In reality: classes hold </a:t>
            </a:r>
            <a:r>
              <a:rPr lang="en-US" sz="1200" b="1" kern="1200" dirty="0" smtClean="0">
                <a:solidFill>
                  <a:schemeClr val="tx1"/>
                </a:solidFill>
                <a:latin typeface="+mn-lt"/>
                <a:ea typeface="+mn-ea"/>
                <a:cs typeface="+mn-cs"/>
              </a:rPr>
              <a:t>data</a:t>
            </a:r>
            <a:r>
              <a:rPr lang="en-US" sz="1200" kern="1200" dirty="0" smtClean="0">
                <a:solidFill>
                  <a:schemeClr val="tx1"/>
                </a:solidFill>
                <a:latin typeface="+mn-lt"/>
                <a:ea typeface="+mn-ea"/>
                <a:cs typeface="+mn-cs"/>
              </a:rPr>
              <a:t>, have </a:t>
            </a:r>
            <a:r>
              <a:rPr lang="en-US" sz="1200" b="1" kern="1200" dirty="0" smtClean="0">
                <a:solidFill>
                  <a:schemeClr val="tx1"/>
                </a:solidFill>
                <a:latin typeface="+mn-lt"/>
                <a:ea typeface="+mn-ea"/>
                <a:cs typeface="+mn-cs"/>
              </a:rPr>
              <a:t>methods</a:t>
            </a:r>
            <a:r>
              <a:rPr lang="en-US" sz="1200" kern="1200" dirty="0" smtClean="0">
                <a:solidFill>
                  <a:schemeClr val="tx1"/>
                </a:solidFill>
                <a:latin typeface="+mn-lt"/>
                <a:ea typeface="+mn-ea"/>
                <a:cs typeface="+mn-cs"/>
              </a:rPr>
              <a:t> that interact </a:t>
            </a:r>
            <a:r>
              <a:rPr lang="en-US" sz="1200" kern="1200" dirty="0" err="1" smtClean="0">
                <a:solidFill>
                  <a:schemeClr val="tx1"/>
                </a:solidFill>
                <a:latin typeface="+mn-lt"/>
                <a:ea typeface="+mn-ea"/>
                <a:cs typeface="+mn-cs"/>
              </a:rPr>
              <a:t>witconstructing</a:t>
            </a:r>
            <a:r>
              <a:rPr lang="en-US" sz="1200" kern="1200" dirty="0" smtClean="0">
                <a:solidFill>
                  <a:schemeClr val="tx1"/>
                </a:solidFill>
                <a:latin typeface="+mn-lt"/>
                <a:ea typeface="+mn-ea"/>
                <a:cs typeface="+mn-cs"/>
              </a:rPr>
              <a:t> h </a:t>
            </a:r>
            <a:r>
              <a:rPr lang="en-US" sz="1200" kern="1200" dirty="0" smtClean="0">
                <a:solidFill>
                  <a:schemeClr val="tx1"/>
                </a:solidFill>
                <a:latin typeface="+mn-lt"/>
                <a:ea typeface="+mn-ea"/>
                <a:cs typeface="+mn-cs"/>
              </a:rPr>
              <a:t>that data, and are used to </a:t>
            </a:r>
            <a:r>
              <a:rPr lang="en-US" sz="1200" b="1" kern="1200" dirty="0" smtClean="0">
                <a:solidFill>
                  <a:schemeClr val="tx1"/>
                </a:solidFill>
                <a:latin typeface="+mn-lt"/>
                <a:ea typeface="+mn-ea"/>
                <a:cs typeface="+mn-cs"/>
              </a:rPr>
              <a:t>instantiate objects</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smtClean="0"/>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29</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"Total number of customers: #@@no_of_customers"</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Create Objects</a:t>
            </a:r>
          </a:p>
          <a:p>
            <a:r>
              <a:rPr lang="en-US" sz="1200" kern="1200" dirty="0" smtClean="0">
                <a:solidFill>
                  <a:schemeClr val="tx1"/>
                </a:solidFill>
                <a:latin typeface="+mn-lt"/>
                <a:ea typeface="+mn-ea"/>
                <a:cs typeface="+mn-cs"/>
              </a:rPr>
              <a:t>cust1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Customer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"John"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"Wisdom Apartments, Ludhiya"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cust2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Customer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"Poul"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 Empire road, Khandala"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Call Methods</a:t>
            </a:r>
          </a:p>
          <a:p>
            <a:r>
              <a:rPr lang="en-US" sz="1200" kern="1200" dirty="0" smtClean="0">
                <a:solidFill>
                  <a:schemeClr val="tx1"/>
                </a:solidFill>
                <a:latin typeface="+mn-lt"/>
                <a:ea typeface="+mn-ea"/>
                <a:cs typeface="+mn-cs"/>
              </a:rPr>
              <a:t>cust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total_no_of_customers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cust2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total_no_of_customers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Here @@no_of_customers is a class variable. This will produce the following </a:t>
            </a:r>
          </a:p>
          <a:p>
            <a:r>
              <a:rPr lang="en-US" sz="1200" kern="1200" dirty="0" smtClean="0">
                <a:solidFill>
                  <a:schemeClr val="tx1"/>
                </a:solidFill>
                <a:latin typeface="+mn-lt"/>
                <a:ea typeface="+mn-ea"/>
                <a:cs typeface="+mn-cs"/>
              </a:rPr>
              <a:t>result:</a:t>
            </a:r>
          </a:p>
          <a:p>
            <a:r>
              <a:rPr lang="en-US" sz="1200" kern="1200" dirty="0" smtClean="0">
                <a:solidFill>
                  <a:schemeClr val="tx1"/>
                </a:solidFill>
                <a:latin typeface="+mn-lt"/>
                <a:ea typeface="+mn-ea"/>
                <a:cs typeface="+mn-cs"/>
              </a:rPr>
              <a:t>Total</a:t>
            </a:r>
          </a:p>
          <a:p>
            <a:r>
              <a:rPr lang="en-US" sz="1200" kern="1200" dirty="0" smtClean="0">
                <a:solidFill>
                  <a:schemeClr val="tx1"/>
                </a:solidFill>
                <a:latin typeface="+mn-lt"/>
                <a:ea typeface="+mn-ea"/>
                <a:cs typeface="+mn-cs"/>
              </a:rPr>
              <a:t>number of customers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Total</a:t>
            </a:r>
          </a:p>
          <a:p>
            <a:r>
              <a:rPr lang="en-US" sz="1200" kern="1200" dirty="0" smtClean="0">
                <a:solidFill>
                  <a:schemeClr val="tx1"/>
                </a:solidFill>
                <a:latin typeface="+mn-lt"/>
                <a:ea typeface="+mn-ea"/>
                <a:cs typeface="+mn-cs"/>
              </a:rPr>
              <a:t>number of customers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Ruby Local Variables</a:t>
            </a:r>
          </a:p>
          <a:p>
            <a:r>
              <a:rPr lang="en-US" sz="1200" kern="1200" dirty="0" smtClean="0">
                <a:solidFill>
                  <a:schemeClr val="tx1"/>
                </a:solidFill>
                <a:latin typeface="+mn-lt"/>
                <a:ea typeface="+mn-ea"/>
                <a:cs typeface="+mn-cs"/>
              </a:rPr>
              <a:t>Local variables begin with a lowerca</a:t>
            </a:r>
          </a:p>
          <a:p>
            <a:r>
              <a:rPr lang="en-US" sz="1200" kern="1200" dirty="0" smtClean="0">
                <a:solidFill>
                  <a:schemeClr val="tx1"/>
                </a:solidFill>
                <a:latin typeface="+mn-lt"/>
                <a:ea typeface="+mn-ea"/>
                <a:cs typeface="+mn-cs"/>
              </a:rPr>
              <a:t>se letter or _. The scope of a local variable </a:t>
            </a:r>
          </a:p>
          <a:p>
            <a:r>
              <a:rPr lang="en-US" sz="1200" kern="1200" dirty="0" smtClean="0">
                <a:solidFill>
                  <a:schemeClr val="tx1"/>
                </a:solidFill>
                <a:latin typeface="+mn-lt"/>
                <a:ea typeface="+mn-ea"/>
                <a:cs typeface="+mn-cs"/>
              </a:rPr>
              <a:t>ranges from class, module, def, or do to the corresponding end or from a block's </a:t>
            </a:r>
          </a:p>
          <a:p>
            <a:r>
              <a:rPr lang="en-US" sz="1200" kern="1200" dirty="0" smtClean="0">
                <a:solidFill>
                  <a:schemeClr val="tx1"/>
                </a:solidFill>
                <a:latin typeface="+mn-lt"/>
                <a:ea typeface="+mn-ea"/>
                <a:cs typeface="+mn-cs"/>
              </a:rPr>
              <a:t>opening brace to its close brace {}.</a:t>
            </a:r>
          </a:p>
          <a:p>
            <a:r>
              <a:rPr lang="en-US" sz="1200" kern="1200" dirty="0" smtClean="0">
                <a:solidFill>
                  <a:schemeClr val="tx1"/>
                </a:solidFill>
                <a:latin typeface="+mn-lt"/>
                <a:ea typeface="+mn-ea"/>
                <a:cs typeface="+mn-cs"/>
              </a:rPr>
              <a:t>When an uninitialized local variable is referenced, it is interpreted as a call to a </a:t>
            </a:r>
          </a:p>
          <a:p>
            <a:r>
              <a:rPr lang="en-US" sz="1200" kern="1200" dirty="0" smtClean="0">
                <a:solidFill>
                  <a:schemeClr val="tx1"/>
                </a:solidFill>
                <a:latin typeface="+mn-lt"/>
                <a:ea typeface="+mn-ea"/>
                <a:cs typeface="+mn-cs"/>
              </a:rPr>
              <a:t>method </a:t>
            </a:r>
          </a:p>
          <a:p>
            <a:r>
              <a:rPr lang="en-US" sz="1200" kern="1200" dirty="0" smtClean="0">
                <a:solidFill>
                  <a:schemeClr val="tx1"/>
                </a:solidFill>
                <a:latin typeface="+mn-lt"/>
                <a:ea typeface="+mn-ea"/>
                <a:cs typeface="+mn-cs"/>
              </a:rPr>
              <a:t>that has no arguments.</a:t>
            </a:r>
          </a:p>
          <a:p>
            <a:r>
              <a:rPr lang="en-US" sz="1200" kern="1200" dirty="0" smtClean="0">
                <a:solidFill>
                  <a:schemeClr val="tx1"/>
                </a:solidFill>
                <a:latin typeface="+mn-lt"/>
                <a:ea typeface="+mn-ea"/>
                <a:cs typeface="+mn-cs"/>
              </a:rPr>
              <a:t>Assignment to uninitialized local variables also serves as variable declaration. </a:t>
            </a:r>
          </a:p>
          <a:p>
            <a:r>
              <a:rPr lang="en-US" sz="1200" kern="1200" dirty="0" smtClean="0">
                <a:solidFill>
                  <a:schemeClr val="tx1"/>
                </a:solidFill>
                <a:latin typeface="+mn-lt"/>
                <a:ea typeface="+mn-ea"/>
                <a:cs typeface="+mn-cs"/>
              </a:rPr>
              <a:t>The variables start to exist until the end of the current scope is reached. The </a:t>
            </a:r>
          </a:p>
          <a:p>
            <a:r>
              <a:rPr lang="en-US" sz="1200" kern="1200" dirty="0" smtClean="0">
                <a:solidFill>
                  <a:schemeClr val="tx1"/>
                </a:solidFill>
                <a:latin typeface="+mn-lt"/>
                <a:ea typeface="+mn-ea"/>
                <a:cs typeface="+mn-cs"/>
              </a:rPr>
              <a:t>lifetime of local variables is determined when Ruby parses the program.</a:t>
            </a:r>
          </a:p>
          <a:p>
            <a:r>
              <a:rPr lang="en-US" sz="1200" kern="1200" dirty="0" smtClean="0">
                <a:solidFill>
                  <a:schemeClr val="tx1"/>
                </a:solidFill>
                <a:latin typeface="+mn-lt"/>
                <a:ea typeface="+mn-ea"/>
                <a:cs typeface="+mn-cs"/>
              </a:rPr>
              <a:t>In the above example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local variables are id, name and addr.</a:t>
            </a:r>
          </a:p>
          <a:p>
            <a:r>
              <a:rPr lang="en-US" sz="1200" kern="1200" dirty="0" smtClean="0">
                <a:solidFill>
                  <a:schemeClr val="tx1"/>
                </a:solidFill>
                <a:latin typeface="+mn-lt"/>
                <a:ea typeface="+mn-ea"/>
                <a:cs typeface="+mn-cs"/>
              </a:rPr>
              <a:t>Ruby Constants</a:t>
            </a:r>
          </a:p>
          <a:p>
            <a:r>
              <a:rPr lang="en-US" sz="1200" kern="1200" dirty="0" smtClean="0">
                <a:solidFill>
                  <a:schemeClr val="tx1"/>
                </a:solidFill>
                <a:latin typeface="+mn-lt"/>
                <a:ea typeface="+mn-ea"/>
                <a:cs typeface="+mn-cs"/>
              </a:rPr>
              <a:t>Constants begin with an uppercase letter. Constants defined within a class or </a:t>
            </a:r>
          </a:p>
          <a:p>
            <a:r>
              <a:rPr lang="en-US" sz="1200" kern="1200" dirty="0" smtClean="0">
                <a:solidFill>
                  <a:schemeClr val="tx1"/>
                </a:solidFill>
                <a:latin typeface="+mn-lt"/>
                <a:ea typeface="+mn-ea"/>
                <a:cs typeface="+mn-cs"/>
              </a:rPr>
              <a:t>module can be accessed from within that class or module, and those defined </a:t>
            </a:r>
          </a:p>
          <a:p>
            <a:r>
              <a:rPr lang="en-US" sz="1200" kern="1200" dirty="0" smtClean="0">
                <a:solidFill>
                  <a:schemeClr val="tx1"/>
                </a:solidFill>
                <a:latin typeface="+mn-lt"/>
                <a:ea typeface="+mn-ea"/>
                <a:cs typeface="+mn-cs"/>
              </a:rPr>
              <a:t>outside a class or module </a:t>
            </a:r>
          </a:p>
          <a:p>
            <a:r>
              <a:rPr lang="en-US" sz="1200" kern="1200" dirty="0" smtClean="0">
                <a:solidFill>
                  <a:schemeClr val="tx1"/>
                </a:solidFill>
                <a:latin typeface="+mn-lt"/>
                <a:ea typeface="+mn-ea"/>
                <a:cs typeface="+mn-cs"/>
              </a:rPr>
              <a:t>can be accessed globally.</a:t>
            </a:r>
          </a:p>
          <a:p>
            <a:r>
              <a:rPr lang="en-US" sz="1200" kern="1200" dirty="0" smtClean="0">
                <a:solidFill>
                  <a:schemeClr val="tx1"/>
                </a:solidFill>
                <a:latin typeface="+mn-lt"/>
                <a:ea typeface="+mn-ea"/>
                <a:cs typeface="+mn-cs"/>
              </a:rPr>
              <a:t>Constants may not be defined within methods. Referencing an uninitialized </a:t>
            </a:r>
          </a:p>
          <a:p>
            <a:r>
              <a:rPr lang="en-US" sz="1200" kern="1200" dirty="0" smtClean="0">
                <a:solidFill>
                  <a:schemeClr val="tx1"/>
                </a:solidFill>
                <a:latin typeface="+mn-lt"/>
                <a:ea typeface="+mn-ea"/>
                <a:cs typeface="+mn-cs"/>
              </a:rPr>
              <a:t>constant produces an error. Making an assignment to a constant that is already </a:t>
            </a:r>
          </a:p>
          <a:p>
            <a:r>
              <a:rPr lang="en-US" sz="1200" kern="1200" dirty="0" smtClean="0">
                <a:solidFill>
                  <a:schemeClr val="tx1"/>
                </a:solidFill>
                <a:latin typeface="+mn-lt"/>
                <a:ea typeface="+mn-ea"/>
                <a:cs typeface="+mn-cs"/>
              </a:rPr>
              <a:t>initialized produces a warning.</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class</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VAR1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VAR2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200</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show</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"Value of first Constant is #{VAR1}"</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"Value of second Constant is #{VAR2}"</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Create Objects</a:t>
            </a:r>
          </a:p>
          <a:p>
            <a:r>
              <a:rPr lang="en-US" sz="1200" kern="1200" dirty="0" smtClean="0">
                <a:solidFill>
                  <a:schemeClr val="tx1"/>
                </a:solidFill>
                <a:latin typeface="+mn-lt"/>
                <a:ea typeface="+mn-ea"/>
                <a:cs typeface="+mn-cs"/>
              </a:rPr>
              <a:t>object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object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show</a:t>
            </a:r>
          </a:p>
          <a:p>
            <a:r>
              <a:rPr lang="en-US" sz="1200" kern="1200" dirty="0" smtClean="0">
                <a:solidFill>
                  <a:schemeClr val="tx1"/>
                </a:solidFill>
                <a:latin typeface="+mn-lt"/>
                <a:ea typeface="+mn-ea"/>
                <a:cs typeface="+mn-cs"/>
              </a:rPr>
              <a:t>Here VAR1 and VAR2 are constant</a:t>
            </a:r>
          </a:p>
          <a:p>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 This will produce the following res</a:t>
            </a:r>
          </a:p>
          <a:p>
            <a:r>
              <a:rPr lang="en-US" sz="1200" kern="1200" dirty="0" smtClean="0">
                <a:solidFill>
                  <a:schemeClr val="tx1"/>
                </a:solidFill>
                <a:latin typeface="+mn-lt"/>
                <a:ea typeface="+mn-ea"/>
                <a:cs typeface="+mn-cs"/>
              </a:rPr>
              <a:t>ult:</a:t>
            </a:r>
          </a:p>
          <a:p>
            <a:r>
              <a:rPr lang="en-US" sz="1200" kern="1200" dirty="0" smtClean="0">
                <a:solidFill>
                  <a:schemeClr val="tx1"/>
                </a:solidFill>
                <a:latin typeface="+mn-lt"/>
                <a:ea typeface="+mn-ea"/>
                <a:cs typeface="+mn-cs"/>
              </a:rPr>
              <a:t>Value</a:t>
            </a:r>
          </a:p>
          <a:p>
            <a:r>
              <a:rPr lang="en-US" sz="1200" kern="1200" dirty="0" smtClean="0">
                <a:solidFill>
                  <a:schemeClr val="tx1"/>
                </a:solidFill>
                <a:latin typeface="+mn-lt"/>
                <a:ea typeface="+mn-ea"/>
                <a:cs typeface="+mn-cs"/>
              </a:rPr>
              <a:t>of first </a:t>
            </a:r>
          </a:p>
          <a:p>
            <a:r>
              <a:rPr lang="en-US" sz="1200" kern="1200" dirty="0" smtClean="0">
                <a:solidFill>
                  <a:schemeClr val="tx1"/>
                </a:solidFill>
                <a:latin typeface="+mn-lt"/>
                <a:ea typeface="+mn-ea"/>
                <a:cs typeface="+mn-cs"/>
              </a:rPr>
              <a:t>Constant</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Value</a:t>
            </a:r>
          </a:p>
          <a:p>
            <a:r>
              <a:rPr lang="en-US" sz="1200" kern="1200" dirty="0" smtClean="0">
                <a:solidFill>
                  <a:schemeClr val="tx1"/>
                </a:solidFill>
                <a:latin typeface="+mn-lt"/>
                <a:ea typeface="+mn-ea"/>
                <a:cs typeface="+mn-cs"/>
              </a:rPr>
              <a:t>of second </a:t>
            </a:r>
          </a:p>
          <a:p>
            <a:r>
              <a:rPr lang="en-US" sz="1200" kern="1200" dirty="0" smtClean="0">
                <a:solidFill>
                  <a:schemeClr val="tx1"/>
                </a:solidFill>
                <a:latin typeface="+mn-lt"/>
                <a:ea typeface="+mn-ea"/>
                <a:cs typeface="+mn-cs"/>
              </a:rPr>
              <a:t>Constant</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200</a:t>
            </a:r>
          </a:p>
          <a:p>
            <a:r>
              <a:rPr lang="en-US" sz="1200" kern="1200" dirty="0" smtClean="0">
                <a:solidFill>
                  <a:schemeClr val="tx1"/>
                </a:solidFill>
                <a:latin typeface="+mn-lt"/>
                <a:ea typeface="+mn-ea"/>
                <a:cs typeface="+mn-cs"/>
              </a:rPr>
              <a:t>Ruby Pseudo</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Variables</a:t>
            </a:r>
          </a:p>
          <a:p>
            <a:r>
              <a:rPr lang="en-US" sz="1200" kern="1200" dirty="0" smtClean="0">
                <a:solidFill>
                  <a:schemeClr val="tx1"/>
                </a:solidFill>
                <a:latin typeface="+mn-lt"/>
                <a:ea typeface="+mn-ea"/>
                <a:cs typeface="+mn-cs"/>
              </a:rPr>
              <a:t>They are special variables that have the appearance of local variables but </a:t>
            </a:r>
          </a:p>
          <a:p>
            <a:r>
              <a:rPr lang="en-US" sz="1200" kern="1200" dirty="0" smtClean="0">
                <a:solidFill>
                  <a:schemeClr val="tx1"/>
                </a:solidFill>
                <a:latin typeface="+mn-lt"/>
                <a:ea typeface="+mn-ea"/>
                <a:cs typeface="+mn-cs"/>
              </a:rPr>
              <a:t>behave like constants. You </a:t>
            </a:r>
          </a:p>
          <a:p>
            <a:r>
              <a:rPr lang="en-US" sz="1200" kern="1200" dirty="0" smtClean="0">
                <a:solidFill>
                  <a:schemeClr val="tx1"/>
                </a:solidFill>
                <a:latin typeface="+mn-lt"/>
                <a:ea typeface="+mn-ea"/>
                <a:cs typeface="+mn-cs"/>
              </a:rPr>
              <a:t>cannot</a:t>
            </a:r>
          </a:p>
          <a:p>
            <a:r>
              <a:rPr lang="en-US" sz="1200" kern="1200" dirty="0" smtClean="0">
                <a:solidFill>
                  <a:schemeClr val="tx1"/>
                </a:solidFill>
                <a:latin typeface="+mn-lt"/>
                <a:ea typeface="+mn-ea"/>
                <a:cs typeface="+mn-cs"/>
              </a:rPr>
              <a:t>assign any value to these variables.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self:</a:t>
            </a:r>
          </a:p>
          <a:p>
            <a:r>
              <a:rPr lang="en-US" sz="1200" kern="1200" dirty="0" smtClean="0">
                <a:solidFill>
                  <a:schemeClr val="tx1"/>
                </a:solidFill>
                <a:latin typeface="+mn-lt"/>
                <a:ea typeface="+mn-ea"/>
                <a:cs typeface="+mn-cs"/>
              </a:rPr>
              <a:t>The r</a:t>
            </a:r>
          </a:p>
          <a:p>
            <a:r>
              <a:rPr lang="en-US" sz="1200" kern="1200" dirty="0" smtClean="0">
                <a:solidFill>
                  <a:schemeClr val="tx1"/>
                </a:solidFill>
                <a:latin typeface="+mn-lt"/>
                <a:ea typeface="+mn-ea"/>
                <a:cs typeface="+mn-cs"/>
              </a:rPr>
              <a:t>eceiver object of the current method.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true:</a:t>
            </a:r>
          </a:p>
          <a:p>
            <a:r>
              <a:rPr lang="en-US" sz="1200" kern="1200" dirty="0" smtClean="0">
                <a:solidFill>
                  <a:schemeClr val="tx1"/>
                </a:solidFill>
                <a:latin typeface="+mn-lt"/>
                <a:ea typeface="+mn-ea"/>
                <a:cs typeface="+mn-cs"/>
              </a:rPr>
              <a:t>Value representing true.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Value representing false.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nil:</a:t>
            </a:r>
          </a:p>
          <a:p>
            <a:r>
              <a:rPr lang="en-US" sz="1200" kern="1200" dirty="0" smtClean="0">
                <a:solidFill>
                  <a:schemeClr val="tx1"/>
                </a:solidFill>
                <a:latin typeface="+mn-lt"/>
                <a:ea typeface="+mn-ea"/>
                <a:cs typeface="+mn-cs"/>
              </a:rPr>
              <a:t>Value representing undefined.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__FILE__:</a:t>
            </a:r>
          </a:p>
          <a:p>
            <a:r>
              <a:rPr lang="en-US" sz="1200" kern="1200" dirty="0" smtClean="0">
                <a:solidFill>
                  <a:schemeClr val="tx1"/>
                </a:solidFill>
                <a:latin typeface="+mn-lt"/>
                <a:ea typeface="+mn-ea"/>
                <a:cs typeface="+mn-cs"/>
              </a:rPr>
              <a:t>The name of the current source file.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__LINE__:</a:t>
            </a:r>
          </a:p>
          <a:p>
            <a:r>
              <a:rPr lang="en-US" sz="1200" kern="1200" dirty="0" smtClean="0">
                <a:solidFill>
                  <a:schemeClr val="tx1"/>
                </a:solidFill>
                <a:latin typeface="+mn-lt"/>
                <a:ea typeface="+mn-ea"/>
                <a:cs typeface="+mn-cs"/>
              </a:rPr>
              <a:t>The current line number in the source file.</a:t>
            </a:r>
          </a:p>
          <a:p>
            <a:r>
              <a:rPr lang="en-US" sz="1200" kern="1200" dirty="0" smtClean="0">
                <a:solidFill>
                  <a:schemeClr val="tx1"/>
                </a:solidFill>
                <a:latin typeface="+mn-lt"/>
                <a:ea typeface="+mn-ea"/>
                <a:cs typeface="+mn-cs"/>
              </a:rPr>
              <a:t>Ruby Basic Li</a:t>
            </a:r>
          </a:p>
          <a:p>
            <a:r>
              <a:rPr lang="en-US" sz="1200" kern="1200" dirty="0" smtClean="0">
                <a:solidFill>
                  <a:schemeClr val="tx1"/>
                </a:solidFill>
                <a:latin typeface="+mn-lt"/>
                <a:ea typeface="+mn-ea"/>
                <a:cs typeface="+mn-cs"/>
              </a:rPr>
              <a:t>terals</a:t>
            </a:r>
          </a:p>
          <a:p>
            <a:r>
              <a:rPr lang="en-US" sz="1200" kern="1200" dirty="0" smtClean="0">
                <a:solidFill>
                  <a:schemeClr val="tx1"/>
                </a:solidFill>
                <a:latin typeface="+mn-lt"/>
                <a:ea typeface="+mn-ea"/>
                <a:cs typeface="+mn-cs"/>
              </a:rPr>
              <a:t>The rules Ruby uses for literals are simple and intuitive. This section explains all </a:t>
            </a:r>
          </a:p>
          <a:p>
            <a:r>
              <a:rPr lang="en-US" sz="1200" kern="1200" dirty="0" smtClean="0">
                <a:solidFill>
                  <a:schemeClr val="tx1"/>
                </a:solidFill>
                <a:latin typeface="+mn-lt"/>
                <a:ea typeface="+mn-ea"/>
                <a:cs typeface="+mn-cs"/>
              </a:rPr>
              <a:t>basic Ruby Literals.</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31</a:t>
            </a:r>
          </a:p>
          <a:p>
            <a:r>
              <a:rPr lang="en-US" sz="1200" kern="1200" dirty="0" smtClean="0">
                <a:solidFill>
                  <a:schemeClr val="tx1"/>
                </a:solidFill>
                <a:latin typeface="+mn-lt"/>
                <a:ea typeface="+mn-ea"/>
                <a:cs typeface="+mn-cs"/>
              </a:rPr>
              <a:t>Integer Numbers</a:t>
            </a:r>
          </a:p>
          <a:p>
            <a:r>
              <a:rPr lang="en-US" sz="1200" kern="1200" dirty="0" smtClean="0">
                <a:solidFill>
                  <a:schemeClr val="tx1"/>
                </a:solidFill>
                <a:latin typeface="+mn-lt"/>
                <a:ea typeface="+mn-ea"/>
                <a:cs typeface="+mn-cs"/>
              </a:rPr>
              <a:t>Ruby supports integer numbers. An integer number can range from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to 2</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or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62</a:t>
            </a:r>
          </a:p>
          <a:p>
            <a:r>
              <a:rPr lang="en-US" sz="1200" kern="1200" dirty="0" smtClean="0">
                <a:solidFill>
                  <a:schemeClr val="tx1"/>
                </a:solidFill>
                <a:latin typeface="+mn-lt"/>
                <a:ea typeface="+mn-ea"/>
                <a:cs typeface="+mn-cs"/>
              </a:rPr>
              <a:t>to 2</a:t>
            </a:r>
          </a:p>
          <a:p>
            <a:r>
              <a:rPr lang="en-US" sz="1200" kern="1200" dirty="0" smtClean="0">
                <a:solidFill>
                  <a:schemeClr val="tx1"/>
                </a:solidFill>
                <a:latin typeface="+mn-lt"/>
                <a:ea typeface="+mn-ea"/>
                <a:cs typeface="+mn-cs"/>
              </a:rPr>
              <a:t>62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Integers </a:t>
            </a:r>
          </a:p>
          <a:p>
            <a:r>
              <a:rPr lang="en-US" sz="1200" kern="1200" dirty="0" smtClean="0">
                <a:solidFill>
                  <a:schemeClr val="tx1"/>
                </a:solidFill>
                <a:latin typeface="+mn-lt"/>
                <a:ea typeface="+mn-ea"/>
                <a:cs typeface="+mn-cs"/>
              </a:rPr>
              <a:t>within</a:t>
            </a:r>
          </a:p>
          <a:p>
            <a:r>
              <a:rPr lang="en-US" sz="1200" kern="1200" dirty="0" smtClean="0">
                <a:solidFill>
                  <a:schemeClr val="tx1"/>
                </a:solidFill>
                <a:latin typeface="+mn-lt"/>
                <a:ea typeface="+mn-ea"/>
                <a:cs typeface="+mn-cs"/>
              </a:rPr>
              <a:t>thi</a:t>
            </a:r>
          </a:p>
          <a:p>
            <a:r>
              <a:rPr lang="en-US" sz="1200" kern="1200" dirty="0" smtClean="0">
                <a:solidFill>
                  <a:schemeClr val="tx1"/>
                </a:solidFill>
                <a:latin typeface="+mn-lt"/>
                <a:ea typeface="+mn-ea"/>
                <a:cs typeface="+mn-cs"/>
              </a:rPr>
              <a:t>s range are objects of class</a:t>
            </a:r>
          </a:p>
          <a:p>
            <a:r>
              <a:rPr lang="en-US" sz="1200" kern="1200" dirty="0" smtClean="0">
                <a:solidFill>
                  <a:schemeClr val="tx1"/>
                </a:solidFill>
                <a:latin typeface="+mn-lt"/>
                <a:ea typeface="+mn-ea"/>
                <a:cs typeface="+mn-cs"/>
              </a:rPr>
              <a:t>Fixnum</a:t>
            </a:r>
          </a:p>
          <a:p>
            <a:r>
              <a:rPr lang="en-US" sz="1200" kern="1200" dirty="0" smtClean="0">
                <a:solidFill>
                  <a:schemeClr val="tx1"/>
                </a:solidFill>
                <a:latin typeface="+mn-lt"/>
                <a:ea typeface="+mn-ea"/>
                <a:cs typeface="+mn-cs"/>
              </a:rPr>
              <a:t>and </a:t>
            </a:r>
          </a:p>
          <a:p>
            <a:r>
              <a:rPr lang="en-US" sz="1200" kern="1200" dirty="0" smtClean="0">
                <a:solidFill>
                  <a:schemeClr val="tx1"/>
                </a:solidFill>
                <a:latin typeface="+mn-lt"/>
                <a:ea typeface="+mn-ea"/>
                <a:cs typeface="+mn-cs"/>
              </a:rPr>
              <a:t>integers outside this range are stored in objects of class</a:t>
            </a:r>
          </a:p>
          <a:p>
            <a:r>
              <a:rPr lang="en-US" sz="1200" kern="1200" dirty="0" smtClean="0">
                <a:solidFill>
                  <a:schemeClr val="tx1"/>
                </a:solidFill>
                <a:latin typeface="+mn-lt"/>
                <a:ea typeface="+mn-ea"/>
                <a:cs typeface="+mn-cs"/>
              </a:rPr>
              <a:t>Bignum</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You write integers using an optional leading sign, an optional base indicator (0 </a:t>
            </a:r>
          </a:p>
          <a:p>
            <a:r>
              <a:rPr lang="en-US" sz="1200" kern="1200" dirty="0" smtClean="0">
                <a:solidFill>
                  <a:schemeClr val="tx1"/>
                </a:solidFill>
                <a:latin typeface="+mn-lt"/>
                <a:ea typeface="+mn-ea"/>
                <a:cs typeface="+mn-cs"/>
              </a:rPr>
              <a:t>for octal, 0x for hex, or 0b for binary), followed by a string of</a:t>
            </a:r>
          </a:p>
          <a:p>
            <a:r>
              <a:rPr lang="en-US" sz="1200" kern="1200" dirty="0" smtClean="0">
                <a:solidFill>
                  <a:schemeClr val="tx1"/>
                </a:solidFill>
                <a:latin typeface="+mn-lt"/>
                <a:ea typeface="+mn-ea"/>
                <a:cs typeface="+mn-cs"/>
              </a:rPr>
              <a:t>digits in the </a:t>
            </a:r>
          </a:p>
          <a:p>
            <a:r>
              <a:rPr lang="en-US" sz="1200" kern="1200" dirty="0" smtClean="0">
                <a:solidFill>
                  <a:schemeClr val="tx1"/>
                </a:solidFill>
                <a:latin typeface="+mn-lt"/>
                <a:ea typeface="+mn-ea"/>
                <a:cs typeface="+mn-cs"/>
              </a:rPr>
              <a:t>appropriate base. Underscore characters are ignored in the digit string.</a:t>
            </a:r>
          </a:p>
          <a:p>
            <a:r>
              <a:rPr lang="en-US" sz="1200" kern="1200" dirty="0" smtClean="0">
                <a:solidFill>
                  <a:schemeClr val="tx1"/>
                </a:solidFill>
                <a:latin typeface="+mn-lt"/>
                <a:ea typeface="+mn-ea"/>
                <a:cs typeface="+mn-cs"/>
              </a:rPr>
              <a:t>You can also get the integer 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corresponding to an ASCII character or </a:t>
            </a:r>
          </a:p>
          <a:p>
            <a:r>
              <a:rPr lang="en-US" sz="1200" kern="1200" dirty="0" smtClean="0">
                <a:solidFill>
                  <a:schemeClr val="tx1"/>
                </a:solidFill>
                <a:latin typeface="+mn-lt"/>
                <a:ea typeface="+mn-ea"/>
                <a:cs typeface="+mn-cs"/>
              </a:rPr>
              <a:t>escape </a:t>
            </a:r>
          </a:p>
          <a:p>
            <a:r>
              <a:rPr lang="en-US" sz="1200" kern="1200" dirty="0" smtClean="0">
                <a:solidFill>
                  <a:schemeClr val="tx1"/>
                </a:solidFill>
                <a:latin typeface="+mn-lt"/>
                <a:ea typeface="+mn-ea"/>
                <a:cs typeface="+mn-cs"/>
              </a:rPr>
              <a:t>the </a:t>
            </a:r>
          </a:p>
          <a:p>
            <a:r>
              <a:rPr lang="en-US" sz="1200" kern="1200" dirty="0" smtClean="0">
                <a:solidFill>
                  <a:schemeClr val="tx1"/>
                </a:solidFill>
                <a:latin typeface="+mn-lt"/>
                <a:ea typeface="+mn-ea"/>
                <a:cs typeface="+mn-cs"/>
              </a:rPr>
              <a:t>sequence by preceding it with a question mark.</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123</a:t>
            </a:r>
          </a:p>
          <a:p>
            <a:r>
              <a:rPr lang="en-US" sz="1200" kern="1200" dirty="0" smtClean="0">
                <a:solidFill>
                  <a:schemeClr val="tx1"/>
                </a:solidFill>
                <a:latin typeface="+mn-lt"/>
                <a:ea typeface="+mn-ea"/>
                <a:cs typeface="+mn-cs"/>
              </a:rPr>
              <a:t># Fix</a:t>
            </a:r>
          </a:p>
          <a:p>
            <a:r>
              <a:rPr lang="en-US" sz="1200" kern="1200" dirty="0" smtClean="0">
                <a:solidFill>
                  <a:schemeClr val="tx1"/>
                </a:solidFill>
                <a:latin typeface="+mn-lt"/>
                <a:ea typeface="+mn-ea"/>
                <a:cs typeface="+mn-cs"/>
              </a:rPr>
              <a:t>num decimal</a:t>
            </a:r>
          </a:p>
          <a:p>
            <a:r>
              <a:rPr lang="en-US" sz="1200" kern="1200" dirty="0" smtClean="0">
                <a:solidFill>
                  <a:schemeClr val="tx1"/>
                </a:solidFill>
                <a:latin typeface="+mn-lt"/>
                <a:ea typeface="+mn-ea"/>
                <a:cs typeface="+mn-cs"/>
              </a:rPr>
              <a:t>1_234</a:t>
            </a:r>
          </a:p>
          <a:p>
            <a:r>
              <a:rPr lang="en-US" sz="1200" kern="1200" dirty="0" smtClean="0">
                <a:solidFill>
                  <a:schemeClr val="tx1"/>
                </a:solidFill>
                <a:latin typeface="+mn-lt"/>
                <a:ea typeface="+mn-ea"/>
                <a:cs typeface="+mn-cs"/>
              </a:rPr>
              <a:t># Fixnum decimal with underline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500</a:t>
            </a:r>
          </a:p>
          <a:p>
            <a:r>
              <a:rPr lang="en-US" sz="1200" kern="1200" dirty="0" smtClean="0">
                <a:solidFill>
                  <a:schemeClr val="tx1"/>
                </a:solidFill>
                <a:latin typeface="+mn-lt"/>
                <a:ea typeface="+mn-ea"/>
                <a:cs typeface="+mn-cs"/>
              </a:rPr>
              <a:t># Negative Fixnum</a:t>
            </a:r>
          </a:p>
          <a:p>
            <a:r>
              <a:rPr lang="en-US" sz="1200" kern="1200" dirty="0" smtClean="0">
                <a:solidFill>
                  <a:schemeClr val="tx1"/>
                </a:solidFill>
                <a:latin typeface="+mn-lt"/>
                <a:ea typeface="+mn-ea"/>
                <a:cs typeface="+mn-cs"/>
              </a:rPr>
              <a:t>0377</a:t>
            </a:r>
          </a:p>
          <a:p>
            <a:r>
              <a:rPr lang="en-US" sz="1200" kern="1200" dirty="0" smtClean="0">
                <a:solidFill>
                  <a:schemeClr val="tx1"/>
                </a:solidFill>
                <a:latin typeface="+mn-lt"/>
                <a:ea typeface="+mn-ea"/>
                <a:cs typeface="+mn-cs"/>
              </a:rPr>
              <a:t># octal</a:t>
            </a:r>
          </a:p>
          <a:p>
            <a:r>
              <a:rPr lang="en-US" sz="1200" kern="1200" dirty="0" smtClean="0">
                <a:solidFill>
                  <a:schemeClr val="tx1"/>
                </a:solidFill>
                <a:latin typeface="+mn-lt"/>
                <a:ea typeface="+mn-ea"/>
                <a:cs typeface="+mn-cs"/>
              </a:rPr>
              <a:t>0xff</a:t>
            </a:r>
          </a:p>
          <a:p>
            <a:r>
              <a:rPr lang="en-US" sz="1200" kern="1200" dirty="0" smtClean="0">
                <a:solidFill>
                  <a:schemeClr val="tx1"/>
                </a:solidFill>
                <a:latin typeface="+mn-lt"/>
                <a:ea typeface="+mn-ea"/>
                <a:cs typeface="+mn-cs"/>
              </a:rPr>
              <a:t># hexadecimal</a:t>
            </a:r>
          </a:p>
          <a:p>
            <a:r>
              <a:rPr lang="en-US" sz="1200" kern="1200" dirty="0" smtClean="0">
                <a:solidFill>
                  <a:schemeClr val="tx1"/>
                </a:solidFill>
                <a:latin typeface="+mn-lt"/>
                <a:ea typeface="+mn-ea"/>
                <a:cs typeface="+mn-cs"/>
              </a:rPr>
              <a:t>0b1011</a:t>
            </a:r>
          </a:p>
          <a:p>
            <a:r>
              <a:rPr lang="en-US" sz="1200" kern="1200" dirty="0" smtClean="0">
                <a:solidFill>
                  <a:schemeClr val="tx1"/>
                </a:solidFill>
                <a:latin typeface="+mn-lt"/>
                <a:ea typeface="+mn-ea"/>
                <a:cs typeface="+mn-cs"/>
              </a:rPr>
              <a:t># binary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 </a:t>
            </a:r>
          </a:p>
          <a:p>
            <a:r>
              <a:rPr lang="en-US" sz="1200" kern="1200" dirty="0" smtClean="0">
                <a:solidFill>
                  <a:schemeClr val="tx1"/>
                </a:solidFill>
                <a:latin typeface="+mn-lt"/>
                <a:ea typeface="+mn-ea"/>
                <a:cs typeface="+mn-cs"/>
              </a:rPr>
              <a:t># character code for 'a'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 </a:t>
            </a:r>
          </a:p>
          <a:p>
            <a:r>
              <a:rPr lang="en-US" sz="1200" kern="1200" dirty="0" smtClean="0">
                <a:solidFill>
                  <a:schemeClr val="tx1"/>
                </a:solidFill>
                <a:latin typeface="+mn-lt"/>
                <a:ea typeface="+mn-ea"/>
                <a:cs typeface="+mn-cs"/>
              </a:rPr>
              <a:t># code for a newline (0x0a)</a:t>
            </a:r>
          </a:p>
          <a:p>
            <a:r>
              <a:rPr lang="en-US" sz="1200" kern="1200" dirty="0" smtClean="0">
                <a:solidFill>
                  <a:schemeClr val="tx1"/>
                </a:solidFill>
                <a:latin typeface="+mn-lt"/>
                <a:ea typeface="+mn-ea"/>
                <a:cs typeface="+mn-cs"/>
              </a:rPr>
              <a:t>12345678901234567890</a:t>
            </a:r>
          </a:p>
          <a:p>
            <a:r>
              <a:rPr lang="en-US" sz="1200" kern="1200" dirty="0" smtClean="0">
                <a:solidFill>
                  <a:schemeClr val="tx1"/>
                </a:solidFill>
                <a:latin typeface="+mn-lt"/>
                <a:ea typeface="+mn-ea"/>
                <a:cs typeface="+mn-cs"/>
              </a:rPr>
              <a:t># Bignum</a:t>
            </a:r>
          </a:p>
          <a:p>
            <a:r>
              <a:rPr lang="en-US" sz="1200" kern="1200" dirty="0" smtClean="0">
                <a:solidFill>
                  <a:schemeClr val="tx1"/>
                </a:solidFill>
                <a:latin typeface="+mn-lt"/>
                <a:ea typeface="+mn-ea"/>
                <a:cs typeface="+mn-cs"/>
              </a:rPr>
              <a:t>NOTE:</a:t>
            </a:r>
          </a:p>
          <a:p>
            <a:r>
              <a:rPr lang="en-US" sz="1200" kern="1200" dirty="0" smtClean="0">
                <a:solidFill>
                  <a:schemeClr val="tx1"/>
                </a:solidFill>
                <a:latin typeface="+mn-lt"/>
                <a:ea typeface="+mn-ea"/>
                <a:cs typeface="+mn-cs"/>
              </a:rPr>
              <a:t>Class and Objects are explained in a separate chapter of this tutorial.</a:t>
            </a:r>
          </a:p>
          <a:p>
            <a:r>
              <a:rPr lang="en-US" sz="1200" kern="1200" dirty="0" smtClean="0">
                <a:solidFill>
                  <a:schemeClr val="tx1"/>
                </a:solidFill>
                <a:latin typeface="+mn-lt"/>
                <a:ea typeface="+mn-ea"/>
                <a:cs typeface="+mn-cs"/>
              </a:rPr>
              <a:t>Floating Numbers</a:t>
            </a:r>
          </a:p>
          <a:p>
            <a:r>
              <a:rPr lang="en-US" sz="1200" kern="1200" dirty="0" smtClean="0">
                <a:solidFill>
                  <a:schemeClr val="tx1"/>
                </a:solidFill>
                <a:latin typeface="+mn-lt"/>
                <a:ea typeface="+mn-ea"/>
                <a:cs typeface="+mn-cs"/>
              </a:rPr>
              <a:t>Ruby supports integer numbers. They are also numbers but with decimals. </a:t>
            </a:r>
          </a:p>
          <a:p>
            <a:r>
              <a:rPr lang="en-US" sz="1200" kern="1200" dirty="0" smtClean="0">
                <a:solidFill>
                  <a:schemeClr val="tx1"/>
                </a:solidFill>
                <a:latin typeface="+mn-lt"/>
                <a:ea typeface="+mn-ea"/>
                <a:cs typeface="+mn-cs"/>
              </a:rPr>
              <a:t>Floating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point numbe</a:t>
            </a:r>
          </a:p>
          <a:p>
            <a:r>
              <a:rPr lang="en-US" sz="1200" kern="1200" dirty="0" smtClean="0">
                <a:solidFill>
                  <a:schemeClr val="tx1"/>
                </a:solidFill>
                <a:latin typeface="+mn-lt"/>
                <a:ea typeface="+mn-ea"/>
                <a:cs typeface="+mn-cs"/>
              </a:rPr>
              <a:t>rs are objects of class</a:t>
            </a:r>
          </a:p>
          <a:p>
            <a:r>
              <a:rPr lang="en-US" sz="1200" kern="1200" dirty="0" smtClean="0">
                <a:solidFill>
                  <a:schemeClr val="tx1"/>
                </a:solidFill>
                <a:latin typeface="+mn-lt"/>
                <a:ea typeface="+mn-ea"/>
                <a:cs typeface="+mn-cs"/>
              </a:rPr>
              <a:t>Float</a:t>
            </a:r>
          </a:p>
          <a:p>
            <a:r>
              <a:rPr lang="en-US" sz="1200" kern="1200" dirty="0" smtClean="0">
                <a:solidFill>
                  <a:schemeClr val="tx1"/>
                </a:solidFill>
                <a:latin typeface="+mn-lt"/>
                <a:ea typeface="+mn-ea"/>
                <a:cs typeface="+mn-cs"/>
              </a:rPr>
              <a:t>and can be any of the following:</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123.4</a:t>
            </a:r>
          </a:p>
          <a:p>
            <a:r>
              <a:rPr lang="en-US" sz="1200" kern="1200" dirty="0" smtClean="0">
                <a:solidFill>
                  <a:schemeClr val="tx1"/>
                </a:solidFill>
                <a:latin typeface="+mn-lt"/>
                <a:ea typeface="+mn-ea"/>
                <a:cs typeface="+mn-cs"/>
              </a:rPr>
              <a:t># floating point value</a:t>
            </a:r>
          </a:p>
          <a:p>
            <a:r>
              <a:rPr lang="en-US" sz="1200" kern="1200" dirty="0" smtClean="0">
                <a:solidFill>
                  <a:schemeClr val="tx1"/>
                </a:solidFill>
                <a:latin typeface="+mn-lt"/>
                <a:ea typeface="+mn-ea"/>
                <a:cs typeface="+mn-cs"/>
              </a:rPr>
              <a:t>1.0e6</a:t>
            </a:r>
          </a:p>
          <a:p>
            <a:r>
              <a:rPr lang="en-US" sz="1200" kern="1200" dirty="0" smtClean="0">
                <a:solidFill>
                  <a:schemeClr val="tx1"/>
                </a:solidFill>
                <a:latin typeface="+mn-lt"/>
                <a:ea typeface="+mn-ea"/>
                <a:cs typeface="+mn-cs"/>
              </a:rPr>
              <a:t># scientific notation</a:t>
            </a:r>
          </a:p>
          <a:p>
            <a:r>
              <a:rPr lang="en-US" sz="1200" kern="1200" dirty="0" smtClean="0">
                <a:solidFill>
                  <a:schemeClr val="tx1"/>
                </a:solidFill>
                <a:latin typeface="+mn-lt"/>
                <a:ea typeface="+mn-ea"/>
                <a:cs typeface="+mn-cs"/>
              </a:rPr>
              <a:t>4E20</a:t>
            </a:r>
          </a:p>
          <a:p>
            <a:r>
              <a:rPr lang="en-US" sz="1200" kern="1200" dirty="0" smtClean="0">
                <a:solidFill>
                  <a:schemeClr val="tx1"/>
                </a:solidFill>
                <a:latin typeface="+mn-lt"/>
                <a:ea typeface="+mn-ea"/>
                <a:cs typeface="+mn-cs"/>
              </a:rPr>
              <a:t># dot not required</a:t>
            </a:r>
          </a:p>
          <a:p>
            <a:r>
              <a:rPr lang="en-US" sz="1200" kern="1200" dirty="0" smtClean="0">
                <a:solidFill>
                  <a:schemeClr val="tx1"/>
                </a:solidFill>
                <a:latin typeface="+mn-lt"/>
                <a:ea typeface="+mn-ea"/>
                <a:cs typeface="+mn-cs"/>
              </a:rPr>
              <a:t>4e+20</a:t>
            </a:r>
          </a:p>
          <a:p>
            <a:r>
              <a:rPr lang="en-US" sz="1200" kern="1200" dirty="0" smtClean="0">
                <a:solidFill>
                  <a:schemeClr val="tx1"/>
                </a:solidFill>
                <a:latin typeface="+mn-lt"/>
                <a:ea typeface="+mn-ea"/>
                <a:cs typeface="+mn-cs"/>
              </a:rPr>
              <a:t># sign before exponential</a:t>
            </a:r>
          </a:p>
          <a:p>
            <a:r>
              <a:rPr lang="en-US" sz="1200" kern="1200" dirty="0" smtClean="0">
                <a:solidFill>
                  <a:schemeClr val="tx1"/>
                </a:solidFill>
                <a:latin typeface="+mn-lt"/>
                <a:ea typeface="+mn-ea"/>
                <a:cs typeface="+mn-cs"/>
              </a:rPr>
              <a:t>String L</a:t>
            </a:r>
          </a:p>
          <a:p>
            <a:r>
              <a:rPr lang="en-US" sz="1200" kern="1200" dirty="0" smtClean="0">
                <a:solidFill>
                  <a:schemeClr val="tx1"/>
                </a:solidFill>
                <a:latin typeface="+mn-lt"/>
                <a:ea typeface="+mn-ea"/>
                <a:cs typeface="+mn-cs"/>
              </a:rPr>
              <a:t>iterals</a:t>
            </a:r>
          </a:p>
          <a:p>
            <a:r>
              <a:rPr lang="en-US" sz="1200" kern="1200" dirty="0" smtClean="0">
                <a:solidFill>
                  <a:schemeClr val="tx1"/>
                </a:solidFill>
                <a:latin typeface="+mn-lt"/>
                <a:ea typeface="+mn-ea"/>
                <a:cs typeface="+mn-cs"/>
              </a:rPr>
              <a:t>Ruby strings are simply sequences of 8</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bit bytes and they are objects of class </a:t>
            </a:r>
          </a:p>
          <a:p>
            <a:r>
              <a:rPr lang="en-US" sz="1200" kern="1200" dirty="0" smtClean="0">
                <a:solidFill>
                  <a:schemeClr val="tx1"/>
                </a:solidFill>
                <a:latin typeface="+mn-lt"/>
                <a:ea typeface="+mn-ea"/>
                <a:cs typeface="+mn-cs"/>
              </a:rPr>
              <a:t>String. Double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quoted strings allow substitution and backslash notation but </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32</a:t>
            </a:r>
          </a:p>
          <a:p>
            <a:r>
              <a:rPr lang="en-US" sz="1200" kern="1200" dirty="0" smtClean="0">
                <a:solidFill>
                  <a:schemeClr val="tx1"/>
                </a:solidFill>
                <a:latin typeface="+mn-lt"/>
                <a:ea typeface="+mn-ea"/>
                <a:cs typeface="+mn-cs"/>
              </a:rPr>
              <a:t>single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quoted strings don't allow substitution and allow backslash notation only </a:t>
            </a:r>
          </a:p>
          <a:p>
            <a:r>
              <a:rPr lang="en-US" sz="1200" kern="1200" dirty="0" smtClean="0">
                <a:solidFill>
                  <a:schemeClr val="tx1"/>
                </a:solidFill>
                <a:latin typeface="+mn-lt"/>
                <a:ea typeface="+mn-ea"/>
                <a:cs typeface="+mn-cs"/>
              </a:rPr>
              <a:t>for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and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'escape using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'That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 right'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escape </a:t>
            </a:r>
          </a:p>
          <a:p>
            <a:r>
              <a:rPr lang="en-US" sz="1200" kern="1200" dirty="0" smtClean="0">
                <a:solidFill>
                  <a:schemeClr val="tx1"/>
                </a:solidFill>
                <a:latin typeface="+mn-lt"/>
                <a:ea typeface="+mn-ea"/>
                <a:cs typeface="+mn-cs"/>
              </a:rPr>
              <a:t>using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That's right</a:t>
            </a:r>
          </a:p>
          <a:p>
            <a:r>
              <a:rPr lang="en-US" sz="1200" kern="1200" dirty="0" smtClean="0">
                <a:solidFill>
                  <a:schemeClr val="tx1"/>
                </a:solidFill>
                <a:latin typeface="+mn-lt"/>
                <a:ea typeface="+mn-ea"/>
                <a:cs typeface="+mn-cs"/>
              </a:rPr>
              <a:t>You can substitute the value of any Ruby expression into a string using the </a:t>
            </a:r>
          </a:p>
          <a:p>
            <a:r>
              <a:rPr lang="en-US" sz="1200" kern="1200" dirty="0" smtClean="0">
                <a:solidFill>
                  <a:schemeClr val="tx1"/>
                </a:solidFill>
                <a:latin typeface="+mn-lt"/>
                <a:ea typeface="+mn-ea"/>
                <a:cs typeface="+mn-cs"/>
              </a:rPr>
              <a:t>sequence</a:t>
            </a:r>
          </a:p>
          <a:p>
            <a:r>
              <a:rPr lang="en-US" sz="1200" kern="1200" dirty="0" smtClean="0">
                <a:solidFill>
                  <a:schemeClr val="tx1"/>
                </a:solidFill>
                <a:latin typeface="+mn-lt"/>
                <a:ea typeface="+mn-ea"/>
                <a:cs typeface="+mn-cs"/>
              </a:rPr>
              <a:t>#{ expr }</a:t>
            </a:r>
          </a:p>
          <a:p>
            <a:r>
              <a:rPr lang="en-US" sz="1200" kern="1200" dirty="0" smtClean="0">
                <a:solidFill>
                  <a:schemeClr val="tx1"/>
                </a:solidFill>
                <a:latin typeface="+mn-lt"/>
                <a:ea typeface="+mn-ea"/>
                <a:cs typeface="+mn-cs"/>
              </a:rPr>
              <a:t>. Here, exp</a:t>
            </a:r>
          </a:p>
          <a:p>
            <a:r>
              <a:rPr lang="en-US" sz="1200" kern="1200" dirty="0" smtClean="0">
                <a:solidFill>
                  <a:schemeClr val="tx1"/>
                </a:solidFill>
                <a:latin typeface="+mn-lt"/>
                <a:ea typeface="+mn-ea"/>
                <a:cs typeface="+mn-cs"/>
              </a:rPr>
              <a:t>r could be any ruby expression.</a:t>
            </a:r>
          </a:p>
          <a:p>
            <a:r>
              <a:rPr lang="en-US" sz="1200" kern="1200" dirty="0" smtClean="0">
                <a:solidFill>
                  <a:schemeClr val="tx1"/>
                </a:solidFill>
                <a:latin typeface="+mn-lt"/>
                <a:ea typeface="+mn-ea"/>
                <a:cs typeface="+mn-cs"/>
              </a:rPr>
              <a:t>#!/usr/bin/ruby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"Multiplication Value : #{24*60*60}"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Multiplication</a:t>
            </a:r>
          </a:p>
          <a:p>
            <a:r>
              <a:rPr lang="en-US" sz="1200" kern="1200" dirty="0" smtClean="0">
                <a:solidFill>
                  <a:schemeClr val="tx1"/>
                </a:solidFill>
                <a:latin typeface="+mn-lt"/>
                <a:ea typeface="+mn-ea"/>
                <a:cs typeface="+mn-cs"/>
              </a:rPr>
              <a:t>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86400</a:t>
            </a:r>
          </a:p>
          <a:p>
            <a:r>
              <a:rPr lang="en-US" sz="1200" kern="1200" dirty="0" smtClean="0">
                <a:solidFill>
                  <a:schemeClr val="tx1"/>
                </a:solidFill>
                <a:latin typeface="+mn-lt"/>
                <a:ea typeface="+mn-ea"/>
                <a:cs typeface="+mn-cs"/>
              </a:rPr>
              <a:t>Backslash Notations</a:t>
            </a:r>
          </a:p>
          <a:p>
            <a:r>
              <a:rPr lang="en-US" sz="1200" kern="1200" dirty="0" smtClean="0">
                <a:solidFill>
                  <a:schemeClr val="tx1"/>
                </a:solidFill>
                <a:latin typeface="+mn-lt"/>
                <a:ea typeface="+mn-ea"/>
                <a:cs typeface="+mn-cs"/>
              </a:rPr>
              <a:t>Following is the list of Backslash notations supported by Ruby:</a:t>
            </a:r>
          </a:p>
          <a:p>
            <a:r>
              <a:rPr lang="en-US" sz="1200" kern="1200" dirty="0" smtClean="0">
                <a:solidFill>
                  <a:schemeClr val="tx1"/>
                </a:solidFill>
                <a:latin typeface="+mn-lt"/>
                <a:ea typeface="+mn-ea"/>
                <a:cs typeface="+mn-cs"/>
              </a:rPr>
              <a:t>Notatio</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Character represented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Newline (0x0a)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a:t>
            </a:r>
          </a:p>
          <a:p>
            <a:r>
              <a:rPr lang="en-US" sz="1200" kern="1200" dirty="0" smtClean="0">
                <a:solidFill>
                  <a:schemeClr val="tx1"/>
                </a:solidFill>
                <a:latin typeface="+mn-lt"/>
                <a:ea typeface="+mn-ea"/>
                <a:cs typeface="+mn-cs"/>
              </a:rPr>
              <a:t>Carriage return (0x0d)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a:t>
            </a:r>
          </a:p>
          <a:p>
            <a:r>
              <a:rPr lang="en-US" sz="1200" kern="1200" dirty="0" smtClean="0">
                <a:solidFill>
                  <a:schemeClr val="tx1"/>
                </a:solidFill>
                <a:latin typeface="+mn-lt"/>
                <a:ea typeface="+mn-ea"/>
                <a:cs typeface="+mn-cs"/>
              </a:rPr>
              <a:t>Formfeed (0x0c)</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Backspace (0x08)</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Bell (0x07)</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33</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a:t>
            </a:r>
          </a:p>
          <a:p>
            <a:r>
              <a:rPr lang="en-US" sz="1200" kern="1200" dirty="0" smtClean="0">
                <a:solidFill>
                  <a:schemeClr val="tx1"/>
                </a:solidFill>
                <a:latin typeface="+mn-lt"/>
                <a:ea typeface="+mn-ea"/>
                <a:cs typeface="+mn-cs"/>
              </a:rPr>
              <a:t>Escape (0x1b)</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Space (0x20)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nnn</a:t>
            </a:r>
          </a:p>
          <a:p>
            <a:r>
              <a:rPr lang="en-US" sz="1200" kern="1200" dirty="0" smtClean="0">
                <a:solidFill>
                  <a:schemeClr val="tx1"/>
                </a:solidFill>
                <a:latin typeface="+mn-lt"/>
                <a:ea typeface="+mn-ea"/>
                <a:cs typeface="+mn-cs"/>
              </a:rPr>
              <a:t>Octal notation (n being 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7)</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xnn</a:t>
            </a:r>
          </a:p>
          <a:p>
            <a:r>
              <a:rPr lang="en-US" sz="1200" kern="1200" dirty="0" smtClean="0">
                <a:solidFill>
                  <a:schemeClr val="tx1"/>
                </a:solidFill>
                <a:latin typeface="+mn-lt"/>
                <a:ea typeface="+mn-ea"/>
                <a:cs typeface="+mn-cs"/>
              </a:rPr>
              <a:t>Hexadecimal notation (n being 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9, 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 or 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Control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Meta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 (c | 0x80)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Meta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Control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Character x</a:t>
            </a:r>
          </a:p>
          <a:p>
            <a:r>
              <a:rPr lang="en-US" sz="1200" kern="1200" dirty="0" smtClean="0">
                <a:solidFill>
                  <a:schemeClr val="tx1"/>
                </a:solidFill>
                <a:latin typeface="+mn-lt"/>
                <a:ea typeface="+mn-ea"/>
                <a:cs typeface="+mn-cs"/>
              </a:rPr>
              <a:t>Ruby Arrays</a:t>
            </a:r>
          </a:p>
          <a:p>
            <a:r>
              <a:rPr lang="en-US" sz="1200" kern="1200" dirty="0" smtClean="0">
                <a:solidFill>
                  <a:schemeClr val="tx1"/>
                </a:solidFill>
                <a:latin typeface="+mn-lt"/>
                <a:ea typeface="+mn-ea"/>
                <a:cs typeface="+mn-cs"/>
              </a:rPr>
              <a:t>Literals of Ruby Array are created by placing a comma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separated series of object </a:t>
            </a:r>
          </a:p>
          <a:p>
            <a:r>
              <a:rPr lang="en-US" sz="1200" kern="1200" dirty="0" smtClean="0">
                <a:solidFill>
                  <a:schemeClr val="tx1"/>
                </a:solidFill>
                <a:latin typeface="+mn-lt"/>
                <a:ea typeface="+mn-ea"/>
                <a:cs typeface="+mn-cs"/>
              </a:rPr>
              <a:t>references between </a:t>
            </a:r>
          </a:p>
          <a:p>
            <a:r>
              <a:rPr lang="en-US" sz="1200" kern="1200" dirty="0" smtClean="0">
                <a:solidFill>
                  <a:schemeClr val="tx1"/>
                </a:solidFill>
                <a:latin typeface="+mn-lt"/>
                <a:ea typeface="+mn-ea"/>
                <a:cs typeface="+mn-cs"/>
              </a:rPr>
              <a:t>the</a:t>
            </a:r>
          </a:p>
          <a:p>
            <a:r>
              <a:rPr lang="en-US" sz="1200" kern="1200" dirty="0" smtClean="0">
                <a:solidFill>
                  <a:schemeClr val="tx1"/>
                </a:solidFill>
                <a:latin typeface="+mn-lt"/>
                <a:ea typeface="+mn-ea"/>
                <a:cs typeface="+mn-cs"/>
              </a:rPr>
              <a:t>square brackets. A trailing comma is ignored.</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ary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"fred"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3.14</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"This is a string"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"last element"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ary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each </a:t>
            </a:r>
          </a:p>
          <a:p>
            <a:r>
              <a:rPr lang="en-US" sz="1200" kern="1200" dirty="0" smtClean="0">
                <a:solidFill>
                  <a:schemeClr val="tx1"/>
                </a:solidFill>
                <a:latin typeface="+mn-lt"/>
                <a:ea typeface="+mn-ea"/>
                <a:cs typeface="+mn-cs"/>
              </a:rPr>
              <a:t>do</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i</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fred</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3.14</a:t>
            </a:r>
          </a:p>
          <a:p>
            <a:r>
              <a:rPr lang="en-US" sz="1200" kern="1200" dirty="0" smtClean="0">
                <a:solidFill>
                  <a:schemeClr val="tx1"/>
                </a:solidFill>
                <a:latin typeface="+mn-lt"/>
                <a:ea typeface="+mn-ea"/>
                <a:cs typeface="+mn-cs"/>
              </a:rPr>
              <a:t>This</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a </a:t>
            </a:r>
          </a:p>
          <a:p>
            <a:r>
              <a:rPr lang="en-US" sz="1200" kern="1200" dirty="0" smtClean="0">
                <a:solidFill>
                  <a:schemeClr val="tx1"/>
                </a:solidFill>
                <a:latin typeface="+mn-lt"/>
                <a:ea typeface="+mn-ea"/>
                <a:cs typeface="+mn-cs"/>
              </a:rPr>
              <a:t>string</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34</a:t>
            </a:r>
          </a:p>
          <a:p>
            <a:r>
              <a:rPr lang="en-US" sz="1200" kern="1200" dirty="0" smtClean="0">
                <a:solidFill>
                  <a:schemeClr val="tx1"/>
                </a:solidFill>
                <a:latin typeface="+mn-lt"/>
                <a:ea typeface="+mn-ea"/>
                <a:cs typeface="+mn-cs"/>
              </a:rPr>
              <a:t>last</a:t>
            </a:r>
          </a:p>
          <a:p>
            <a:r>
              <a:rPr lang="en-US" sz="1200" kern="1200" dirty="0" smtClean="0">
                <a:solidFill>
                  <a:schemeClr val="tx1"/>
                </a:solidFill>
                <a:latin typeface="+mn-lt"/>
                <a:ea typeface="+mn-ea"/>
                <a:cs typeface="+mn-cs"/>
              </a:rPr>
              <a:t>element</a:t>
            </a:r>
          </a:p>
          <a:p>
            <a:r>
              <a:rPr lang="en-US" sz="1200" kern="1200" dirty="0" smtClean="0">
                <a:solidFill>
                  <a:schemeClr val="tx1"/>
                </a:solidFill>
                <a:latin typeface="+mn-lt"/>
                <a:ea typeface="+mn-ea"/>
                <a:cs typeface="+mn-cs"/>
              </a:rPr>
              <a:t>Ruby Hashes</a:t>
            </a:r>
          </a:p>
          <a:p>
            <a:r>
              <a:rPr lang="en-US" sz="1200" kern="1200" dirty="0" smtClean="0">
                <a:solidFill>
                  <a:schemeClr val="tx1"/>
                </a:solidFill>
                <a:latin typeface="+mn-lt"/>
                <a:ea typeface="+mn-ea"/>
                <a:cs typeface="+mn-cs"/>
              </a:rPr>
              <a:t>A literal Ruby Hash is created by placing a list of key/value pairs between </a:t>
            </a:r>
          </a:p>
          <a:p>
            <a:r>
              <a:rPr lang="en-US" sz="1200" kern="1200" dirty="0" smtClean="0">
                <a:solidFill>
                  <a:schemeClr val="tx1"/>
                </a:solidFill>
                <a:latin typeface="+mn-lt"/>
                <a:ea typeface="+mn-ea"/>
                <a:cs typeface="+mn-cs"/>
              </a:rPr>
              <a:t>braces, with either a comma or the sequence =&gt; between the key and the </a:t>
            </a:r>
          </a:p>
          <a:p>
            <a:r>
              <a:rPr lang="en-US" sz="1200" kern="1200" dirty="0" smtClean="0">
                <a:solidFill>
                  <a:schemeClr val="tx1"/>
                </a:solidFill>
                <a:latin typeface="+mn-lt"/>
                <a:ea typeface="+mn-ea"/>
                <a:cs typeface="+mn-cs"/>
              </a:rPr>
              <a:t>value. A trailing comma is ignored.</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hsh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colors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"red"</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0xf00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"green"</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0x0f0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"blue"</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0x00f</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hsh</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each </a:t>
            </a:r>
          </a:p>
          <a:p>
            <a:r>
              <a:rPr lang="en-US" sz="1200" kern="1200" dirty="0" smtClean="0">
                <a:solidFill>
                  <a:schemeClr val="tx1"/>
                </a:solidFill>
                <a:latin typeface="+mn-lt"/>
                <a:ea typeface="+mn-ea"/>
                <a:cs typeface="+mn-cs"/>
              </a:rPr>
              <a:t>do</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key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print</a:t>
            </a:r>
          </a:p>
          <a:p>
            <a:r>
              <a:rPr lang="en-US" sz="1200" kern="1200" dirty="0" smtClean="0">
                <a:solidFill>
                  <a:schemeClr val="tx1"/>
                </a:solidFill>
                <a:latin typeface="+mn-lt"/>
                <a:ea typeface="+mn-ea"/>
                <a:cs typeface="+mn-cs"/>
              </a:rPr>
              <a:t>key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green </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240</a:t>
            </a:r>
          </a:p>
          <a:p>
            <a:r>
              <a:rPr lang="en-US" sz="1200" kern="1200" dirty="0" smtClean="0">
                <a:solidFill>
                  <a:schemeClr val="tx1"/>
                </a:solidFill>
                <a:latin typeface="+mn-lt"/>
                <a:ea typeface="+mn-ea"/>
                <a:cs typeface="+mn-cs"/>
              </a:rPr>
              <a:t>red </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3840</a:t>
            </a:r>
          </a:p>
          <a:p>
            <a:r>
              <a:rPr lang="en-US" sz="1200" kern="1200" dirty="0" smtClean="0">
                <a:solidFill>
                  <a:schemeClr val="tx1"/>
                </a:solidFill>
                <a:latin typeface="+mn-lt"/>
                <a:ea typeface="+mn-ea"/>
                <a:cs typeface="+mn-cs"/>
              </a:rPr>
              <a:t>blue </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15</a:t>
            </a:r>
          </a:p>
          <a:p>
            <a:r>
              <a:rPr lang="en-US" sz="1200" kern="1200" dirty="0" smtClean="0">
                <a:solidFill>
                  <a:schemeClr val="tx1"/>
                </a:solidFill>
                <a:latin typeface="+mn-lt"/>
                <a:ea typeface="+mn-ea"/>
                <a:cs typeface="+mn-cs"/>
              </a:rPr>
              <a:t>Ruby Ranges</a:t>
            </a:r>
          </a:p>
          <a:p>
            <a:r>
              <a:rPr lang="en-US" sz="1200" kern="1200" dirty="0" smtClean="0">
                <a:solidFill>
                  <a:schemeClr val="tx1"/>
                </a:solidFill>
                <a:latin typeface="+mn-lt"/>
                <a:ea typeface="+mn-ea"/>
                <a:cs typeface="+mn-cs"/>
              </a:rPr>
              <a:t>A Range represents an interval.a set of values with a start and an end. Ranges </a:t>
            </a:r>
          </a:p>
          <a:p>
            <a:r>
              <a:rPr lang="en-US" sz="1200" kern="1200" dirty="0" smtClean="0">
                <a:solidFill>
                  <a:schemeClr val="tx1"/>
                </a:solidFill>
                <a:latin typeface="+mn-lt"/>
                <a:ea typeface="+mn-ea"/>
                <a:cs typeface="+mn-cs"/>
              </a:rPr>
              <a:t>may be constructed using the s..e and s...e literals, or with Range.new.</a:t>
            </a:r>
          </a:p>
          <a:p>
            <a:r>
              <a:rPr lang="en-US" sz="1200" kern="1200" dirty="0" smtClean="0">
                <a:solidFill>
                  <a:schemeClr val="tx1"/>
                </a:solidFill>
                <a:latin typeface="+mn-lt"/>
                <a:ea typeface="+mn-ea"/>
                <a:cs typeface="+mn-cs"/>
              </a:rPr>
              <a:t>Ranges constructed using .. run from the start to the end inclus</a:t>
            </a:r>
          </a:p>
          <a:p>
            <a:r>
              <a:rPr lang="en-US" sz="1200" kern="1200" dirty="0" smtClean="0">
                <a:solidFill>
                  <a:schemeClr val="tx1"/>
                </a:solidFill>
                <a:latin typeface="+mn-lt"/>
                <a:ea typeface="+mn-ea"/>
                <a:cs typeface="+mn-cs"/>
              </a:rPr>
              <a:t>ively. Those </a:t>
            </a:r>
          </a:p>
          <a:p>
            <a:r>
              <a:rPr lang="en-US" sz="1200" kern="1200" dirty="0" smtClean="0">
                <a:solidFill>
                  <a:schemeClr val="tx1"/>
                </a:solidFill>
                <a:latin typeface="+mn-lt"/>
                <a:ea typeface="+mn-ea"/>
                <a:cs typeface="+mn-cs"/>
              </a:rPr>
              <a:t>created using ... exclude the end value. When used as an iterator, ranges return </a:t>
            </a:r>
          </a:p>
          <a:p>
            <a:r>
              <a:rPr lang="en-US" sz="1200" kern="1200" dirty="0" smtClean="0">
                <a:solidFill>
                  <a:schemeClr val="tx1"/>
                </a:solidFill>
                <a:latin typeface="+mn-lt"/>
                <a:ea typeface="+mn-ea"/>
                <a:cs typeface="+mn-cs"/>
              </a:rPr>
              <a:t>each value in the sequence.</a:t>
            </a:r>
          </a:p>
          <a:p>
            <a:r>
              <a:rPr lang="en-US" sz="1200" kern="1200" dirty="0" smtClean="0">
                <a:solidFill>
                  <a:schemeClr val="tx1"/>
                </a:solidFill>
                <a:latin typeface="+mn-lt"/>
                <a:ea typeface="+mn-ea"/>
                <a:cs typeface="+mn-cs"/>
              </a:rPr>
              <a:t>A range (1..5) means it includes 1, 2, 3, 4, 5 values and a range (1...5) means it </a:t>
            </a:r>
          </a:p>
          <a:p>
            <a:r>
              <a:rPr lang="en-US" sz="1200" kern="1200" dirty="0" smtClean="0">
                <a:solidFill>
                  <a:schemeClr val="tx1"/>
                </a:solidFill>
                <a:latin typeface="+mn-lt"/>
                <a:ea typeface="+mn-ea"/>
                <a:cs typeface="+mn-cs"/>
              </a:rPr>
              <a:t>includes 1, 2, 3, 4 values.</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a:t>
            </a:r>
          </a:p>
          <a:p>
            <a:r>
              <a:rPr lang="en-US" sz="1200" kern="1200" dirty="0" smtClean="0">
                <a:solidFill>
                  <a:schemeClr val="tx1"/>
                </a:solidFill>
                <a:latin typeface="+mn-lt"/>
                <a:ea typeface="+mn-ea"/>
                <a:cs typeface="+mn-cs"/>
              </a:rPr>
              <a:t>y</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36</a:t>
            </a:r>
          </a:p>
          <a:p>
            <a:r>
              <a:rPr lang="en-US" sz="1200" kern="1200" dirty="0" smtClean="0">
                <a:solidFill>
                  <a:schemeClr val="tx1"/>
                </a:solidFill>
                <a:latin typeface="+mn-lt"/>
                <a:ea typeface="+mn-ea"/>
                <a:cs typeface="+mn-cs"/>
              </a:rPr>
              <a:t>Ruby supports a rich set of operators, as you'd expect from a modern language. </a:t>
            </a:r>
          </a:p>
          <a:p>
            <a:r>
              <a:rPr lang="en-US" sz="1200" kern="1200" dirty="0" smtClean="0">
                <a:solidFill>
                  <a:schemeClr val="tx1"/>
                </a:solidFill>
                <a:latin typeface="+mn-lt"/>
                <a:ea typeface="+mn-ea"/>
                <a:cs typeface="+mn-cs"/>
              </a:rPr>
              <a:t>Mos</a:t>
            </a:r>
          </a:p>
          <a:p>
            <a:r>
              <a:rPr lang="en-US" sz="1200" kern="1200" dirty="0" smtClean="0">
                <a:solidFill>
                  <a:schemeClr val="tx1"/>
                </a:solidFill>
                <a:latin typeface="+mn-lt"/>
                <a:ea typeface="+mn-ea"/>
                <a:cs typeface="+mn-cs"/>
              </a:rPr>
              <a:t>t operators are actually method calls. For example, a + b is interpreted as </a:t>
            </a:r>
          </a:p>
          <a:p>
            <a:r>
              <a:rPr lang="en-US" sz="1200" kern="1200" dirty="0" smtClean="0">
                <a:solidFill>
                  <a:schemeClr val="tx1"/>
                </a:solidFill>
                <a:latin typeface="+mn-lt"/>
                <a:ea typeface="+mn-ea"/>
                <a:cs typeface="+mn-cs"/>
              </a:rPr>
              <a:t>a.+(b), where the + method in the object referred to by variable </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is called with </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as its argument.</a:t>
            </a:r>
          </a:p>
          <a:p>
            <a:r>
              <a:rPr lang="en-US" sz="1200" kern="1200" dirty="0" smtClean="0">
                <a:solidFill>
                  <a:schemeClr val="tx1"/>
                </a:solidFill>
                <a:latin typeface="+mn-lt"/>
                <a:ea typeface="+mn-ea"/>
                <a:cs typeface="+mn-cs"/>
              </a:rPr>
              <a:t>For each operator (+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 ** &amp; | ^ &lt;&lt; &gt;&gt; &amp;&amp; ||), there is a corresponding </a:t>
            </a:r>
          </a:p>
          <a:p>
            <a:r>
              <a:rPr lang="en-US" sz="1200" kern="1200" dirty="0" smtClean="0">
                <a:solidFill>
                  <a:schemeClr val="tx1"/>
                </a:solidFill>
                <a:latin typeface="+mn-lt"/>
                <a:ea typeface="+mn-ea"/>
                <a:cs typeface="+mn-cs"/>
              </a:rPr>
              <a:t>fo</a:t>
            </a:r>
          </a:p>
          <a:p>
            <a:r>
              <a:rPr lang="en-US" sz="1200" kern="1200" dirty="0" smtClean="0">
                <a:solidFill>
                  <a:schemeClr val="tx1"/>
                </a:solidFill>
                <a:latin typeface="+mn-lt"/>
                <a:ea typeface="+mn-ea"/>
                <a:cs typeface="+mn-cs"/>
              </a:rPr>
              <a:t>rm of abbreviated assignment operator (+=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etc.)</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Arithmetic Operators</a:t>
            </a:r>
          </a:p>
          <a:p>
            <a:r>
              <a:rPr lang="en-US" sz="1200" kern="1200" dirty="0" smtClean="0">
                <a:solidFill>
                  <a:schemeClr val="tx1"/>
                </a:solidFill>
                <a:latin typeface="+mn-lt"/>
                <a:ea typeface="+mn-ea"/>
                <a:cs typeface="+mn-cs"/>
              </a:rPr>
              <a:t>Assume variable </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holds 10 and variable </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holds 20, then:</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Addition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Adds values on either side of the </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 + b will give </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Subtractio</a:t>
            </a:r>
          </a:p>
          <a:p>
            <a:r>
              <a:rPr lang="en-US" sz="1200" kern="1200" dirty="0" smtClean="0">
                <a:solidFill>
                  <a:schemeClr val="tx1"/>
                </a:solidFill>
                <a:latin typeface="+mn-lt"/>
                <a:ea typeface="+mn-ea"/>
                <a:cs typeface="+mn-cs"/>
              </a:rPr>
              <a:t>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Subtracts right hand operand from </a:t>
            </a:r>
          </a:p>
          <a:p>
            <a:r>
              <a:rPr lang="en-US" sz="1200" kern="1200" dirty="0" smtClean="0">
                <a:solidFill>
                  <a:schemeClr val="tx1"/>
                </a:solidFill>
                <a:latin typeface="+mn-lt"/>
                <a:ea typeface="+mn-ea"/>
                <a:cs typeface="+mn-cs"/>
              </a:rPr>
              <a:t>left hand operand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 will give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Multiplication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Multiplies values on either side of </a:t>
            </a:r>
          </a:p>
          <a:p>
            <a:r>
              <a:rPr lang="en-US" sz="1200" kern="1200" dirty="0" smtClean="0">
                <a:solidFill>
                  <a:schemeClr val="tx1"/>
                </a:solidFill>
                <a:latin typeface="+mn-lt"/>
                <a:ea typeface="+mn-ea"/>
                <a:cs typeface="+mn-cs"/>
              </a:rPr>
              <a:t>the operator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 * b will give </a:t>
            </a:r>
          </a:p>
          <a:p>
            <a:r>
              <a:rPr lang="en-US" sz="1200" kern="1200" dirty="0" smtClean="0">
                <a:solidFill>
                  <a:schemeClr val="tx1"/>
                </a:solidFill>
                <a:latin typeface="+mn-lt"/>
                <a:ea typeface="+mn-ea"/>
                <a:cs typeface="+mn-cs"/>
              </a:rPr>
              <a:t>200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Division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Divides left hand operand by right hand </a:t>
            </a:r>
          </a:p>
          <a:p>
            <a:r>
              <a:rPr lang="en-US" sz="1200" kern="1200" dirty="0" smtClean="0">
                <a:solidFill>
                  <a:schemeClr val="tx1"/>
                </a:solidFill>
                <a:latin typeface="+mn-lt"/>
                <a:ea typeface="+mn-ea"/>
                <a:cs typeface="+mn-cs"/>
              </a:rPr>
              <a:t>operand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 / a will give </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Modul</a:t>
            </a:r>
          </a:p>
          <a:p>
            <a:r>
              <a:rPr lang="en-US" sz="1200" kern="1200" dirty="0" smtClean="0">
                <a:solidFill>
                  <a:schemeClr val="tx1"/>
                </a:solidFill>
                <a:latin typeface="+mn-lt"/>
                <a:ea typeface="+mn-ea"/>
                <a:cs typeface="+mn-cs"/>
              </a:rPr>
              <a:t>us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Divides left hand operand by right </a:t>
            </a:r>
          </a:p>
          <a:p>
            <a:r>
              <a:rPr lang="en-US" sz="1200" kern="1200" dirty="0" smtClean="0">
                <a:solidFill>
                  <a:schemeClr val="tx1"/>
                </a:solidFill>
                <a:latin typeface="+mn-lt"/>
                <a:ea typeface="+mn-ea"/>
                <a:cs typeface="+mn-cs"/>
              </a:rPr>
              <a:t>hand operand and returns remainder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 % a will give </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Exponent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Performs exponential (power) </a:t>
            </a:r>
          </a:p>
          <a:p>
            <a:r>
              <a:rPr lang="en-US" sz="1200" kern="1200" dirty="0" smtClean="0">
                <a:solidFill>
                  <a:schemeClr val="tx1"/>
                </a:solidFill>
                <a:latin typeface="+mn-lt"/>
                <a:ea typeface="+mn-ea"/>
                <a:cs typeface="+mn-cs"/>
              </a:rPr>
              <a:t>calculation on operators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a**b will give </a:t>
            </a:r>
          </a:p>
          <a:p>
            <a:r>
              <a:rPr lang="en-US" sz="1200" kern="1200" dirty="0" smtClean="0">
                <a:solidFill>
                  <a:schemeClr val="tx1"/>
                </a:solidFill>
                <a:latin typeface="+mn-lt"/>
                <a:ea typeface="+mn-ea"/>
                <a:cs typeface="+mn-cs"/>
              </a:rPr>
              <a:t>10 to the </a:t>
            </a:r>
          </a:p>
          <a:p>
            <a:r>
              <a:rPr lang="en-US" sz="1200" kern="1200" dirty="0" smtClean="0">
                <a:solidFill>
                  <a:schemeClr val="tx1"/>
                </a:solidFill>
                <a:latin typeface="+mn-lt"/>
                <a:ea typeface="+mn-ea"/>
                <a:cs typeface="+mn-cs"/>
              </a:rPr>
              <a:t>power 20</a:t>
            </a:r>
          </a:p>
          <a:p>
            <a:r>
              <a:rPr lang="en-US" sz="1200" kern="1200" dirty="0" smtClean="0">
                <a:solidFill>
                  <a:schemeClr val="tx1"/>
                </a:solidFill>
                <a:latin typeface="+mn-lt"/>
                <a:ea typeface="+mn-ea"/>
                <a:cs typeface="+mn-cs"/>
              </a:rPr>
              <a:t>6. </a:t>
            </a:r>
          </a:p>
          <a:p>
            <a:r>
              <a:rPr lang="en-US" sz="1200" kern="1200" dirty="0" smtClean="0">
                <a:solidFill>
                  <a:schemeClr val="tx1"/>
                </a:solidFill>
                <a:latin typeface="+mn-lt"/>
                <a:ea typeface="+mn-ea"/>
                <a:cs typeface="+mn-cs"/>
              </a:rPr>
              <a:t>OPERATORS</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37</a:t>
            </a:r>
          </a:p>
          <a:p>
            <a:r>
              <a:rPr lang="en-US" sz="1200" kern="1200" dirty="0" smtClean="0">
                <a:solidFill>
                  <a:schemeClr val="tx1"/>
                </a:solidFill>
                <a:latin typeface="+mn-lt"/>
                <a:ea typeface="+mn-ea"/>
                <a:cs typeface="+mn-cs"/>
              </a:rPr>
              <a:t>Ruby Comparison Operators</a:t>
            </a:r>
          </a:p>
          <a:p>
            <a:r>
              <a:rPr lang="en-US" sz="1200" kern="1200" dirty="0" smtClean="0">
                <a:solidFill>
                  <a:schemeClr val="tx1"/>
                </a:solidFill>
                <a:latin typeface="+mn-lt"/>
                <a:ea typeface="+mn-ea"/>
                <a:cs typeface="+mn-cs"/>
              </a:rPr>
              <a:t>Assume variable </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holds 10 a</a:t>
            </a:r>
          </a:p>
          <a:p>
            <a:r>
              <a:rPr lang="en-US" sz="1200" kern="1200" dirty="0" smtClean="0">
                <a:solidFill>
                  <a:schemeClr val="tx1"/>
                </a:solidFill>
                <a:latin typeface="+mn-lt"/>
                <a:ea typeface="+mn-ea"/>
                <a:cs typeface="+mn-cs"/>
              </a:rPr>
              <a:t>nd variable </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holds 20, then:</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Checks if the value of two operands are equal or </a:t>
            </a:r>
          </a:p>
          <a:p>
            <a:r>
              <a:rPr lang="en-US" sz="1200" kern="1200" dirty="0" smtClean="0">
                <a:solidFill>
                  <a:schemeClr val="tx1"/>
                </a:solidFill>
                <a:latin typeface="+mn-lt"/>
                <a:ea typeface="+mn-ea"/>
                <a:cs typeface="+mn-cs"/>
              </a:rPr>
              <a:t>not, if yes then condition becomes true.</a:t>
            </a:r>
          </a:p>
          <a:p>
            <a:r>
              <a:rPr lang="en-US" sz="1200" kern="1200" dirty="0" smtClean="0">
                <a:solidFill>
                  <a:schemeClr val="tx1"/>
                </a:solidFill>
                <a:latin typeface="+mn-lt"/>
                <a:ea typeface="+mn-ea"/>
                <a:cs typeface="+mn-cs"/>
              </a:rPr>
              <a:t>(a == b) is not </a:t>
            </a:r>
          </a:p>
          <a:p>
            <a:r>
              <a:rPr lang="en-US" sz="1200" kern="1200" dirty="0" smtClean="0">
                <a:solidFill>
                  <a:schemeClr val="tx1"/>
                </a:solidFill>
                <a:latin typeface="+mn-lt"/>
                <a:ea typeface="+mn-ea"/>
                <a:cs typeface="+mn-cs"/>
              </a:rPr>
              <a:t>true.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Checks if the value of two operands are equal or </a:t>
            </a:r>
          </a:p>
          <a:p>
            <a:r>
              <a:rPr lang="en-US" sz="1200" kern="1200" dirty="0" smtClean="0">
                <a:solidFill>
                  <a:schemeClr val="tx1"/>
                </a:solidFill>
                <a:latin typeface="+mn-lt"/>
                <a:ea typeface="+mn-ea"/>
                <a:cs typeface="+mn-cs"/>
              </a:rPr>
              <a:t>not, if values are not equal</a:t>
            </a:r>
          </a:p>
          <a:p>
            <a:r>
              <a:rPr lang="en-US" sz="1200" kern="1200" dirty="0" smtClean="0">
                <a:solidFill>
                  <a:schemeClr val="tx1"/>
                </a:solidFill>
                <a:latin typeface="+mn-lt"/>
                <a:ea typeface="+mn-ea"/>
                <a:cs typeface="+mn-cs"/>
              </a:rPr>
              <a:t>then condition </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(a != b) is true.</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Checks if the value of left operand is greater </a:t>
            </a:r>
          </a:p>
          <a:p>
            <a:r>
              <a:rPr lang="en-US" sz="1200" kern="1200" dirty="0" smtClean="0">
                <a:solidFill>
                  <a:schemeClr val="tx1"/>
                </a:solidFill>
                <a:latin typeface="+mn-lt"/>
                <a:ea typeface="+mn-ea"/>
                <a:cs typeface="+mn-cs"/>
              </a:rPr>
              <a:t>than the value of right operand, if yes then </a:t>
            </a:r>
          </a:p>
          <a:p>
            <a:r>
              <a:rPr lang="en-US" sz="1200" kern="1200" dirty="0" smtClean="0">
                <a:solidFill>
                  <a:schemeClr val="tx1"/>
                </a:solidFill>
                <a:latin typeface="+mn-lt"/>
                <a:ea typeface="+mn-ea"/>
                <a:cs typeface="+mn-cs"/>
              </a:rPr>
              <a:t>condition becomes true.</a:t>
            </a:r>
          </a:p>
          <a:p>
            <a:r>
              <a:rPr lang="en-US" sz="1200" kern="1200" dirty="0" smtClean="0">
                <a:solidFill>
                  <a:schemeClr val="tx1"/>
                </a:solidFill>
                <a:latin typeface="+mn-lt"/>
                <a:ea typeface="+mn-ea"/>
                <a:cs typeface="+mn-cs"/>
              </a:rPr>
              <a:t>(a &gt; b) is not </a:t>
            </a:r>
          </a:p>
          <a:p>
            <a:r>
              <a:rPr lang="en-US" sz="1200" kern="1200" dirty="0" smtClean="0">
                <a:solidFill>
                  <a:schemeClr val="tx1"/>
                </a:solidFill>
                <a:latin typeface="+mn-lt"/>
                <a:ea typeface="+mn-ea"/>
                <a:cs typeface="+mn-cs"/>
              </a:rPr>
              <a:t>true.</a:t>
            </a:r>
          </a:p>
          <a:p>
            <a:r>
              <a:rPr lang="en-US" sz="1200" kern="1200" dirty="0" smtClean="0">
                <a:solidFill>
                  <a:schemeClr val="tx1"/>
                </a:solidFill>
                <a:latin typeface="+mn-lt"/>
                <a:ea typeface="+mn-ea"/>
                <a:cs typeface="+mn-cs"/>
              </a:rPr>
              <a:t>&lt;</a:t>
            </a:r>
          </a:p>
          <a:p>
            <a:r>
              <a:rPr lang="en-US" sz="1200" kern="1200" dirty="0" smtClean="0">
                <a:solidFill>
                  <a:schemeClr val="tx1"/>
                </a:solidFill>
                <a:latin typeface="+mn-lt"/>
                <a:ea typeface="+mn-ea"/>
                <a:cs typeface="+mn-cs"/>
              </a:rPr>
              <a:t>Checks if the value of left operand is less than </a:t>
            </a:r>
          </a:p>
          <a:p>
            <a:r>
              <a:rPr lang="en-US" sz="1200" kern="1200" dirty="0" smtClean="0">
                <a:solidFill>
                  <a:schemeClr val="tx1"/>
                </a:solidFill>
                <a:latin typeface="+mn-lt"/>
                <a:ea typeface="+mn-ea"/>
                <a:cs typeface="+mn-cs"/>
              </a:rPr>
              <a:t>the value of rig</a:t>
            </a:r>
          </a:p>
          <a:p>
            <a:r>
              <a:rPr lang="en-US" sz="1200" kern="1200" dirty="0" smtClean="0">
                <a:solidFill>
                  <a:schemeClr val="tx1"/>
                </a:solidFill>
                <a:latin typeface="+mn-lt"/>
                <a:ea typeface="+mn-ea"/>
                <a:cs typeface="+mn-cs"/>
              </a:rPr>
              <a:t>ht operand, if yes then condition </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(a &lt; b) is true.</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Checks if the value of left operand is greater </a:t>
            </a:r>
          </a:p>
          <a:p>
            <a:r>
              <a:rPr lang="en-US" sz="1200" kern="1200" dirty="0" smtClean="0">
                <a:solidFill>
                  <a:schemeClr val="tx1"/>
                </a:solidFill>
                <a:latin typeface="+mn-lt"/>
                <a:ea typeface="+mn-ea"/>
                <a:cs typeface="+mn-cs"/>
              </a:rPr>
              <a:t>than or equal to the value of right operand, if </a:t>
            </a:r>
          </a:p>
          <a:p>
            <a:r>
              <a:rPr lang="en-US" sz="1200" kern="1200" dirty="0" smtClean="0">
                <a:solidFill>
                  <a:schemeClr val="tx1"/>
                </a:solidFill>
                <a:latin typeface="+mn-lt"/>
                <a:ea typeface="+mn-ea"/>
                <a:cs typeface="+mn-cs"/>
              </a:rPr>
              <a:t>yes then condition becomes true.</a:t>
            </a:r>
          </a:p>
          <a:p>
            <a:r>
              <a:rPr lang="en-US" sz="1200" kern="1200" dirty="0" smtClean="0">
                <a:solidFill>
                  <a:schemeClr val="tx1"/>
                </a:solidFill>
                <a:latin typeface="+mn-lt"/>
                <a:ea typeface="+mn-ea"/>
                <a:cs typeface="+mn-cs"/>
              </a:rPr>
              <a:t>(a &gt;= b) is not </a:t>
            </a:r>
          </a:p>
          <a:p>
            <a:r>
              <a:rPr lang="en-US" sz="1200" kern="1200" dirty="0" smtClean="0">
                <a:solidFill>
                  <a:schemeClr val="tx1"/>
                </a:solidFill>
                <a:latin typeface="+mn-lt"/>
                <a:ea typeface="+mn-ea"/>
                <a:cs typeface="+mn-cs"/>
              </a:rPr>
              <a:t>true.</a:t>
            </a:r>
          </a:p>
          <a:p>
            <a:r>
              <a:rPr lang="en-US" sz="1200" kern="1200" dirty="0" smtClean="0">
                <a:solidFill>
                  <a:schemeClr val="tx1"/>
                </a:solidFill>
                <a:latin typeface="+mn-lt"/>
                <a:ea typeface="+mn-ea"/>
                <a:cs typeface="+mn-cs"/>
              </a:rPr>
              <a:t>&lt;=</a:t>
            </a:r>
          </a:p>
          <a:p>
            <a:r>
              <a:rPr lang="en-US" sz="1200" kern="1200" dirty="0" smtClean="0">
                <a:solidFill>
                  <a:schemeClr val="tx1"/>
                </a:solidFill>
                <a:latin typeface="+mn-lt"/>
                <a:ea typeface="+mn-ea"/>
                <a:cs typeface="+mn-cs"/>
              </a:rPr>
              <a:t>Checks if the value of left opera</a:t>
            </a:r>
          </a:p>
          <a:p>
            <a:r>
              <a:rPr lang="en-US" sz="1200" kern="1200" dirty="0" smtClean="0">
                <a:solidFill>
                  <a:schemeClr val="tx1"/>
                </a:solidFill>
                <a:latin typeface="+mn-lt"/>
                <a:ea typeface="+mn-ea"/>
                <a:cs typeface="+mn-cs"/>
              </a:rPr>
              <a:t>nd is less than or </a:t>
            </a:r>
          </a:p>
          <a:p>
            <a:r>
              <a:rPr lang="en-US" sz="1200" kern="1200" dirty="0" smtClean="0">
                <a:solidFill>
                  <a:schemeClr val="tx1"/>
                </a:solidFill>
                <a:latin typeface="+mn-lt"/>
                <a:ea typeface="+mn-ea"/>
                <a:cs typeface="+mn-cs"/>
              </a:rPr>
              <a:t>equal to the value of right operand, if yes then </a:t>
            </a:r>
          </a:p>
          <a:p>
            <a:r>
              <a:rPr lang="en-US" sz="1200" kern="1200" dirty="0" smtClean="0">
                <a:solidFill>
                  <a:schemeClr val="tx1"/>
                </a:solidFill>
                <a:latin typeface="+mn-lt"/>
                <a:ea typeface="+mn-ea"/>
                <a:cs typeface="+mn-cs"/>
              </a:rPr>
              <a:t>condition becomes true.</a:t>
            </a:r>
          </a:p>
          <a:p>
            <a:r>
              <a:rPr lang="en-US" sz="1200" kern="1200" dirty="0" smtClean="0">
                <a:solidFill>
                  <a:schemeClr val="tx1"/>
                </a:solidFill>
                <a:latin typeface="+mn-lt"/>
                <a:ea typeface="+mn-ea"/>
                <a:cs typeface="+mn-cs"/>
              </a:rPr>
              <a:t>(a &lt;= b) is </a:t>
            </a:r>
          </a:p>
          <a:p>
            <a:r>
              <a:rPr lang="en-US" sz="1200" kern="1200" dirty="0" smtClean="0">
                <a:solidFill>
                  <a:schemeClr val="tx1"/>
                </a:solidFill>
                <a:latin typeface="+mn-lt"/>
                <a:ea typeface="+mn-ea"/>
                <a:cs typeface="+mn-cs"/>
              </a:rPr>
              <a:t>true.</a:t>
            </a:r>
          </a:p>
          <a:p>
            <a:r>
              <a:rPr lang="en-US" sz="1200" kern="1200" dirty="0" smtClean="0">
                <a:solidFill>
                  <a:schemeClr val="tx1"/>
                </a:solidFill>
                <a:latin typeface="+mn-lt"/>
                <a:ea typeface="+mn-ea"/>
                <a:cs typeface="+mn-cs"/>
              </a:rPr>
              <a:t>&lt;=&gt;</a:t>
            </a:r>
          </a:p>
          <a:p>
            <a:r>
              <a:rPr lang="en-US" sz="1200" kern="1200" dirty="0" smtClean="0">
                <a:solidFill>
                  <a:schemeClr val="tx1"/>
                </a:solidFill>
                <a:latin typeface="+mn-lt"/>
                <a:ea typeface="+mn-ea"/>
                <a:cs typeface="+mn-cs"/>
              </a:rPr>
              <a:t>Combined comparison operator. Returns 0 if first </a:t>
            </a:r>
          </a:p>
          <a:p>
            <a:r>
              <a:rPr lang="en-US" sz="1200" kern="1200" dirty="0" smtClean="0">
                <a:solidFill>
                  <a:schemeClr val="tx1"/>
                </a:solidFill>
                <a:latin typeface="+mn-lt"/>
                <a:ea typeface="+mn-ea"/>
                <a:cs typeface="+mn-cs"/>
              </a:rPr>
              <a:t>operand equals second, 1 if first operand is </a:t>
            </a:r>
          </a:p>
          <a:p>
            <a:r>
              <a:rPr lang="en-US" sz="1200" kern="1200" dirty="0" smtClean="0">
                <a:solidFill>
                  <a:schemeClr val="tx1"/>
                </a:solidFill>
                <a:latin typeface="+mn-lt"/>
                <a:ea typeface="+mn-ea"/>
                <a:cs typeface="+mn-cs"/>
              </a:rPr>
              <a:t>greater than the second and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 if first operand</a:t>
            </a:r>
          </a:p>
          <a:p>
            <a:r>
              <a:rPr lang="en-US" sz="1200" kern="1200" dirty="0" smtClean="0">
                <a:solidFill>
                  <a:schemeClr val="tx1"/>
                </a:solidFill>
                <a:latin typeface="+mn-lt"/>
                <a:ea typeface="+mn-ea"/>
                <a:cs typeface="+mn-cs"/>
              </a:rPr>
              <a:t>is </a:t>
            </a:r>
          </a:p>
          <a:p>
            <a:r>
              <a:rPr lang="en-US" sz="1200" kern="1200" dirty="0" smtClean="0">
                <a:solidFill>
                  <a:schemeClr val="tx1"/>
                </a:solidFill>
                <a:latin typeface="+mn-lt"/>
                <a:ea typeface="+mn-ea"/>
                <a:cs typeface="+mn-cs"/>
              </a:rPr>
              <a:t>less than the second.</a:t>
            </a:r>
          </a:p>
          <a:p>
            <a:r>
              <a:rPr lang="en-US" sz="1200" kern="1200" dirty="0" smtClean="0">
                <a:solidFill>
                  <a:schemeClr val="tx1"/>
                </a:solidFill>
                <a:latin typeface="+mn-lt"/>
                <a:ea typeface="+mn-ea"/>
                <a:cs typeface="+mn-cs"/>
              </a:rPr>
              <a:t>(a &lt;=&gt; b) </a:t>
            </a:r>
          </a:p>
          <a:p>
            <a:r>
              <a:rPr lang="en-US" sz="1200" kern="1200" dirty="0" smtClean="0">
                <a:solidFill>
                  <a:schemeClr val="tx1"/>
                </a:solidFill>
                <a:latin typeface="+mn-lt"/>
                <a:ea typeface="+mn-ea"/>
                <a:cs typeface="+mn-cs"/>
              </a:rPr>
              <a:t>returns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Used to test equality within a when clause of a</a:t>
            </a:r>
          </a:p>
          <a:p>
            <a:r>
              <a:rPr lang="en-US" sz="1200" kern="1200" dirty="0" smtClean="0">
                <a:solidFill>
                  <a:schemeClr val="tx1"/>
                </a:solidFill>
                <a:latin typeface="+mn-lt"/>
                <a:ea typeface="+mn-ea"/>
                <a:cs typeface="+mn-cs"/>
              </a:rPr>
              <a:t>case</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(1...10) === 5 </a:t>
            </a:r>
          </a:p>
          <a:p>
            <a:r>
              <a:rPr lang="en-US" sz="1200" kern="1200" dirty="0" smtClean="0">
                <a:solidFill>
                  <a:schemeClr val="tx1"/>
                </a:solidFill>
                <a:latin typeface="+mn-lt"/>
                <a:ea typeface="+mn-ea"/>
                <a:cs typeface="+mn-cs"/>
              </a:rPr>
              <a:t>returns true.</a:t>
            </a:r>
          </a:p>
          <a:p>
            <a:r>
              <a:rPr lang="en-US" sz="1200" kern="1200" dirty="0" smtClean="0">
                <a:solidFill>
                  <a:schemeClr val="tx1"/>
                </a:solidFill>
                <a:latin typeface="+mn-lt"/>
                <a:ea typeface="+mn-ea"/>
                <a:cs typeface="+mn-cs"/>
              </a:rPr>
              <a:t>.eql?</a:t>
            </a:r>
          </a:p>
          <a:p>
            <a:r>
              <a:rPr lang="en-US" sz="1200" kern="1200" dirty="0" smtClean="0">
                <a:solidFill>
                  <a:schemeClr val="tx1"/>
                </a:solidFill>
                <a:latin typeface="+mn-lt"/>
                <a:ea typeface="+mn-ea"/>
                <a:cs typeface="+mn-cs"/>
              </a:rPr>
              <a:t>True if the receiver and argument have both the </a:t>
            </a:r>
          </a:p>
          <a:p>
            <a:r>
              <a:rPr lang="en-US" sz="1200" kern="1200" dirty="0" smtClean="0">
                <a:solidFill>
                  <a:schemeClr val="tx1"/>
                </a:solidFill>
                <a:latin typeface="+mn-lt"/>
                <a:ea typeface="+mn-ea"/>
                <a:cs typeface="+mn-cs"/>
              </a:rPr>
              <a:t>same type and equal values.</a:t>
            </a:r>
          </a:p>
          <a:p>
            <a:r>
              <a:rPr lang="en-US" sz="1200" kern="1200" dirty="0" smtClean="0">
                <a:solidFill>
                  <a:schemeClr val="tx1"/>
                </a:solidFill>
                <a:latin typeface="+mn-lt"/>
                <a:ea typeface="+mn-ea"/>
                <a:cs typeface="+mn-cs"/>
              </a:rPr>
              <a:t>1 == 1.0 </a:t>
            </a:r>
          </a:p>
          <a:p>
            <a:r>
              <a:rPr lang="en-US" sz="1200" kern="1200" dirty="0" smtClean="0">
                <a:solidFill>
                  <a:schemeClr val="tx1"/>
                </a:solidFill>
                <a:latin typeface="+mn-lt"/>
                <a:ea typeface="+mn-ea"/>
                <a:cs typeface="+mn-cs"/>
              </a:rPr>
              <a:t>returns true, </a:t>
            </a:r>
          </a:p>
          <a:p>
            <a:r>
              <a:rPr lang="en-US" sz="1200" kern="1200" dirty="0" smtClean="0">
                <a:solidFill>
                  <a:schemeClr val="tx1"/>
                </a:solidFill>
                <a:latin typeface="+mn-lt"/>
                <a:ea typeface="+mn-ea"/>
                <a:cs typeface="+mn-cs"/>
              </a:rPr>
              <a:t>bu</a:t>
            </a:r>
          </a:p>
          <a:p>
            <a:r>
              <a:rPr lang="en-US" sz="1200" kern="1200" dirty="0" smtClean="0">
                <a:solidFill>
                  <a:schemeClr val="tx1"/>
                </a:solidFill>
                <a:latin typeface="+mn-lt"/>
                <a:ea typeface="+mn-ea"/>
                <a:cs typeface="+mn-cs"/>
              </a:rPr>
              <a:t>t 1.eql?(1.0) </a:t>
            </a:r>
          </a:p>
          <a:p>
            <a:r>
              <a:rPr lang="en-US" sz="1200" kern="1200" dirty="0" smtClean="0">
                <a:solidFill>
                  <a:schemeClr val="tx1"/>
                </a:solidFill>
                <a:latin typeface="+mn-lt"/>
                <a:ea typeface="+mn-ea"/>
                <a:cs typeface="+mn-cs"/>
              </a:rPr>
              <a:t>is false.</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39</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Exponent AND assignment operator, </a:t>
            </a:r>
          </a:p>
          <a:p>
            <a:r>
              <a:rPr lang="en-US" sz="1200" kern="1200" dirty="0" smtClean="0">
                <a:solidFill>
                  <a:schemeClr val="tx1"/>
                </a:solidFill>
                <a:latin typeface="+mn-lt"/>
                <a:ea typeface="+mn-ea"/>
                <a:cs typeface="+mn-cs"/>
              </a:rPr>
              <a:t>p</a:t>
            </a:r>
          </a:p>
          <a:p>
            <a:r>
              <a:rPr lang="en-US" sz="1200" kern="1200" dirty="0" smtClean="0">
                <a:solidFill>
                  <a:schemeClr val="tx1"/>
                </a:solidFill>
                <a:latin typeface="+mn-lt"/>
                <a:ea typeface="+mn-ea"/>
                <a:cs typeface="+mn-cs"/>
              </a:rPr>
              <a:t>erforms </a:t>
            </a:r>
          </a:p>
          <a:p>
            <a:r>
              <a:rPr lang="en-US" sz="1200" kern="1200" dirty="0" smtClean="0">
                <a:solidFill>
                  <a:schemeClr val="tx1"/>
                </a:solidFill>
                <a:latin typeface="+mn-lt"/>
                <a:ea typeface="+mn-ea"/>
                <a:cs typeface="+mn-cs"/>
              </a:rPr>
              <a:t>exponent</a:t>
            </a:r>
          </a:p>
          <a:p>
            <a:r>
              <a:rPr lang="en-US" sz="1200" kern="1200" dirty="0" smtClean="0">
                <a:solidFill>
                  <a:schemeClr val="tx1"/>
                </a:solidFill>
                <a:latin typeface="+mn-lt"/>
                <a:ea typeface="+mn-ea"/>
                <a:cs typeface="+mn-cs"/>
              </a:rPr>
              <a:t>ial (power) calculation on operators and </a:t>
            </a:r>
          </a:p>
          <a:p>
            <a:r>
              <a:rPr lang="en-US" sz="1200" kern="1200" dirty="0" smtClean="0">
                <a:solidFill>
                  <a:schemeClr val="tx1"/>
                </a:solidFill>
                <a:latin typeface="+mn-lt"/>
                <a:ea typeface="+mn-ea"/>
                <a:cs typeface="+mn-cs"/>
              </a:rPr>
              <a:t>assign value to the left operand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 **= a is </a:t>
            </a:r>
          </a:p>
          <a:p>
            <a:r>
              <a:rPr lang="en-US" sz="1200" kern="1200" dirty="0" smtClean="0">
                <a:solidFill>
                  <a:schemeClr val="tx1"/>
                </a:solidFill>
                <a:latin typeface="+mn-lt"/>
                <a:ea typeface="+mn-ea"/>
                <a:cs typeface="+mn-cs"/>
              </a:rPr>
              <a:t>equivalent to c </a:t>
            </a:r>
          </a:p>
          <a:p>
            <a:r>
              <a:rPr lang="en-US" sz="1200" kern="1200" dirty="0" smtClean="0">
                <a:solidFill>
                  <a:schemeClr val="tx1"/>
                </a:solidFill>
                <a:latin typeface="+mn-lt"/>
                <a:ea typeface="+mn-ea"/>
                <a:cs typeface="+mn-cs"/>
              </a:rPr>
              <a:t>= c ** a</a:t>
            </a:r>
          </a:p>
          <a:p>
            <a:r>
              <a:rPr lang="en-US" sz="1200" kern="1200" dirty="0" smtClean="0">
                <a:solidFill>
                  <a:schemeClr val="tx1"/>
                </a:solidFill>
                <a:latin typeface="+mn-lt"/>
                <a:ea typeface="+mn-ea"/>
                <a:cs typeface="+mn-cs"/>
              </a:rPr>
              <a:t>Ruby Parallel Assignment</a:t>
            </a:r>
          </a:p>
          <a:p>
            <a:r>
              <a:rPr lang="en-US" sz="1200" kern="1200" dirty="0" smtClean="0">
                <a:solidFill>
                  <a:schemeClr val="tx1"/>
                </a:solidFill>
                <a:latin typeface="+mn-lt"/>
                <a:ea typeface="+mn-ea"/>
                <a:cs typeface="+mn-cs"/>
              </a:rPr>
              <a:t>Ruby also supports the parallel assignment of variables. This enables multiple </a:t>
            </a:r>
          </a:p>
          <a:p>
            <a:r>
              <a:rPr lang="en-US" sz="1200" kern="1200" dirty="0" smtClean="0">
                <a:solidFill>
                  <a:schemeClr val="tx1"/>
                </a:solidFill>
                <a:latin typeface="+mn-lt"/>
                <a:ea typeface="+mn-ea"/>
                <a:cs typeface="+mn-cs"/>
              </a:rPr>
              <a:t>variables to be initialized with a sing</a:t>
            </a:r>
          </a:p>
          <a:p>
            <a:r>
              <a:rPr lang="en-US" sz="1200" kern="1200" dirty="0" smtClean="0">
                <a:solidFill>
                  <a:schemeClr val="tx1"/>
                </a:solidFill>
                <a:latin typeface="+mn-lt"/>
                <a:ea typeface="+mn-ea"/>
                <a:cs typeface="+mn-cs"/>
              </a:rPr>
              <a:t>le line of Ruby code. For example:</a:t>
            </a:r>
          </a:p>
          <a:p>
            <a:r>
              <a:rPr lang="en-US" sz="1200" kern="1200" dirty="0" smtClean="0">
                <a:solidFill>
                  <a:schemeClr val="tx1"/>
                </a:solidFill>
                <a:latin typeface="+mn-lt"/>
                <a:ea typeface="+mn-ea"/>
                <a:cs typeface="+mn-cs"/>
              </a:rPr>
              <a:t>a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b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20</a:t>
            </a:r>
          </a:p>
          <a:p>
            <a:r>
              <a:rPr lang="en-US" sz="1200" kern="1200" dirty="0" smtClean="0">
                <a:solidFill>
                  <a:schemeClr val="tx1"/>
                </a:solidFill>
                <a:latin typeface="+mn-lt"/>
                <a:ea typeface="+mn-ea"/>
                <a:cs typeface="+mn-cs"/>
              </a:rPr>
              <a:t>c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This </a:t>
            </a:r>
          </a:p>
          <a:p>
            <a:r>
              <a:rPr lang="en-US" sz="1200" kern="1200" dirty="0" smtClean="0">
                <a:solidFill>
                  <a:schemeClr val="tx1"/>
                </a:solidFill>
                <a:latin typeface="+mn-lt"/>
                <a:ea typeface="+mn-ea"/>
                <a:cs typeface="+mn-cs"/>
              </a:rPr>
              <a:t>may be more quickly declared using parallel assignment:</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20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30</a:t>
            </a:r>
          </a:p>
          <a:p>
            <a:r>
              <a:rPr lang="en-US" sz="1200" kern="1200" dirty="0" smtClean="0">
                <a:solidFill>
                  <a:schemeClr val="tx1"/>
                </a:solidFill>
                <a:latin typeface="+mn-lt"/>
                <a:ea typeface="+mn-ea"/>
                <a:cs typeface="+mn-cs"/>
              </a:rPr>
              <a:t>Parallel assignment is also useful for swapping the values held in two variables:</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t>
            </a:r>
          </a:p>
          <a:p>
            <a:r>
              <a:rPr lang="en-US" sz="1200" kern="1200" dirty="0" smtClean="0">
                <a:solidFill>
                  <a:schemeClr val="tx1"/>
                </a:solidFill>
                <a:latin typeface="+mn-lt"/>
                <a:ea typeface="+mn-ea"/>
                <a:cs typeface="+mn-cs"/>
              </a:rPr>
              <a:t>Ruby Bitwise Operators</a:t>
            </a:r>
          </a:p>
          <a:p>
            <a:r>
              <a:rPr lang="en-US" sz="1200" kern="1200" dirty="0" smtClean="0">
                <a:solidFill>
                  <a:schemeClr val="tx1"/>
                </a:solidFill>
                <a:latin typeface="+mn-lt"/>
                <a:ea typeface="+mn-ea"/>
                <a:cs typeface="+mn-cs"/>
              </a:rPr>
              <a:t>Bitwise operator works on bits and perform</a:t>
            </a:r>
          </a:p>
          <a:p>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bit by bit operation.</a:t>
            </a:r>
          </a:p>
          <a:p>
            <a:r>
              <a:rPr lang="en-US" sz="1200" kern="1200" dirty="0" smtClean="0">
                <a:solidFill>
                  <a:schemeClr val="tx1"/>
                </a:solidFill>
                <a:latin typeface="+mn-lt"/>
                <a:ea typeface="+mn-ea"/>
                <a:cs typeface="+mn-cs"/>
              </a:rPr>
              <a:t>Assume if a = 60; and b = 13; now in binary format they will be as follows:</a:t>
            </a:r>
          </a:p>
          <a:p>
            <a:r>
              <a:rPr lang="en-US" sz="1200" kern="1200" dirty="0" smtClean="0">
                <a:solidFill>
                  <a:schemeClr val="tx1"/>
                </a:solidFill>
                <a:latin typeface="+mn-lt"/>
                <a:ea typeface="+mn-ea"/>
                <a:cs typeface="+mn-cs"/>
              </a:rPr>
              <a:t>a = 0011 1100</a:t>
            </a:r>
          </a:p>
          <a:p>
            <a:r>
              <a:rPr lang="en-US" sz="1200" kern="1200" dirty="0" smtClean="0">
                <a:solidFill>
                  <a:schemeClr val="tx1"/>
                </a:solidFill>
                <a:latin typeface="+mn-lt"/>
                <a:ea typeface="+mn-ea"/>
                <a:cs typeface="+mn-cs"/>
              </a:rPr>
              <a:t>b = 0000 1101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a&amp;b = 0000 1100</a:t>
            </a:r>
          </a:p>
          <a:p>
            <a:r>
              <a:rPr lang="en-US" sz="1200" kern="1200" dirty="0" smtClean="0">
                <a:solidFill>
                  <a:schemeClr val="tx1"/>
                </a:solidFill>
                <a:latin typeface="+mn-lt"/>
                <a:ea typeface="+mn-ea"/>
                <a:cs typeface="+mn-cs"/>
              </a:rPr>
              <a:t>a|b = 0011 1101</a:t>
            </a:r>
          </a:p>
          <a:p>
            <a:r>
              <a:rPr lang="en-US" sz="1200" kern="1200" dirty="0" smtClean="0">
                <a:solidFill>
                  <a:schemeClr val="tx1"/>
                </a:solidFill>
                <a:latin typeface="+mn-lt"/>
                <a:ea typeface="+mn-ea"/>
                <a:cs typeface="+mn-cs"/>
              </a:rPr>
              <a:t>a^b = 0011 0001</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 1100 0011</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40</a:t>
            </a:r>
          </a:p>
          <a:p>
            <a:r>
              <a:rPr lang="en-US" sz="1200" kern="1200" dirty="0" smtClean="0">
                <a:solidFill>
                  <a:schemeClr val="tx1"/>
                </a:solidFill>
                <a:latin typeface="+mn-lt"/>
                <a:ea typeface="+mn-ea"/>
                <a:cs typeface="+mn-cs"/>
              </a:rPr>
              <a:t>The following</a:t>
            </a:r>
          </a:p>
          <a:p>
            <a:r>
              <a:rPr lang="en-US" sz="1200" kern="1200" dirty="0" smtClean="0">
                <a:solidFill>
                  <a:schemeClr val="tx1"/>
                </a:solidFill>
                <a:latin typeface="+mn-lt"/>
                <a:ea typeface="+mn-ea"/>
                <a:cs typeface="+mn-cs"/>
              </a:rPr>
              <a:t>Bitwise operators </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supported by Ruby language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&amp;</a:t>
            </a:r>
          </a:p>
          <a:p>
            <a:r>
              <a:rPr lang="en-US" sz="1200" kern="1200" dirty="0" smtClean="0">
                <a:solidFill>
                  <a:schemeClr val="tx1"/>
                </a:solidFill>
                <a:latin typeface="+mn-lt"/>
                <a:ea typeface="+mn-ea"/>
                <a:cs typeface="+mn-cs"/>
              </a:rPr>
              <a:t>Binary AND Operator copies a bit to the result </a:t>
            </a:r>
          </a:p>
          <a:p>
            <a:r>
              <a:rPr lang="en-US" sz="1200" kern="1200" dirty="0" smtClean="0">
                <a:solidFill>
                  <a:schemeClr val="tx1"/>
                </a:solidFill>
                <a:latin typeface="+mn-lt"/>
                <a:ea typeface="+mn-ea"/>
                <a:cs typeface="+mn-cs"/>
              </a:rPr>
              <a:t>if it exists in both operands.</a:t>
            </a:r>
          </a:p>
          <a:p>
            <a:r>
              <a:rPr lang="en-US" sz="1200" kern="1200" dirty="0" smtClean="0">
                <a:solidFill>
                  <a:schemeClr val="tx1"/>
                </a:solidFill>
                <a:latin typeface="+mn-lt"/>
                <a:ea typeface="+mn-ea"/>
                <a:cs typeface="+mn-cs"/>
              </a:rPr>
              <a:t>(a &amp; b) will give </a:t>
            </a:r>
          </a:p>
          <a:p>
            <a:r>
              <a:rPr lang="en-US" sz="1200" kern="1200" dirty="0" smtClean="0">
                <a:solidFill>
                  <a:schemeClr val="tx1"/>
                </a:solidFill>
                <a:latin typeface="+mn-lt"/>
                <a:ea typeface="+mn-ea"/>
                <a:cs typeface="+mn-cs"/>
              </a:rPr>
              <a:t>12, which is 0000 </a:t>
            </a:r>
          </a:p>
          <a:p>
            <a:r>
              <a:rPr lang="en-US" sz="1200" kern="1200" dirty="0" smtClean="0">
                <a:solidFill>
                  <a:schemeClr val="tx1"/>
                </a:solidFill>
                <a:latin typeface="+mn-lt"/>
                <a:ea typeface="+mn-ea"/>
                <a:cs typeface="+mn-cs"/>
              </a:rPr>
              <a:t>1100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Binary OR Operator</a:t>
            </a:r>
          </a:p>
          <a:p>
            <a:r>
              <a:rPr lang="en-US" sz="1200" kern="1200" dirty="0" smtClean="0">
                <a:solidFill>
                  <a:schemeClr val="tx1"/>
                </a:solidFill>
                <a:latin typeface="+mn-lt"/>
                <a:ea typeface="+mn-ea"/>
                <a:cs typeface="+mn-cs"/>
              </a:rPr>
              <a:t>copies a bit if it exists in </a:t>
            </a:r>
          </a:p>
          <a:p>
            <a:r>
              <a:rPr lang="en-US" sz="1200" kern="1200" dirty="0" smtClean="0">
                <a:solidFill>
                  <a:schemeClr val="tx1"/>
                </a:solidFill>
                <a:latin typeface="+mn-lt"/>
                <a:ea typeface="+mn-ea"/>
                <a:cs typeface="+mn-cs"/>
              </a:rPr>
              <a:t>either operand.</a:t>
            </a:r>
          </a:p>
          <a:p>
            <a:r>
              <a:rPr lang="en-US" sz="1200" kern="1200" dirty="0" smtClean="0">
                <a:solidFill>
                  <a:schemeClr val="tx1"/>
                </a:solidFill>
                <a:latin typeface="+mn-lt"/>
                <a:ea typeface="+mn-ea"/>
                <a:cs typeface="+mn-cs"/>
              </a:rPr>
              <a:t>(a | b) will give </a:t>
            </a:r>
          </a:p>
          <a:p>
            <a:r>
              <a:rPr lang="en-US" sz="1200" kern="1200" dirty="0" smtClean="0">
                <a:solidFill>
                  <a:schemeClr val="tx1"/>
                </a:solidFill>
                <a:latin typeface="+mn-lt"/>
                <a:ea typeface="+mn-ea"/>
                <a:cs typeface="+mn-cs"/>
              </a:rPr>
              <a:t>61, which is 0011 </a:t>
            </a:r>
          </a:p>
          <a:p>
            <a:r>
              <a:rPr lang="en-US" sz="1200" kern="1200" dirty="0" smtClean="0">
                <a:solidFill>
                  <a:schemeClr val="tx1"/>
                </a:solidFill>
                <a:latin typeface="+mn-lt"/>
                <a:ea typeface="+mn-ea"/>
                <a:cs typeface="+mn-cs"/>
              </a:rPr>
              <a:t>1101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Binary XOR Operator copies the bit if it is set </a:t>
            </a:r>
          </a:p>
          <a:p>
            <a:r>
              <a:rPr lang="en-US" sz="1200" kern="1200" dirty="0" smtClean="0">
                <a:solidFill>
                  <a:schemeClr val="tx1"/>
                </a:solidFill>
                <a:latin typeface="+mn-lt"/>
                <a:ea typeface="+mn-ea"/>
                <a:cs typeface="+mn-cs"/>
              </a:rPr>
              <a:t>in one operand but not both.</a:t>
            </a:r>
          </a:p>
          <a:p>
            <a:r>
              <a:rPr lang="en-US" sz="1200" kern="1200" dirty="0" smtClean="0">
                <a:solidFill>
                  <a:schemeClr val="tx1"/>
                </a:solidFill>
                <a:latin typeface="+mn-lt"/>
                <a:ea typeface="+mn-ea"/>
                <a:cs typeface="+mn-cs"/>
              </a:rPr>
              <a:t>(a ^ b) will give </a:t>
            </a:r>
          </a:p>
          <a:p>
            <a:r>
              <a:rPr lang="en-US" sz="1200" kern="1200" dirty="0" smtClean="0">
                <a:solidFill>
                  <a:schemeClr val="tx1"/>
                </a:solidFill>
                <a:latin typeface="+mn-lt"/>
                <a:ea typeface="+mn-ea"/>
                <a:cs typeface="+mn-cs"/>
              </a:rPr>
              <a:t>49, which is 0011 </a:t>
            </a:r>
          </a:p>
          <a:p>
            <a:r>
              <a:rPr lang="en-US" sz="1200" kern="1200" dirty="0" smtClean="0">
                <a:solidFill>
                  <a:schemeClr val="tx1"/>
                </a:solidFill>
                <a:latin typeface="+mn-lt"/>
                <a:ea typeface="+mn-ea"/>
                <a:cs typeface="+mn-cs"/>
              </a:rPr>
              <a:t>0001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Binary Ones Complement Operator is unary </a:t>
            </a:r>
          </a:p>
          <a:p>
            <a:r>
              <a:rPr lang="en-US" sz="1200" kern="1200" dirty="0" smtClean="0">
                <a:solidFill>
                  <a:schemeClr val="tx1"/>
                </a:solidFill>
                <a:latin typeface="+mn-lt"/>
                <a:ea typeface="+mn-ea"/>
                <a:cs typeface="+mn-cs"/>
              </a:rPr>
              <a:t>and </a:t>
            </a:r>
          </a:p>
          <a:p>
            <a:r>
              <a:rPr lang="en-US" sz="1200" kern="1200" dirty="0" smtClean="0">
                <a:solidFill>
                  <a:schemeClr val="tx1"/>
                </a:solidFill>
                <a:latin typeface="+mn-lt"/>
                <a:ea typeface="+mn-ea"/>
                <a:cs typeface="+mn-cs"/>
              </a:rPr>
              <a:t>has the effect of 'flipping' bits.</a:t>
            </a:r>
          </a:p>
          <a:p>
            <a:r>
              <a:rPr lang="en-US" sz="1200" kern="1200" dirty="0" smtClean="0">
                <a:solidFill>
                  <a:schemeClr val="tx1"/>
                </a:solidFill>
                <a:latin typeface="+mn-lt"/>
                <a:ea typeface="+mn-ea"/>
                <a:cs typeface="+mn-cs"/>
              </a:rPr>
              <a:t>(~a ) will give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61, which is 1100 </a:t>
            </a:r>
          </a:p>
          <a:p>
            <a:r>
              <a:rPr lang="en-US" sz="1200" kern="1200" dirty="0" smtClean="0">
                <a:solidFill>
                  <a:schemeClr val="tx1"/>
                </a:solidFill>
                <a:latin typeface="+mn-lt"/>
                <a:ea typeface="+mn-ea"/>
                <a:cs typeface="+mn-cs"/>
              </a:rPr>
              <a:t>0011 in 2's </a:t>
            </a:r>
          </a:p>
          <a:p>
            <a:r>
              <a:rPr lang="en-US" sz="1200" kern="1200" dirty="0" smtClean="0">
                <a:solidFill>
                  <a:schemeClr val="tx1"/>
                </a:solidFill>
                <a:latin typeface="+mn-lt"/>
                <a:ea typeface="+mn-ea"/>
                <a:cs typeface="+mn-cs"/>
              </a:rPr>
              <a:t>complement form </a:t>
            </a:r>
          </a:p>
          <a:p>
            <a:r>
              <a:rPr lang="en-US" sz="1200" kern="1200" dirty="0" smtClean="0">
                <a:solidFill>
                  <a:schemeClr val="tx1"/>
                </a:solidFill>
                <a:latin typeface="+mn-lt"/>
                <a:ea typeface="+mn-ea"/>
                <a:cs typeface="+mn-cs"/>
              </a:rPr>
              <a:t>due to a signed </a:t>
            </a:r>
          </a:p>
          <a:p>
            <a:r>
              <a:rPr lang="en-US" sz="1200" kern="1200" dirty="0" smtClean="0">
                <a:solidFill>
                  <a:schemeClr val="tx1"/>
                </a:solidFill>
                <a:latin typeface="+mn-lt"/>
                <a:ea typeface="+mn-ea"/>
                <a:cs typeface="+mn-cs"/>
              </a:rPr>
              <a:t>binary number.</a:t>
            </a:r>
          </a:p>
          <a:p>
            <a:r>
              <a:rPr lang="en-US" sz="1200" kern="1200" dirty="0" smtClean="0">
                <a:solidFill>
                  <a:schemeClr val="tx1"/>
                </a:solidFill>
                <a:latin typeface="+mn-lt"/>
                <a:ea typeface="+mn-ea"/>
                <a:cs typeface="+mn-cs"/>
              </a:rPr>
              <a:t>&lt;&lt;</a:t>
            </a:r>
          </a:p>
          <a:p>
            <a:r>
              <a:rPr lang="en-US" sz="1200" kern="1200" dirty="0" smtClean="0">
                <a:solidFill>
                  <a:schemeClr val="tx1"/>
                </a:solidFill>
                <a:latin typeface="+mn-lt"/>
                <a:ea typeface="+mn-ea"/>
                <a:cs typeface="+mn-cs"/>
              </a:rPr>
              <a:t>Binary Left Shift Operator. The left operands </a:t>
            </a:r>
          </a:p>
          <a:p>
            <a:r>
              <a:rPr lang="en-US" sz="1200" kern="1200" dirty="0" smtClean="0">
                <a:solidFill>
                  <a:schemeClr val="tx1"/>
                </a:solidFill>
                <a:latin typeface="+mn-lt"/>
                <a:ea typeface="+mn-ea"/>
                <a:cs typeface="+mn-cs"/>
              </a:rPr>
              <a:t>value is moved left by the number of bits </a:t>
            </a:r>
          </a:p>
          <a:p>
            <a:r>
              <a:rPr lang="en-US" sz="1200" kern="1200" dirty="0" smtClean="0">
                <a:solidFill>
                  <a:schemeClr val="tx1"/>
                </a:solidFill>
                <a:latin typeface="+mn-lt"/>
                <a:ea typeface="+mn-ea"/>
                <a:cs typeface="+mn-cs"/>
              </a:rPr>
              <a:t>specified by the right operand.</a:t>
            </a:r>
          </a:p>
          <a:p>
            <a:r>
              <a:rPr lang="en-US" sz="1200" kern="1200" dirty="0" smtClean="0">
                <a:solidFill>
                  <a:schemeClr val="tx1"/>
                </a:solidFill>
                <a:latin typeface="+mn-lt"/>
                <a:ea typeface="+mn-ea"/>
                <a:cs typeface="+mn-cs"/>
              </a:rPr>
              <a:t>a &lt;</a:t>
            </a:r>
          </a:p>
          <a:p>
            <a:r>
              <a:rPr lang="en-US" sz="1200" kern="1200" dirty="0" smtClean="0">
                <a:solidFill>
                  <a:schemeClr val="tx1"/>
                </a:solidFill>
                <a:latin typeface="+mn-lt"/>
                <a:ea typeface="+mn-ea"/>
                <a:cs typeface="+mn-cs"/>
              </a:rPr>
              <a:t>&lt; 2 will give </a:t>
            </a:r>
          </a:p>
          <a:p>
            <a:r>
              <a:rPr lang="en-US" sz="1200" kern="1200" dirty="0" smtClean="0">
                <a:solidFill>
                  <a:schemeClr val="tx1"/>
                </a:solidFill>
                <a:latin typeface="+mn-lt"/>
                <a:ea typeface="+mn-ea"/>
                <a:cs typeface="+mn-cs"/>
              </a:rPr>
              <a:t>240, which is </a:t>
            </a:r>
          </a:p>
          <a:p>
            <a:r>
              <a:rPr lang="en-US" sz="1200" kern="1200" dirty="0" smtClean="0">
                <a:solidFill>
                  <a:schemeClr val="tx1"/>
                </a:solidFill>
                <a:latin typeface="+mn-lt"/>
                <a:ea typeface="+mn-ea"/>
                <a:cs typeface="+mn-cs"/>
              </a:rPr>
              <a:t>1111 0000</a:t>
            </a:r>
          </a:p>
          <a:p>
            <a:r>
              <a:rPr lang="en-US" sz="1200" kern="1200" dirty="0" smtClean="0">
                <a:solidFill>
                  <a:schemeClr val="tx1"/>
                </a:solidFill>
                <a:latin typeface="+mn-lt"/>
                <a:ea typeface="+mn-ea"/>
                <a:cs typeface="+mn-cs"/>
              </a:rPr>
              <a:t>&gt;&gt;</a:t>
            </a:r>
          </a:p>
          <a:p>
            <a:r>
              <a:rPr lang="en-US" sz="1200" kern="1200" dirty="0" smtClean="0">
                <a:solidFill>
                  <a:schemeClr val="tx1"/>
                </a:solidFill>
                <a:latin typeface="+mn-lt"/>
                <a:ea typeface="+mn-ea"/>
                <a:cs typeface="+mn-cs"/>
              </a:rPr>
              <a:t>Binary Right Shift Operator. The left operands </a:t>
            </a:r>
          </a:p>
          <a:p>
            <a:r>
              <a:rPr lang="en-US" sz="1200" kern="1200" dirty="0" smtClean="0">
                <a:solidFill>
                  <a:schemeClr val="tx1"/>
                </a:solidFill>
                <a:latin typeface="+mn-lt"/>
                <a:ea typeface="+mn-ea"/>
                <a:cs typeface="+mn-cs"/>
              </a:rPr>
              <a:t>value is moved right by the number of bits </a:t>
            </a:r>
          </a:p>
          <a:p>
            <a:r>
              <a:rPr lang="en-US" sz="1200" kern="1200" dirty="0" smtClean="0">
                <a:solidFill>
                  <a:schemeClr val="tx1"/>
                </a:solidFill>
                <a:latin typeface="+mn-lt"/>
                <a:ea typeface="+mn-ea"/>
                <a:cs typeface="+mn-cs"/>
              </a:rPr>
              <a:t>specified by the right operand.</a:t>
            </a:r>
          </a:p>
          <a:p>
            <a:r>
              <a:rPr lang="en-US" sz="1200" kern="1200" dirty="0" smtClean="0">
                <a:solidFill>
                  <a:schemeClr val="tx1"/>
                </a:solidFill>
                <a:latin typeface="+mn-lt"/>
                <a:ea typeface="+mn-ea"/>
                <a:cs typeface="+mn-cs"/>
              </a:rPr>
              <a:t>a &gt;&gt; 2 will give </a:t>
            </a:r>
          </a:p>
          <a:p>
            <a:r>
              <a:rPr lang="en-US" sz="1200" kern="1200" dirty="0" smtClean="0">
                <a:solidFill>
                  <a:schemeClr val="tx1"/>
                </a:solidFill>
                <a:latin typeface="+mn-lt"/>
                <a:ea typeface="+mn-ea"/>
                <a:cs typeface="+mn-cs"/>
              </a:rPr>
              <a:t>15, which is 0000 </a:t>
            </a:r>
          </a:p>
          <a:p>
            <a:r>
              <a:rPr lang="en-US" sz="1200" kern="1200" dirty="0" smtClean="0">
                <a:solidFill>
                  <a:schemeClr val="tx1"/>
                </a:solidFill>
                <a:latin typeface="+mn-lt"/>
                <a:ea typeface="+mn-ea"/>
                <a:cs typeface="+mn-cs"/>
              </a:rPr>
              <a:t>1111</a:t>
            </a:r>
          </a:p>
          <a:p>
            <a:r>
              <a:rPr lang="en-US" sz="1200" kern="1200" dirty="0" smtClean="0">
                <a:solidFill>
                  <a:schemeClr val="tx1"/>
                </a:solidFill>
                <a:latin typeface="+mn-lt"/>
                <a:ea typeface="+mn-ea"/>
                <a:cs typeface="+mn-cs"/>
              </a:rPr>
              <a:t>Ruby Logical Operators</a:t>
            </a:r>
          </a:p>
          <a:p>
            <a:r>
              <a:rPr lang="en-US" sz="1200" kern="1200" dirty="0" smtClean="0">
                <a:solidFill>
                  <a:schemeClr val="tx1"/>
                </a:solidFill>
                <a:latin typeface="+mn-lt"/>
                <a:ea typeface="+mn-ea"/>
                <a:cs typeface="+mn-cs"/>
              </a:rPr>
              <a:t>The foll</a:t>
            </a:r>
          </a:p>
          <a:p>
            <a:r>
              <a:rPr lang="en-US" sz="1200" kern="1200" dirty="0" smtClean="0">
                <a:solidFill>
                  <a:schemeClr val="tx1"/>
                </a:solidFill>
                <a:latin typeface="+mn-lt"/>
                <a:ea typeface="+mn-ea"/>
                <a:cs typeface="+mn-cs"/>
              </a:rPr>
              <a:t>owing</a:t>
            </a:r>
          </a:p>
          <a:p>
            <a:r>
              <a:rPr lang="en-US" sz="1200" kern="1200" dirty="0" smtClean="0">
                <a:solidFill>
                  <a:schemeClr val="tx1"/>
                </a:solidFill>
                <a:latin typeface="+mn-lt"/>
                <a:ea typeface="+mn-ea"/>
                <a:cs typeface="+mn-cs"/>
              </a:rPr>
              <a:t>logical operators </a:t>
            </a:r>
          </a:p>
          <a:p>
            <a:r>
              <a:rPr lang="en-US" sz="1200" kern="1200" dirty="0" smtClean="0">
                <a:solidFill>
                  <a:schemeClr val="tx1"/>
                </a:solidFill>
                <a:latin typeface="+mn-lt"/>
                <a:ea typeface="+mn-ea"/>
                <a:cs typeface="+mn-cs"/>
              </a:rPr>
              <a:t>are </a:t>
            </a:r>
          </a:p>
          <a:p>
            <a:r>
              <a:rPr lang="en-US" sz="1200" kern="1200" dirty="0" smtClean="0">
                <a:solidFill>
                  <a:schemeClr val="tx1"/>
                </a:solidFill>
                <a:latin typeface="+mn-lt"/>
                <a:ea typeface="+mn-ea"/>
                <a:cs typeface="+mn-cs"/>
              </a:rPr>
              <a:t>supported by Ruby language</a:t>
            </a:r>
          </a:p>
          <a:p>
            <a:r>
              <a:rPr lang="en-US" sz="1200" kern="1200" dirty="0" smtClean="0">
                <a:solidFill>
                  <a:schemeClr val="tx1"/>
                </a:solidFill>
                <a:latin typeface="+mn-lt"/>
                <a:ea typeface="+mn-ea"/>
                <a:cs typeface="+mn-cs"/>
              </a:rPr>
              <a:t>Assume variable </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holds 10 and variable </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holds 20, then:</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and</a:t>
            </a:r>
          </a:p>
          <a:p>
            <a:r>
              <a:rPr lang="en-US" sz="1200" kern="1200" dirty="0" smtClean="0">
                <a:solidFill>
                  <a:schemeClr val="tx1"/>
                </a:solidFill>
                <a:latin typeface="+mn-lt"/>
                <a:ea typeface="+mn-ea"/>
                <a:cs typeface="+mn-cs"/>
              </a:rPr>
              <a:t>Called Logical AND operator. If both the </a:t>
            </a:r>
          </a:p>
          <a:p>
            <a:r>
              <a:rPr lang="en-US" sz="1200" kern="1200" dirty="0" smtClean="0">
                <a:solidFill>
                  <a:schemeClr val="tx1"/>
                </a:solidFill>
                <a:latin typeface="+mn-lt"/>
                <a:ea typeface="+mn-ea"/>
                <a:cs typeface="+mn-cs"/>
              </a:rPr>
              <a:t>operands are true, then the condition </a:t>
            </a:r>
          </a:p>
          <a:p>
            <a:r>
              <a:rPr lang="en-US" sz="1200" kern="1200" dirty="0" smtClean="0">
                <a:solidFill>
                  <a:schemeClr val="tx1"/>
                </a:solidFill>
                <a:latin typeface="+mn-lt"/>
                <a:ea typeface="+mn-ea"/>
                <a:cs typeface="+mn-cs"/>
              </a:rPr>
              <a:t>(a and b) is tru</a:t>
            </a:r>
          </a:p>
          <a:p>
            <a:r>
              <a:rPr lang="en-US" sz="1200" kern="1200" dirty="0" smtClean="0">
                <a:solidFill>
                  <a:schemeClr val="tx1"/>
                </a:solidFill>
                <a:latin typeface="+mn-lt"/>
                <a:ea typeface="+mn-ea"/>
                <a:cs typeface="+mn-cs"/>
              </a:rPr>
              <a:t>e.</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41</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or</a:t>
            </a:r>
          </a:p>
          <a:p>
            <a:r>
              <a:rPr lang="en-US" sz="1200" kern="1200" dirty="0" smtClean="0">
                <a:solidFill>
                  <a:schemeClr val="tx1"/>
                </a:solidFill>
                <a:latin typeface="+mn-lt"/>
                <a:ea typeface="+mn-ea"/>
                <a:cs typeface="+mn-cs"/>
              </a:rPr>
              <a:t>Called Logical OR Operator. If any of the two </a:t>
            </a:r>
          </a:p>
          <a:p>
            <a:r>
              <a:rPr lang="en-US" sz="1200" kern="1200" dirty="0" smtClean="0">
                <a:solidFill>
                  <a:schemeClr val="tx1"/>
                </a:solidFill>
                <a:latin typeface="+mn-lt"/>
                <a:ea typeface="+mn-ea"/>
                <a:cs typeface="+mn-cs"/>
              </a:rPr>
              <a:t>operands are non zero, then the condition </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(a or b) is true.</a:t>
            </a:r>
          </a:p>
          <a:p>
            <a:r>
              <a:rPr lang="en-US" sz="1200" kern="1200" dirty="0" smtClean="0">
                <a:solidFill>
                  <a:schemeClr val="tx1"/>
                </a:solidFill>
                <a:latin typeface="+mn-lt"/>
                <a:ea typeface="+mn-ea"/>
                <a:cs typeface="+mn-cs"/>
              </a:rPr>
              <a:t>&amp;&amp;</a:t>
            </a:r>
          </a:p>
          <a:p>
            <a:r>
              <a:rPr lang="en-US" sz="1200" kern="1200" dirty="0" smtClean="0">
                <a:solidFill>
                  <a:schemeClr val="tx1"/>
                </a:solidFill>
                <a:latin typeface="+mn-lt"/>
                <a:ea typeface="+mn-ea"/>
                <a:cs typeface="+mn-cs"/>
              </a:rPr>
              <a:t>Called Logical AND operator. If both the </a:t>
            </a:r>
          </a:p>
          <a:p>
            <a:r>
              <a:rPr lang="en-US" sz="1200" kern="1200" dirty="0" smtClean="0">
                <a:solidFill>
                  <a:schemeClr val="tx1"/>
                </a:solidFill>
                <a:latin typeface="+mn-lt"/>
                <a:ea typeface="+mn-ea"/>
                <a:cs typeface="+mn-cs"/>
              </a:rPr>
              <a:t>operands are non zero, then the condition </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(a &amp;&amp; b) is true.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Called</a:t>
            </a:r>
          </a:p>
          <a:p>
            <a:r>
              <a:rPr lang="en-US" sz="1200" kern="1200" dirty="0" smtClean="0">
                <a:solidFill>
                  <a:schemeClr val="tx1"/>
                </a:solidFill>
                <a:latin typeface="+mn-lt"/>
                <a:ea typeface="+mn-ea"/>
                <a:cs typeface="+mn-cs"/>
              </a:rPr>
              <a:t>Logical OR Operator. If any of the two </a:t>
            </a:r>
          </a:p>
          <a:p>
            <a:r>
              <a:rPr lang="en-US" sz="1200" kern="1200" dirty="0" smtClean="0">
                <a:solidFill>
                  <a:schemeClr val="tx1"/>
                </a:solidFill>
                <a:latin typeface="+mn-lt"/>
                <a:ea typeface="+mn-ea"/>
                <a:cs typeface="+mn-cs"/>
              </a:rPr>
              <a:t>operands are non zero, then the condition </a:t>
            </a:r>
          </a:p>
          <a:p>
            <a:r>
              <a:rPr lang="en-US" sz="1200" kern="1200" dirty="0" smtClean="0">
                <a:solidFill>
                  <a:schemeClr val="tx1"/>
                </a:solidFill>
                <a:latin typeface="+mn-lt"/>
                <a:ea typeface="+mn-ea"/>
                <a:cs typeface="+mn-cs"/>
              </a:rPr>
              <a:t>becomes true.</a:t>
            </a:r>
          </a:p>
          <a:p>
            <a:r>
              <a:rPr lang="en-US" sz="1200" kern="1200" dirty="0" smtClean="0">
                <a:solidFill>
                  <a:schemeClr val="tx1"/>
                </a:solidFill>
                <a:latin typeface="+mn-lt"/>
                <a:ea typeface="+mn-ea"/>
                <a:cs typeface="+mn-cs"/>
              </a:rPr>
              <a:t>(a || b) is true.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Called Logical NOT Operator. Use to reverses </a:t>
            </a:r>
          </a:p>
          <a:p>
            <a:r>
              <a:rPr lang="en-US" sz="1200" kern="1200" dirty="0" smtClean="0">
                <a:solidFill>
                  <a:schemeClr val="tx1"/>
                </a:solidFill>
                <a:latin typeface="+mn-lt"/>
                <a:ea typeface="+mn-ea"/>
                <a:cs typeface="+mn-cs"/>
              </a:rPr>
              <a:t>the logical state of its operand. If a condition </a:t>
            </a:r>
          </a:p>
          <a:p>
            <a:r>
              <a:rPr lang="en-US" sz="1200" kern="1200" dirty="0" smtClean="0">
                <a:solidFill>
                  <a:schemeClr val="tx1"/>
                </a:solidFill>
                <a:latin typeface="+mn-lt"/>
                <a:ea typeface="+mn-ea"/>
                <a:cs typeface="+mn-cs"/>
              </a:rPr>
              <a:t>is true, then Logical NOT operator will make </a:t>
            </a:r>
          </a:p>
          <a:p>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!(a &amp;&amp; b) is false.</a:t>
            </a:r>
          </a:p>
          <a:p>
            <a:r>
              <a:rPr lang="en-US" sz="1200" kern="1200" dirty="0" smtClean="0">
                <a:solidFill>
                  <a:schemeClr val="tx1"/>
                </a:solidFill>
                <a:latin typeface="+mn-lt"/>
                <a:ea typeface="+mn-ea"/>
                <a:cs typeface="+mn-cs"/>
              </a:rPr>
              <a:t>not</a:t>
            </a:r>
          </a:p>
          <a:p>
            <a:r>
              <a:rPr lang="en-US" sz="1200" kern="1200" dirty="0" smtClean="0">
                <a:solidFill>
                  <a:schemeClr val="tx1"/>
                </a:solidFill>
                <a:latin typeface="+mn-lt"/>
                <a:ea typeface="+mn-ea"/>
                <a:cs typeface="+mn-cs"/>
              </a:rPr>
              <a:t>Called Logical NOT Operator. Use to reverses </a:t>
            </a:r>
          </a:p>
          <a:p>
            <a:r>
              <a:rPr lang="en-US" sz="1200" kern="1200" dirty="0" smtClean="0">
                <a:solidFill>
                  <a:schemeClr val="tx1"/>
                </a:solidFill>
                <a:latin typeface="+mn-lt"/>
                <a:ea typeface="+mn-ea"/>
                <a:cs typeface="+mn-cs"/>
              </a:rPr>
              <a:t>the logical state of its operand. If a condition </a:t>
            </a:r>
          </a:p>
          <a:p>
            <a:r>
              <a:rPr lang="en-US" sz="1200" kern="1200" dirty="0" smtClean="0">
                <a:solidFill>
                  <a:schemeClr val="tx1"/>
                </a:solidFill>
                <a:latin typeface="+mn-lt"/>
                <a:ea typeface="+mn-ea"/>
                <a:cs typeface="+mn-cs"/>
              </a:rPr>
              <a:t>is true, then Logical NOT operator will make </a:t>
            </a:r>
          </a:p>
          <a:p>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not(a &amp;&amp; b) is </a:t>
            </a:r>
          </a:p>
          <a:p>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Ruby Ternary </a:t>
            </a:r>
          </a:p>
          <a:p>
            <a:r>
              <a:rPr lang="en-US" sz="1200" kern="1200" dirty="0" smtClean="0">
                <a:solidFill>
                  <a:schemeClr val="tx1"/>
                </a:solidFill>
                <a:latin typeface="+mn-lt"/>
                <a:ea typeface="+mn-ea"/>
                <a:cs typeface="+mn-cs"/>
              </a:rPr>
              <a:t>O</a:t>
            </a:r>
          </a:p>
          <a:p>
            <a:r>
              <a:rPr lang="en-US" sz="1200" kern="1200" dirty="0" smtClean="0">
                <a:solidFill>
                  <a:schemeClr val="tx1"/>
                </a:solidFill>
                <a:latin typeface="+mn-lt"/>
                <a:ea typeface="+mn-ea"/>
                <a:cs typeface="+mn-cs"/>
              </a:rPr>
              <a:t>perator</a:t>
            </a:r>
          </a:p>
          <a:p>
            <a:r>
              <a:rPr lang="en-US" sz="1200" kern="1200" dirty="0" smtClean="0">
                <a:solidFill>
                  <a:schemeClr val="tx1"/>
                </a:solidFill>
                <a:latin typeface="+mn-lt"/>
                <a:ea typeface="+mn-ea"/>
                <a:cs typeface="+mn-cs"/>
              </a:rPr>
              <a:t>There is one more operator call</a:t>
            </a:r>
          </a:p>
          <a:p>
            <a:r>
              <a:rPr lang="en-US" sz="1200" kern="1200" dirty="0" smtClean="0">
                <a:solidFill>
                  <a:schemeClr val="tx1"/>
                </a:solidFill>
                <a:latin typeface="+mn-lt"/>
                <a:ea typeface="+mn-ea"/>
                <a:cs typeface="+mn-cs"/>
              </a:rPr>
              <a:t>ed Ternary Operator. </a:t>
            </a:r>
          </a:p>
          <a:p>
            <a:r>
              <a:rPr lang="en-US" sz="1200" kern="1200" dirty="0" smtClean="0">
                <a:solidFill>
                  <a:schemeClr val="tx1"/>
                </a:solidFill>
                <a:latin typeface="+mn-lt"/>
                <a:ea typeface="+mn-ea"/>
                <a:cs typeface="+mn-cs"/>
              </a:rPr>
              <a:t>It </a:t>
            </a:r>
          </a:p>
          <a:p>
            <a:r>
              <a:rPr lang="en-US" sz="1200" kern="1200" dirty="0" smtClean="0">
                <a:solidFill>
                  <a:schemeClr val="tx1"/>
                </a:solidFill>
                <a:latin typeface="+mn-lt"/>
                <a:ea typeface="+mn-ea"/>
                <a:cs typeface="+mn-cs"/>
              </a:rPr>
              <a:t>first evaluates an </a:t>
            </a:r>
          </a:p>
          <a:p>
            <a:r>
              <a:rPr lang="en-US" sz="1200" kern="1200" dirty="0" smtClean="0">
                <a:solidFill>
                  <a:schemeClr val="tx1"/>
                </a:solidFill>
                <a:latin typeface="+mn-lt"/>
                <a:ea typeface="+mn-ea"/>
                <a:cs typeface="+mn-cs"/>
              </a:rPr>
              <a:t>expression for a true or false value and then execute</a:t>
            </a:r>
          </a:p>
          <a:p>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one of the two given </a:t>
            </a:r>
          </a:p>
          <a:p>
            <a:r>
              <a:rPr lang="en-US" sz="1200" kern="1200" dirty="0" smtClean="0">
                <a:solidFill>
                  <a:schemeClr val="tx1"/>
                </a:solidFill>
                <a:latin typeface="+mn-lt"/>
                <a:ea typeface="+mn-ea"/>
                <a:cs typeface="+mn-cs"/>
              </a:rPr>
              <a:t>statements depending upon the result of the evaluation. The conditional </a:t>
            </a:r>
          </a:p>
          <a:p>
            <a:r>
              <a:rPr lang="en-US" sz="1200" kern="1200" dirty="0" smtClean="0">
                <a:solidFill>
                  <a:schemeClr val="tx1"/>
                </a:solidFill>
                <a:latin typeface="+mn-lt"/>
                <a:ea typeface="+mn-ea"/>
                <a:cs typeface="+mn-cs"/>
              </a:rPr>
              <a:t>operator has this syntax:</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Conditional Expression</a:t>
            </a:r>
          </a:p>
          <a:p>
            <a:r>
              <a:rPr lang="en-US" sz="1200" kern="1200" dirty="0" smtClean="0">
                <a:solidFill>
                  <a:schemeClr val="tx1"/>
                </a:solidFill>
                <a:latin typeface="+mn-lt"/>
                <a:ea typeface="+mn-ea"/>
                <a:cs typeface="+mn-cs"/>
              </a:rPr>
              <a:t>If Condition is true ? Then value X </a:t>
            </a:r>
          </a:p>
          <a:p>
            <a:r>
              <a:rPr lang="en-US" sz="1200" kern="1200" dirty="0" smtClean="0">
                <a:solidFill>
                  <a:schemeClr val="tx1"/>
                </a:solidFill>
                <a:latin typeface="+mn-lt"/>
                <a:ea typeface="+mn-ea"/>
                <a:cs typeface="+mn-cs"/>
              </a:rPr>
              <a:t>: Otherwise value Y</a:t>
            </a:r>
          </a:p>
          <a:p>
            <a:r>
              <a:rPr lang="en-US" sz="1200" kern="1200" dirty="0" smtClean="0">
                <a:solidFill>
                  <a:schemeClr val="tx1"/>
                </a:solidFill>
                <a:latin typeface="+mn-lt"/>
                <a:ea typeface="+mn-ea"/>
                <a:cs typeface="+mn-cs"/>
              </a:rPr>
              <a:t>Ruby Range </a:t>
            </a:r>
          </a:p>
          <a:p>
            <a:r>
              <a:rPr lang="en-US" sz="1200" kern="1200" dirty="0" smtClean="0">
                <a:solidFill>
                  <a:schemeClr val="tx1"/>
                </a:solidFill>
                <a:latin typeface="+mn-lt"/>
                <a:ea typeface="+mn-ea"/>
                <a:cs typeface="+mn-cs"/>
              </a:rPr>
              <a:t>O</a:t>
            </a:r>
          </a:p>
          <a:p>
            <a:r>
              <a:rPr lang="en-US" sz="1200" kern="1200" dirty="0" smtClean="0">
                <a:solidFill>
                  <a:schemeClr val="tx1"/>
                </a:solidFill>
                <a:latin typeface="+mn-lt"/>
                <a:ea typeface="+mn-ea"/>
                <a:cs typeface="+mn-cs"/>
              </a:rPr>
              <a:t>perators</a:t>
            </a:r>
          </a:p>
          <a:p>
            <a:r>
              <a:rPr lang="en-US" sz="1200" kern="1200" dirty="0" smtClean="0">
                <a:solidFill>
                  <a:schemeClr val="tx1"/>
                </a:solidFill>
                <a:latin typeface="+mn-lt"/>
                <a:ea typeface="+mn-ea"/>
                <a:cs typeface="+mn-cs"/>
              </a:rPr>
              <a:t>Sequence ranges in Ruby are used to create a range of successive values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consisting of a start value, an end 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and a range of values in between.</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42</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Ruby, these sequences are created using the ".." and "..." range operators. </a:t>
            </a:r>
          </a:p>
          <a:p>
            <a:r>
              <a:rPr lang="en-US" sz="1200" kern="1200" dirty="0" smtClean="0">
                <a:solidFill>
                  <a:schemeClr val="tx1"/>
                </a:solidFill>
                <a:latin typeface="+mn-lt"/>
                <a:ea typeface="+mn-ea"/>
                <a:cs typeface="+mn-cs"/>
              </a:rPr>
              <a:t>The two</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dot form creates an inclusive range, while the three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dot form creates a </a:t>
            </a:r>
          </a:p>
          <a:p>
            <a:r>
              <a:rPr lang="en-US" sz="1200" kern="1200" dirty="0" smtClean="0">
                <a:solidFill>
                  <a:schemeClr val="tx1"/>
                </a:solidFill>
                <a:latin typeface="+mn-lt"/>
                <a:ea typeface="+mn-ea"/>
                <a:cs typeface="+mn-cs"/>
              </a:rPr>
              <a:t>range that excludes the specified high value.</a:t>
            </a:r>
          </a:p>
          <a:p>
            <a:r>
              <a:rPr lang="en-US" sz="1200" kern="1200" dirty="0" smtClean="0">
                <a:solidFill>
                  <a:schemeClr val="tx1"/>
                </a:solidFill>
                <a:latin typeface="+mn-lt"/>
                <a:ea typeface="+mn-ea"/>
                <a:cs typeface="+mn-cs"/>
              </a:rPr>
              <a:t>Operator</a:t>
            </a:r>
          </a:p>
          <a:p>
            <a:r>
              <a:rPr lang="en-US" sz="1200" kern="1200" dirty="0" smtClean="0">
                <a:solidFill>
                  <a:schemeClr val="tx1"/>
                </a:solidFill>
                <a:latin typeface="+mn-lt"/>
                <a:ea typeface="+mn-ea"/>
                <a:cs typeface="+mn-cs"/>
              </a:rPr>
              <a:t>Description</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Creates a range from</a:t>
            </a:r>
          </a:p>
          <a:p>
            <a:r>
              <a:rPr lang="en-US" sz="1200" kern="1200" dirty="0" smtClean="0">
                <a:solidFill>
                  <a:schemeClr val="tx1"/>
                </a:solidFill>
                <a:latin typeface="+mn-lt"/>
                <a:ea typeface="+mn-ea"/>
                <a:cs typeface="+mn-cs"/>
              </a:rPr>
              <a:t>start point to </a:t>
            </a:r>
          </a:p>
          <a:p>
            <a:r>
              <a:rPr lang="en-US" sz="1200" kern="1200" dirty="0" smtClean="0">
                <a:solidFill>
                  <a:schemeClr val="tx1"/>
                </a:solidFill>
                <a:latin typeface="+mn-lt"/>
                <a:ea typeface="+mn-ea"/>
                <a:cs typeface="+mn-cs"/>
              </a:rPr>
              <a:t>end point inclusive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1..10 Creates a range from </a:t>
            </a:r>
          </a:p>
          <a:p>
            <a:r>
              <a:rPr lang="en-US" sz="1200" kern="1200" dirty="0" smtClean="0">
                <a:solidFill>
                  <a:schemeClr val="tx1"/>
                </a:solidFill>
                <a:latin typeface="+mn-lt"/>
                <a:ea typeface="+mn-ea"/>
                <a:cs typeface="+mn-cs"/>
              </a:rPr>
              <a:t>1 to 10 inclusive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Creates a range from start point to </a:t>
            </a:r>
          </a:p>
          <a:p>
            <a:r>
              <a:rPr lang="en-US" sz="1200" kern="1200" dirty="0" smtClean="0">
                <a:solidFill>
                  <a:schemeClr val="tx1"/>
                </a:solidFill>
                <a:latin typeface="+mn-lt"/>
                <a:ea typeface="+mn-ea"/>
                <a:cs typeface="+mn-cs"/>
              </a:rPr>
              <a:t>end point exclusive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1...10 Creates a range </a:t>
            </a:r>
          </a:p>
          <a:p>
            <a:r>
              <a:rPr lang="en-US" sz="1200" kern="1200" dirty="0" smtClean="0">
                <a:solidFill>
                  <a:schemeClr val="tx1"/>
                </a:solidFill>
                <a:latin typeface="+mn-lt"/>
                <a:ea typeface="+mn-ea"/>
                <a:cs typeface="+mn-cs"/>
              </a:rPr>
              <a:t>from 1 to 9</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Ruby defined? </a:t>
            </a:r>
          </a:p>
          <a:p>
            <a:r>
              <a:rPr lang="en-US" sz="1200" kern="1200" dirty="0" smtClean="0">
                <a:solidFill>
                  <a:schemeClr val="tx1"/>
                </a:solidFill>
                <a:latin typeface="+mn-lt"/>
                <a:ea typeface="+mn-ea"/>
                <a:cs typeface="+mn-cs"/>
              </a:rPr>
              <a:t>O</a:t>
            </a:r>
          </a:p>
          <a:p>
            <a:r>
              <a:rPr lang="en-US" sz="1200" kern="1200" dirty="0" smtClean="0">
                <a:solidFill>
                  <a:schemeClr val="tx1"/>
                </a:solidFill>
                <a:latin typeface="+mn-lt"/>
                <a:ea typeface="+mn-ea"/>
                <a:cs typeface="+mn-cs"/>
              </a:rPr>
              <a:t>perators</a:t>
            </a:r>
          </a:p>
          <a:p>
            <a:r>
              <a:rPr lang="en-US" sz="1200" kern="1200" dirty="0" smtClean="0">
                <a:solidFill>
                  <a:schemeClr val="tx1"/>
                </a:solidFill>
                <a:latin typeface="+mn-lt"/>
                <a:ea typeface="+mn-ea"/>
                <a:cs typeface="+mn-cs"/>
              </a:rPr>
              <a:t>defined? is a special operator that takes the fo</a:t>
            </a:r>
          </a:p>
          <a:p>
            <a:r>
              <a:rPr lang="en-US" sz="1200" kern="1200" dirty="0" smtClean="0">
                <a:solidFill>
                  <a:schemeClr val="tx1"/>
                </a:solidFill>
                <a:latin typeface="+mn-lt"/>
                <a:ea typeface="+mn-ea"/>
                <a:cs typeface="+mn-cs"/>
              </a:rPr>
              <a:t>rm of a method call to determine </a:t>
            </a:r>
          </a:p>
          <a:p>
            <a:r>
              <a:rPr lang="en-US" sz="1200" kern="1200" dirty="0" smtClean="0">
                <a:solidFill>
                  <a:schemeClr val="tx1"/>
                </a:solidFill>
                <a:latin typeface="+mn-lt"/>
                <a:ea typeface="+mn-ea"/>
                <a:cs typeface="+mn-cs"/>
              </a:rPr>
              <a:t>whether or not the passed expression is defined. It returns a description string </a:t>
            </a:r>
          </a:p>
          <a:p>
            <a:r>
              <a:rPr lang="en-US" sz="1200" kern="1200" dirty="0" smtClean="0">
                <a:solidFill>
                  <a:schemeClr val="tx1"/>
                </a:solidFill>
                <a:latin typeface="+mn-lt"/>
                <a:ea typeface="+mn-ea"/>
                <a:cs typeface="+mn-cs"/>
              </a:rPr>
              <a:t>of the expression, or</a:t>
            </a:r>
          </a:p>
          <a:p>
            <a:r>
              <a:rPr lang="en-US" sz="1200" kern="1200" dirty="0" smtClean="0">
                <a:solidFill>
                  <a:schemeClr val="tx1"/>
                </a:solidFill>
                <a:latin typeface="+mn-lt"/>
                <a:ea typeface="+mn-ea"/>
                <a:cs typeface="+mn-cs"/>
              </a:rPr>
              <a:t>nil</a:t>
            </a:r>
          </a:p>
          <a:p>
            <a:r>
              <a:rPr lang="en-US" sz="1200" kern="1200" dirty="0" smtClean="0">
                <a:solidFill>
                  <a:schemeClr val="tx1"/>
                </a:solidFill>
                <a:latin typeface="+mn-lt"/>
                <a:ea typeface="+mn-ea"/>
                <a:cs typeface="+mn-cs"/>
              </a:rPr>
              <a:t>if the expression isn't defined.</a:t>
            </a:r>
          </a:p>
          <a:p>
            <a:r>
              <a:rPr lang="en-US" sz="1200" kern="1200" dirty="0" smtClean="0">
                <a:solidFill>
                  <a:schemeClr val="tx1"/>
                </a:solidFill>
                <a:latin typeface="+mn-lt"/>
                <a:ea typeface="+mn-ea"/>
                <a:cs typeface="+mn-cs"/>
              </a:rPr>
              <a:t>There are various usage of defined? </a:t>
            </a:r>
          </a:p>
          <a:p>
            <a:r>
              <a:rPr lang="en-US" sz="1200" kern="1200" dirty="0" smtClean="0">
                <a:solidFill>
                  <a:schemeClr val="tx1"/>
                </a:solidFill>
                <a:latin typeface="+mn-lt"/>
                <a:ea typeface="+mn-ea"/>
                <a:cs typeface="+mn-cs"/>
              </a:rPr>
              <a:t>O</a:t>
            </a:r>
          </a:p>
          <a:p>
            <a:r>
              <a:rPr lang="en-US" sz="1200" kern="1200" dirty="0" smtClean="0">
                <a:solidFill>
                  <a:schemeClr val="tx1"/>
                </a:solidFill>
                <a:latin typeface="+mn-lt"/>
                <a:ea typeface="+mn-ea"/>
                <a:cs typeface="+mn-cs"/>
              </a:rPr>
              <a:t>perator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Usage 1</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variable </a:t>
            </a:r>
          </a:p>
          <a:p>
            <a:r>
              <a:rPr lang="en-US" sz="1200" kern="1200" dirty="0" smtClean="0">
                <a:solidFill>
                  <a:schemeClr val="tx1"/>
                </a:solidFill>
                <a:latin typeface="+mn-lt"/>
                <a:ea typeface="+mn-ea"/>
                <a:cs typeface="+mn-cs"/>
              </a:rPr>
              <a:t># True if</a:t>
            </a:r>
          </a:p>
          <a:p>
            <a:r>
              <a:rPr lang="en-US" sz="1200" kern="1200" dirty="0" smtClean="0">
                <a:solidFill>
                  <a:schemeClr val="tx1"/>
                </a:solidFill>
                <a:latin typeface="+mn-lt"/>
                <a:ea typeface="+mn-ea"/>
                <a:cs typeface="+mn-cs"/>
              </a:rPr>
              <a:t>variable is initialized</a:t>
            </a:r>
          </a:p>
          <a:p>
            <a:r>
              <a:rPr lang="en-US" sz="1200" kern="1200" dirty="0" smtClean="0">
                <a:solidFill>
                  <a:schemeClr val="tx1"/>
                </a:solidFill>
                <a:latin typeface="+mn-lt"/>
                <a:ea typeface="+mn-ea"/>
                <a:cs typeface="+mn-cs"/>
              </a:rPr>
              <a:t>For Example</a:t>
            </a:r>
          </a:p>
          <a:p>
            <a:r>
              <a:rPr lang="en-US" sz="1200" kern="1200" dirty="0" smtClean="0">
                <a:solidFill>
                  <a:schemeClr val="tx1"/>
                </a:solidFill>
                <a:latin typeface="+mn-lt"/>
                <a:ea typeface="+mn-ea"/>
                <a:cs typeface="+mn-cs"/>
              </a:rPr>
              <a:t>foo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42</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foo </a:t>
            </a:r>
          </a:p>
          <a:p>
            <a:r>
              <a:rPr lang="en-US" sz="1200" kern="1200" dirty="0" smtClean="0">
                <a:solidFill>
                  <a:schemeClr val="tx1"/>
                </a:solidFill>
                <a:latin typeface="+mn-lt"/>
                <a:ea typeface="+mn-ea"/>
                <a:cs typeface="+mn-cs"/>
              </a:rPr>
              <a:t># =&gt; "local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variable"</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$_ </a:t>
            </a:r>
          </a:p>
          <a:p>
            <a:r>
              <a:rPr lang="en-US" sz="1200" kern="1200" dirty="0" smtClean="0">
                <a:solidFill>
                  <a:schemeClr val="tx1"/>
                </a:solidFill>
                <a:latin typeface="+mn-lt"/>
                <a:ea typeface="+mn-ea"/>
                <a:cs typeface="+mn-cs"/>
              </a:rPr>
              <a:t># =&gt; "global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variable"</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bar </a:t>
            </a:r>
          </a:p>
          <a:p>
            <a:r>
              <a:rPr lang="en-US" sz="1200" kern="1200" dirty="0" smtClean="0">
                <a:solidFill>
                  <a:schemeClr val="tx1"/>
                </a:solidFill>
                <a:latin typeface="+mn-lt"/>
                <a:ea typeface="+mn-ea"/>
                <a:cs typeface="+mn-cs"/>
              </a:rPr>
              <a:t># =&gt; nil (undefined)</a:t>
            </a:r>
          </a:p>
          <a:p>
            <a:r>
              <a:rPr lang="en-US" sz="1200" kern="1200" dirty="0" smtClean="0">
                <a:solidFill>
                  <a:schemeClr val="tx1"/>
                </a:solidFill>
                <a:latin typeface="+mn-lt"/>
                <a:ea typeface="+mn-ea"/>
                <a:cs typeface="+mn-cs"/>
              </a:rPr>
              <a:t>Usage 2</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method_call </a:t>
            </a:r>
          </a:p>
          <a:p>
            <a:r>
              <a:rPr lang="en-US" sz="1200" kern="1200" dirty="0" smtClean="0">
                <a:solidFill>
                  <a:schemeClr val="tx1"/>
                </a:solidFill>
                <a:latin typeface="+mn-lt"/>
                <a:ea typeface="+mn-ea"/>
                <a:cs typeface="+mn-cs"/>
              </a:rPr>
              <a:t># True if a method is defined</a:t>
            </a:r>
          </a:p>
          <a:p>
            <a:r>
              <a:rPr lang="en-US" sz="1200" kern="1200" dirty="0" smtClean="0">
                <a:solidFill>
                  <a:schemeClr val="tx1"/>
                </a:solidFill>
                <a:latin typeface="+mn-lt"/>
                <a:ea typeface="+mn-ea"/>
                <a:cs typeface="+mn-cs"/>
              </a:rPr>
              <a:t>For Example</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 =&gt; "method"</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43</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puts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=&gt; nil (bar is not defined here)</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unpack </a:t>
            </a:r>
          </a:p>
          <a:p>
            <a:r>
              <a:rPr lang="en-US" sz="1200" kern="1200" dirty="0" smtClean="0">
                <a:solidFill>
                  <a:schemeClr val="tx1"/>
                </a:solidFill>
                <a:latin typeface="+mn-lt"/>
                <a:ea typeface="+mn-ea"/>
                <a:cs typeface="+mn-cs"/>
              </a:rPr>
              <a:t># =&gt; nil (not defined here)</a:t>
            </a:r>
          </a:p>
          <a:p>
            <a:r>
              <a:rPr lang="en-US" sz="1200" kern="1200" dirty="0" smtClean="0">
                <a:solidFill>
                  <a:schemeClr val="tx1"/>
                </a:solidFill>
                <a:latin typeface="+mn-lt"/>
                <a:ea typeface="+mn-ea"/>
                <a:cs typeface="+mn-cs"/>
              </a:rPr>
              <a:t>Usage 3</a:t>
            </a:r>
          </a:p>
          <a:p>
            <a:r>
              <a:rPr lang="en-US" sz="1200" kern="1200" dirty="0" smtClean="0">
                <a:solidFill>
                  <a:schemeClr val="tx1"/>
                </a:solidFill>
                <a:latin typeface="+mn-lt"/>
                <a:ea typeface="+mn-ea"/>
                <a:cs typeface="+mn-cs"/>
              </a:rPr>
              <a:t># True if a method exists that can be called with super user</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super</a:t>
            </a:r>
          </a:p>
          <a:p>
            <a:r>
              <a:rPr lang="en-US" sz="1200" kern="1200" dirty="0" smtClean="0">
                <a:solidFill>
                  <a:schemeClr val="tx1"/>
                </a:solidFill>
                <a:latin typeface="+mn-lt"/>
                <a:ea typeface="+mn-ea"/>
                <a:cs typeface="+mn-cs"/>
              </a:rPr>
              <a:t>For Example</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super</a:t>
            </a:r>
          </a:p>
          <a:p>
            <a:r>
              <a:rPr lang="en-US" sz="1200" kern="1200" dirty="0" smtClean="0">
                <a:solidFill>
                  <a:schemeClr val="tx1"/>
                </a:solidFill>
                <a:latin typeface="+mn-lt"/>
                <a:ea typeface="+mn-ea"/>
                <a:cs typeface="+mn-cs"/>
              </a:rPr>
              <a:t># =&gt; "super" (if it c</a:t>
            </a:r>
          </a:p>
          <a:p>
            <a:r>
              <a:rPr lang="en-US" sz="1200" kern="1200" dirty="0" smtClean="0">
                <a:solidFill>
                  <a:schemeClr val="tx1"/>
                </a:solidFill>
                <a:latin typeface="+mn-lt"/>
                <a:ea typeface="+mn-ea"/>
                <a:cs typeface="+mn-cs"/>
              </a:rPr>
              <a:t>an be called)</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super</a:t>
            </a:r>
          </a:p>
          <a:p>
            <a:r>
              <a:rPr lang="en-US" sz="1200" kern="1200" dirty="0" smtClean="0">
                <a:solidFill>
                  <a:schemeClr val="tx1"/>
                </a:solidFill>
                <a:latin typeface="+mn-lt"/>
                <a:ea typeface="+mn-ea"/>
                <a:cs typeface="+mn-cs"/>
              </a:rPr>
              <a:t># =&gt; nil (if it cannot be)</a:t>
            </a:r>
          </a:p>
          <a:p>
            <a:r>
              <a:rPr lang="en-US" sz="1200" kern="1200" dirty="0" smtClean="0">
                <a:solidFill>
                  <a:schemeClr val="tx1"/>
                </a:solidFill>
                <a:latin typeface="+mn-lt"/>
                <a:ea typeface="+mn-ea"/>
                <a:cs typeface="+mn-cs"/>
              </a:rPr>
              <a:t>Usage 4</a:t>
            </a:r>
          </a:p>
          <a:p>
            <a:r>
              <a:rPr lang="en-US" sz="1200" kern="1200" dirty="0" smtClean="0">
                <a:solidFill>
                  <a:schemeClr val="tx1"/>
                </a:solidFill>
                <a:latin typeface="+mn-lt"/>
                <a:ea typeface="+mn-ea"/>
                <a:cs typeface="+mn-cs"/>
              </a:rPr>
              <a:t>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yield</a:t>
            </a:r>
          </a:p>
          <a:p>
            <a:r>
              <a:rPr lang="en-US" sz="1200" kern="1200" dirty="0" smtClean="0">
                <a:solidFill>
                  <a:schemeClr val="tx1"/>
                </a:solidFill>
                <a:latin typeface="+mn-lt"/>
                <a:ea typeface="+mn-ea"/>
                <a:cs typeface="+mn-cs"/>
              </a:rPr>
              <a:t># True if a code block has been passed</a:t>
            </a:r>
          </a:p>
          <a:p>
            <a:r>
              <a:rPr lang="en-US" sz="1200" kern="1200" dirty="0" smtClean="0">
                <a:solidFill>
                  <a:schemeClr val="tx1"/>
                </a:solidFill>
                <a:latin typeface="+mn-lt"/>
                <a:ea typeface="+mn-ea"/>
                <a:cs typeface="+mn-cs"/>
              </a:rPr>
              <a:t>For Example</a:t>
            </a:r>
          </a:p>
          <a:p>
            <a:r>
              <a:rPr lang="en-US" sz="1200" kern="1200" dirty="0" smtClean="0">
                <a:solidFill>
                  <a:schemeClr val="tx1"/>
                </a:solidFill>
                <a:latin typeface="+mn-lt"/>
                <a:ea typeface="+mn-ea"/>
                <a:cs typeface="+mn-cs"/>
              </a:rPr>
              <a:t>defined? yield # =&gt; "yield" (if there is a block passed)</a:t>
            </a:r>
          </a:p>
          <a:p>
            <a:r>
              <a:rPr lang="en-US" sz="1200" kern="1200" dirty="0" smtClean="0">
                <a:solidFill>
                  <a:schemeClr val="tx1"/>
                </a:solidFill>
                <a:latin typeface="+mn-lt"/>
                <a:ea typeface="+mn-ea"/>
                <a:cs typeface="+mn-cs"/>
              </a:rPr>
              <a:t>defined? yield # =&gt; nil (if there is no block)</a:t>
            </a:r>
          </a:p>
          <a:p>
            <a:r>
              <a:rPr lang="en-US" sz="1200" kern="1200" dirty="0" smtClean="0">
                <a:solidFill>
                  <a:schemeClr val="tx1"/>
                </a:solidFill>
                <a:latin typeface="+mn-lt"/>
                <a:ea typeface="+mn-ea"/>
                <a:cs typeface="+mn-cs"/>
              </a:rPr>
              <a:t>Ruby </a:t>
            </a:r>
          </a:p>
          <a:p>
            <a:r>
              <a:rPr lang="en-US" sz="1200" kern="1200" dirty="0" smtClean="0">
                <a:solidFill>
                  <a:schemeClr val="tx1"/>
                </a:solidFill>
                <a:latin typeface="+mn-lt"/>
                <a:ea typeface="+mn-ea"/>
                <a:cs typeface="+mn-cs"/>
              </a:rPr>
              <a:t>D</a:t>
            </a:r>
          </a:p>
          <a:p>
            <a:r>
              <a:rPr lang="en-US" sz="1200" kern="1200" dirty="0" smtClean="0">
                <a:solidFill>
                  <a:schemeClr val="tx1"/>
                </a:solidFill>
                <a:latin typeface="+mn-lt"/>
                <a:ea typeface="+mn-ea"/>
                <a:cs typeface="+mn-cs"/>
              </a:rPr>
              <a:t>ot</a:t>
            </a:r>
          </a:p>
          <a:p>
            <a:r>
              <a:rPr lang="en-US" sz="1200" kern="1200" dirty="0" smtClean="0">
                <a:solidFill>
                  <a:schemeClr val="tx1"/>
                </a:solidFill>
                <a:latin typeface="+mn-lt"/>
                <a:ea typeface="+mn-ea"/>
                <a:cs typeface="+mn-cs"/>
              </a:rPr>
              <a:t>"." and </a:t>
            </a:r>
          </a:p>
          <a:p>
            <a:r>
              <a:rPr lang="en-US" sz="1200" kern="1200" dirty="0" smtClean="0">
                <a:solidFill>
                  <a:schemeClr val="tx1"/>
                </a:solidFill>
                <a:latin typeface="+mn-lt"/>
                <a:ea typeface="+mn-ea"/>
                <a:cs typeface="+mn-cs"/>
              </a:rPr>
              <a:t>D</a:t>
            </a:r>
          </a:p>
          <a:p>
            <a:r>
              <a:rPr lang="en-US" sz="1200" kern="1200" dirty="0" smtClean="0">
                <a:solidFill>
                  <a:schemeClr val="tx1"/>
                </a:solidFill>
                <a:latin typeface="+mn-lt"/>
                <a:ea typeface="+mn-ea"/>
                <a:cs typeface="+mn-cs"/>
              </a:rPr>
              <a:t>ouble Colon "::" Operators</a:t>
            </a:r>
          </a:p>
          <a:p>
            <a:r>
              <a:rPr lang="en-US" sz="1200" kern="1200" dirty="0" smtClean="0">
                <a:solidFill>
                  <a:schemeClr val="tx1"/>
                </a:solidFill>
                <a:latin typeface="+mn-lt"/>
                <a:ea typeface="+mn-ea"/>
                <a:cs typeface="+mn-cs"/>
              </a:rPr>
              <a:t>You call a module method by preceding its name with the module's name and a </a:t>
            </a:r>
          </a:p>
          <a:p>
            <a:r>
              <a:rPr lang="en-US" sz="1200" kern="1200" dirty="0" smtClean="0">
                <a:solidFill>
                  <a:schemeClr val="tx1"/>
                </a:solidFill>
                <a:latin typeface="+mn-lt"/>
                <a:ea typeface="+mn-ea"/>
                <a:cs typeface="+mn-cs"/>
              </a:rPr>
              <a:t>period, and you reference a constant using the module name and two colons.</a:t>
            </a:r>
          </a:p>
          <a:p>
            <a:r>
              <a:rPr lang="en-US" sz="1200" kern="1200" dirty="0" smtClean="0">
                <a:solidFill>
                  <a:schemeClr val="tx1"/>
                </a:solidFill>
                <a:latin typeface="+mn-lt"/>
                <a:ea typeface="+mn-ea"/>
                <a:cs typeface="+mn-cs"/>
              </a:rPr>
              <a:t>The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is a unary operator that allows: constants, instance meth</a:t>
            </a:r>
          </a:p>
          <a:p>
            <a:r>
              <a:rPr lang="en-US" sz="1200" kern="1200" dirty="0" smtClean="0">
                <a:solidFill>
                  <a:schemeClr val="tx1"/>
                </a:solidFill>
                <a:latin typeface="+mn-lt"/>
                <a:ea typeface="+mn-ea"/>
                <a:cs typeface="+mn-cs"/>
              </a:rPr>
              <a:t>ods and class </a:t>
            </a:r>
          </a:p>
          <a:p>
            <a:r>
              <a:rPr lang="en-US" sz="1200" kern="1200" dirty="0" smtClean="0">
                <a:solidFill>
                  <a:schemeClr val="tx1"/>
                </a:solidFill>
                <a:latin typeface="+mn-lt"/>
                <a:ea typeface="+mn-ea"/>
                <a:cs typeface="+mn-cs"/>
              </a:rPr>
              <a:t>methods defined within a class or module, to be accessed from anywhere </a:t>
            </a:r>
          </a:p>
          <a:p>
            <a:r>
              <a:rPr lang="en-US" sz="1200" kern="1200" dirty="0" smtClean="0">
                <a:solidFill>
                  <a:schemeClr val="tx1"/>
                </a:solidFill>
                <a:latin typeface="+mn-lt"/>
                <a:ea typeface="+mn-ea"/>
                <a:cs typeface="+mn-cs"/>
              </a:rPr>
              <a:t>outside the class or module.</a:t>
            </a:r>
          </a:p>
          <a:p>
            <a:r>
              <a:rPr lang="en-US" sz="1200" kern="1200" dirty="0" smtClean="0">
                <a:solidFill>
                  <a:schemeClr val="tx1"/>
                </a:solidFill>
                <a:latin typeface="+mn-lt"/>
                <a:ea typeface="+mn-ea"/>
                <a:cs typeface="+mn-cs"/>
              </a:rPr>
              <a:t>Remember</a:t>
            </a:r>
          </a:p>
          <a:p>
            <a:r>
              <a:rPr lang="en-US" sz="1200" kern="1200" dirty="0" smtClean="0">
                <a:solidFill>
                  <a:schemeClr val="tx1"/>
                </a:solidFill>
                <a:latin typeface="+mn-lt"/>
                <a:ea typeface="+mn-ea"/>
                <a:cs typeface="+mn-cs"/>
              </a:rPr>
              <a:t>in Ruby, classes and methods may be considered constants too.</a:t>
            </a:r>
          </a:p>
          <a:p>
            <a:r>
              <a:rPr lang="en-US" sz="1200" kern="1200" dirty="0" smtClean="0">
                <a:solidFill>
                  <a:schemeClr val="tx1"/>
                </a:solidFill>
                <a:latin typeface="+mn-lt"/>
                <a:ea typeface="+mn-ea"/>
                <a:cs typeface="+mn-cs"/>
              </a:rPr>
              <a:t>You need </a:t>
            </a:r>
          </a:p>
          <a:p>
            <a:r>
              <a:rPr lang="en-US" sz="1200" kern="1200" dirty="0" smtClean="0">
                <a:solidFill>
                  <a:schemeClr val="tx1"/>
                </a:solidFill>
                <a:latin typeface="+mn-lt"/>
                <a:ea typeface="+mn-ea"/>
                <a:cs typeface="+mn-cs"/>
              </a:rPr>
              <a:t>to </a:t>
            </a:r>
          </a:p>
          <a:p>
            <a:r>
              <a:rPr lang="en-US" sz="1200" kern="1200" dirty="0" smtClean="0">
                <a:solidFill>
                  <a:schemeClr val="tx1"/>
                </a:solidFill>
                <a:latin typeface="+mn-lt"/>
                <a:ea typeface="+mn-ea"/>
                <a:cs typeface="+mn-cs"/>
              </a:rPr>
              <a:t>just</a:t>
            </a:r>
          </a:p>
          <a:p>
            <a:r>
              <a:rPr lang="en-US" sz="1200" kern="1200" dirty="0" smtClean="0">
                <a:solidFill>
                  <a:schemeClr val="tx1"/>
                </a:solidFill>
                <a:latin typeface="+mn-lt"/>
                <a:ea typeface="+mn-ea"/>
                <a:cs typeface="+mn-cs"/>
              </a:rPr>
              <a:t>prefix the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Const_name with an expression th</a:t>
            </a:r>
          </a:p>
          <a:p>
            <a:r>
              <a:rPr lang="en-US" sz="1200" kern="1200" dirty="0" smtClean="0">
                <a:solidFill>
                  <a:schemeClr val="tx1"/>
                </a:solidFill>
                <a:latin typeface="+mn-lt"/>
                <a:ea typeface="+mn-ea"/>
                <a:cs typeface="+mn-cs"/>
              </a:rPr>
              <a:t>at returns the </a:t>
            </a:r>
          </a:p>
          <a:p>
            <a:r>
              <a:rPr lang="en-US" sz="1200" kern="1200" dirty="0" smtClean="0">
                <a:solidFill>
                  <a:schemeClr val="tx1"/>
                </a:solidFill>
                <a:latin typeface="+mn-lt"/>
                <a:ea typeface="+mn-ea"/>
                <a:cs typeface="+mn-cs"/>
              </a:rPr>
              <a:t>appropriate class or module object.</a:t>
            </a:r>
          </a:p>
          <a:p>
            <a:r>
              <a:rPr lang="en-US" sz="1200" kern="1200" dirty="0" smtClean="0">
                <a:solidFill>
                  <a:schemeClr val="tx1"/>
                </a:solidFill>
                <a:latin typeface="+mn-lt"/>
                <a:ea typeface="+mn-ea"/>
                <a:cs typeface="+mn-cs"/>
              </a:rPr>
              <a:t>If no prefix expression is used, the main Object class is used by default.</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smtClean="0"/>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x </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modifier</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code </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condition</a:t>
            </a:r>
          </a:p>
          <a:p>
            <a:r>
              <a:rPr lang="en-US" sz="1200" kern="1200" dirty="0" smtClean="0">
                <a:solidFill>
                  <a:schemeClr val="tx1"/>
                </a:solidFill>
                <a:latin typeface="+mn-lt"/>
                <a:ea typeface="+mn-ea"/>
                <a:cs typeface="+mn-cs"/>
              </a:rPr>
              <a:t>Executes</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if the</a:t>
            </a:r>
          </a:p>
          <a:p>
            <a:r>
              <a:rPr lang="en-US" sz="1200" kern="1200" dirty="0" smtClean="0">
                <a:solidFill>
                  <a:schemeClr val="tx1"/>
                </a:solidFill>
                <a:latin typeface="+mn-lt"/>
                <a:ea typeface="+mn-ea"/>
                <a:cs typeface="+mn-cs"/>
              </a:rPr>
              <a:t>conditional</a:t>
            </a:r>
          </a:p>
          <a:p>
            <a:r>
              <a:rPr lang="en-US" sz="1200" kern="1200" dirty="0" smtClean="0">
                <a:solidFill>
                  <a:schemeClr val="tx1"/>
                </a:solidFill>
                <a:latin typeface="+mn-lt"/>
                <a:ea typeface="+mn-ea"/>
                <a:cs typeface="+mn-cs"/>
              </a:rPr>
              <a:t>is true.</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$debug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print</a:t>
            </a:r>
          </a:p>
          <a:p>
            <a:r>
              <a:rPr lang="en-US" sz="1200" kern="1200" dirty="0" smtClean="0">
                <a:solidFill>
                  <a:schemeClr val="tx1"/>
                </a:solidFill>
                <a:latin typeface="+mn-lt"/>
                <a:ea typeface="+mn-ea"/>
                <a:cs typeface="+mn-cs"/>
              </a:rPr>
              <a:t>"debug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$debug</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debug</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conditional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else</a:t>
            </a:r>
          </a:p>
          <a:p>
            <a:r>
              <a:rPr lang="en-US" sz="1200" kern="1200" dirty="0" smtClean="0">
                <a:solidFill>
                  <a:schemeClr val="tx1"/>
                </a:solidFill>
                <a:latin typeface="+mn-lt"/>
                <a:ea typeface="+mn-ea"/>
                <a:cs typeface="+mn-cs"/>
              </a:rPr>
              <a:t>code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Executes</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conditional</a:t>
            </a:r>
          </a:p>
          <a:p>
            <a:r>
              <a:rPr lang="en-US" sz="1200" kern="1200" dirty="0" smtClean="0">
                <a:solidFill>
                  <a:schemeClr val="tx1"/>
                </a:solidFill>
                <a:latin typeface="+mn-lt"/>
                <a:ea typeface="+mn-ea"/>
                <a:cs typeface="+mn-cs"/>
              </a:rPr>
              <a:t>is false. If the</a:t>
            </a:r>
          </a:p>
          <a:p>
            <a:r>
              <a:rPr lang="en-US" sz="1200" kern="1200" dirty="0" smtClean="0">
                <a:solidFill>
                  <a:schemeClr val="tx1"/>
                </a:solidFill>
                <a:latin typeface="+mn-lt"/>
                <a:ea typeface="+mn-ea"/>
                <a:cs typeface="+mn-cs"/>
              </a:rPr>
              <a:t>conditional</a:t>
            </a:r>
          </a:p>
          <a:p>
            <a:r>
              <a:rPr lang="en-US" sz="1200" kern="1200" dirty="0" smtClean="0">
                <a:solidFill>
                  <a:schemeClr val="tx1"/>
                </a:solidFill>
                <a:latin typeface="+mn-lt"/>
                <a:ea typeface="+mn-ea"/>
                <a:cs typeface="+mn-cs"/>
              </a:rPr>
              <a:t>is true, code specified in </a:t>
            </a:r>
          </a:p>
          <a:p>
            <a:r>
              <a:rPr lang="en-US" sz="1200" kern="1200" dirty="0" smtClean="0">
                <a:solidFill>
                  <a:schemeClr val="tx1"/>
                </a:solidFill>
                <a:latin typeface="+mn-lt"/>
                <a:ea typeface="+mn-ea"/>
                <a:cs typeface="+mn-cs"/>
              </a:rPr>
              <a:t>the else clause is executed.</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51</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"x is less than 2"</a:t>
            </a:r>
          </a:p>
          <a:p>
            <a:r>
              <a:rPr lang="en-US" sz="1200" kern="1200" dirty="0" smtClean="0">
                <a:solidFill>
                  <a:schemeClr val="tx1"/>
                </a:solidFill>
                <a:latin typeface="+mn-lt"/>
                <a:ea typeface="+mn-ea"/>
                <a:cs typeface="+mn-cs"/>
              </a:rPr>
              <a:t>else</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"x is greater than 2"</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This will prod</a:t>
            </a:r>
          </a:p>
          <a:p>
            <a:r>
              <a:rPr lang="en-US" sz="1200" kern="1200" dirty="0" smtClean="0">
                <a:solidFill>
                  <a:schemeClr val="tx1"/>
                </a:solidFill>
                <a:latin typeface="+mn-lt"/>
                <a:ea typeface="+mn-ea"/>
                <a:cs typeface="+mn-cs"/>
              </a:rPr>
              <a:t>uce the following result:</a:t>
            </a:r>
          </a:p>
          <a:p>
            <a:r>
              <a:rPr lang="en-US" sz="1200" kern="1200" dirty="0" smtClean="0">
                <a:solidFill>
                  <a:schemeClr val="tx1"/>
                </a:solidFill>
                <a:latin typeface="+mn-lt"/>
                <a:ea typeface="+mn-ea"/>
                <a:cs typeface="+mn-cs"/>
              </a:rPr>
              <a:t>x </a:t>
            </a:r>
          </a:p>
          <a:p>
            <a:r>
              <a:rPr lang="en-US" sz="1200" kern="1200" dirty="0" smtClean="0">
                <a:solidFill>
                  <a:schemeClr val="tx1"/>
                </a:solidFill>
                <a:latin typeface="+mn-lt"/>
                <a:ea typeface="+mn-ea"/>
                <a:cs typeface="+mn-cs"/>
              </a:rPr>
              <a:t>is</a:t>
            </a:r>
          </a:p>
          <a:p>
            <a:r>
              <a:rPr lang="en-US" sz="1200" kern="1200" dirty="0" smtClean="0">
                <a:solidFill>
                  <a:schemeClr val="tx1"/>
                </a:solidFill>
                <a:latin typeface="+mn-lt"/>
                <a:ea typeface="+mn-ea"/>
                <a:cs typeface="+mn-cs"/>
              </a:rPr>
              <a:t>less than </a:t>
            </a:r>
          </a:p>
          <a:p>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modifier</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code </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conditional</a:t>
            </a:r>
          </a:p>
          <a:p>
            <a:r>
              <a:rPr lang="en-US" sz="1200" kern="1200" dirty="0" smtClean="0">
                <a:solidFill>
                  <a:schemeClr val="tx1"/>
                </a:solidFill>
                <a:latin typeface="+mn-lt"/>
                <a:ea typeface="+mn-ea"/>
                <a:cs typeface="+mn-cs"/>
              </a:rPr>
              <a:t>Executes</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conditional</a:t>
            </a:r>
          </a:p>
          <a:p>
            <a:r>
              <a:rPr lang="en-US" sz="1200" kern="1200" dirty="0" smtClean="0">
                <a:solidFill>
                  <a:schemeClr val="tx1"/>
                </a:solidFill>
                <a:latin typeface="+mn-lt"/>
                <a:ea typeface="+mn-ea"/>
                <a:cs typeface="+mn-cs"/>
              </a:rPr>
              <a:t>is false.</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$var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print</a:t>
            </a:r>
          </a:p>
          <a:p>
            <a:r>
              <a:rPr lang="en-US" sz="1200" kern="1200" dirty="0" smtClean="0">
                <a:solidFill>
                  <a:schemeClr val="tx1"/>
                </a:solidFill>
                <a:latin typeface="+mn-lt"/>
                <a:ea typeface="+mn-ea"/>
                <a:cs typeface="+mn-cs"/>
              </a:rPr>
              <a:t>"1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 is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if</a:t>
            </a:r>
          </a:p>
          <a:p>
            <a:r>
              <a:rPr lang="en-US" sz="1200" kern="1200" dirty="0" smtClean="0">
                <a:solidFill>
                  <a:schemeClr val="tx1"/>
                </a:solidFill>
                <a:latin typeface="+mn-lt"/>
                <a:ea typeface="+mn-ea"/>
                <a:cs typeface="+mn-cs"/>
              </a:rPr>
              <a:t>$var</a:t>
            </a:r>
          </a:p>
          <a:p>
            <a:r>
              <a:rPr lang="en-US" sz="1200" kern="1200" dirty="0" smtClean="0">
                <a:solidFill>
                  <a:schemeClr val="tx1"/>
                </a:solidFill>
                <a:latin typeface="+mn-lt"/>
                <a:ea typeface="+mn-ea"/>
                <a:cs typeface="+mn-cs"/>
              </a:rPr>
              <a:t>print</a:t>
            </a:r>
          </a:p>
          <a:p>
            <a:r>
              <a:rPr lang="en-US" sz="1200" kern="1200" dirty="0" smtClean="0">
                <a:solidFill>
                  <a:schemeClr val="tx1"/>
                </a:solidFill>
                <a:latin typeface="+mn-lt"/>
                <a:ea typeface="+mn-ea"/>
                <a:cs typeface="+mn-cs"/>
              </a:rPr>
              <a:t>"2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 is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$var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var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print</a:t>
            </a:r>
          </a:p>
          <a:p>
            <a:r>
              <a:rPr lang="en-US" sz="1200" kern="1200" dirty="0" smtClean="0">
                <a:solidFill>
                  <a:schemeClr val="tx1"/>
                </a:solidFill>
                <a:latin typeface="+mn-lt"/>
                <a:ea typeface="+mn-ea"/>
                <a:cs typeface="+mn-cs"/>
              </a:rPr>
              <a:t>"3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 is set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t>
            </a:r>
          </a:p>
          <a:p>
            <a:r>
              <a:rPr lang="en-US" sz="1200" kern="1200" dirty="0" smtClean="0">
                <a:solidFill>
                  <a:schemeClr val="tx1"/>
                </a:solidFill>
                <a:latin typeface="+mn-lt"/>
                <a:ea typeface="+mn-ea"/>
                <a:cs typeface="+mn-cs"/>
              </a:rPr>
              <a:t>unless</a:t>
            </a:r>
          </a:p>
          <a:p>
            <a:r>
              <a:rPr lang="en-US" sz="1200" kern="1200" dirty="0" smtClean="0">
                <a:solidFill>
                  <a:schemeClr val="tx1"/>
                </a:solidFill>
                <a:latin typeface="+mn-lt"/>
                <a:ea typeface="+mn-ea"/>
                <a:cs typeface="+mn-cs"/>
              </a:rPr>
              <a:t>$var</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1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 is set</a:t>
            </a:r>
          </a:p>
          <a:p>
            <a:r>
              <a:rPr lang="en-US" sz="1200" kern="1200" dirty="0" smtClean="0">
                <a:solidFill>
                  <a:schemeClr val="tx1"/>
                </a:solidFill>
                <a:latin typeface="+mn-lt"/>
                <a:ea typeface="+mn-ea"/>
                <a:cs typeface="+mn-cs"/>
              </a:rPr>
              <a:t>3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 is set</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52</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case</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case</a:t>
            </a:r>
          </a:p>
          <a:p>
            <a:r>
              <a:rPr lang="en-US" sz="1200" kern="1200" dirty="0" smtClean="0">
                <a:solidFill>
                  <a:schemeClr val="tx1"/>
                </a:solidFill>
                <a:latin typeface="+mn-lt"/>
                <a:ea typeface="+mn-ea"/>
                <a:cs typeface="+mn-cs"/>
              </a:rPr>
              <a:t>expression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when</a:t>
            </a:r>
          </a:p>
          <a:p>
            <a:r>
              <a:rPr lang="en-US" sz="1200" kern="1200" dirty="0" smtClean="0">
                <a:solidFill>
                  <a:schemeClr val="tx1"/>
                </a:solidFill>
                <a:latin typeface="+mn-lt"/>
                <a:ea typeface="+mn-ea"/>
                <a:cs typeface="+mn-cs"/>
              </a:rPr>
              <a:t>expression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expression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code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else</a:t>
            </a:r>
          </a:p>
          <a:p>
            <a:r>
              <a:rPr lang="en-US" sz="1200" kern="1200" dirty="0" smtClean="0">
                <a:solidFill>
                  <a:schemeClr val="tx1"/>
                </a:solidFill>
                <a:latin typeface="+mn-lt"/>
                <a:ea typeface="+mn-ea"/>
                <a:cs typeface="+mn-cs"/>
              </a:rPr>
              <a:t>code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Compar</a:t>
            </a:r>
          </a:p>
          <a:p>
            <a:r>
              <a:rPr lang="en-US" sz="1200" kern="1200" dirty="0" smtClean="0">
                <a:solidFill>
                  <a:schemeClr val="tx1"/>
                </a:solidFill>
                <a:latin typeface="+mn-lt"/>
                <a:ea typeface="+mn-ea"/>
                <a:cs typeface="+mn-cs"/>
              </a:rPr>
              <a:t>es the</a:t>
            </a:r>
          </a:p>
          <a:p>
            <a:r>
              <a:rPr lang="en-US" sz="1200" kern="1200" dirty="0" smtClean="0">
                <a:solidFill>
                  <a:schemeClr val="tx1"/>
                </a:solidFill>
                <a:latin typeface="+mn-lt"/>
                <a:ea typeface="+mn-ea"/>
                <a:cs typeface="+mn-cs"/>
              </a:rPr>
              <a:t>expression</a:t>
            </a:r>
          </a:p>
          <a:p>
            <a:r>
              <a:rPr lang="en-US" sz="1200" kern="1200" dirty="0" smtClean="0">
                <a:solidFill>
                  <a:schemeClr val="tx1"/>
                </a:solidFill>
                <a:latin typeface="+mn-lt"/>
                <a:ea typeface="+mn-ea"/>
                <a:cs typeface="+mn-cs"/>
              </a:rPr>
              <a:t>specified by case and that specified by when using the </a:t>
            </a:r>
          </a:p>
          <a:p>
            <a:r>
              <a:rPr lang="en-US" sz="1200" kern="1200" dirty="0" smtClean="0">
                <a:solidFill>
                  <a:schemeClr val="tx1"/>
                </a:solidFill>
                <a:latin typeface="+mn-lt"/>
                <a:ea typeface="+mn-ea"/>
                <a:cs typeface="+mn-cs"/>
              </a:rPr>
              <a:t>=== operator and executes the</a:t>
            </a:r>
          </a:p>
          <a:p>
            <a:r>
              <a:rPr lang="en-US" sz="1200" kern="1200" dirty="0" smtClean="0">
                <a:solidFill>
                  <a:schemeClr val="tx1"/>
                </a:solidFill>
                <a:latin typeface="+mn-lt"/>
                <a:ea typeface="+mn-ea"/>
                <a:cs typeface="+mn-cs"/>
              </a:rPr>
              <a:t>code</a:t>
            </a:r>
          </a:p>
          <a:p>
            <a:r>
              <a:rPr lang="en-US" sz="1200" kern="1200" dirty="0" smtClean="0">
                <a:solidFill>
                  <a:schemeClr val="tx1"/>
                </a:solidFill>
                <a:latin typeface="+mn-lt"/>
                <a:ea typeface="+mn-ea"/>
                <a:cs typeface="+mn-cs"/>
              </a:rPr>
              <a:t>of the when clause that matches.</a:t>
            </a:r>
          </a:p>
          <a:p>
            <a:r>
              <a:rPr lang="en-US" sz="1200" kern="1200" dirty="0" smtClean="0">
                <a:solidFill>
                  <a:schemeClr val="tx1"/>
                </a:solidFill>
                <a:latin typeface="+mn-lt"/>
                <a:ea typeface="+mn-ea"/>
                <a:cs typeface="+mn-cs"/>
              </a:rPr>
              <a:t>The</a:t>
            </a:r>
          </a:p>
          <a:p>
            <a:r>
              <a:rPr lang="en-US" sz="1200" kern="1200" dirty="0" smtClean="0">
                <a:solidFill>
                  <a:schemeClr val="tx1"/>
                </a:solidFill>
                <a:latin typeface="+mn-lt"/>
                <a:ea typeface="+mn-ea"/>
                <a:cs typeface="+mn-cs"/>
              </a:rPr>
              <a:t>expression</a:t>
            </a:r>
          </a:p>
          <a:p>
            <a:r>
              <a:rPr lang="en-US" sz="1200" kern="1200" dirty="0" smtClean="0">
                <a:solidFill>
                  <a:schemeClr val="tx1"/>
                </a:solidFill>
                <a:latin typeface="+mn-lt"/>
                <a:ea typeface="+mn-ea"/>
                <a:cs typeface="+mn-cs"/>
              </a:rPr>
              <a:t>specified by the when clause is evaluated as the left operand. If </a:t>
            </a:r>
          </a:p>
          <a:p>
            <a:r>
              <a:rPr lang="en-US" sz="1200" kern="1200" dirty="0" smtClean="0">
                <a:solidFill>
                  <a:schemeClr val="tx1"/>
                </a:solidFill>
                <a:latin typeface="+mn-lt"/>
                <a:ea typeface="+mn-ea"/>
                <a:cs typeface="+mn-cs"/>
              </a:rPr>
              <a:t>no when clauses match,</a:t>
            </a:r>
          </a:p>
          <a:p>
            <a:r>
              <a:rPr lang="en-US" sz="1200" kern="1200" dirty="0" smtClean="0">
                <a:solidFill>
                  <a:schemeClr val="tx1"/>
                </a:solidFill>
                <a:latin typeface="+mn-lt"/>
                <a:ea typeface="+mn-ea"/>
                <a:cs typeface="+mn-cs"/>
              </a:rPr>
              <a:t>case</a:t>
            </a:r>
          </a:p>
          <a:p>
            <a:r>
              <a:rPr lang="en-US" sz="1200" kern="1200" dirty="0" smtClean="0">
                <a:solidFill>
                  <a:schemeClr val="tx1"/>
                </a:solidFill>
                <a:latin typeface="+mn-lt"/>
                <a:ea typeface="+mn-ea"/>
                <a:cs typeface="+mn-cs"/>
              </a:rPr>
              <a:t>executes the code of the</a:t>
            </a:r>
          </a:p>
          <a:p>
            <a:r>
              <a:rPr lang="en-US" sz="1200" kern="1200" dirty="0" smtClean="0">
                <a:solidFill>
                  <a:schemeClr val="tx1"/>
                </a:solidFill>
                <a:latin typeface="+mn-lt"/>
                <a:ea typeface="+mn-ea"/>
                <a:cs typeface="+mn-cs"/>
              </a:rPr>
              <a:t>else</a:t>
            </a:r>
          </a:p>
          <a:p>
            <a:r>
              <a:rPr lang="en-US" sz="1200" kern="1200" dirty="0" smtClean="0">
                <a:solidFill>
                  <a:schemeClr val="tx1"/>
                </a:solidFill>
                <a:latin typeface="+mn-lt"/>
                <a:ea typeface="+mn-ea"/>
                <a:cs typeface="+mn-cs"/>
              </a:rPr>
              <a:t>clause.</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A module is like a class. Except that it can’t be instantiated or subclassed.</a:t>
            </a:r>
          </a:p>
          <a:p>
            <a:r>
              <a:rPr lang="en-US" sz="1200" kern="1200" dirty="0" smtClean="0">
                <a:solidFill>
                  <a:schemeClr val="tx1"/>
                </a:solidFill>
                <a:latin typeface="+mn-lt"/>
                <a:ea typeface="+mn-ea"/>
                <a:cs typeface="+mn-cs"/>
              </a:rPr>
              <a:t>In OOP paradigm you would store methods &amp; variables that represent variables in a single class. Say you want to create an Employee representation then the employee’s name, age, salary, etc. would all go inside a Employee class, in a file called Employee.rb</a:t>
            </a:r>
          </a:p>
          <a:p>
            <a:r>
              <a:rPr lang="en-US" sz="1200" kern="1200" dirty="0" smtClean="0">
                <a:solidFill>
                  <a:schemeClr val="tx1"/>
                </a:solidFill>
                <a:latin typeface="+mn-lt"/>
                <a:ea typeface="+mn-ea"/>
                <a:cs typeface="+mn-cs"/>
              </a:rPr>
              <a:t>Any methods that act on those variables would also go inside that class.</a:t>
            </a:r>
          </a:p>
          <a:p>
            <a:r>
              <a:rPr lang="en-US" sz="1200" kern="1200" dirty="0" smtClean="0">
                <a:solidFill>
                  <a:schemeClr val="tx1"/>
                </a:solidFill>
                <a:latin typeface="+mn-lt"/>
                <a:ea typeface="+mn-ea"/>
                <a:cs typeface="+mn-cs"/>
              </a:rPr>
              <a:t>You can achieve the same effect by putting all the variables and methods inside a Employee module:</a:t>
            </a:r>
          </a:p>
          <a:p>
            <a:r>
              <a:rPr lang="en-US" sz="1200" kern="1200" dirty="0" smtClean="0">
                <a:solidFill>
                  <a:schemeClr val="tx1"/>
                </a:solidFill>
                <a:latin typeface="+mn-lt"/>
                <a:ea typeface="+mn-ea"/>
                <a:cs typeface="+mn-cs"/>
              </a:rPr>
              <a:t>module Employee</a:t>
            </a:r>
          </a:p>
          <a:p>
            <a:r>
              <a:rPr lang="en-US" sz="1200" kern="1200" dirty="0" smtClean="0">
                <a:solidFill>
                  <a:schemeClr val="tx1"/>
                </a:solidFill>
                <a:latin typeface="+mn-lt"/>
                <a:ea typeface="+mn-ea"/>
                <a:cs typeface="+mn-cs"/>
              </a:rPr>
              <a:t>  ..variables.</a:t>
            </a:r>
          </a:p>
          <a:p>
            <a:r>
              <a:rPr lang="en-US" sz="1200" kern="1200" dirty="0" smtClean="0">
                <a:solidFill>
                  <a:schemeClr val="tx1"/>
                </a:solidFill>
                <a:latin typeface="+mn-lt"/>
                <a:ea typeface="+mn-ea"/>
                <a:cs typeface="+mn-cs"/>
              </a:rPr>
              <a:t>  ...methods</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The main difference between the class &amp; module is that a module cannot be instantiated or subclassed.</a:t>
            </a:r>
          </a:p>
          <a:p>
            <a:r>
              <a:rPr lang="en-US" sz="1200" kern="1200" dirty="0" smtClean="0">
                <a:solidFill>
                  <a:schemeClr val="tx1"/>
                </a:solidFill>
                <a:latin typeface="+mn-lt"/>
                <a:ea typeface="+mn-ea"/>
                <a:cs typeface="+mn-cs"/>
              </a:rPr>
              <a:t>Module are better suited for library type classes such as Math library, etc. </a:t>
            </a:r>
          </a:p>
          <a:p>
            <a:r>
              <a:rPr lang="en-US" sz="1200" b="1" kern="1200" dirty="0" smtClean="0">
                <a:solidFill>
                  <a:schemeClr val="tx1"/>
                </a:solidFill>
                <a:latin typeface="+mn-lt"/>
                <a:ea typeface="+mn-ea"/>
                <a:cs typeface="+mn-cs"/>
              </a:rPr>
              <a:t>Does Ruby support multiple inheritance?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Ruby does not support multiple inheritance.</a:t>
            </a:r>
          </a:p>
          <a:p>
            <a:r>
              <a:rPr lang="en-US" sz="1200" b="1" kern="1200" dirty="0" smtClean="0">
                <a:solidFill>
                  <a:schemeClr val="tx1"/>
                </a:solidFill>
                <a:latin typeface="+mn-lt"/>
                <a:ea typeface="+mn-ea"/>
                <a:cs typeface="+mn-cs"/>
              </a:rPr>
              <a:t>How can you achieve the same effect as multiple inheritance using Ruby? What is mixin?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Ruby offers a very neat alternative concept called mixin. Modules can be imported inside other class using mixin. They are then mixed-in with the class in which they are imported.</a:t>
            </a:r>
          </a:p>
          <a:p>
            <a:r>
              <a:rPr lang="en-US" sz="1200" kern="1200" dirty="0" smtClean="0">
                <a:solidFill>
                  <a:schemeClr val="tx1"/>
                </a:solidFill>
                <a:latin typeface="+mn-lt"/>
                <a:ea typeface="+mn-ea"/>
                <a:cs typeface="+mn-cs"/>
              </a:rPr>
              <a:t>Here’s an example:</a:t>
            </a:r>
          </a:p>
          <a:p>
            <a:r>
              <a:rPr lang="en-US" sz="1200" kern="1200" dirty="0" smtClean="0">
                <a:solidFill>
                  <a:schemeClr val="tx1"/>
                </a:solidFill>
                <a:latin typeface="+mn-lt"/>
                <a:ea typeface="+mn-ea"/>
                <a:cs typeface="+mn-cs"/>
              </a:rPr>
              <a:t>module Debug</a:t>
            </a:r>
          </a:p>
          <a:p>
            <a:r>
              <a:rPr lang="en-US" sz="1200" kern="1200" dirty="0" smtClean="0">
                <a:solidFill>
                  <a:schemeClr val="tx1"/>
                </a:solidFill>
                <a:latin typeface="+mn-lt"/>
                <a:ea typeface="+mn-ea"/>
                <a:cs typeface="+mn-cs"/>
              </a:rPr>
              <a:t>  def whoAmI?</a:t>
            </a:r>
          </a:p>
          <a:p>
            <a:r>
              <a:rPr lang="en-US" sz="1200" kern="1200" dirty="0" smtClean="0">
                <a:solidFill>
                  <a:schemeClr val="tx1"/>
                </a:solidFill>
                <a:latin typeface="+mn-lt"/>
                <a:ea typeface="+mn-ea"/>
                <a:cs typeface="+mn-cs"/>
              </a:rPr>
              <a:t>    "I am #{self.to_s}"</a:t>
            </a:r>
          </a:p>
          <a:p>
            <a:r>
              <a:rPr lang="en-US" sz="1200" kern="1200" dirty="0" smtClean="0">
                <a:solidFill>
                  <a:schemeClr val="tx1"/>
                </a:solidFill>
                <a:latin typeface="+mn-lt"/>
                <a:ea typeface="+mn-ea"/>
                <a:cs typeface="+mn-cs"/>
              </a:rPr>
              <a:t>  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class Photo</a:t>
            </a:r>
          </a:p>
          <a:p>
            <a:r>
              <a:rPr lang="en-US" sz="1200" kern="1200" dirty="0" smtClean="0">
                <a:solidFill>
                  <a:schemeClr val="tx1"/>
                </a:solidFill>
                <a:latin typeface="+mn-lt"/>
                <a:ea typeface="+mn-ea"/>
                <a:cs typeface="+mn-cs"/>
              </a:rPr>
              <a:t> include Debug</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ph = Photo.new</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 am : #&lt;Photo:0x007f8ea218b270&gt;"</a:t>
            </a:r>
          </a:p>
          <a:p>
            <a:r>
              <a:rPr lang="en-US" sz="1200" kern="1200" dirty="0" smtClean="0">
                <a:solidFill>
                  <a:schemeClr val="tx1"/>
                </a:solidFill>
                <a:latin typeface="+mn-lt"/>
                <a:ea typeface="+mn-ea"/>
                <a:cs typeface="+mn-cs"/>
              </a:rPr>
              <a:t>As you can see above the class Debug and it’s method “whoamI?” were mixed-in (added) with the class Photo.</a:t>
            </a:r>
          </a:p>
          <a:p>
            <a:r>
              <a:rPr lang="en-US" sz="1200" kern="1200" dirty="0" smtClean="0">
                <a:solidFill>
                  <a:schemeClr val="tx1"/>
                </a:solidFill>
                <a:latin typeface="+mn-lt"/>
                <a:ea typeface="+mn-ea"/>
                <a:cs typeface="+mn-cs"/>
              </a:rPr>
              <a:t>That’s why you can now create an instance of the Photo class and call the whoAmI? method.</a:t>
            </a:r>
          </a:p>
          <a:p>
            <a:r>
              <a:rPr lang="en-US" sz="1200" kern="1200" dirty="0" smtClean="0">
                <a:solidFill>
                  <a:schemeClr val="tx1"/>
                </a:solidFill>
                <a:latin typeface="+mn-lt"/>
                <a:ea typeface="+mn-ea"/>
                <a:cs typeface="+mn-cs"/>
              </a:rPr>
              <a:t>ph.whoAmI?</a:t>
            </a:r>
          </a:p>
          <a:p>
            <a:r>
              <a:rPr lang="en-US" sz="1200" kern="1200" dirty="0" smtClean="0">
                <a:solidFill>
                  <a:schemeClr val="tx1"/>
                </a:solidFill>
                <a:latin typeface="+mn-lt"/>
                <a:ea typeface="+mn-ea"/>
                <a:cs typeface="+mn-cs"/>
              </a:rPr>
              <a:t> =&gt; "I am : #&lt;Phonograph:0x007f8ea218b270&gt;" </a:t>
            </a:r>
          </a:p>
          <a:p>
            <a:r>
              <a:rPr lang="en-US" sz="1200" kern="1200" dirty="0" smtClean="0">
                <a:solidFill>
                  <a:schemeClr val="tx1"/>
                </a:solidFill>
                <a:latin typeface="+mn-lt"/>
                <a:ea typeface="+mn-ea"/>
                <a:cs typeface="+mn-cs"/>
              </a:rPr>
              <a:t>Modules are a way of grouping together methods, classes, and constants. </a:t>
            </a:r>
          </a:p>
          <a:p>
            <a:r>
              <a:rPr lang="en-US" sz="1200" kern="1200" dirty="0" smtClean="0">
                <a:solidFill>
                  <a:schemeClr val="tx1"/>
                </a:solidFill>
                <a:latin typeface="+mn-lt"/>
                <a:ea typeface="+mn-ea"/>
                <a:cs typeface="+mn-cs"/>
              </a:rPr>
              <a:t>Modules give you two maj</a:t>
            </a:r>
          </a:p>
          <a:p>
            <a:r>
              <a:rPr lang="en-US" sz="1200" kern="1200" dirty="0" smtClean="0">
                <a:solidFill>
                  <a:schemeClr val="tx1"/>
                </a:solidFill>
                <a:latin typeface="+mn-lt"/>
                <a:ea typeface="+mn-ea"/>
                <a:cs typeface="+mn-cs"/>
              </a:rPr>
              <a:t>or benefits.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Modules provide a</a:t>
            </a:r>
          </a:p>
          <a:p>
            <a:r>
              <a:rPr lang="en-US" sz="1200" kern="1200" dirty="0" smtClean="0">
                <a:solidFill>
                  <a:schemeClr val="tx1"/>
                </a:solidFill>
                <a:latin typeface="+mn-lt"/>
                <a:ea typeface="+mn-ea"/>
                <a:cs typeface="+mn-cs"/>
              </a:rPr>
              <a:t>namespace</a:t>
            </a:r>
          </a:p>
          <a:p>
            <a:r>
              <a:rPr lang="en-US" sz="1200" kern="1200" dirty="0" smtClean="0">
                <a:solidFill>
                  <a:schemeClr val="tx1"/>
                </a:solidFill>
                <a:latin typeface="+mn-lt"/>
                <a:ea typeface="+mn-ea"/>
                <a:cs typeface="+mn-cs"/>
              </a:rPr>
              <a:t>and prevent name clashes.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Modules implement the</a:t>
            </a:r>
          </a:p>
          <a:p>
            <a:r>
              <a:rPr lang="en-US" sz="1200" kern="1200" dirty="0" smtClean="0">
                <a:solidFill>
                  <a:schemeClr val="tx1"/>
                </a:solidFill>
                <a:latin typeface="+mn-lt"/>
                <a:ea typeface="+mn-ea"/>
                <a:cs typeface="+mn-cs"/>
              </a:rPr>
              <a:t>mixin</a:t>
            </a:r>
          </a:p>
          <a:p>
            <a:r>
              <a:rPr lang="en-US" sz="1200" kern="1200" dirty="0" smtClean="0">
                <a:solidFill>
                  <a:schemeClr val="tx1"/>
                </a:solidFill>
                <a:latin typeface="+mn-lt"/>
                <a:ea typeface="+mn-ea"/>
                <a:cs typeface="+mn-cs"/>
              </a:rPr>
              <a:t>facility.</a:t>
            </a:r>
          </a:p>
          <a:p>
            <a:r>
              <a:rPr lang="en-US" sz="1200" kern="1200" dirty="0" smtClean="0">
                <a:solidFill>
                  <a:schemeClr val="tx1"/>
                </a:solidFill>
                <a:latin typeface="+mn-lt"/>
                <a:ea typeface="+mn-ea"/>
                <a:cs typeface="+mn-cs"/>
              </a:rPr>
              <a:t>Modules define a namespace, a sandbox in which your methods and constants </a:t>
            </a:r>
          </a:p>
          <a:p>
            <a:r>
              <a:rPr lang="en-US" sz="1200" kern="1200" dirty="0" smtClean="0">
                <a:solidFill>
                  <a:schemeClr val="tx1"/>
                </a:solidFill>
                <a:latin typeface="+mn-lt"/>
                <a:ea typeface="+mn-ea"/>
                <a:cs typeface="+mn-cs"/>
              </a:rPr>
              <a:t>can play without having to worry about being stepped on by other methods </a:t>
            </a:r>
          </a:p>
          <a:p>
            <a:r>
              <a:rPr lang="en-US" sz="1200" kern="1200" dirty="0" smtClean="0">
                <a:solidFill>
                  <a:schemeClr val="tx1"/>
                </a:solidFill>
                <a:latin typeface="+mn-lt"/>
                <a:ea typeface="+mn-ea"/>
                <a:cs typeface="+mn-cs"/>
              </a:rPr>
              <a:t>and </a:t>
            </a:r>
          </a:p>
          <a:p>
            <a:r>
              <a:rPr lang="en-US" sz="1200" kern="1200" dirty="0" smtClean="0">
                <a:solidFill>
                  <a:schemeClr val="tx1"/>
                </a:solidFill>
                <a:latin typeface="+mn-lt"/>
                <a:ea typeface="+mn-ea"/>
                <a:cs typeface="+mn-cs"/>
              </a:rPr>
              <a:t>constants.</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module</a:t>
            </a:r>
          </a:p>
          <a:p>
            <a:r>
              <a:rPr lang="en-US" sz="1200" kern="1200" dirty="0" smtClean="0">
                <a:solidFill>
                  <a:schemeClr val="tx1"/>
                </a:solidFill>
                <a:latin typeface="+mn-lt"/>
                <a:ea typeface="+mn-ea"/>
                <a:cs typeface="+mn-cs"/>
              </a:rPr>
              <a:t>Identifier</a:t>
            </a:r>
          </a:p>
          <a:p>
            <a:r>
              <a:rPr lang="en-US" sz="1200" kern="1200" dirty="0" smtClean="0">
                <a:solidFill>
                  <a:schemeClr val="tx1"/>
                </a:solidFill>
                <a:latin typeface="+mn-lt"/>
                <a:ea typeface="+mn-ea"/>
                <a:cs typeface="+mn-cs"/>
              </a:rPr>
              <a:t>statement1</a:t>
            </a:r>
          </a:p>
          <a:p>
            <a:r>
              <a:rPr lang="en-US" sz="1200" kern="1200" dirty="0" smtClean="0">
                <a:solidFill>
                  <a:schemeClr val="tx1"/>
                </a:solidFill>
                <a:latin typeface="+mn-lt"/>
                <a:ea typeface="+mn-ea"/>
                <a:cs typeface="+mn-cs"/>
              </a:rPr>
              <a:t>statement2</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Module constants are named just like class constants, with an initial uppercase </a:t>
            </a:r>
          </a:p>
          <a:p>
            <a:r>
              <a:rPr lang="en-US" sz="1200" kern="1200" dirty="0" smtClean="0">
                <a:solidFill>
                  <a:schemeClr val="tx1"/>
                </a:solidFill>
                <a:latin typeface="+mn-lt"/>
                <a:ea typeface="+mn-ea"/>
                <a:cs typeface="+mn-cs"/>
              </a:rPr>
              <a:t>letter. The method definitions look similar, too: Module methods are defined just </a:t>
            </a:r>
          </a:p>
          <a:p>
            <a:r>
              <a:rPr lang="en-US" sz="1200" kern="1200" dirty="0" smtClean="0">
                <a:solidFill>
                  <a:schemeClr val="tx1"/>
                </a:solidFill>
                <a:latin typeface="+mn-lt"/>
                <a:ea typeface="+mn-ea"/>
                <a:cs typeface="+mn-cs"/>
              </a:rPr>
              <a:t>like c</a:t>
            </a:r>
          </a:p>
          <a:p>
            <a:r>
              <a:rPr lang="en-US" sz="1200" kern="1200" dirty="0" smtClean="0">
                <a:solidFill>
                  <a:schemeClr val="tx1"/>
                </a:solidFill>
                <a:latin typeface="+mn-lt"/>
                <a:ea typeface="+mn-ea"/>
                <a:cs typeface="+mn-cs"/>
              </a:rPr>
              <a:t>lass methods.</a:t>
            </a:r>
          </a:p>
          <a:p>
            <a:r>
              <a:rPr lang="en-US" sz="1200" kern="1200" dirty="0" smtClean="0">
                <a:solidFill>
                  <a:schemeClr val="tx1"/>
                </a:solidFill>
                <a:latin typeface="+mn-lt"/>
                <a:ea typeface="+mn-ea"/>
                <a:cs typeface="+mn-cs"/>
              </a:rPr>
              <a:t>As with class methods, you call a module method by preceding its name with the </a:t>
            </a:r>
          </a:p>
          <a:p>
            <a:r>
              <a:rPr lang="en-US" sz="1200" kern="1200" dirty="0" smtClean="0">
                <a:solidFill>
                  <a:schemeClr val="tx1"/>
                </a:solidFill>
                <a:latin typeface="+mn-lt"/>
                <a:ea typeface="+mn-ea"/>
                <a:cs typeface="+mn-cs"/>
              </a:rPr>
              <a:t>module's name and a period, and you reference a constant using the module </a:t>
            </a:r>
          </a:p>
          <a:p>
            <a:r>
              <a:rPr lang="en-US" sz="1200" kern="1200" dirty="0" smtClean="0">
                <a:solidFill>
                  <a:schemeClr val="tx1"/>
                </a:solidFill>
                <a:latin typeface="+mn-lt"/>
                <a:ea typeface="+mn-ea"/>
                <a:cs typeface="+mn-cs"/>
              </a:rPr>
              <a:t>name and two colons.</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 Module defined in trig.rb file</a:t>
            </a:r>
          </a:p>
          <a:p>
            <a:r>
              <a:rPr lang="en-US" sz="1200" kern="1200" dirty="0" smtClean="0">
                <a:solidFill>
                  <a:schemeClr val="tx1"/>
                </a:solidFill>
                <a:latin typeface="+mn-lt"/>
                <a:ea typeface="+mn-ea"/>
                <a:cs typeface="+mn-cs"/>
              </a:rPr>
              <a:t>module</a:t>
            </a:r>
          </a:p>
          <a:p>
            <a:r>
              <a:rPr lang="en-US" sz="1200" kern="1200" dirty="0" smtClean="0">
                <a:solidFill>
                  <a:schemeClr val="tx1"/>
                </a:solidFill>
                <a:latin typeface="+mn-lt"/>
                <a:ea typeface="+mn-ea"/>
                <a:cs typeface="+mn-cs"/>
              </a:rPr>
              <a:t>T</a:t>
            </a:r>
          </a:p>
          <a:p>
            <a:r>
              <a:rPr lang="en-US" sz="1200" kern="1200" dirty="0" smtClean="0">
                <a:solidFill>
                  <a:schemeClr val="tx1"/>
                </a:solidFill>
                <a:latin typeface="+mn-lt"/>
                <a:ea typeface="+mn-ea"/>
                <a:cs typeface="+mn-cs"/>
              </a:rPr>
              <a:t>rig</a:t>
            </a:r>
          </a:p>
          <a:p>
            <a:r>
              <a:rPr lang="en-US" sz="1200" kern="1200" dirty="0" smtClean="0">
                <a:solidFill>
                  <a:schemeClr val="tx1"/>
                </a:solidFill>
                <a:latin typeface="+mn-lt"/>
                <a:ea typeface="+mn-ea"/>
                <a:cs typeface="+mn-cs"/>
              </a:rPr>
              <a:t>PI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3.141592654</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Trig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12. MODULES AND MIXI</a:t>
            </a:r>
          </a:p>
          <a:p>
            <a:r>
              <a:rPr lang="en-US" sz="1200" kern="1200" dirty="0" smtClean="0">
                <a:solidFill>
                  <a:schemeClr val="tx1"/>
                </a:solidFill>
                <a:latin typeface="+mn-lt"/>
                <a:ea typeface="+mn-ea"/>
                <a:cs typeface="+mn-cs"/>
              </a:rPr>
              <a:t>NS</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74</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Trig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cos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x</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We can define one more module with </a:t>
            </a:r>
          </a:p>
          <a:p>
            <a:r>
              <a:rPr lang="en-US" sz="1200" kern="1200" dirty="0" smtClean="0">
                <a:solidFill>
                  <a:schemeClr val="tx1"/>
                </a:solidFill>
                <a:latin typeface="+mn-lt"/>
                <a:ea typeface="+mn-ea"/>
                <a:cs typeface="+mn-cs"/>
              </a:rPr>
              <a:t>the </a:t>
            </a:r>
          </a:p>
          <a:p>
            <a:r>
              <a:rPr lang="en-US" sz="1200" kern="1200" dirty="0" smtClean="0">
                <a:solidFill>
                  <a:schemeClr val="tx1"/>
                </a:solidFill>
                <a:latin typeface="+mn-lt"/>
                <a:ea typeface="+mn-ea"/>
                <a:cs typeface="+mn-cs"/>
              </a:rPr>
              <a:t>same function name but different </a:t>
            </a:r>
          </a:p>
          <a:p>
            <a:r>
              <a:rPr lang="en-US" sz="1200" kern="1200" dirty="0" smtClean="0">
                <a:solidFill>
                  <a:schemeClr val="tx1"/>
                </a:solidFill>
                <a:latin typeface="+mn-lt"/>
                <a:ea typeface="+mn-ea"/>
                <a:cs typeface="+mn-cs"/>
              </a:rPr>
              <a:t>functionality:</a:t>
            </a:r>
          </a:p>
          <a:p>
            <a:r>
              <a:rPr lang="en-US" sz="1200" kern="1200" dirty="0" smtClean="0">
                <a:solidFill>
                  <a:schemeClr val="tx1"/>
                </a:solidFill>
                <a:latin typeface="+mn-lt"/>
                <a:ea typeface="+mn-ea"/>
                <a:cs typeface="+mn-cs"/>
              </a:rPr>
              <a:t>#!/usr/bin/ruby</a:t>
            </a:r>
          </a:p>
          <a:p>
            <a:r>
              <a:rPr lang="en-US" sz="1200" kern="1200" dirty="0" smtClean="0">
                <a:solidFill>
                  <a:schemeClr val="tx1"/>
                </a:solidFill>
                <a:latin typeface="+mn-lt"/>
                <a:ea typeface="+mn-ea"/>
                <a:cs typeface="+mn-cs"/>
              </a:rPr>
              <a:t># Module defined in moral.rb file</a:t>
            </a:r>
          </a:p>
          <a:p>
            <a:r>
              <a:rPr lang="en-US" sz="1200" kern="1200" dirty="0" smtClean="0">
                <a:solidFill>
                  <a:schemeClr val="tx1"/>
                </a:solidFill>
                <a:latin typeface="+mn-lt"/>
                <a:ea typeface="+mn-ea"/>
                <a:cs typeface="+mn-cs"/>
              </a:rPr>
              <a:t>module</a:t>
            </a:r>
          </a:p>
          <a:p>
            <a:r>
              <a:rPr lang="en-US" sz="1200" kern="1200" dirty="0" smtClean="0">
                <a:solidFill>
                  <a:schemeClr val="tx1"/>
                </a:solidFill>
                <a:latin typeface="+mn-lt"/>
                <a:ea typeface="+mn-ea"/>
                <a:cs typeface="+mn-cs"/>
              </a:rPr>
              <a:t>Moral</a:t>
            </a:r>
          </a:p>
          <a:p>
            <a:r>
              <a:rPr lang="en-US" sz="1200" kern="1200" dirty="0" smtClean="0">
                <a:solidFill>
                  <a:schemeClr val="tx1"/>
                </a:solidFill>
                <a:latin typeface="+mn-lt"/>
                <a:ea typeface="+mn-ea"/>
                <a:cs typeface="+mn-cs"/>
              </a:rPr>
              <a:t>VERY_</a:t>
            </a:r>
          </a:p>
          <a:p>
            <a:r>
              <a:rPr lang="en-US" sz="1200" kern="1200" dirty="0" smtClean="0">
                <a:solidFill>
                  <a:schemeClr val="tx1"/>
                </a:solidFill>
                <a:latin typeface="+mn-lt"/>
                <a:ea typeface="+mn-ea"/>
                <a:cs typeface="+mn-cs"/>
              </a:rPr>
              <a:t>BAD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BAD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Moral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badness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Like class methods, whenever you define a method in a module, you specify the </a:t>
            </a:r>
          </a:p>
          <a:p>
            <a:r>
              <a:rPr lang="en-US" sz="1200" kern="1200" dirty="0" smtClean="0">
                <a:solidFill>
                  <a:schemeClr val="tx1"/>
                </a:solidFill>
                <a:latin typeface="+mn-lt"/>
                <a:ea typeface="+mn-ea"/>
                <a:cs typeface="+mn-cs"/>
              </a:rPr>
              <a:t>module name followed by a dot and then the method name.</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The require statement is simila</a:t>
            </a:r>
          </a:p>
          <a:p>
            <a:r>
              <a:rPr lang="en-US" sz="1200" kern="1200" dirty="0" smtClean="0">
                <a:solidFill>
                  <a:schemeClr val="tx1"/>
                </a:solidFill>
                <a:latin typeface="+mn-lt"/>
                <a:ea typeface="+mn-ea"/>
                <a:cs typeface="+mn-cs"/>
              </a:rPr>
              <a:t>r to the include statement of C and C++ and the </a:t>
            </a:r>
          </a:p>
          <a:p>
            <a:r>
              <a:rPr lang="en-US" sz="1200" kern="1200" dirty="0" smtClean="0">
                <a:solidFill>
                  <a:schemeClr val="tx1"/>
                </a:solidFill>
                <a:latin typeface="+mn-lt"/>
                <a:ea typeface="+mn-ea"/>
                <a:cs typeface="+mn-cs"/>
              </a:rPr>
              <a:t>import statement of Java. If a third program wants to use any defined module, it </a:t>
            </a:r>
          </a:p>
          <a:p>
            <a:r>
              <a:rPr lang="en-US" sz="1200" kern="1200" dirty="0" smtClean="0">
                <a:solidFill>
                  <a:schemeClr val="tx1"/>
                </a:solidFill>
                <a:latin typeface="+mn-lt"/>
                <a:ea typeface="+mn-ea"/>
                <a:cs typeface="+mn-cs"/>
              </a:rPr>
              <a:t>can simply load the module files using the Ruby</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filename</a:t>
            </a:r>
          </a:p>
          <a:p>
            <a:r>
              <a:rPr lang="en-US" sz="1200" kern="1200" dirty="0" smtClean="0">
                <a:solidFill>
                  <a:schemeClr val="tx1"/>
                </a:solidFill>
                <a:latin typeface="+mn-lt"/>
                <a:ea typeface="+mn-ea"/>
                <a:cs typeface="+mn-cs"/>
              </a:rPr>
              <a:t>Here, it is not required to give</a:t>
            </a:r>
          </a:p>
          <a:p>
            <a:r>
              <a:rPr lang="en-US" sz="1200" kern="1200" dirty="0" smtClean="0">
                <a:solidFill>
                  <a:schemeClr val="tx1"/>
                </a:solidFill>
                <a:latin typeface="+mn-lt"/>
                <a:ea typeface="+mn-ea"/>
                <a:cs typeface="+mn-cs"/>
              </a:rPr>
              <a:t>.rb</a:t>
            </a:r>
          </a:p>
          <a:p>
            <a:r>
              <a:rPr lang="en-US" sz="1200" kern="1200" dirty="0" smtClean="0">
                <a:solidFill>
                  <a:schemeClr val="tx1"/>
                </a:solidFill>
                <a:latin typeface="+mn-lt"/>
                <a:ea typeface="+mn-ea"/>
                <a:cs typeface="+mn-cs"/>
              </a:rPr>
              <a:t>extension along with a file name.</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$LOAD_PATH </a:t>
            </a:r>
          </a:p>
          <a:p>
            <a:r>
              <a:rPr lang="en-US" sz="1200" kern="1200" dirty="0" smtClean="0">
                <a:solidFill>
                  <a:schemeClr val="tx1"/>
                </a:solidFill>
                <a:latin typeface="+mn-lt"/>
                <a:ea typeface="+mn-ea"/>
                <a:cs typeface="+mn-cs"/>
              </a:rPr>
              <a:t>&lt;&lt;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'trig.rb'</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75</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'moral'</a:t>
            </a:r>
          </a:p>
          <a:p>
            <a:r>
              <a:rPr lang="en-US" sz="1200" kern="1200" dirty="0" smtClean="0">
                <a:solidFill>
                  <a:schemeClr val="tx1"/>
                </a:solidFill>
                <a:latin typeface="+mn-lt"/>
                <a:ea typeface="+mn-ea"/>
                <a:cs typeface="+mn-cs"/>
              </a:rPr>
              <a:t>y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Trig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Trig</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PI</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4</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wrongdoing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Moral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Moral</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VERY_BAD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Here we are using</a:t>
            </a:r>
          </a:p>
          <a:p>
            <a:r>
              <a:rPr lang="en-US" sz="1200" kern="1200" dirty="0" smtClean="0">
                <a:solidFill>
                  <a:schemeClr val="tx1"/>
                </a:solidFill>
                <a:latin typeface="+mn-lt"/>
                <a:ea typeface="+mn-ea"/>
                <a:cs typeface="+mn-cs"/>
              </a:rPr>
              <a:t>$LOAD_PATH &lt;&lt; '.'</a:t>
            </a:r>
          </a:p>
          <a:p>
            <a:r>
              <a:rPr lang="en-US" sz="1200" kern="1200" dirty="0" smtClean="0">
                <a:solidFill>
                  <a:schemeClr val="tx1"/>
                </a:solidFill>
                <a:latin typeface="+mn-lt"/>
                <a:ea typeface="+mn-ea"/>
                <a:cs typeface="+mn-cs"/>
              </a:rPr>
              <a:t>to make Ruby aware that included files </a:t>
            </a:r>
          </a:p>
          <a:p>
            <a:r>
              <a:rPr lang="en-US" sz="1200" kern="1200" dirty="0" smtClean="0">
                <a:solidFill>
                  <a:schemeClr val="tx1"/>
                </a:solidFill>
                <a:latin typeface="+mn-lt"/>
                <a:ea typeface="+mn-ea"/>
                <a:cs typeface="+mn-cs"/>
              </a:rPr>
              <a:t>must be sea</a:t>
            </a:r>
          </a:p>
          <a:p>
            <a:r>
              <a:rPr lang="en-US" sz="1200" kern="1200" dirty="0" smtClean="0">
                <a:solidFill>
                  <a:schemeClr val="tx1"/>
                </a:solidFill>
                <a:latin typeface="+mn-lt"/>
                <a:ea typeface="+mn-ea"/>
                <a:cs typeface="+mn-cs"/>
              </a:rPr>
              <a:t>rched in the current directory. If you do not want to use </a:t>
            </a:r>
          </a:p>
          <a:p>
            <a:r>
              <a:rPr lang="en-US" sz="1200" kern="1200" dirty="0" smtClean="0">
                <a:solidFill>
                  <a:schemeClr val="tx1"/>
                </a:solidFill>
                <a:latin typeface="+mn-lt"/>
                <a:ea typeface="+mn-ea"/>
                <a:cs typeface="+mn-cs"/>
              </a:rPr>
              <a:t>$LOAD_PATH then you can use</a:t>
            </a:r>
          </a:p>
          <a:p>
            <a:r>
              <a:rPr lang="en-US" sz="1200" kern="1200" dirty="0" smtClean="0">
                <a:solidFill>
                  <a:schemeClr val="tx1"/>
                </a:solidFill>
                <a:latin typeface="+mn-lt"/>
                <a:ea typeface="+mn-ea"/>
                <a:cs typeface="+mn-cs"/>
              </a:rPr>
              <a:t>require_relative</a:t>
            </a:r>
          </a:p>
          <a:p>
            <a:r>
              <a:rPr lang="en-US" sz="1200" kern="1200" dirty="0" smtClean="0">
                <a:solidFill>
                  <a:schemeClr val="tx1"/>
                </a:solidFill>
                <a:latin typeface="+mn-lt"/>
                <a:ea typeface="+mn-ea"/>
                <a:cs typeface="+mn-cs"/>
              </a:rPr>
              <a:t>to include files from a relative </a:t>
            </a:r>
          </a:p>
          <a:p>
            <a:r>
              <a:rPr lang="en-US" sz="1200" kern="1200" dirty="0" smtClean="0">
                <a:solidFill>
                  <a:schemeClr val="tx1"/>
                </a:solidFill>
                <a:latin typeface="+mn-lt"/>
                <a:ea typeface="+mn-ea"/>
                <a:cs typeface="+mn-cs"/>
              </a:rPr>
              <a:t>directory.</a:t>
            </a:r>
          </a:p>
          <a:p>
            <a:r>
              <a:rPr lang="en-US" sz="1200" kern="1200" dirty="0" smtClean="0">
                <a:solidFill>
                  <a:schemeClr val="tx1"/>
                </a:solidFill>
                <a:latin typeface="+mn-lt"/>
                <a:ea typeface="+mn-ea"/>
                <a:cs typeface="+mn-cs"/>
              </a:rPr>
              <a:t>IMPORTANT:</a:t>
            </a:r>
          </a:p>
          <a:p>
            <a:r>
              <a:rPr lang="en-US" sz="1200" kern="1200" dirty="0" smtClean="0">
                <a:solidFill>
                  <a:schemeClr val="tx1"/>
                </a:solidFill>
                <a:latin typeface="+mn-lt"/>
                <a:ea typeface="+mn-ea"/>
                <a:cs typeface="+mn-cs"/>
              </a:rPr>
              <a:t>Here, both the files contain </a:t>
            </a:r>
          </a:p>
          <a:p>
            <a:r>
              <a:rPr lang="en-US" sz="1200" kern="1200" dirty="0" smtClean="0">
                <a:solidFill>
                  <a:schemeClr val="tx1"/>
                </a:solidFill>
                <a:latin typeface="+mn-lt"/>
                <a:ea typeface="+mn-ea"/>
                <a:cs typeface="+mn-cs"/>
              </a:rPr>
              <a:t>the </a:t>
            </a:r>
          </a:p>
          <a:p>
            <a:r>
              <a:rPr lang="en-US" sz="1200" kern="1200" dirty="0" smtClean="0">
                <a:solidFill>
                  <a:schemeClr val="tx1"/>
                </a:solidFill>
                <a:latin typeface="+mn-lt"/>
                <a:ea typeface="+mn-ea"/>
                <a:cs typeface="+mn-cs"/>
              </a:rPr>
              <a:t>same function name. So, this will </a:t>
            </a:r>
          </a:p>
          <a:p>
            <a:r>
              <a:rPr lang="en-US" sz="1200" kern="1200" dirty="0" smtClean="0">
                <a:solidFill>
                  <a:schemeClr val="tx1"/>
                </a:solidFill>
                <a:latin typeface="+mn-lt"/>
                <a:ea typeface="+mn-ea"/>
                <a:cs typeface="+mn-cs"/>
              </a:rPr>
              <a:t>result in code ambiguity whil</a:t>
            </a:r>
          </a:p>
          <a:p>
            <a:r>
              <a:rPr lang="en-US" sz="1200" kern="1200" dirty="0" smtClean="0">
                <a:solidFill>
                  <a:schemeClr val="tx1"/>
                </a:solidFill>
                <a:latin typeface="+mn-lt"/>
                <a:ea typeface="+mn-ea"/>
                <a:cs typeface="+mn-cs"/>
              </a:rPr>
              <a:t>e including in calling program but modules avoid </a:t>
            </a:r>
          </a:p>
          <a:p>
            <a:r>
              <a:rPr lang="en-US" sz="1200" kern="1200" dirty="0" smtClean="0">
                <a:solidFill>
                  <a:schemeClr val="tx1"/>
                </a:solidFill>
                <a:latin typeface="+mn-lt"/>
                <a:ea typeface="+mn-ea"/>
                <a:cs typeface="+mn-cs"/>
              </a:rPr>
              <a:t>this code ambiguity and we are able to call appropriate function using module </a:t>
            </a:r>
          </a:p>
          <a:p>
            <a:r>
              <a:rPr lang="en-US" sz="1200" kern="1200" dirty="0" smtClean="0">
                <a:solidFill>
                  <a:schemeClr val="tx1"/>
                </a:solidFill>
                <a:latin typeface="+mn-lt"/>
                <a:ea typeface="+mn-ea"/>
                <a:cs typeface="+mn-cs"/>
              </a:rPr>
              <a:t>name.</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include</a:t>
            </a:r>
          </a:p>
          <a:p>
            <a:r>
              <a:rPr lang="en-US" sz="1200" kern="1200" dirty="0" smtClean="0">
                <a:solidFill>
                  <a:schemeClr val="tx1"/>
                </a:solidFill>
                <a:latin typeface="+mn-lt"/>
                <a:ea typeface="+mn-ea"/>
                <a:cs typeface="+mn-cs"/>
              </a:rPr>
              <a:t>Statement</a:t>
            </a:r>
          </a:p>
          <a:p>
            <a:r>
              <a:rPr lang="en-US" sz="1200" kern="1200" dirty="0" smtClean="0">
                <a:solidFill>
                  <a:schemeClr val="tx1"/>
                </a:solidFill>
                <a:latin typeface="+mn-lt"/>
                <a:ea typeface="+mn-ea"/>
                <a:cs typeface="+mn-cs"/>
              </a:rPr>
              <a:t>You can embed a module in a class. To embed a module in a class, you use the</a:t>
            </a:r>
          </a:p>
          <a:p>
            <a:r>
              <a:rPr lang="en-US" sz="1200" kern="1200" dirty="0" smtClean="0">
                <a:solidFill>
                  <a:schemeClr val="tx1"/>
                </a:solidFill>
                <a:latin typeface="+mn-lt"/>
                <a:ea typeface="+mn-ea"/>
                <a:cs typeface="+mn-cs"/>
              </a:rPr>
              <a:t>include</a:t>
            </a:r>
          </a:p>
          <a:p>
            <a:r>
              <a:rPr lang="en-US" sz="1200" kern="1200" dirty="0" smtClean="0">
                <a:solidFill>
                  <a:schemeClr val="tx1"/>
                </a:solidFill>
                <a:latin typeface="+mn-lt"/>
                <a:ea typeface="+mn-ea"/>
                <a:cs typeface="+mn-cs"/>
              </a:rPr>
              <a:t>statement i</a:t>
            </a:r>
          </a:p>
          <a:p>
            <a:r>
              <a:rPr lang="en-US" sz="1200" kern="1200" dirty="0" smtClean="0">
                <a:solidFill>
                  <a:schemeClr val="tx1"/>
                </a:solidFill>
                <a:latin typeface="+mn-lt"/>
                <a:ea typeface="+mn-ea"/>
                <a:cs typeface="+mn-cs"/>
              </a:rPr>
              <a:t>n the class:</a:t>
            </a:r>
          </a:p>
          <a:p>
            <a:r>
              <a:rPr lang="en-US" sz="1200" kern="1200" dirty="0" smtClean="0">
                <a:solidFill>
                  <a:schemeClr val="tx1"/>
                </a:solidFill>
                <a:latin typeface="+mn-lt"/>
                <a:ea typeface="+mn-ea"/>
                <a:cs typeface="+mn-cs"/>
              </a:rPr>
              <a:t>Syntax</a:t>
            </a:r>
          </a:p>
          <a:p>
            <a:r>
              <a:rPr lang="en-US" sz="1200" kern="1200" dirty="0" smtClean="0">
                <a:solidFill>
                  <a:schemeClr val="tx1"/>
                </a:solidFill>
                <a:latin typeface="+mn-lt"/>
                <a:ea typeface="+mn-ea"/>
                <a:cs typeface="+mn-cs"/>
              </a:rPr>
              <a:t>include modulename</a:t>
            </a:r>
          </a:p>
          <a:p>
            <a:r>
              <a:rPr lang="en-US" sz="1200" kern="1200" dirty="0" smtClean="0">
                <a:solidFill>
                  <a:schemeClr val="tx1"/>
                </a:solidFill>
                <a:latin typeface="+mn-lt"/>
                <a:ea typeface="+mn-ea"/>
                <a:cs typeface="+mn-cs"/>
              </a:rPr>
              <a:t>If a module is defined in a separate file, then it is required to include that file </a:t>
            </a:r>
          </a:p>
          <a:p>
            <a:r>
              <a:rPr lang="en-US" sz="1200" kern="1200" dirty="0" smtClean="0">
                <a:solidFill>
                  <a:schemeClr val="tx1"/>
                </a:solidFill>
                <a:latin typeface="+mn-lt"/>
                <a:ea typeface="+mn-ea"/>
                <a:cs typeface="+mn-cs"/>
              </a:rPr>
              <a:t>using</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statement before embedding module in a class.</a:t>
            </a:r>
          </a:p>
          <a:p>
            <a:r>
              <a:rPr lang="en-US" sz="1200" kern="1200" dirty="0" smtClean="0">
                <a:solidFill>
                  <a:schemeClr val="tx1"/>
                </a:solidFill>
                <a:latin typeface="+mn-lt"/>
                <a:ea typeface="+mn-ea"/>
                <a:cs typeface="+mn-cs"/>
              </a:rPr>
              <a:t>Example</a:t>
            </a:r>
          </a:p>
          <a:p>
            <a:r>
              <a:rPr lang="en-US" sz="1200" kern="1200" dirty="0" smtClean="0">
                <a:solidFill>
                  <a:schemeClr val="tx1"/>
                </a:solidFill>
                <a:latin typeface="+mn-lt"/>
                <a:ea typeface="+mn-ea"/>
                <a:cs typeface="+mn-cs"/>
              </a:rPr>
              <a:t>Consider </a:t>
            </a:r>
          </a:p>
          <a:p>
            <a:r>
              <a:rPr lang="en-US" sz="1200" kern="1200" dirty="0" smtClean="0">
                <a:solidFill>
                  <a:schemeClr val="tx1"/>
                </a:solidFill>
                <a:latin typeface="+mn-lt"/>
                <a:ea typeface="+mn-ea"/>
                <a:cs typeface="+mn-cs"/>
              </a:rPr>
              <a:t>the </a:t>
            </a:r>
          </a:p>
          <a:p>
            <a:r>
              <a:rPr lang="en-US" sz="1200" kern="1200" dirty="0" smtClean="0">
                <a:solidFill>
                  <a:schemeClr val="tx1"/>
                </a:solidFill>
                <a:latin typeface="+mn-lt"/>
                <a:ea typeface="+mn-ea"/>
                <a:cs typeface="+mn-cs"/>
              </a:rPr>
              <a:t>following module written in</a:t>
            </a:r>
          </a:p>
          <a:p>
            <a:r>
              <a:rPr lang="en-US" sz="1200" kern="1200" dirty="0" smtClean="0">
                <a:solidFill>
                  <a:schemeClr val="tx1"/>
                </a:solidFill>
                <a:latin typeface="+mn-lt"/>
                <a:ea typeface="+mn-ea"/>
                <a:cs typeface="+mn-cs"/>
              </a:rPr>
              <a:t>support.rb</a:t>
            </a:r>
          </a:p>
          <a:p>
            <a:r>
              <a:rPr lang="en-US" sz="1200" kern="1200" dirty="0" smtClean="0">
                <a:solidFill>
                  <a:schemeClr val="tx1"/>
                </a:solidFill>
                <a:latin typeface="+mn-lt"/>
                <a:ea typeface="+mn-ea"/>
                <a:cs typeface="+mn-cs"/>
              </a:rPr>
              <a:t>file.</a:t>
            </a:r>
          </a:p>
          <a:p>
            <a:r>
              <a:rPr lang="en-US" sz="1200" kern="1200" dirty="0" smtClean="0">
                <a:solidFill>
                  <a:schemeClr val="tx1"/>
                </a:solidFill>
                <a:latin typeface="+mn-lt"/>
                <a:ea typeface="+mn-ea"/>
                <a:cs typeface="+mn-cs"/>
              </a:rPr>
              <a:t>mo</a:t>
            </a:r>
          </a:p>
          <a:p>
            <a:r>
              <a:rPr lang="en-US" sz="1200" kern="1200" dirty="0" smtClean="0">
                <a:solidFill>
                  <a:schemeClr val="tx1"/>
                </a:solidFill>
                <a:latin typeface="+mn-lt"/>
                <a:ea typeface="+mn-ea"/>
                <a:cs typeface="+mn-cs"/>
              </a:rPr>
              <a:t>dule</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FIRST_DAY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"Sunday"</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weeks_in_month</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have four weeks in a month"</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weeks_in_year</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"You have 52 weeks in a year"</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76</a:t>
            </a:r>
          </a:p>
          <a:p>
            <a:r>
              <a:rPr lang="en-US" sz="1200" kern="1200" dirty="0" smtClean="0">
                <a:solidFill>
                  <a:schemeClr val="tx1"/>
                </a:solidFill>
                <a:latin typeface="+mn-lt"/>
                <a:ea typeface="+mn-ea"/>
                <a:cs typeface="+mn-cs"/>
              </a:rPr>
              <a:t>Now, you can include this module in a class as follows:</a:t>
            </a:r>
          </a:p>
          <a:p>
            <a:r>
              <a:rPr lang="en-US" sz="1200" kern="1200" dirty="0" smtClean="0">
                <a:solidFill>
                  <a:schemeClr val="tx1"/>
                </a:solidFill>
                <a:latin typeface="+mn-lt"/>
                <a:ea typeface="+mn-ea"/>
                <a:cs typeface="+mn-cs"/>
              </a:rPr>
              <a:t>#!/usr/bin</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$LOAD_PATH </a:t>
            </a:r>
          </a:p>
          <a:p>
            <a:r>
              <a:rPr lang="en-US" sz="1200" kern="1200" dirty="0" smtClean="0">
                <a:solidFill>
                  <a:schemeClr val="tx1"/>
                </a:solidFill>
                <a:latin typeface="+mn-lt"/>
                <a:ea typeface="+mn-ea"/>
                <a:cs typeface="+mn-cs"/>
              </a:rPr>
              <a:t>&lt;&lt;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require</a:t>
            </a:r>
          </a:p>
          <a:p>
            <a:r>
              <a:rPr lang="en-US" sz="1200" kern="1200" dirty="0" smtClean="0">
                <a:solidFill>
                  <a:schemeClr val="tx1"/>
                </a:solidFill>
                <a:latin typeface="+mn-lt"/>
                <a:ea typeface="+mn-ea"/>
                <a:cs typeface="+mn-cs"/>
              </a:rPr>
              <a:t>"support"</a:t>
            </a:r>
          </a:p>
          <a:p>
            <a:r>
              <a:rPr lang="en-US" sz="1200" kern="1200" dirty="0" smtClean="0">
                <a:solidFill>
                  <a:schemeClr val="tx1"/>
                </a:solidFill>
                <a:latin typeface="+mn-lt"/>
                <a:ea typeface="+mn-ea"/>
                <a:cs typeface="+mn-cs"/>
              </a:rPr>
              <a:t>class</a:t>
            </a:r>
          </a:p>
          <a:p>
            <a:r>
              <a:rPr lang="en-US" sz="1200" kern="1200" dirty="0" smtClean="0">
                <a:solidFill>
                  <a:schemeClr val="tx1"/>
                </a:solidFill>
                <a:latin typeface="+mn-lt"/>
                <a:ea typeface="+mn-ea"/>
                <a:cs typeface="+mn-cs"/>
              </a:rPr>
              <a:t>Decade</a:t>
            </a:r>
          </a:p>
          <a:p>
            <a:r>
              <a:rPr lang="en-US" sz="1200" kern="1200" dirty="0" smtClean="0">
                <a:solidFill>
                  <a:schemeClr val="tx1"/>
                </a:solidFill>
                <a:latin typeface="+mn-lt"/>
                <a:ea typeface="+mn-ea"/>
                <a:cs typeface="+mn-cs"/>
              </a:rPr>
              <a:t>include </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no_of_yrs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no_of_months</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FIRST_DAY</a:t>
            </a:r>
          </a:p>
          <a:p>
            <a:r>
              <a:rPr lang="en-US" sz="1200" kern="1200" dirty="0" smtClean="0">
                <a:solidFill>
                  <a:schemeClr val="tx1"/>
                </a:solidFill>
                <a:latin typeface="+mn-lt"/>
                <a:ea typeface="+mn-ea"/>
                <a:cs typeface="+mn-cs"/>
              </a:rPr>
              <a:t>number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12</a:t>
            </a:r>
          </a:p>
          <a:p>
            <a:r>
              <a:rPr lang="en-US" sz="1200" kern="1200" dirty="0" smtClean="0">
                <a:solidFill>
                  <a:schemeClr val="tx1"/>
                </a:solidFill>
                <a:latin typeface="+mn-lt"/>
                <a:ea typeface="+mn-ea"/>
                <a:cs typeface="+mn-cs"/>
              </a:rPr>
              <a:t>puts number</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d1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Decade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puts </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FIRST_DAY</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weeks_in_month</a:t>
            </a:r>
          </a:p>
          <a:p>
            <a:r>
              <a:rPr lang="en-US" sz="1200" kern="1200" dirty="0" smtClean="0">
                <a:solidFill>
                  <a:schemeClr val="tx1"/>
                </a:solidFill>
                <a:latin typeface="+mn-lt"/>
                <a:ea typeface="+mn-ea"/>
                <a:cs typeface="+mn-cs"/>
              </a:rPr>
              <a:t>Week</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weeks_in_year</a:t>
            </a:r>
          </a:p>
          <a:p>
            <a:r>
              <a:rPr lang="en-US" sz="1200" kern="1200" dirty="0" smtClean="0">
                <a:solidFill>
                  <a:schemeClr val="tx1"/>
                </a:solidFill>
                <a:latin typeface="+mn-lt"/>
                <a:ea typeface="+mn-ea"/>
                <a:cs typeface="+mn-cs"/>
              </a:rPr>
              <a:t>d1</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no_of_months</a:t>
            </a:r>
          </a:p>
          <a:p>
            <a:r>
              <a:rPr lang="en-US" sz="1200" kern="1200" dirty="0" smtClean="0">
                <a:solidFill>
                  <a:schemeClr val="tx1"/>
                </a:solidFill>
                <a:latin typeface="+mn-lt"/>
                <a:ea typeface="+mn-ea"/>
                <a:cs typeface="+mn-cs"/>
              </a:rPr>
              <a:t>This will produce the following result:</a:t>
            </a:r>
          </a:p>
          <a:p>
            <a:r>
              <a:rPr lang="en-US" sz="1200" kern="1200" dirty="0" smtClean="0">
                <a:solidFill>
                  <a:schemeClr val="tx1"/>
                </a:solidFill>
                <a:latin typeface="+mn-lt"/>
                <a:ea typeface="+mn-ea"/>
                <a:cs typeface="+mn-cs"/>
              </a:rPr>
              <a:t>Sunday</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have four weeks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a month</a:t>
            </a:r>
          </a:p>
          <a:p>
            <a:r>
              <a:rPr lang="en-US" sz="1200" kern="1200" dirty="0" smtClean="0">
                <a:solidFill>
                  <a:schemeClr val="tx1"/>
                </a:solidFill>
                <a:latin typeface="+mn-lt"/>
                <a:ea typeface="+mn-ea"/>
                <a:cs typeface="+mn-cs"/>
              </a:rPr>
              <a:t>You</a:t>
            </a:r>
          </a:p>
          <a:p>
            <a:r>
              <a:rPr lang="en-US" sz="1200" kern="1200" dirty="0" smtClean="0">
                <a:solidFill>
                  <a:schemeClr val="tx1"/>
                </a:solidFill>
                <a:latin typeface="+mn-lt"/>
                <a:ea typeface="+mn-ea"/>
                <a:cs typeface="+mn-cs"/>
              </a:rPr>
              <a:t>have </a:t>
            </a:r>
          </a:p>
          <a:p>
            <a:r>
              <a:rPr lang="en-US" sz="1200" kern="1200" dirty="0" smtClean="0">
                <a:solidFill>
                  <a:schemeClr val="tx1"/>
                </a:solidFill>
                <a:latin typeface="+mn-lt"/>
                <a:ea typeface="+mn-ea"/>
                <a:cs typeface="+mn-cs"/>
              </a:rPr>
              <a:t>52</a:t>
            </a:r>
          </a:p>
          <a:p>
            <a:r>
              <a:rPr lang="en-US" sz="1200" kern="1200" dirty="0" smtClean="0">
                <a:solidFill>
                  <a:schemeClr val="tx1"/>
                </a:solidFill>
                <a:latin typeface="+mn-lt"/>
                <a:ea typeface="+mn-ea"/>
                <a:cs typeface="+mn-cs"/>
              </a:rPr>
              <a:t>weeks </a:t>
            </a:r>
          </a:p>
          <a:p>
            <a:r>
              <a:rPr lang="en-US" sz="1200" kern="1200" dirty="0" smtClean="0">
                <a:solidFill>
                  <a:schemeClr val="tx1"/>
                </a:solidFill>
                <a:latin typeface="+mn-lt"/>
                <a:ea typeface="+mn-ea"/>
                <a:cs typeface="+mn-cs"/>
              </a:rPr>
              <a:t>in</a:t>
            </a:r>
          </a:p>
          <a:p>
            <a:r>
              <a:rPr lang="en-US" sz="1200" kern="1200" dirty="0" smtClean="0">
                <a:solidFill>
                  <a:schemeClr val="tx1"/>
                </a:solidFill>
                <a:latin typeface="+mn-lt"/>
                <a:ea typeface="+mn-ea"/>
                <a:cs typeface="+mn-cs"/>
              </a:rPr>
              <a:t>a year</a:t>
            </a:r>
          </a:p>
          <a:p>
            <a:r>
              <a:rPr lang="en-US" sz="1200" kern="1200" dirty="0" smtClean="0">
                <a:solidFill>
                  <a:schemeClr val="tx1"/>
                </a:solidFill>
                <a:latin typeface="+mn-lt"/>
                <a:ea typeface="+mn-ea"/>
                <a:cs typeface="+mn-cs"/>
              </a:rPr>
              <a:t>Sunday</a:t>
            </a:r>
          </a:p>
          <a:p>
            <a:r>
              <a:rPr lang="en-US" sz="1200" kern="1200" dirty="0" smtClean="0">
                <a:solidFill>
                  <a:schemeClr val="tx1"/>
                </a:solidFill>
                <a:latin typeface="+mn-lt"/>
                <a:ea typeface="+mn-ea"/>
                <a:cs typeface="+mn-cs"/>
              </a:rPr>
              <a:t>120</a:t>
            </a:r>
          </a:p>
          <a:p>
            <a:r>
              <a:rPr lang="en-US" sz="1200" kern="1200" dirty="0" smtClean="0">
                <a:solidFill>
                  <a:schemeClr val="tx1"/>
                </a:solidFill>
                <a:latin typeface="+mn-lt"/>
                <a:ea typeface="+mn-ea"/>
                <a:cs typeface="+mn-cs"/>
              </a:rPr>
              <a:t>Mixins in Ruby</a:t>
            </a:r>
          </a:p>
          <a:p>
            <a:r>
              <a:rPr lang="en-US" sz="1200" kern="1200" dirty="0" smtClean="0">
                <a:solidFill>
                  <a:schemeClr val="tx1"/>
                </a:solidFill>
                <a:latin typeface="+mn-lt"/>
                <a:ea typeface="+mn-ea"/>
                <a:cs typeface="+mn-cs"/>
              </a:rPr>
              <a:t>Before going through this section, </a:t>
            </a:r>
          </a:p>
          <a:p>
            <a:r>
              <a:rPr lang="en-US" sz="1200" kern="1200" dirty="0" smtClean="0">
                <a:solidFill>
                  <a:schemeClr val="tx1"/>
                </a:solidFill>
                <a:latin typeface="+mn-lt"/>
                <a:ea typeface="+mn-ea"/>
                <a:cs typeface="+mn-cs"/>
              </a:rPr>
              <a:t>we</a:t>
            </a:r>
          </a:p>
          <a:p>
            <a:r>
              <a:rPr lang="en-US" sz="1200" kern="1200" dirty="0" smtClean="0">
                <a:solidFill>
                  <a:schemeClr val="tx1"/>
                </a:solidFill>
                <a:latin typeface="+mn-lt"/>
                <a:ea typeface="+mn-ea"/>
                <a:cs typeface="+mn-cs"/>
              </a:rPr>
              <a:t>assume you have </a:t>
            </a:r>
          </a:p>
          <a:p>
            <a:r>
              <a:rPr lang="en-US" sz="1200" kern="1200" dirty="0" smtClean="0">
                <a:solidFill>
                  <a:schemeClr val="tx1"/>
                </a:solidFill>
                <a:latin typeface="+mn-lt"/>
                <a:ea typeface="+mn-ea"/>
                <a:cs typeface="+mn-cs"/>
              </a:rPr>
              <a:t>the </a:t>
            </a:r>
          </a:p>
          <a:p>
            <a:r>
              <a:rPr lang="en-US" sz="1200" kern="1200" dirty="0" smtClean="0">
                <a:solidFill>
                  <a:schemeClr val="tx1"/>
                </a:solidFill>
                <a:latin typeface="+mn-lt"/>
                <a:ea typeface="+mn-ea"/>
                <a:cs typeface="+mn-cs"/>
              </a:rPr>
              <a:t>knowledge of Object </a:t>
            </a:r>
          </a:p>
          <a:p>
            <a:r>
              <a:rPr lang="en-US" sz="1200" kern="1200" dirty="0" smtClean="0">
                <a:solidFill>
                  <a:schemeClr val="tx1"/>
                </a:solidFill>
                <a:latin typeface="+mn-lt"/>
                <a:ea typeface="+mn-ea"/>
                <a:cs typeface="+mn-cs"/>
              </a:rPr>
              <a:t>Oriented Concepts.</a:t>
            </a:r>
          </a:p>
          <a:p>
            <a:r>
              <a:rPr lang="en-US" sz="1200" kern="1200" dirty="0" smtClean="0">
                <a:solidFill>
                  <a:schemeClr val="tx1"/>
                </a:solidFill>
                <a:latin typeface="+mn-lt"/>
                <a:ea typeface="+mn-ea"/>
                <a:cs typeface="+mn-cs"/>
              </a:rPr>
              <a:t>When a clas</a:t>
            </a:r>
          </a:p>
          <a:p>
            <a:r>
              <a:rPr lang="en-US" sz="1200" kern="1200" dirty="0" smtClean="0">
                <a:solidFill>
                  <a:schemeClr val="tx1"/>
                </a:solidFill>
                <a:latin typeface="+mn-lt"/>
                <a:ea typeface="+mn-ea"/>
                <a:cs typeface="+mn-cs"/>
              </a:rPr>
              <a:t>s can inherit features from more than one parent class, the class is </a:t>
            </a:r>
          </a:p>
          <a:p>
            <a:r>
              <a:rPr lang="en-US" sz="1200" kern="1200" dirty="0" smtClean="0">
                <a:solidFill>
                  <a:schemeClr val="tx1"/>
                </a:solidFill>
                <a:latin typeface="+mn-lt"/>
                <a:ea typeface="+mn-ea"/>
                <a:cs typeface="+mn-cs"/>
              </a:rPr>
              <a:t>supposed to show multiple inheritance.</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77</a:t>
            </a:r>
          </a:p>
          <a:p>
            <a:r>
              <a:rPr lang="en-US" sz="1200" kern="1200" dirty="0" smtClean="0">
                <a:solidFill>
                  <a:schemeClr val="tx1"/>
                </a:solidFill>
                <a:latin typeface="+mn-lt"/>
                <a:ea typeface="+mn-ea"/>
                <a:cs typeface="+mn-cs"/>
              </a:rPr>
              <a:t>Ruby does not support multiple inheritance directly but Ruby Modules have </a:t>
            </a:r>
          </a:p>
          <a:p>
            <a:r>
              <a:rPr lang="en-US" sz="1200" kern="1200" dirty="0" smtClean="0">
                <a:solidFill>
                  <a:schemeClr val="tx1"/>
                </a:solidFill>
                <a:latin typeface="+mn-lt"/>
                <a:ea typeface="+mn-ea"/>
                <a:cs typeface="+mn-cs"/>
              </a:rPr>
              <a:t>another wonderful use. At a stroke, they pretty much eliminate the need fo</a:t>
            </a:r>
          </a:p>
          <a:p>
            <a:r>
              <a:rPr lang="en-US" sz="1200" kern="1200" dirty="0" smtClean="0">
                <a:solidFill>
                  <a:schemeClr val="tx1"/>
                </a:solidFill>
                <a:latin typeface="+mn-lt"/>
                <a:ea typeface="+mn-ea"/>
                <a:cs typeface="+mn-cs"/>
              </a:rPr>
              <a:t>r </a:t>
            </a:r>
          </a:p>
          <a:p>
            <a:r>
              <a:rPr lang="en-US" sz="1200" kern="1200" dirty="0" smtClean="0">
                <a:solidFill>
                  <a:schemeClr val="tx1"/>
                </a:solidFill>
                <a:latin typeface="+mn-lt"/>
                <a:ea typeface="+mn-ea"/>
                <a:cs typeface="+mn-cs"/>
              </a:rPr>
              <a:t>multiple inheritance, providing a facility called a</a:t>
            </a:r>
          </a:p>
          <a:p>
            <a:r>
              <a:rPr lang="en-US" sz="1200" kern="1200" dirty="0" smtClean="0">
                <a:solidFill>
                  <a:schemeClr val="tx1"/>
                </a:solidFill>
                <a:latin typeface="+mn-lt"/>
                <a:ea typeface="+mn-ea"/>
                <a:cs typeface="+mn-cs"/>
              </a:rPr>
              <a:t>mixin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Mixins give you a wonderfully controlled way of adding functionality to classes. </a:t>
            </a:r>
          </a:p>
          <a:p>
            <a:r>
              <a:rPr lang="en-US" sz="1200" kern="1200" dirty="0" smtClean="0">
                <a:solidFill>
                  <a:schemeClr val="tx1"/>
                </a:solidFill>
                <a:latin typeface="+mn-lt"/>
                <a:ea typeface="+mn-ea"/>
                <a:cs typeface="+mn-cs"/>
              </a:rPr>
              <a:t>However, their true power comes out when the code in the mixin starts to </a:t>
            </a:r>
          </a:p>
          <a:p>
            <a:r>
              <a:rPr lang="en-US" sz="1200" kern="1200" dirty="0" smtClean="0">
                <a:solidFill>
                  <a:schemeClr val="tx1"/>
                </a:solidFill>
                <a:latin typeface="+mn-lt"/>
                <a:ea typeface="+mn-ea"/>
                <a:cs typeface="+mn-cs"/>
              </a:rPr>
              <a:t>interact with code in the class that use</a:t>
            </a:r>
          </a:p>
          <a:p>
            <a:r>
              <a:rPr lang="en-US" sz="1200" kern="1200" dirty="0" smtClean="0">
                <a:solidFill>
                  <a:schemeClr val="tx1"/>
                </a:solidFill>
                <a:latin typeface="+mn-lt"/>
                <a:ea typeface="+mn-ea"/>
                <a:cs typeface="+mn-cs"/>
              </a:rPr>
              <a:t>s it.</a:t>
            </a:r>
          </a:p>
          <a:p>
            <a:r>
              <a:rPr lang="en-US" sz="1200" kern="1200" dirty="0" smtClean="0">
                <a:solidFill>
                  <a:schemeClr val="tx1"/>
                </a:solidFill>
                <a:latin typeface="+mn-lt"/>
                <a:ea typeface="+mn-ea"/>
                <a:cs typeface="+mn-cs"/>
              </a:rPr>
              <a:t>Let us examine the following sample code to gain an understand of mixin:</a:t>
            </a:r>
          </a:p>
          <a:p>
            <a:r>
              <a:rPr lang="en-US" sz="1200" kern="1200" dirty="0" smtClean="0">
                <a:solidFill>
                  <a:schemeClr val="tx1"/>
                </a:solidFill>
                <a:latin typeface="+mn-lt"/>
                <a:ea typeface="+mn-ea"/>
                <a:cs typeface="+mn-cs"/>
              </a:rPr>
              <a:t>module</a:t>
            </a:r>
          </a:p>
          <a:p>
            <a:r>
              <a:rPr lang="en-US" sz="1200"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a1</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a2</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module</a:t>
            </a:r>
          </a:p>
          <a:p>
            <a:r>
              <a:rPr lang="en-US" sz="1200"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b1</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b2</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class</a:t>
            </a:r>
          </a:p>
          <a:p>
            <a:r>
              <a:rPr lang="en-US" sz="1200" kern="1200" dirty="0" smtClean="0">
                <a:solidFill>
                  <a:schemeClr val="tx1"/>
                </a:solidFill>
                <a:latin typeface="+mn-lt"/>
                <a:ea typeface="+mn-ea"/>
                <a:cs typeface="+mn-cs"/>
              </a:rPr>
              <a:t>Sample</a:t>
            </a:r>
          </a:p>
          <a:p>
            <a:r>
              <a:rPr lang="en-US" sz="1200" kern="1200" dirty="0" smtClean="0">
                <a:solidFill>
                  <a:schemeClr val="tx1"/>
                </a:solidFill>
                <a:latin typeface="+mn-lt"/>
                <a:ea typeface="+mn-ea"/>
                <a:cs typeface="+mn-cs"/>
              </a:rPr>
              <a:t>include A</a:t>
            </a:r>
          </a:p>
          <a:p>
            <a:r>
              <a:rPr lang="en-US" sz="1200" kern="1200" dirty="0" smtClean="0">
                <a:solidFill>
                  <a:schemeClr val="tx1"/>
                </a:solidFill>
                <a:latin typeface="+mn-lt"/>
                <a:ea typeface="+mn-ea"/>
                <a:cs typeface="+mn-cs"/>
              </a:rPr>
              <a:t>include B</a:t>
            </a:r>
          </a:p>
          <a:p>
            <a:r>
              <a:rPr lang="en-US" sz="1200" kern="1200" dirty="0" smtClean="0">
                <a:solidFill>
                  <a:schemeClr val="tx1"/>
                </a:solidFill>
                <a:latin typeface="+mn-lt"/>
                <a:ea typeface="+mn-ea"/>
                <a:cs typeface="+mn-cs"/>
              </a:rPr>
              <a:t>def</a:t>
            </a:r>
          </a:p>
          <a:p>
            <a:r>
              <a:rPr lang="en-US" sz="1200" kern="1200" dirty="0" smtClean="0">
                <a:solidFill>
                  <a:schemeClr val="tx1"/>
                </a:solidFill>
                <a:latin typeface="+mn-lt"/>
                <a:ea typeface="+mn-ea"/>
                <a:cs typeface="+mn-cs"/>
              </a:rPr>
              <a:t>s1</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samp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Sample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samp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a1</a:t>
            </a:r>
          </a:p>
          <a:p>
            <a:r>
              <a:rPr lang="en-US" sz="1200" kern="1200" dirty="0" smtClean="0">
                <a:solidFill>
                  <a:schemeClr val="tx1"/>
                </a:solidFill>
                <a:latin typeface="+mn-lt"/>
                <a:ea typeface="+mn-ea"/>
                <a:cs typeface="+mn-cs"/>
              </a:rPr>
              <a:t>sam</a:t>
            </a:r>
          </a:p>
          <a:p>
            <a:r>
              <a:rPr lang="en-US" sz="1200" kern="1200" dirty="0" smtClean="0">
                <a:solidFill>
                  <a:schemeClr val="tx1"/>
                </a:solidFill>
                <a:latin typeface="+mn-lt"/>
                <a:ea typeface="+mn-ea"/>
                <a:cs typeface="+mn-cs"/>
              </a:rPr>
              <a:t>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a2</a:t>
            </a:r>
          </a:p>
          <a:p>
            <a:r>
              <a:rPr lang="en-US" sz="1200" kern="1200" dirty="0" smtClean="0">
                <a:solidFill>
                  <a:schemeClr val="tx1"/>
                </a:solidFill>
                <a:latin typeface="+mn-lt"/>
                <a:ea typeface="+mn-ea"/>
                <a:cs typeface="+mn-cs"/>
              </a:rPr>
              <a:t>samp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b1</a:t>
            </a:r>
          </a:p>
          <a:p>
            <a:r>
              <a:rPr lang="en-US" sz="1200" kern="1200" dirty="0" smtClean="0">
                <a:solidFill>
                  <a:schemeClr val="tx1"/>
                </a:solidFill>
                <a:latin typeface="+mn-lt"/>
                <a:ea typeface="+mn-ea"/>
                <a:cs typeface="+mn-cs"/>
              </a:rPr>
              <a:t>samp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b2</a:t>
            </a:r>
          </a:p>
          <a:p>
            <a:r>
              <a:rPr lang="en-US" sz="1200" kern="1200" dirty="0" smtClean="0">
                <a:solidFill>
                  <a:schemeClr val="tx1"/>
                </a:solidFill>
                <a:latin typeface="+mn-lt"/>
                <a:ea typeface="+mn-ea"/>
                <a:cs typeface="+mn-cs"/>
              </a:rPr>
              <a:t>samp</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s1</a:t>
            </a:r>
          </a:p>
          <a:p>
            <a:r>
              <a:rPr lang="en-US" sz="1200" kern="1200" dirty="0" smtClean="0">
                <a:solidFill>
                  <a:schemeClr val="tx1"/>
                </a:solidFill>
                <a:latin typeface="+mn-lt"/>
                <a:ea typeface="+mn-ea"/>
                <a:cs typeface="+mn-cs"/>
              </a:rPr>
              <a:t>Ruby</a:t>
            </a:r>
          </a:p>
          <a:p>
            <a:r>
              <a:rPr lang="en-US" sz="1200" kern="1200" dirty="0" smtClean="0">
                <a:solidFill>
                  <a:schemeClr val="tx1"/>
                </a:solidFill>
                <a:latin typeface="+mn-lt"/>
                <a:ea typeface="+mn-ea"/>
                <a:cs typeface="+mn-cs"/>
              </a:rPr>
              <a:t>78</a:t>
            </a:r>
          </a:p>
          <a:p>
            <a:r>
              <a:rPr lang="en-US" sz="1200" kern="1200" dirty="0" smtClean="0">
                <a:solidFill>
                  <a:schemeClr val="tx1"/>
                </a:solidFill>
                <a:latin typeface="+mn-lt"/>
                <a:ea typeface="+mn-ea"/>
                <a:cs typeface="+mn-cs"/>
              </a:rPr>
              <a:t>Module A consists of the methods a1 and a2. Module B consists of the methods </a:t>
            </a:r>
          </a:p>
          <a:p>
            <a:r>
              <a:rPr lang="en-US" sz="1200" kern="1200" dirty="0" smtClean="0">
                <a:solidFill>
                  <a:schemeClr val="tx1"/>
                </a:solidFill>
                <a:latin typeface="+mn-lt"/>
                <a:ea typeface="+mn-ea"/>
                <a:cs typeface="+mn-cs"/>
              </a:rPr>
              <a:t>b1 and b2. The class Sample includes both modules A and B. The class Sample </a:t>
            </a:r>
          </a:p>
          <a:p>
            <a:r>
              <a:rPr lang="en-US" sz="1200" kern="1200" dirty="0" smtClean="0">
                <a:solidFill>
                  <a:schemeClr val="tx1"/>
                </a:solidFill>
                <a:latin typeface="+mn-lt"/>
                <a:ea typeface="+mn-ea"/>
                <a:cs typeface="+mn-cs"/>
              </a:rPr>
              <a:t>can access all four methods, namely, a1, a2, b1, and b2. Therefore, you ca</a:t>
            </a:r>
          </a:p>
          <a:p>
            <a:r>
              <a:rPr lang="en-US" sz="1200" kern="1200" dirty="0" smtClean="0">
                <a:solidFill>
                  <a:schemeClr val="tx1"/>
                </a:solidFill>
                <a:latin typeface="+mn-lt"/>
                <a:ea typeface="+mn-ea"/>
                <a:cs typeface="+mn-cs"/>
              </a:rPr>
              <a:t>n see </a:t>
            </a:r>
          </a:p>
          <a:p>
            <a:r>
              <a:rPr lang="en-US" sz="1200" kern="1200" dirty="0" smtClean="0">
                <a:solidFill>
                  <a:schemeClr val="tx1"/>
                </a:solidFill>
                <a:latin typeface="+mn-lt"/>
                <a:ea typeface="+mn-ea"/>
                <a:cs typeface="+mn-cs"/>
              </a:rPr>
              <a:t>that the class Sample inherits from both the modules. Thus, you can say the </a:t>
            </a:r>
          </a:p>
          <a:p>
            <a:r>
              <a:rPr lang="en-US" sz="1200" kern="1200" dirty="0" smtClean="0">
                <a:solidFill>
                  <a:schemeClr val="tx1"/>
                </a:solidFill>
                <a:latin typeface="+mn-lt"/>
                <a:ea typeface="+mn-ea"/>
                <a:cs typeface="+mn-cs"/>
              </a:rPr>
              <a:t>class Sample shows multiple inheritance or a</a:t>
            </a:r>
          </a:p>
          <a:p>
            <a:r>
              <a:rPr lang="en-US" sz="1200" kern="1200" dirty="0" smtClean="0">
                <a:solidFill>
                  <a:schemeClr val="tx1"/>
                </a:solidFill>
                <a:latin typeface="+mn-lt"/>
                <a:ea typeface="+mn-ea"/>
                <a:cs typeface="+mn-cs"/>
              </a:rPr>
              <a:t>mixin</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The setter and getter methods can be created manually by the developer or it can be auto-generated by Ruby using the attr_accessor method specifier.</a:t>
            </a:r>
          </a:p>
          <a:p>
            <a:r>
              <a:rPr lang="en-US" sz="1200" kern="1200" dirty="0" smtClean="0">
                <a:solidFill>
                  <a:schemeClr val="tx1"/>
                </a:solidFill>
                <a:latin typeface="+mn-lt"/>
                <a:ea typeface="+mn-ea"/>
                <a:cs typeface="+mn-cs"/>
              </a:rPr>
              <a:t>class Animal</a:t>
            </a:r>
          </a:p>
          <a:p>
            <a:r>
              <a:rPr lang="en-US" sz="1200" kern="1200" dirty="0" smtClean="0">
                <a:solidFill>
                  <a:schemeClr val="tx1"/>
                </a:solidFill>
                <a:latin typeface="+mn-lt"/>
                <a:ea typeface="+mn-ea"/>
                <a:cs typeface="+mn-cs"/>
              </a:rPr>
              <a:t>   attr_accessor :name, :age</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anim = Animal.new</a:t>
            </a:r>
          </a:p>
          <a:p>
            <a:r>
              <a:rPr lang="en-US" sz="1200" kern="1200" dirty="0" smtClean="0">
                <a:solidFill>
                  <a:schemeClr val="tx1"/>
                </a:solidFill>
                <a:latin typeface="+mn-lt"/>
                <a:ea typeface="+mn-ea"/>
                <a:cs typeface="+mn-cs"/>
              </a:rPr>
              <a:t> =&gt; #&lt;Animal:0x007f8ea20841d8&gt; </a:t>
            </a:r>
          </a:p>
          <a:p>
            <a:r>
              <a:rPr lang="en-US" sz="1200" kern="1200" dirty="0" smtClean="0">
                <a:solidFill>
                  <a:schemeClr val="tx1"/>
                </a:solidFill>
                <a:latin typeface="+mn-lt"/>
                <a:ea typeface="+mn-ea"/>
                <a:cs typeface="+mn-cs"/>
              </a:rPr>
              <a:t>anim.age = 3</a:t>
            </a:r>
          </a:p>
          <a:p>
            <a:r>
              <a:rPr lang="en-US" sz="1200" kern="1200" dirty="0" smtClean="0">
                <a:solidFill>
                  <a:schemeClr val="tx1"/>
                </a:solidFill>
                <a:latin typeface="+mn-lt"/>
                <a:ea typeface="+mn-ea"/>
                <a:cs typeface="+mn-cs"/>
              </a:rPr>
              <a:t> =&gt; 3 </a:t>
            </a:r>
          </a:p>
          <a:p>
            <a:r>
              <a:rPr lang="en-US" sz="1200" kern="1200" dirty="0" smtClean="0">
                <a:solidFill>
                  <a:schemeClr val="tx1"/>
                </a:solidFill>
                <a:latin typeface="+mn-lt"/>
                <a:ea typeface="+mn-ea"/>
                <a:cs typeface="+mn-cs"/>
              </a:rPr>
              <a:t>anim.name = "Steve"</a:t>
            </a:r>
          </a:p>
          <a:p>
            <a:r>
              <a:rPr lang="en-US" sz="1200" kern="1200" dirty="0" smtClean="0">
                <a:solidFill>
                  <a:schemeClr val="tx1"/>
                </a:solidFill>
                <a:latin typeface="+mn-lt"/>
                <a:ea typeface="+mn-ea"/>
                <a:cs typeface="+mn-cs"/>
              </a:rPr>
              <a:t> =&gt; "Steve" </a:t>
            </a:r>
          </a:p>
          <a:p>
            <a:r>
              <a:rPr lang="en-US" sz="1200" kern="1200" dirty="0" smtClean="0">
                <a:solidFill>
                  <a:schemeClr val="tx1"/>
                </a:solidFill>
                <a:latin typeface="+mn-lt"/>
                <a:ea typeface="+mn-ea"/>
                <a:cs typeface="+mn-cs"/>
              </a:rPr>
              <a:t>puts anim.name, anim.age</a:t>
            </a:r>
          </a:p>
          <a:p>
            <a:r>
              <a:rPr lang="en-US" sz="1200" kern="1200" dirty="0" smtClean="0">
                <a:solidFill>
                  <a:schemeClr val="tx1"/>
                </a:solidFill>
                <a:latin typeface="+mn-lt"/>
                <a:ea typeface="+mn-ea"/>
                <a:cs typeface="+mn-cs"/>
              </a:rPr>
              <a:t>Steve</a:t>
            </a:r>
          </a:p>
          <a:p>
            <a:r>
              <a:rPr lang="en-US" sz="1200" kern="1200" dirty="0" smtClean="0">
                <a:solidFill>
                  <a:schemeClr val="tx1"/>
                </a:solidFill>
                <a:latin typeface="+mn-lt"/>
                <a:ea typeface="+mn-ea"/>
                <a:cs typeface="+mn-cs"/>
              </a:rPr>
              <a:t>3</a:t>
            </a:r>
          </a:p>
          <a:p>
            <a:r>
              <a:rPr lang="en-US" sz="1200" kern="1200" dirty="0" smtClean="0">
                <a:solidFill>
                  <a:schemeClr val="tx1"/>
                </a:solidFill>
                <a:latin typeface="+mn-lt"/>
                <a:ea typeface="+mn-ea"/>
                <a:cs typeface="+mn-cs"/>
              </a:rPr>
              <a:t>Of course you can achieve the same result by implementing all the setter and getter methods like this as well:</a:t>
            </a:r>
          </a:p>
          <a:p>
            <a:r>
              <a:rPr lang="en-US" sz="1200" kern="1200" dirty="0" smtClean="0">
                <a:solidFill>
                  <a:schemeClr val="tx1"/>
                </a:solidFill>
                <a:latin typeface="+mn-lt"/>
                <a:ea typeface="+mn-ea"/>
                <a:cs typeface="+mn-cs"/>
              </a:rPr>
              <a:t>class Animal</a:t>
            </a:r>
          </a:p>
          <a:p>
            <a:r>
              <a:rPr lang="en-US" sz="1200" kern="1200" dirty="0" smtClean="0">
                <a:solidFill>
                  <a:schemeClr val="tx1"/>
                </a:solidFill>
                <a:latin typeface="+mn-lt"/>
                <a:ea typeface="+mn-ea"/>
                <a:cs typeface="+mn-cs"/>
              </a:rPr>
              <a:t>  def name # this is the getter method</a:t>
            </a:r>
          </a:p>
          <a:p>
            <a:r>
              <a:rPr lang="en-US" sz="1200" kern="1200" dirty="0" smtClean="0">
                <a:solidFill>
                  <a:schemeClr val="tx1"/>
                </a:solidFill>
                <a:latin typeface="+mn-lt"/>
                <a:ea typeface="+mn-ea"/>
                <a:cs typeface="+mn-cs"/>
              </a:rPr>
              <a:t>    @name</a:t>
            </a:r>
          </a:p>
          <a:p>
            <a:r>
              <a:rPr lang="en-US" sz="1200" kern="1200" dirty="0" smtClean="0">
                <a:solidFill>
                  <a:schemeClr val="tx1"/>
                </a:solidFill>
                <a:latin typeface="+mn-lt"/>
                <a:ea typeface="+mn-ea"/>
                <a:cs typeface="+mn-cs"/>
              </a:rPr>
              <a:t>  end</a:t>
            </a:r>
          </a:p>
          <a:p>
            <a:r>
              <a:rPr lang="en-US" sz="1200" kern="1200" dirty="0" smtClean="0">
                <a:solidFill>
                  <a:schemeClr val="tx1"/>
                </a:solidFill>
                <a:latin typeface="+mn-lt"/>
                <a:ea typeface="+mn-ea"/>
                <a:cs typeface="+mn-cs"/>
              </a:rPr>
              <a:t>  def name=(name)  # this is the setter method</a:t>
            </a:r>
          </a:p>
          <a:p>
            <a:r>
              <a:rPr lang="en-US" sz="1200" kern="1200" dirty="0" smtClean="0">
                <a:solidFill>
                  <a:schemeClr val="tx1"/>
                </a:solidFill>
                <a:latin typeface="+mn-lt"/>
                <a:ea typeface="+mn-ea"/>
                <a:cs typeface="+mn-cs"/>
              </a:rPr>
              <a:t>    @name = name</a:t>
            </a:r>
          </a:p>
          <a:p>
            <a:r>
              <a:rPr lang="en-US" sz="1200" kern="1200" dirty="0" smtClean="0">
                <a:solidFill>
                  <a:schemeClr val="tx1"/>
                </a:solidFill>
                <a:latin typeface="+mn-lt"/>
                <a:ea typeface="+mn-ea"/>
                <a:cs typeface="+mn-cs"/>
              </a:rPr>
              <a:t>  end</a:t>
            </a:r>
          </a:p>
          <a:p>
            <a:r>
              <a:rPr lang="en-US" sz="1200" kern="1200" dirty="0" smtClean="0">
                <a:solidFill>
                  <a:schemeClr val="tx1"/>
                </a:solidFill>
                <a:latin typeface="+mn-lt"/>
                <a:ea typeface="+mn-ea"/>
                <a:cs typeface="+mn-cs"/>
              </a:rPr>
              <a:t>#...same for age...</a:t>
            </a:r>
          </a:p>
          <a:p>
            <a:r>
              <a:rPr lang="en-US" sz="1200" kern="1200" dirty="0" smtClean="0">
                <a:solidFill>
                  <a:schemeClr val="tx1"/>
                </a:solidFill>
                <a:latin typeface="+mn-lt"/>
                <a:ea typeface="+mn-ea"/>
                <a:cs typeface="+mn-cs"/>
              </a:rPr>
              <a:t>end</a:t>
            </a:r>
          </a:p>
          <a:p>
            <a:endParaRPr lang="en-US" dirty="0"/>
          </a:p>
        </p:txBody>
      </p:sp>
      <p:sp>
        <p:nvSpPr>
          <p:cNvPr id="4" name="Slide Number Placeholder 3"/>
          <p:cNvSpPr>
            <a:spLocks noGrp="1"/>
          </p:cNvSpPr>
          <p:nvPr>
            <p:ph type="sldNum" sz="quarter" idx="10"/>
          </p:nvPr>
        </p:nvSpPr>
        <p:spPr/>
        <p:txBody>
          <a:bodyPr/>
          <a:lstStyle/>
          <a:p>
            <a:fld id="{E2912F4D-0CBF-455D-951E-DA3F9225CEA1}"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76A4D4-01C4-48AE-978A-A6893D086996}" type="datetimeFigureOut">
              <a:rPr lang="en-US" smtClean="0"/>
              <a:pPr/>
              <a:t>5/9/2016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611B1A9-345B-4750-B563-D0D91EE300A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76A4D4-01C4-48AE-978A-A6893D086996}" type="datetimeFigureOut">
              <a:rPr lang="en-US" smtClean="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1B1A9-345B-4750-B563-D0D91EE300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76A4D4-01C4-48AE-978A-A6893D086996}" type="datetimeFigureOut">
              <a:rPr lang="en-US" smtClean="0"/>
              <a:pPr/>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1B1A9-345B-4750-B563-D0D91EE300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576A4D4-01C4-48AE-978A-A6893D086996}" type="datetimeFigureOut">
              <a:rPr lang="en-US" smtClean="0"/>
              <a:pPr/>
              <a:t>5/9/2016</a:t>
            </a:fld>
            <a:endParaRPr lang="en-US" dirty="0"/>
          </a:p>
        </p:txBody>
      </p:sp>
      <p:sp>
        <p:nvSpPr>
          <p:cNvPr id="9" name="Slide Number Placeholder 8"/>
          <p:cNvSpPr>
            <a:spLocks noGrp="1"/>
          </p:cNvSpPr>
          <p:nvPr>
            <p:ph type="sldNum" sz="quarter" idx="15"/>
          </p:nvPr>
        </p:nvSpPr>
        <p:spPr/>
        <p:txBody>
          <a:bodyPr rtlCol="0"/>
          <a:lstStyle/>
          <a:p>
            <a:fld id="{A611B1A9-345B-4750-B563-D0D91EE300A9}"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576A4D4-01C4-48AE-978A-A6893D086996}" type="datetimeFigureOut">
              <a:rPr lang="en-US" smtClean="0"/>
              <a:pPr/>
              <a:t>5/9/2016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611B1A9-345B-4750-B563-D0D91EE300A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76A4D4-01C4-48AE-978A-A6893D086996}" type="datetimeFigureOut">
              <a:rPr lang="en-US" smtClean="0"/>
              <a:pPr/>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11B1A9-345B-4750-B563-D0D91EE300A9}"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76A4D4-01C4-48AE-978A-A6893D086996}" type="datetimeFigureOut">
              <a:rPr lang="en-US" smtClean="0"/>
              <a:pPr/>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11B1A9-345B-4750-B563-D0D91EE300A9}"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576A4D4-01C4-48AE-978A-A6893D086996}" type="datetimeFigureOut">
              <a:rPr lang="en-US" smtClean="0"/>
              <a:pPr/>
              <a:t>5/9/2016</a:t>
            </a:fld>
            <a:endParaRPr lang="en-US" dirty="0"/>
          </a:p>
        </p:txBody>
      </p:sp>
      <p:sp>
        <p:nvSpPr>
          <p:cNvPr id="7" name="Slide Number Placeholder 6"/>
          <p:cNvSpPr>
            <a:spLocks noGrp="1"/>
          </p:cNvSpPr>
          <p:nvPr>
            <p:ph type="sldNum" sz="quarter" idx="11"/>
          </p:nvPr>
        </p:nvSpPr>
        <p:spPr/>
        <p:txBody>
          <a:bodyPr rtlCol="0"/>
          <a:lstStyle/>
          <a:p>
            <a:fld id="{A611B1A9-345B-4750-B563-D0D91EE300A9}"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A4D4-01C4-48AE-978A-A6893D086996}" type="datetimeFigureOut">
              <a:rPr lang="en-US" smtClean="0"/>
              <a:pPr/>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11B1A9-345B-4750-B563-D0D91EE300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576A4D4-01C4-48AE-978A-A6893D086996}" type="datetimeFigureOut">
              <a:rPr lang="en-US" smtClean="0"/>
              <a:pPr/>
              <a:t>5/9/2016</a:t>
            </a:fld>
            <a:endParaRPr lang="en-US" dirty="0"/>
          </a:p>
        </p:txBody>
      </p:sp>
      <p:sp>
        <p:nvSpPr>
          <p:cNvPr id="22" name="Slide Number Placeholder 21"/>
          <p:cNvSpPr>
            <a:spLocks noGrp="1"/>
          </p:cNvSpPr>
          <p:nvPr>
            <p:ph type="sldNum" sz="quarter" idx="15"/>
          </p:nvPr>
        </p:nvSpPr>
        <p:spPr/>
        <p:txBody>
          <a:bodyPr rtlCol="0"/>
          <a:lstStyle/>
          <a:p>
            <a:fld id="{A611B1A9-345B-4750-B563-D0D91EE300A9}"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576A4D4-01C4-48AE-978A-A6893D086996}" type="datetimeFigureOut">
              <a:rPr lang="en-US" smtClean="0"/>
              <a:pPr/>
              <a:t>5/9/2016</a:t>
            </a:fld>
            <a:endParaRPr lang="en-US" dirty="0"/>
          </a:p>
        </p:txBody>
      </p:sp>
      <p:sp>
        <p:nvSpPr>
          <p:cNvPr id="18" name="Slide Number Placeholder 17"/>
          <p:cNvSpPr>
            <a:spLocks noGrp="1"/>
          </p:cNvSpPr>
          <p:nvPr>
            <p:ph type="sldNum" sz="quarter" idx="11"/>
          </p:nvPr>
        </p:nvSpPr>
        <p:spPr/>
        <p:txBody>
          <a:bodyPr rtlCol="0"/>
          <a:lstStyle/>
          <a:p>
            <a:fld id="{A611B1A9-345B-4750-B563-D0D91EE300A9}"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6A4D4-01C4-48AE-978A-A6893D086996}" type="datetimeFigureOut">
              <a:rPr lang="en-US" smtClean="0"/>
              <a:pPr/>
              <a:t>5/9/2016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611B1A9-345B-4750-B563-D0D91EE300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areer.guru99.com/wp-content/uploads/2015/01/080110ruby_300_369.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Japan" TargetMode="External"/><Relationship Id="rId3" Type="http://schemas.openxmlformats.org/officeDocument/2006/relationships/hyperlink" Target="https://en.wikipedia.org/wiki/Dynamic_programming_language" TargetMode="External"/><Relationship Id="rId7" Type="http://schemas.openxmlformats.org/officeDocument/2006/relationships/hyperlink" Target="https://en.wikipedia.org/wiki/Yukihiro_Matsumot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General-purpose_programming_language" TargetMode="External"/><Relationship Id="rId5" Type="http://schemas.openxmlformats.org/officeDocument/2006/relationships/hyperlink" Target="https://en.wikipedia.org/wiki/Object-oriented_programming_language" TargetMode="External"/><Relationship Id="rId10" Type="http://schemas.openxmlformats.org/officeDocument/2006/relationships/hyperlink" Target="https://en.wikipedia.org/wiki/Memory_management" TargetMode="External"/><Relationship Id="rId4" Type="http://schemas.openxmlformats.org/officeDocument/2006/relationships/hyperlink" Target="https://en.wikipedia.org/wiki/Reflection_(computer_science)" TargetMode="External"/><Relationship Id="rId9" Type="http://schemas.openxmlformats.org/officeDocument/2006/relationships/hyperlink" Target="https://en.wikipedia.org/wiki/Dynamic_typ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130425"/>
            <a:ext cx="1676400" cy="1470025"/>
          </a:xfrm>
        </p:spPr>
        <p:txBody>
          <a:bodyPr/>
          <a:lstStyle/>
          <a:p>
            <a:endParaRPr lang="en-US" dirty="0"/>
          </a:p>
        </p:txBody>
      </p:sp>
      <p:sp>
        <p:nvSpPr>
          <p:cNvPr id="3" name="Subtitle 2"/>
          <p:cNvSpPr>
            <a:spLocks noGrp="1"/>
          </p:cNvSpPr>
          <p:nvPr>
            <p:ph type="subTitle" idx="1"/>
          </p:nvPr>
        </p:nvSpPr>
        <p:spPr>
          <a:xfrm flipV="1">
            <a:off x="2514600" y="3505200"/>
            <a:ext cx="609600" cy="381000"/>
          </a:xfrm>
        </p:spPr>
        <p:txBody>
          <a:bodyPr>
            <a:normAutofit/>
          </a:bodyPr>
          <a:lstStyle/>
          <a:p>
            <a:endParaRPr lang="en-US" dirty="0"/>
          </a:p>
        </p:txBody>
      </p:sp>
      <p:pic>
        <p:nvPicPr>
          <p:cNvPr id="4" name="Picture 3" descr="080110ruby_300_369">
            <a:hlinkClick r:id="rId3"/>
          </p:cNvPr>
          <p:cNvPicPr/>
          <p:nvPr/>
        </p:nvPicPr>
        <p:blipFill>
          <a:blip r:embed="rId4"/>
          <a:srcRect/>
          <a:stretch>
            <a:fillRect/>
          </a:stretch>
        </p:blipFill>
        <p:spPr bwMode="auto">
          <a:xfrm>
            <a:off x="762000" y="533400"/>
            <a:ext cx="7620000" cy="6019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 AND SETTER</a:t>
            </a:r>
            <a:endParaRPr lang="en-US" dirty="0"/>
          </a:p>
        </p:txBody>
      </p:sp>
      <p:sp>
        <p:nvSpPr>
          <p:cNvPr id="3" name="Content Placeholder 2"/>
          <p:cNvSpPr>
            <a:spLocks noGrp="1"/>
          </p:cNvSpPr>
          <p:nvPr>
            <p:ph sz="quarter" idx="1"/>
          </p:nvPr>
        </p:nvSpPr>
        <p:spPr>
          <a:xfrm>
            <a:off x="457200" y="1600200"/>
            <a:ext cx="8229600" cy="4800600"/>
          </a:xfrm>
        </p:spPr>
        <p:txBody>
          <a:bodyPr>
            <a:normAutofit/>
          </a:bodyPr>
          <a:lstStyle/>
          <a:p>
            <a:r>
              <a:rPr lang="en-US" dirty="0" smtClean="0"/>
              <a:t>The setter and getter methods can be created manually by the developer </a:t>
            </a:r>
          </a:p>
          <a:p>
            <a:r>
              <a:rPr lang="en-US" dirty="0" smtClean="0"/>
              <a:t>class Animal</a:t>
            </a:r>
          </a:p>
          <a:p>
            <a:pPr>
              <a:buNone/>
            </a:pPr>
            <a:r>
              <a:rPr lang="en-US" dirty="0" smtClean="0"/>
              <a:t>     def name # this is the getter method</a:t>
            </a:r>
          </a:p>
          <a:p>
            <a:pPr>
              <a:buNone/>
            </a:pPr>
            <a:r>
              <a:rPr lang="en-US" dirty="0" smtClean="0"/>
              <a:t>     @name</a:t>
            </a:r>
          </a:p>
          <a:p>
            <a:pPr>
              <a:buNone/>
            </a:pPr>
            <a:r>
              <a:rPr lang="en-US" dirty="0" smtClean="0"/>
              <a:t>     end</a:t>
            </a:r>
          </a:p>
          <a:p>
            <a:pPr>
              <a:buNone/>
            </a:pPr>
            <a:r>
              <a:rPr lang="en-US" dirty="0" smtClean="0"/>
              <a:t>     def name=(name)  # this is the setter method</a:t>
            </a:r>
          </a:p>
          <a:p>
            <a:pPr>
              <a:buNone/>
            </a:pPr>
            <a:r>
              <a:rPr lang="en-US" dirty="0" smtClean="0"/>
              <a:t>     @name = name</a:t>
            </a:r>
          </a:p>
          <a:p>
            <a:pPr>
              <a:buNone/>
            </a:pPr>
            <a:r>
              <a:rPr lang="en-US" dirty="0" smtClean="0"/>
              <a:t>     end</a:t>
            </a:r>
          </a:p>
          <a:p>
            <a:pPr>
              <a:buNone/>
            </a:pPr>
            <a:r>
              <a:rPr lang="en-US" dirty="0" smtClean="0"/>
              <a:t>     end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POLYMORPIC ASSOCIATION</a:t>
            </a:r>
            <a:endParaRPr lang="en-US" dirty="0"/>
          </a:p>
        </p:txBody>
      </p:sp>
      <p:pic>
        <p:nvPicPr>
          <p:cNvPr id="4" name="Content Placeholder 3" descr="image"/>
          <p:cNvPicPr>
            <a:picLocks noGrp="1"/>
          </p:cNvPicPr>
          <p:nvPr>
            <p:ph sz="quarter" idx="1"/>
          </p:nvPr>
        </p:nvPicPr>
        <p:blipFill>
          <a:blip r:embed="rId3"/>
          <a:srcRect/>
          <a:stretch>
            <a:fillRect/>
          </a:stretch>
        </p:blipFill>
        <p:spPr bwMode="auto">
          <a:xfrm>
            <a:off x="0" y="1600200"/>
            <a:ext cx="89154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3" name="Content Placeholder 2"/>
          <p:cNvSpPr>
            <a:spLocks noGrp="1"/>
          </p:cNvSpPr>
          <p:nvPr>
            <p:ph sz="quarter" idx="1"/>
          </p:nvPr>
        </p:nvSpPr>
        <p:spPr/>
        <p:txBody>
          <a:bodyPr>
            <a:normAutofit/>
          </a:bodyPr>
          <a:lstStyle/>
          <a:p>
            <a:r>
              <a:rPr lang="en-US" dirty="0" smtClean="0"/>
              <a:t>a web application framework</a:t>
            </a:r>
            <a:endParaRPr lang="en-US" b="1" i="1" dirty="0" smtClean="0"/>
          </a:p>
          <a:p>
            <a:r>
              <a:rPr lang="en-US" b="1" i="1" dirty="0" smtClean="0"/>
              <a:t>DRY Principal( Don’t Repeat Yourself)</a:t>
            </a:r>
          </a:p>
          <a:p>
            <a:r>
              <a:rPr lang="en-US" b="1" i="1" dirty="0" smtClean="0"/>
              <a:t>Convention over Configuration</a:t>
            </a:r>
          </a:p>
          <a:p>
            <a:r>
              <a:rPr lang="en-US" b="1" i="1" dirty="0" smtClean="0"/>
              <a:t>Gems and Plugins</a:t>
            </a:r>
          </a:p>
          <a:p>
            <a:r>
              <a:rPr lang="en-US" b="1" i="1" dirty="0" smtClean="0"/>
              <a:t>Scaffolding</a:t>
            </a:r>
          </a:p>
          <a:p>
            <a:r>
              <a:rPr lang="en-US" b="1" i="1" dirty="0" smtClean="0"/>
              <a:t>Rack Support</a:t>
            </a:r>
          </a:p>
          <a:p>
            <a:r>
              <a:rPr lang="en-US" b="1" i="1" dirty="0" smtClean="0"/>
              <a:t> Metaprogramming</a:t>
            </a:r>
          </a:p>
          <a:p>
            <a:r>
              <a:rPr lang="en-US" b="1" i="1" dirty="0" smtClean="0"/>
              <a:t>Bundler</a:t>
            </a:r>
          </a:p>
          <a:p>
            <a:r>
              <a:rPr lang="en-US" b="1" i="1" dirty="0" smtClean="0"/>
              <a:t>Rest Support.</a:t>
            </a:r>
            <a:endParaRPr lang="en-US" dirty="0" smtClean="0"/>
          </a:p>
          <a:p>
            <a:r>
              <a:rPr lang="en-US" b="1" i="1" dirty="0" smtClean="0"/>
              <a:t> Action Mailer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6" name="Content Placeholder 5" descr="image"/>
          <p:cNvPicPr>
            <a:picLocks noGrp="1"/>
          </p:cNvPicPr>
          <p:nvPr>
            <p:ph sz="quarter" idx="1"/>
          </p:nvPr>
        </p:nvPicPr>
        <p:blipFill>
          <a:blip r:embed="rId3"/>
          <a:srcRect/>
          <a:stretch>
            <a:fillRect/>
          </a:stretch>
        </p:blipFill>
        <p:spPr bwMode="auto">
          <a:xfrm>
            <a:off x="1752600" y="3200400"/>
            <a:ext cx="5029200" cy="3333750"/>
          </a:xfrm>
          <a:prstGeom prst="rect">
            <a:avLst/>
          </a:prstGeom>
          <a:noFill/>
          <a:ln w="9525">
            <a:noFill/>
            <a:miter lim="800000"/>
            <a:headEnd/>
            <a:tailEnd/>
          </a:ln>
        </p:spPr>
      </p:pic>
      <p:sp>
        <p:nvSpPr>
          <p:cNvPr id="1025" name="Rectangle 1"/>
          <p:cNvSpPr>
            <a:spLocks noChangeArrowheads="1"/>
          </p:cNvSpPr>
          <p:nvPr/>
        </p:nvSpPr>
        <p:spPr bwMode="auto">
          <a:xfrm>
            <a:off x="1981200" y="1447800"/>
            <a:ext cx="5715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Latha" pitchFamily="34"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Model – </a:t>
            </a: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where the data is – the database</a:t>
            </a: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Controller – </a:t>
            </a: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where the logic is for the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View</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is where the data is used to display to the user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a:t>
            </a:r>
            <a:endParaRPr lang="en-US" dirty="0"/>
          </a:p>
        </p:txBody>
      </p:sp>
      <p:sp>
        <p:nvSpPr>
          <p:cNvPr id="3" name="Content Placeholder 2"/>
          <p:cNvSpPr>
            <a:spLocks noGrp="1"/>
          </p:cNvSpPr>
          <p:nvPr>
            <p:ph sz="quarter" idx="1"/>
          </p:nvPr>
        </p:nvSpPr>
        <p:spPr/>
        <p:txBody>
          <a:bodyPr>
            <a:normAutofit/>
          </a:bodyPr>
          <a:lstStyle/>
          <a:p>
            <a:r>
              <a:rPr lang="en-US" dirty="0" smtClean="0"/>
              <a:t>You invoke a block by using the yield statement</a:t>
            </a:r>
          </a:p>
          <a:p>
            <a:r>
              <a:rPr lang="en-US" dirty="0" smtClean="0"/>
              <a:t>def test </a:t>
            </a:r>
          </a:p>
          <a:p>
            <a:r>
              <a:rPr lang="en-US" dirty="0" smtClean="0"/>
              <a:t>puts "You are in the method"</a:t>
            </a:r>
          </a:p>
          <a:p>
            <a:r>
              <a:rPr lang="en-US" dirty="0" smtClean="0"/>
              <a:t>yield</a:t>
            </a:r>
          </a:p>
          <a:p>
            <a:r>
              <a:rPr lang="en-US" dirty="0" smtClean="0"/>
              <a:t>puts "You are again back to the method"</a:t>
            </a:r>
          </a:p>
          <a:p>
            <a:r>
              <a:rPr lang="en-US" dirty="0" smtClean="0"/>
              <a:t>yield</a:t>
            </a:r>
          </a:p>
          <a:p>
            <a:r>
              <a:rPr lang="en-US" dirty="0" smtClean="0"/>
              <a:t>end</a:t>
            </a:r>
          </a:p>
          <a:p>
            <a:r>
              <a:rPr lang="en-US" dirty="0" smtClean="0"/>
              <a:t>test {puts "You are in the block"}</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AND STRING</a:t>
            </a:r>
            <a:endParaRPr lang="en-US" dirty="0"/>
          </a:p>
        </p:txBody>
      </p:sp>
      <p:sp>
        <p:nvSpPr>
          <p:cNvPr id="3" name="Content Placeholder 2"/>
          <p:cNvSpPr>
            <a:spLocks noGrp="1"/>
          </p:cNvSpPr>
          <p:nvPr>
            <p:ph sz="quarter" idx="1"/>
          </p:nvPr>
        </p:nvSpPr>
        <p:spPr/>
        <p:txBody>
          <a:bodyPr/>
          <a:lstStyle/>
          <a:p>
            <a:r>
              <a:rPr lang="en-US" dirty="0" smtClean="0"/>
              <a:t>Strings are mutable</a:t>
            </a:r>
          </a:p>
          <a:p>
            <a:r>
              <a:rPr lang="en-US" dirty="0" smtClean="0"/>
              <a:t>the memory is marked for cleanup each time and a new memory is allocated. </a:t>
            </a:r>
          </a:p>
          <a:p>
            <a:r>
              <a:rPr lang="en-US" dirty="0" smtClean="0"/>
              <a:t>symbols are immutable</a:t>
            </a:r>
          </a:p>
          <a:p>
            <a:r>
              <a:rPr lang="en-US" dirty="0" smtClean="0"/>
              <a:t>ruby interpreter uses the same heap memory location each time. The symbol was never completely released.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CONSTRUTOR</a:t>
            </a:r>
            <a:endParaRPr lang="en-US" dirty="0"/>
          </a:p>
        </p:txBody>
      </p:sp>
      <p:sp>
        <p:nvSpPr>
          <p:cNvPr id="2049" name="Rectangle 1"/>
          <p:cNvSpPr>
            <a:spLocks noGrp="1" noChangeArrowheads="1"/>
          </p:cNvSpPr>
          <p:nvPr>
            <p:ph sz="quarter" idx="1"/>
          </p:nvPr>
        </p:nvSpPr>
        <p:spPr bwMode="auto">
          <a:xfrm>
            <a:off x="457200" y="1600200"/>
            <a:ext cx="646331"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 y="1524000"/>
            <a:ext cx="7924800" cy="3416320"/>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initialize method and get called when you call on a new object to be created</a:t>
            </a:r>
            <a:r>
              <a:rPr lang="en-US" sz="2400" dirty="0" smtClean="0"/>
              <a:t>.</a:t>
            </a:r>
          </a:p>
          <a:p>
            <a:pPr>
              <a:buFont typeface="Arial" pitchFamily="34" charset="0"/>
              <a:buChar char="•"/>
            </a:pPr>
            <a:r>
              <a:rPr lang="en-US" sz="2400" dirty="0" smtClean="0"/>
              <a:t>class Album </a:t>
            </a:r>
          </a:p>
          <a:p>
            <a:pPr>
              <a:buFont typeface="Arial" pitchFamily="34" charset="0"/>
              <a:buChar char="•"/>
            </a:pPr>
            <a:r>
              <a:rPr lang="en-US" sz="2400" dirty="0" smtClean="0"/>
              <a:t> def initialize(name, artist, duration) </a:t>
            </a:r>
          </a:p>
          <a:p>
            <a:pPr>
              <a:buFont typeface="Arial" pitchFamily="34" charset="0"/>
              <a:buChar char="•"/>
            </a:pPr>
            <a:r>
              <a:rPr lang="en-US" sz="2400" dirty="0" smtClean="0"/>
              <a:t>   @name     = name </a:t>
            </a:r>
          </a:p>
          <a:p>
            <a:pPr>
              <a:buFont typeface="Arial" pitchFamily="34" charset="0"/>
              <a:buChar char="•"/>
            </a:pPr>
            <a:r>
              <a:rPr lang="en-US" sz="2400" dirty="0" smtClean="0"/>
              <a:t>   @artist   = artist   </a:t>
            </a:r>
          </a:p>
          <a:p>
            <a:pPr>
              <a:buFont typeface="Arial" pitchFamily="34" charset="0"/>
              <a:buChar char="•"/>
            </a:pPr>
            <a:r>
              <a:rPr lang="en-US" sz="2400" dirty="0" smtClean="0"/>
              <a:t> @duration = duration  end</a:t>
            </a:r>
          </a:p>
          <a:p>
            <a:pPr>
              <a:buFont typeface="Arial" pitchFamily="34" charset="0"/>
              <a:buChar char="•"/>
            </a:pPr>
            <a:r>
              <a:rPr lang="en-US" sz="2400" dirty="0" smtClean="0"/>
              <a:t>end</a:t>
            </a:r>
          </a:p>
          <a:p>
            <a:pPr>
              <a:buFont typeface="Arial" pitchFamily="34" charset="0"/>
              <a:buChar char="•"/>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HAS_ONE AND BELONGS_TO</a:t>
            </a:r>
            <a:endParaRPr lang="en-US" dirty="0"/>
          </a:p>
        </p:txBody>
      </p:sp>
      <p:sp>
        <p:nvSpPr>
          <p:cNvPr id="3" name="Content Placeholder 2"/>
          <p:cNvSpPr>
            <a:spLocks noGrp="1"/>
          </p:cNvSpPr>
          <p:nvPr>
            <p:ph sz="quarter" idx="1"/>
          </p:nvPr>
        </p:nvSpPr>
        <p:spPr/>
        <p:txBody>
          <a:bodyPr/>
          <a:lstStyle/>
          <a:p>
            <a:r>
              <a:rPr lang="en-US" dirty="0" smtClean="0"/>
              <a:t>A has_one relationship is used to define a 1:1 relationship between two objects.</a:t>
            </a:r>
          </a:p>
          <a:p>
            <a:r>
              <a:rPr lang="en-US" dirty="0" smtClean="0"/>
              <a:t>A belongs_to relationship is used to define the reverse association for the same 1:1 relationship that is defined using the has_one keyword.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PROC,LAMBDA AND BLOCKS</a:t>
            </a:r>
            <a:endParaRPr lang="en-US" dirty="0"/>
          </a:p>
        </p:txBody>
      </p:sp>
      <p:sp>
        <p:nvSpPr>
          <p:cNvPr id="3" name="Content Placeholder 2"/>
          <p:cNvSpPr>
            <a:spLocks noGrp="1"/>
          </p:cNvSpPr>
          <p:nvPr>
            <p:ph sz="quarter" idx="1"/>
          </p:nvPr>
        </p:nvSpPr>
        <p:spPr/>
        <p:txBody>
          <a:bodyPr/>
          <a:lstStyle/>
          <a:p>
            <a:r>
              <a:rPr lang="en-US" dirty="0" smtClean="0"/>
              <a:t>Procs, short for procedures, act similar to blocks, but can be saved as variables and reused</a:t>
            </a:r>
          </a:p>
          <a:p>
            <a:r>
              <a:rPr lang="en-US" dirty="0" smtClean="0"/>
              <a:t>Lambdas check the number of arguments passed and will return an error if you try to pass the wrong number </a:t>
            </a:r>
          </a:p>
          <a:p>
            <a:r>
              <a:rPr lang="en-US" dirty="0" smtClean="0"/>
              <a:t>They can be placed inside a variable and </a:t>
            </a:r>
            <a:r>
              <a:rPr lang="en-US" b="1" dirty="0" smtClean="0"/>
              <a:t>passed around</a:t>
            </a:r>
            <a:r>
              <a:rPr lang="en-US" dirty="0" smtClean="0"/>
              <a:t> like any other object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LIBRARIES IN RUBY</a:t>
            </a:r>
            <a:endParaRPr lang="en-US" dirty="0"/>
          </a:p>
        </p:txBody>
      </p:sp>
      <p:sp>
        <p:nvSpPr>
          <p:cNvPr id="3" name="Content Placeholder 2"/>
          <p:cNvSpPr>
            <a:spLocks noGrp="1"/>
          </p:cNvSpPr>
          <p:nvPr>
            <p:ph sz="quarter" idx="1"/>
          </p:nvPr>
        </p:nvSpPr>
        <p:spPr/>
        <p:txBody>
          <a:bodyPr/>
          <a:lstStyle/>
          <a:p>
            <a:r>
              <a:rPr lang="en-US" dirty="0" smtClean="0"/>
              <a:t> variety of domains, such as thread programming, data types, various domains</a:t>
            </a:r>
          </a:p>
          <a:p>
            <a:r>
              <a:rPr lang="en-US" b="1" dirty="0" smtClean="0"/>
              <a:t>Text processing</a:t>
            </a:r>
          </a:p>
          <a:p>
            <a:r>
              <a:rPr lang="en-US" b="1" dirty="0" smtClean="0"/>
              <a:t>CGI Programming </a:t>
            </a:r>
          </a:p>
          <a:p>
            <a:r>
              <a:rPr lang="en-US" b="1" dirty="0" smtClean="0"/>
              <a:t>Network programming </a:t>
            </a:r>
          </a:p>
          <a:p>
            <a:r>
              <a:rPr lang="en-US" b="1" dirty="0" smtClean="0"/>
              <a:t>GUI programming </a:t>
            </a:r>
          </a:p>
          <a:p>
            <a:r>
              <a:rPr lang="en-US" b="1" dirty="0" smtClean="0"/>
              <a:t>XML programming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a:t>
            </a:r>
            <a:endParaRPr lang="en-US" dirty="0"/>
          </a:p>
        </p:txBody>
      </p:sp>
      <p:sp>
        <p:nvSpPr>
          <p:cNvPr id="3" name="Content Placeholder 2"/>
          <p:cNvSpPr>
            <a:spLocks noGrp="1"/>
          </p:cNvSpPr>
          <p:nvPr>
            <p:ph sz="quarter" idx="1"/>
          </p:nvPr>
        </p:nvSpPr>
        <p:spPr/>
        <p:txBody>
          <a:bodyPr/>
          <a:lstStyle/>
          <a:p>
            <a:r>
              <a:rPr lang="en-US" dirty="0" smtClean="0"/>
              <a:t>Ruby is "A Programmer's Best Friend".</a:t>
            </a:r>
          </a:p>
          <a:p>
            <a:r>
              <a:rPr lang="en-US" dirty="0" smtClean="0"/>
              <a:t>pure object-oriented programming language. </a:t>
            </a:r>
          </a:p>
          <a:p>
            <a:r>
              <a:rPr lang="en-US" dirty="0" smtClean="0">
                <a:hlinkClick r:id="rId3" tooltip="Dynamic programming language"/>
              </a:rPr>
              <a:t>dynamic</a:t>
            </a:r>
            <a:r>
              <a:rPr lang="en-US" dirty="0" smtClean="0"/>
              <a:t>, </a:t>
            </a:r>
            <a:r>
              <a:rPr lang="en-US" dirty="0" smtClean="0">
                <a:hlinkClick r:id="rId4" tooltip="Reflection (computer science)"/>
              </a:rPr>
              <a:t>reflective</a:t>
            </a:r>
            <a:r>
              <a:rPr lang="en-US" dirty="0" smtClean="0"/>
              <a:t>, </a:t>
            </a:r>
            <a:r>
              <a:rPr lang="en-US" dirty="0" smtClean="0">
                <a:hlinkClick r:id="rId5" tooltip="Object-oriented programming language"/>
              </a:rPr>
              <a:t>object-oriented</a:t>
            </a:r>
            <a:r>
              <a:rPr lang="en-US" dirty="0" smtClean="0"/>
              <a:t>, </a:t>
            </a:r>
            <a:r>
              <a:rPr lang="en-US" dirty="0" smtClean="0">
                <a:hlinkClick r:id="rId6" tooltip="General-purpose programming language"/>
              </a:rPr>
              <a:t>general-purpose programming language</a:t>
            </a:r>
            <a:r>
              <a:rPr lang="en-US" dirty="0" smtClean="0"/>
              <a:t>. </a:t>
            </a:r>
          </a:p>
          <a:p>
            <a:r>
              <a:rPr lang="en-US" dirty="0" smtClean="0"/>
              <a:t> mid-1990s by </a:t>
            </a:r>
            <a:r>
              <a:rPr lang="en-US" dirty="0" smtClean="0">
                <a:hlinkClick r:id="rId7" tooltip="Yukihiro Matsumoto"/>
              </a:rPr>
              <a:t>Yukihiro "Matz" Matsumoto</a:t>
            </a:r>
            <a:r>
              <a:rPr lang="en-US" dirty="0" smtClean="0"/>
              <a:t> in </a:t>
            </a:r>
            <a:r>
              <a:rPr lang="en-US" dirty="0" smtClean="0">
                <a:hlinkClick r:id="rId8" tooltip="Japan"/>
              </a:rPr>
              <a:t>Japan</a:t>
            </a:r>
            <a:r>
              <a:rPr lang="en-US" dirty="0" smtClean="0"/>
              <a:t>.</a:t>
            </a:r>
          </a:p>
          <a:p>
            <a:r>
              <a:rPr lang="en-US" dirty="0" smtClean="0"/>
              <a:t>scripting language ,</a:t>
            </a:r>
            <a:r>
              <a:rPr lang="en-US" dirty="0" smtClean="0">
                <a:hlinkClick r:id="rId9" tooltip="Dynamic type"/>
              </a:rPr>
              <a:t> dynamic type</a:t>
            </a:r>
            <a:r>
              <a:rPr lang="en-US" dirty="0" smtClean="0"/>
              <a:t> system and automatic </a:t>
            </a:r>
            <a:r>
              <a:rPr lang="en-US" dirty="0" smtClean="0">
                <a:hlinkClick r:id="rId10" tooltip="Memory management"/>
              </a:rPr>
              <a:t>memory management</a:t>
            </a:r>
            <a:r>
              <a:rPr lang="en-US" dirty="0" smtClean="0"/>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CONCEPTS IN RUBY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Range</a:t>
            </a:r>
          </a:p>
          <a:p>
            <a:r>
              <a:rPr lang="en-US" dirty="0" smtClean="0"/>
              <a:t>Method overloading</a:t>
            </a:r>
          </a:p>
          <a:p>
            <a:r>
              <a:rPr lang="en-US" b="1" dirty="0" smtClean="0"/>
              <a:t>overridden method</a:t>
            </a:r>
          </a:p>
          <a:p>
            <a:r>
              <a:rPr lang="en-US" b="1" dirty="0" smtClean="0"/>
              <a:t>Scope</a:t>
            </a:r>
          </a:p>
          <a:p>
            <a:r>
              <a:rPr lang="en-US" dirty="0" smtClean="0"/>
              <a:t>Capistrano</a:t>
            </a:r>
          </a:p>
          <a:p>
            <a:r>
              <a:rPr lang="en-US" b="1" dirty="0" smtClean="0"/>
              <a:t>Sweeper</a:t>
            </a:r>
          </a:p>
          <a:p>
            <a:r>
              <a:rPr lang="en-US" b="1" dirty="0" smtClean="0"/>
              <a:t>Filter</a:t>
            </a:r>
          </a:p>
          <a:p>
            <a:r>
              <a:rPr lang="en-US" b="1" dirty="0" smtClean="0"/>
              <a:t>Rake</a:t>
            </a:r>
          </a:p>
          <a:p>
            <a:r>
              <a:rPr lang="en-US" b="1" dirty="0" smtClean="0"/>
              <a:t>plugin and a gem</a:t>
            </a:r>
          </a:p>
          <a:p>
            <a:r>
              <a:rPr lang="en-US" b="1" dirty="0" smtClean="0"/>
              <a:t>ORM</a:t>
            </a:r>
          </a:p>
          <a:p>
            <a:r>
              <a:rPr lang="en-US" dirty="0" smtClean="0"/>
              <a:t>Active record</a:t>
            </a:r>
          </a:p>
          <a:p>
            <a:r>
              <a:rPr lang="en-US" b="1" dirty="0" smtClean="0"/>
              <a:t>Dynamic Scaffolding &amp;Static Scaffolding</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a:xfrm>
            <a:off x="457200" y="1600200"/>
            <a:ext cx="8686800" cy="4525963"/>
          </a:xfrm>
        </p:spPr>
        <p:txBody>
          <a:bodyPr>
            <a:normAutofit/>
          </a:bodyPr>
          <a:lstStyle/>
          <a:p>
            <a:r>
              <a:rPr lang="en-US" dirty="0" smtClean="0"/>
              <a:t>open-source and is freely available on the Web</a:t>
            </a:r>
          </a:p>
          <a:p>
            <a:r>
              <a:rPr lang="en-US" dirty="0" smtClean="0"/>
              <a:t>Server side scripting language similar to Python and PERL.</a:t>
            </a:r>
          </a:p>
          <a:p>
            <a:r>
              <a:rPr lang="en-US" dirty="0" smtClean="0"/>
              <a:t>clean and easy syntax</a:t>
            </a:r>
          </a:p>
          <a:p>
            <a:r>
              <a:rPr lang="en-US" dirty="0" smtClean="0"/>
              <a:t>rich set of built-in functions</a:t>
            </a:r>
          </a:p>
          <a:p>
            <a:r>
              <a:rPr lang="en-US" dirty="0" smtClean="0"/>
              <a:t>connected to DB2, MySQL, Oracle, and Sybase.</a:t>
            </a:r>
          </a:p>
          <a:p>
            <a:r>
              <a:rPr lang="en-US" dirty="0" smtClean="0"/>
              <a:t>scalable and big programs written in Ruby are easily </a:t>
            </a:r>
          </a:p>
          <a:p>
            <a:pPr>
              <a:buNone/>
            </a:pPr>
            <a:r>
              <a:rPr lang="en-US" dirty="0" smtClean="0"/>
              <a:t>    maintainable</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sz="quarter" idx="1"/>
          </p:nvPr>
        </p:nvSpPr>
        <p:spPr/>
        <p:txBody>
          <a:bodyPr>
            <a:normAutofit/>
          </a:bodyPr>
          <a:lstStyle/>
          <a:p>
            <a:r>
              <a:rPr lang="en-US" dirty="0" smtClean="0"/>
              <a:t>A class is the blueprint from which individual objects are created.</a:t>
            </a:r>
          </a:p>
          <a:p>
            <a:r>
              <a:rPr lang="en-US" dirty="0" smtClean="0"/>
              <a:t>classes hold </a:t>
            </a:r>
            <a:r>
              <a:rPr lang="en-US" b="1" dirty="0" smtClean="0"/>
              <a:t>data</a:t>
            </a:r>
            <a:r>
              <a:rPr lang="en-US" dirty="0" smtClean="0"/>
              <a:t>, </a:t>
            </a:r>
            <a:r>
              <a:rPr lang="en-US" b="1" dirty="0" smtClean="0"/>
              <a:t>methods,open classes</a:t>
            </a:r>
          </a:p>
          <a:p>
            <a:r>
              <a:rPr lang="en-US" dirty="0" smtClean="0"/>
              <a:t>An instance of a class</a:t>
            </a:r>
          </a:p>
          <a:p>
            <a:r>
              <a:rPr lang="en-US" dirty="0" smtClean="0"/>
              <a:t>cust1 =Customer.new</a:t>
            </a:r>
          </a:p>
          <a:p>
            <a:pPr>
              <a:buNone/>
            </a:pP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VARIABLES,CONSTANTS&amp;LITERALS</a:t>
            </a:r>
            <a:endParaRPr lang="en-US" dirty="0"/>
          </a:p>
        </p:txBody>
      </p:sp>
      <p:sp>
        <p:nvSpPr>
          <p:cNvPr id="3" name="Content Placeholder 2"/>
          <p:cNvSpPr>
            <a:spLocks noGrp="1"/>
          </p:cNvSpPr>
          <p:nvPr>
            <p:ph sz="quarter" idx="1"/>
          </p:nvPr>
        </p:nvSpPr>
        <p:spPr/>
        <p:txBody>
          <a:bodyPr>
            <a:normAutofit/>
          </a:bodyPr>
          <a:lstStyle/>
          <a:p>
            <a:r>
              <a:rPr lang="en-US" dirty="0" smtClean="0"/>
              <a:t>Ruby Global Variables</a:t>
            </a:r>
          </a:p>
          <a:p>
            <a:r>
              <a:rPr lang="en-US" dirty="0" smtClean="0"/>
              <a:t>Ruby Instance Variables</a:t>
            </a:r>
          </a:p>
          <a:p>
            <a:r>
              <a:rPr lang="en-US" dirty="0" smtClean="0"/>
              <a:t>Ruby Class Variables</a:t>
            </a:r>
          </a:p>
          <a:p>
            <a:r>
              <a:rPr lang="en-US" dirty="0" smtClean="0"/>
              <a:t>Ruby Local Variables</a:t>
            </a:r>
          </a:p>
          <a:p>
            <a:r>
              <a:rPr lang="en-US" dirty="0" smtClean="0"/>
              <a:t>Ruby Constants</a:t>
            </a:r>
          </a:p>
          <a:p>
            <a:r>
              <a:rPr lang="en-US" dirty="0" smtClean="0"/>
              <a:t>Ruby Pseudo-Variables</a:t>
            </a:r>
          </a:p>
          <a:p>
            <a:r>
              <a:rPr lang="en-US" dirty="0" smtClean="0"/>
              <a:t>Ruby Basic Literals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sz="quarter" idx="1"/>
          </p:nvPr>
        </p:nvSpPr>
        <p:spPr/>
        <p:txBody>
          <a:bodyPr>
            <a:normAutofit/>
          </a:bodyPr>
          <a:lstStyle/>
          <a:p>
            <a:r>
              <a:rPr lang="en-US" dirty="0" smtClean="0"/>
              <a:t>Ruby Arithmetic Operators</a:t>
            </a:r>
          </a:p>
          <a:p>
            <a:r>
              <a:rPr lang="en-US" dirty="0" smtClean="0"/>
              <a:t>Ruby Comparison Operators</a:t>
            </a:r>
          </a:p>
          <a:p>
            <a:r>
              <a:rPr lang="en-US" dirty="0" smtClean="0"/>
              <a:t>Ruby Assignment Operators</a:t>
            </a:r>
          </a:p>
          <a:p>
            <a:r>
              <a:rPr lang="en-US" dirty="0" smtClean="0"/>
              <a:t>Ruby Parallel Assignment</a:t>
            </a:r>
          </a:p>
          <a:p>
            <a:r>
              <a:rPr lang="en-US" dirty="0" smtClean="0"/>
              <a:t>Ruby Bitwise Operators</a:t>
            </a:r>
          </a:p>
          <a:p>
            <a:r>
              <a:rPr lang="en-US" dirty="0" smtClean="0"/>
              <a:t>Ruby Logical Operators</a:t>
            </a:r>
          </a:p>
          <a:p>
            <a:r>
              <a:rPr lang="en-US" dirty="0" smtClean="0"/>
              <a:t>Ruby Ternary Operator</a:t>
            </a:r>
          </a:p>
          <a:p>
            <a:r>
              <a:rPr lang="en-US" dirty="0" smtClean="0"/>
              <a:t>Ruby Range Operators</a:t>
            </a:r>
          </a:p>
          <a:p>
            <a:r>
              <a:rPr lang="en-US" dirty="0" smtClean="0"/>
              <a:t>Ruby defined? Operators</a:t>
            </a:r>
          </a:p>
          <a:p>
            <a:r>
              <a:rPr lang="en-US" dirty="0" smtClean="0"/>
              <a:t>Ruby Dot"." and Double Colon "::" Operators</a:t>
            </a:r>
          </a:p>
          <a:p>
            <a:endParaRPr lang="en-US" dirty="0" smtClean="0"/>
          </a:p>
          <a:p>
            <a:pPr>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IF...ELSE, CASE, UNLESS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conditional structures</a:t>
            </a:r>
          </a:p>
          <a:p>
            <a:r>
              <a:rPr lang="en-US" dirty="0" smtClean="0"/>
              <a:t>if ….else</a:t>
            </a:r>
          </a:p>
          <a:p>
            <a:r>
              <a:rPr lang="en-US" dirty="0" smtClean="0"/>
              <a:t>Case</a:t>
            </a:r>
          </a:p>
          <a:p>
            <a:r>
              <a:rPr lang="en-US" dirty="0" smtClean="0"/>
              <a:t>unless</a:t>
            </a:r>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quarter" idx="1"/>
          </p:nvPr>
        </p:nvSpPr>
        <p:spPr/>
        <p:txBody>
          <a:bodyPr>
            <a:normAutofit/>
          </a:bodyPr>
          <a:lstStyle/>
          <a:p>
            <a:r>
              <a:rPr lang="en-US" dirty="0" smtClean="0"/>
              <a:t>Ruby While Statement</a:t>
            </a:r>
          </a:p>
          <a:p>
            <a:r>
              <a:rPr lang="en-US" dirty="0" smtClean="0"/>
              <a:t>Ruby Until Statement</a:t>
            </a:r>
          </a:p>
          <a:p>
            <a:r>
              <a:rPr lang="en-US" dirty="0" smtClean="0"/>
              <a:t>Ruby For Statement</a:t>
            </a:r>
          </a:p>
          <a:p>
            <a:r>
              <a:rPr lang="en-US" dirty="0" smtClean="0"/>
              <a:t>Ruby Break Statement</a:t>
            </a:r>
          </a:p>
          <a:p>
            <a:r>
              <a:rPr lang="en-US" dirty="0" smtClean="0"/>
              <a:t>Ruby next Statement</a:t>
            </a:r>
          </a:p>
          <a:p>
            <a:r>
              <a:rPr lang="en-US" dirty="0" smtClean="0"/>
              <a:t>Ruby Redo Statement</a:t>
            </a:r>
          </a:p>
          <a:p>
            <a:r>
              <a:rPr lang="en-US" dirty="0" smtClean="0"/>
              <a:t>Ruby Retry Statement</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MIXINS</a:t>
            </a:r>
            <a:endParaRPr lang="en-US" dirty="0"/>
          </a:p>
        </p:txBody>
      </p:sp>
      <p:sp>
        <p:nvSpPr>
          <p:cNvPr id="3" name="Content Placeholder 2"/>
          <p:cNvSpPr>
            <a:spLocks noGrp="1"/>
          </p:cNvSpPr>
          <p:nvPr>
            <p:ph sz="quarter" idx="1"/>
          </p:nvPr>
        </p:nvSpPr>
        <p:spPr/>
        <p:txBody>
          <a:bodyPr>
            <a:normAutofit/>
          </a:bodyPr>
          <a:lstStyle/>
          <a:p>
            <a:r>
              <a:rPr lang="en-US" dirty="0" smtClean="0"/>
              <a:t>A module is like a class</a:t>
            </a:r>
          </a:p>
          <a:p>
            <a:r>
              <a:rPr lang="en-US" dirty="0" smtClean="0"/>
              <a:t>grouping together methods, classes, and constants.</a:t>
            </a:r>
          </a:p>
          <a:p>
            <a:r>
              <a:rPr lang="en-US" dirty="0" smtClean="0"/>
              <a:t>Ruby does not support multiple inheritance</a:t>
            </a:r>
          </a:p>
          <a:p>
            <a:r>
              <a:rPr lang="en-US" dirty="0" smtClean="0"/>
              <a:t>eliminate the need for multiple inheritance, providing a facility called a mixin.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942</TotalTime>
  <Words>5695</Words>
  <Application>Microsoft Office PowerPoint</Application>
  <PresentationFormat>On-screen Show (4:3)</PresentationFormat>
  <Paragraphs>2022</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Slide 1</vt:lpstr>
      <vt:lpstr>RUBY</vt:lpstr>
      <vt:lpstr>FEATURES</vt:lpstr>
      <vt:lpstr>CLASSES AND OBJECTS</vt:lpstr>
      <vt:lpstr>VARIABLES,CONSTANTS&amp;LITERALS</vt:lpstr>
      <vt:lpstr>OPERATORS</vt:lpstr>
      <vt:lpstr> IF...ELSE, CASE, UNLESS </vt:lpstr>
      <vt:lpstr>LOOPS</vt:lpstr>
      <vt:lpstr>MODULES AND MIXINS</vt:lpstr>
      <vt:lpstr>GETTER AND SETTER</vt:lpstr>
      <vt:lpstr>POLYMORPIC ASSOCIATION</vt:lpstr>
      <vt:lpstr>RUBY ON RAILS</vt:lpstr>
      <vt:lpstr>MVC</vt:lpstr>
      <vt:lpstr>YIELD</vt:lpstr>
      <vt:lpstr>SYMBOL AND STRING</vt:lpstr>
      <vt:lpstr>CONSTRUTOR</vt:lpstr>
      <vt:lpstr>HAS_ONE AND BELONGS_TO</vt:lpstr>
      <vt:lpstr>PROC,LAMBDA AND BLOCKS</vt:lpstr>
      <vt:lpstr>CLASS LIBRARIES IN RUBY</vt:lpstr>
      <vt:lpstr>OTHER CONCEPTS IN RUBY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user</dc:creator>
  <cp:lastModifiedBy>admin</cp:lastModifiedBy>
  <cp:revision>80</cp:revision>
  <dcterms:created xsi:type="dcterms:W3CDTF">2016-05-06T14:09:37Z</dcterms:created>
  <dcterms:modified xsi:type="dcterms:W3CDTF">2016-05-09T08:54:59Z</dcterms:modified>
</cp:coreProperties>
</file>