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71" r:id="rId3"/>
    <p:sldId id="261" r:id="rId4"/>
    <p:sldId id="273" r:id="rId5"/>
    <p:sldId id="259" r:id="rId6"/>
    <p:sldId id="267" r:id="rId7"/>
    <p:sldId id="268" r:id="rId8"/>
    <p:sldId id="257" r:id="rId9"/>
    <p:sldId id="258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0F4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7D2F-46C3-4DEC-8652-ACC000CA19AE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01FA-A4A7-41A3-BF92-9D8C87706E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163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001FA-A4A7-41A3-BF92-9D8C87706EC0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82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6F8C9-2857-4A60-B860-FA3BA377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19C201-9B6F-430D-A2F9-2F11464FD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1CBCDC-06E2-4C55-B374-F8679671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747339-02A4-4AA8-AFA4-51CF54AD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68AA5-8AE3-444A-950E-D8D8B45C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962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700B-151D-480C-BAFD-96EFE754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0ADD68-4558-4C92-8C37-C85B2270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EC4FB8-AA2F-40F1-A48A-C508B239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2D2C14-392D-43EF-A582-EDB4B18C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745A92-85D3-48C0-AC24-1EB05505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706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ECD45D-135E-464D-A48E-9D9817FE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DAA893-CE8D-4A8B-AA14-E0FA8A9F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DF034-E8BB-4CBE-BB56-B4D7BE5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1BA8A9-7004-46F4-B333-0CE15EFA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2183BF-5665-4411-9455-B6E7E19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96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C6BCF-6B67-414E-9EFC-D2DB3EA4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00982-15BC-4A84-8319-798B19FF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D64A58-8B13-4635-BFE8-BB313C09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A1E85D-9443-4AA5-86E6-6D27E660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F7EE6-5251-422D-BADE-8D65F9D4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21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C1CCB-FE90-4018-B8D1-34672A5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E0E88-BE6A-4DEC-AC56-2E04A024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B417DE-B61C-4A03-AF99-B3043DC7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B7E1B7-48E0-4178-BD94-99E4C94F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EFEC5-F560-4398-8CE3-87FC23F5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17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746F0-91B8-4AC5-A88C-3B073438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F6713-DE81-4B5A-B620-D1FC11537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12D492-B024-4E85-9F25-77F08D3D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05BA91-806B-4C77-B9E7-04E85664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1E42B8-9C7F-447F-BE33-43DA2C4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C3F329-C7C0-47CA-BA93-09A4BC6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92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8D5B5-B517-4C06-9157-296B8DBB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F802B9-CFF2-41C8-A8AB-EA3AED2A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DBA909-102F-4E5A-B90B-6EDCBF81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BAA921-10EA-49EA-A9CE-64CE8EB58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7DF7A6-7AC2-41BD-A462-974699A7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53E4B9-444F-4A3B-A018-EB05418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8B1E79-847F-45E7-BBBC-AF9C65D4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9B4B51-2B64-4872-A8E9-F5210F57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53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14000-6BB8-4183-8DD0-DCE57143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5F72B-EEF0-4ED5-9C05-2EF5E321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74C468-922A-446D-84EF-E99F212E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327AFB-CD16-47D5-B1BC-9A712DC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226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8A6BD8-0BC9-459C-996A-4AD6CDE1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00285C-1F75-46A1-814F-7A74A1D6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42E45-7885-4CB0-8934-38154A5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53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9E97F-104B-4440-9525-4B632646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B05F7-BF19-4A25-8029-151B6B0B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E04F95-48A1-485E-8719-97A5ECBD5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AC64CF-1421-4A7A-9503-74231308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1CF05A-1731-48AC-BC8D-3EEE6770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B26DA8-0B28-4BF0-9CC8-1C7B5004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51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47B37-437C-4D88-9FD8-5CC0FB8A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713B73-26B0-42CE-A451-59F3147DF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406945-9B62-46E5-9997-8A424372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5E0150-0458-489E-A09B-E7B610D1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26E718-6DA9-45A4-8554-1F082795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D10914-54D9-4A48-83F7-4522DFBC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91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12E0A08-C28A-4AC0-A76F-48EAE51D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648B85-893B-4062-86A3-0DF62B9B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A30D4-A4EC-47D5-A920-50F000F8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CDE4-9B83-44D5-B129-4C986BA0F029}" type="datetimeFigureOut">
              <a:rPr lang="en-IN" smtClean="0"/>
              <a:pPr/>
              <a:t>04-06-2022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6FBCD-66B3-456D-B7FB-9DFDE8DF1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897255-9A7B-4553-8F46-9BA7A3F7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47CC-D5AC-493F-8787-3BDF9A6C05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82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db.13.235.97.32.xip.io/sql.php?db=gu20720&amp;table=financialTranDetail&amp;sql_query=SELECT+*+FROM+%60financialTranDetail%60++%0aORDER+BY+%60financialTranDetail%60.%60financialTranId%60+ASC&amp;sql_signature=32a224c3a6f4b3879f505adf5f4cd0a2688970f83fb91aa6e0a1d9d18d52a102&amp;session_max_rows=25&amp;is_browse_distinct=0&amp;server=2" TargetMode="External"/><Relationship Id="rId7" Type="http://schemas.openxmlformats.org/officeDocument/2006/relationships/hyperlink" Target="http://db.13.235.97.32.xip.io/sql.php?db=gu20720&amp;table=financialTranDetail&amp;sql_query=SELECT+*+FROM+%60financialTranDetail%60++%0aORDER+BY+%60financialTranDetail%60.%60crdr%60+ASC&amp;sql_signature=f1cd20c795afd90f3146b5f2cc20704a48af77d3c3377bd79a3dafc8a4b44780&amp;session_max_rows=25&amp;is_browse_distinct=0&amp;server=2" TargetMode="External"/><Relationship Id="rId2" Type="http://schemas.openxmlformats.org/officeDocument/2006/relationships/hyperlink" Target="http://db.13.235.97.32.xip.io/sql.php?db=gu20720&amp;table=financialTranDetail&amp;sql_query=SELECT+*+FROM+%60financialTranDetail%60++%0aORDER+BY+%60financialTranDetail%60.%60id%60+ASC&amp;sql_signature=e5dda847ecce9c7c510edda33f3383a118c12b534887063944ffe7a245a17cc5&amp;session_max_rows=25&amp;is_browse_distinct=0&amp;server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.13.235.97.32.xip.io/sql.php?db=gu20720&amp;table=financialTranDetail&amp;sql_query=SELECT+*+FROM+%60financialTranDetail%60++%0aORDER+BY+%60financialTranDetail%60.%60headId%60+ASC&amp;sql_signature=a8e85ed9f11495708a821bc0891400206e78e9564edb0e83cc978011770f0e07&amp;session_max_rows=25&amp;is_browse_distinct=0&amp;server=2" TargetMode="External"/><Relationship Id="rId5" Type="http://schemas.openxmlformats.org/officeDocument/2006/relationships/hyperlink" Target="http://db.13.235.97.32.xip.io/sql.php?db=gu20720&amp;table=financialTranDetail&amp;sql_query=SELECT+*+FROM+%60financialTranDetail%60++%0aORDER+BY+%60financialTranDetail%60.%60amount%60+ASC&amp;sql_signature=c65adbc6328ca725fa17e01f53c24abbbc1dcc5f8c7dadae3fecf9da75c71641&amp;session_max_rows=25&amp;is_browse_distinct=0&amp;server=2" TargetMode="External"/><Relationship Id="rId4" Type="http://schemas.openxmlformats.org/officeDocument/2006/relationships/hyperlink" Target="http://db.13.235.97.32.xip.io/sql.php?db=gu20720&amp;table=financialTranDetail&amp;sql_query=SELECT+*+FROM+%60financialTranDetail%60++%0aORDER+BY+%60financialTranDetail%60.%60moduleId%60+ASC&amp;sql_signature=0d00b834f6e3087fa4205d9b1d59a486d122e9470346071756c95dae6d2265f2&amp;session_max_rows=25&amp;is_browse_distinct=0&amp;server=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brId%60+ASC&amp;sql_signature=dbbb4cd37bc35602df50730f5a613a8e5a2a11ed1748f81ee80fa34a662f842c&amp;session_max_rows=25&amp;is_browse_distinct=0&amp;server=2" TargetMode="External"/><Relationship Id="rId13" Type="http://schemas.openxmlformats.org/officeDocument/2006/relationships/hyperlink" Target="http://db.13.235.97.32.xip.io/sql.php?db=gu20720&amp;table=financialTranDetail&amp;sql_query=SELECT+*+FROM+%60financialTranDetail%60++%0aORDER+BY+%60financialTranDetail%60.%60headId%60+ASC&amp;sql_signature=a8e85ed9f11495708a821bc0891400206e78e9564edb0e83cc978011770f0e07&amp;session_max_rows=25&amp;is_browse_distinct=0&amp;server=2" TargetMode="External"/><Relationship Id="rId3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moduleId%60+ASC&amp;sql_signature=7be98893c5d7e3a81fca7083ac1f25207edccb637c7a372a94bf36b05ff0ac4c&amp;session_max_rows=25&amp;is_browse_distinct=0&amp;server=2" TargetMode="External"/><Relationship Id="rId7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amount%60+ASC&amp;sql_signature=25f9f85840dd22a89a26dbd523e203f105050dff82ad5ef379ea8302d920f8e7&amp;session_max_rows=25&amp;is_browse_distinct=0&amp;server=2" TargetMode="External"/><Relationship Id="rId12" Type="http://schemas.openxmlformats.org/officeDocument/2006/relationships/hyperlink" Target="http://db.13.235.97.32.xip.io/sql.php?db=gu20720&amp;table=financialTranDetail&amp;sql_query=SELECT+*+FROM+%60financialTranDetail%60++%0aORDER+BY+%60financialTranDetail%60.%60moduleId%60+ASC&amp;sql_signature=0d00b834f6e3087fa4205d9b1d59a486d122e9470346071756c95dae6d2265f2&amp;session_max_rows=25&amp;is_browse_distinct=0&amp;server=2" TargetMode="External"/><Relationship Id="rId2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id%60+ASC&amp;sql_signature=774b5c0e2f89e4a479e739c5c158bd5b49f52aca1f230383caadcdf6d9a9729d&amp;session_max_rows=25&amp;is_browse_distinct=0&amp;server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rollno%60+ASC&amp;sql_signature=c2947b0538d2eb53d8b9c6537338a8f8d81c756af5052149af291d3b6c53f205&amp;session_max_rows=25&amp;is_browse_distinct=0&amp;server=2" TargetMode="External"/><Relationship Id="rId11" Type="http://schemas.openxmlformats.org/officeDocument/2006/relationships/hyperlink" Target="http://db.13.235.97.32.xip.io/sql.php?db=gu20720&amp;table=financialTranDetail&amp;sql_query=SELECT+*+FROM+%60financialTranDetail%60++%0aORDER+BY+%60financialTranDetail%60.%60id%60+ASC&amp;sql_signature=e5dda847ecce9c7c510edda33f3383a118c12b534887063944ffe7a245a17cc5&amp;session_max_rows=25&amp;is_browse_distinct=0&amp;server=2" TargetMode="External"/><Relationship Id="rId5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admno%60+ASC&amp;sql_signature=58a981484f569c5218a00a054c12e684c0f6cf19a8abe73b7789e1cfc0d77388&amp;session_max_rows=25&amp;is_browse_distinct=0&amp;server=2" TargetMode="External"/><Relationship Id="rId10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financialYear%60+ASC&amp;sql_signature=66c6dff19d27767c2faae3186496162fd9cdee0b5583054d41f9fb265c7d30a1&amp;session_max_rows=25&amp;is_browse_distinct=0&amp;server=2" TargetMode="External"/><Relationship Id="rId4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transId%60+ASC&amp;sql_signature=67d3dfc3014d173f8f02341de3bb3ab47e97979a5a71701f3aa719b348b6c666&amp;session_max_rows=25&amp;is_browse_distinct=0&amp;server=2" TargetMode="External"/><Relationship Id="rId9" Type="http://schemas.openxmlformats.org/officeDocument/2006/relationships/hyperlink" Target="http://db.13.235.97.32.xip.io/sql.php?db=gu20720&amp;table=common_fee_collection&amp;sql_query=SELECT+*++FROM+%60common_fee_collection%60+WHERE+%60amount%60+=+11207.00++%0aORDER+BY+%60common_fee_collection%60.%60acadamicYear%60+ASC&amp;sql_signature=12f9d5093ffeb66763d0dbf8efc4038a90d3ca40817cfa2bb6628304ec835ea9&amp;session_max_rows=25&amp;is_browse_distinct=0&amp;server=2" TargetMode="Externa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F021A0-45D7-4A10-8599-FDCA9A5759F0}"/>
              </a:ext>
            </a:extLst>
          </p:cNvPr>
          <p:cNvSpPr txBox="1"/>
          <p:nvPr/>
        </p:nvSpPr>
        <p:spPr>
          <a:xfrm>
            <a:off x="402770" y="672795"/>
            <a:ext cx="991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Assignment Task for Technical Round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D8CD1A-7D7A-4DA0-AB80-08FA47BA3D4D}"/>
              </a:ext>
            </a:extLst>
          </p:cNvPr>
          <p:cNvSpPr txBox="1"/>
          <p:nvPr/>
        </p:nvSpPr>
        <p:spPr>
          <a:xfrm>
            <a:off x="4805464" y="5345266"/>
            <a:ext cx="7142347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Please Note: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FF0000"/>
                </a:solidFill>
              </a:rPr>
              <a:t>Do not use any database triggers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FF0000"/>
                </a:solidFill>
              </a:rPr>
              <a:t>Do not change the DB </a:t>
            </a:r>
            <a:r>
              <a:rPr lang="en-US" sz="1600" dirty="0" smtClean="0">
                <a:solidFill>
                  <a:srgbClr val="FF0000"/>
                </a:solidFill>
              </a:rPr>
              <a:t>Structure</a:t>
            </a:r>
            <a:endParaRPr lang="en-US" sz="1600" dirty="0">
              <a:solidFill>
                <a:srgbClr val="FF0000"/>
              </a:solidFill>
            </a:endParaRP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FF0000"/>
                </a:solidFill>
              </a:rPr>
              <a:t>Do not split the data, you should be importing the complete data provided in the excel.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71C7D8-9608-4406-A4BC-C887F188C0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84972" y="-554"/>
            <a:ext cx="1676399" cy="6422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AFB96F-5C9F-49D7-A753-A59FCEB3FC13}"/>
              </a:ext>
            </a:extLst>
          </p:cNvPr>
          <p:cNvSpPr txBox="1"/>
          <p:nvPr/>
        </p:nvSpPr>
        <p:spPr>
          <a:xfrm>
            <a:off x="486373" y="3968496"/>
            <a:ext cx="364544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 - Due Amount</a:t>
            </a:r>
          </a:p>
          <a:p>
            <a:r>
              <a:rPr lang="en-US" sz="1800" dirty="0"/>
              <a:t> - Paid Amount</a:t>
            </a:r>
          </a:p>
          <a:p>
            <a:r>
              <a:rPr lang="en-US" sz="1800" dirty="0"/>
              <a:t> - Concession Amount</a:t>
            </a:r>
          </a:p>
          <a:p>
            <a:r>
              <a:rPr lang="en-US" sz="1800" dirty="0"/>
              <a:t> - Scholarship Amount</a:t>
            </a:r>
          </a:p>
          <a:p>
            <a:r>
              <a:rPr lang="en-US" sz="1800" dirty="0"/>
              <a:t> - Reverse Concession Amount</a:t>
            </a:r>
          </a:p>
          <a:p>
            <a:r>
              <a:rPr lang="en-US" sz="1800" dirty="0"/>
              <a:t> - </a:t>
            </a:r>
            <a:r>
              <a:rPr lang="en-US" sz="1800" dirty="0" err="1"/>
              <a:t>WriteOff</a:t>
            </a:r>
            <a:r>
              <a:rPr lang="en-US" sz="1800" dirty="0"/>
              <a:t> Amount</a:t>
            </a:r>
          </a:p>
          <a:p>
            <a:r>
              <a:rPr lang="en-US" sz="1800" dirty="0"/>
              <a:t> - Adjusted Amount</a:t>
            </a:r>
          </a:p>
          <a:p>
            <a:r>
              <a:rPr lang="en-US" sz="1800" dirty="0"/>
              <a:t> - Refund Amount</a:t>
            </a:r>
          </a:p>
          <a:p>
            <a:r>
              <a:rPr lang="en-US" sz="1800" dirty="0"/>
              <a:t> - Fund Transfer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4F89E4-4C4A-40B3-9EF2-D0E85AF6BF4C}"/>
              </a:ext>
            </a:extLst>
          </p:cNvPr>
          <p:cNvSpPr txBox="1"/>
          <p:nvPr/>
        </p:nvSpPr>
        <p:spPr>
          <a:xfrm>
            <a:off x="468085" y="1202005"/>
            <a:ext cx="11030009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You should be able write an import routine program to import the data (excel file-Bulk Ledger Folder) that has been shared with you, wherein you should be able to meet the following: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411A05-F2C4-436B-9674-BC4C947DAD89}"/>
              </a:ext>
            </a:extLst>
          </p:cNvPr>
          <p:cNvSpPr txBox="1"/>
          <p:nvPr/>
        </p:nvSpPr>
        <p:spPr>
          <a:xfrm>
            <a:off x="402770" y="1932138"/>
            <a:ext cx="111078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You should give an import feature in the system and the data has to be uploaded through UI and it has to get reflected (stored) in the database. 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Try to import data to single table and match date wise and head wise </a:t>
            </a:r>
            <a:r>
              <a:rPr lang="en-US" dirty="0" smtClean="0"/>
              <a:t>transaction </a:t>
            </a:r>
            <a:r>
              <a:rPr lang="en-US" sz="1800" dirty="0" smtClean="0"/>
              <a:t>of all amounts in </a:t>
            </a:r>
            <a:r>
              <a:rPr lang="en-US" sz="1800" dirty="0" err="1" smtClean="0"/>
              <a:t>commonfee</a:t>
            </a:r>
            <a:r>
              <a:rPr lang="en-US" sz="1800" dirty="0" smtClean="0"/>
              <a:t> </a:t>
            </a:r>
            <a:r>
              <a:rPr lang="en-US" sz="1800" dirty="0" err="1" smtClean="0"/>
              <a:t>collection,commonfeecollection</a:t>
            </a:r>
            <a:r>
              <a:rPr lang="en-US" dirty="0" err="1" smtClean="0"/>
              <a:t>headwise</a:t>
            </a:r>
            <a:r>
              <a:rPr lang="en-US" dirty="0" smtClean="0"/>
              <a:t> and </a:t>
            </a:r>
            <a:r>
              <a:rPr lang="en-US" dirty="0" err="1" smtClean="0"/>
              <a:t>finacial</a:t>
            </a:r>
            <a:r>
              <a:rPr lang="en-US" dirty="0" smtClean="0"/>
              <a:t> trans , </a:t>
            </a:r>
            <a:r>
              <a:rPr lang="en-US" dirty="0" err="1" smtClean="0"/>
              <a:t>fianacialtransdetails</a:t>
            </a:r>
            <a:r>
              <a:rPr lang="en-US" dirty="0" smtClean="0"/>
              <a:t> with that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The </a:t>
            </a:r>
            <a:r>
              <a:rPr lang="en-US" sz="1800" dirty="0"/>
              <a:t>data that has been imported has to be reflected in the front end in the form of report (Head wise Report) where in the </a:t>
            </a:r>
            <a:r>
              <a:rPr lang="en-US" sz="1800" b="1" dirty="0"/>
              <a:t>total amount for the following parameters has to match in the excel as well as in the </a:t>
            </a:r>
            <a:r>
              <a:rPr lang="en-US" sz="1800" b="1" dirty="0" smtClean="0"/>
              <a:t>frontend or in DB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4B48B7-A824-4C3D-95DC-25A4CE3433DC}"/>
              </a:ext>
            </a:extLst>
          </p:cNvPr>
          <p:cNvSpPr txBox="1"/>
          <p:nvPr/>
        </p:nvSpPr>
        <p:spPr>
          <a:xfrm>
            <a:off x="4490138" y="3934361"/>
            <a:ext cx="4912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en-US" sz="1800" dirty="0" smtClean="0"/>
              <a:t>. </a:t>
            </a:r>
            <a:r>
              <a:rPr lang="en-US" sz="1800" dirty="0"/>
              <a:t>Server-side pagination has to be done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5. Can use core PHP with framework preferably </a:t>
            </a:r>
            <a:r>
              <a:rPr lang="en-US" dirty="0" err="1" smtClean="0"/>
              <a:t>Laravel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4260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D2B3960-B4AF-466A-A3C4-63E729517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3551674"/>
              </p:ext>
            </p:extLst>
          </p:nvPr>
        </p:nvGraphicFramePr>
        <p:xfrm>
          <a:off x="1" y="1959539"/>
          <a:ext cx="12191999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42">
                  <a:extLst>
                    <a:ext uri="{9D8B030D-6E8A-4147-A177-3AD203B41FA5}">
                      <a16:colId xmlns:a16="http://schemas.microsoft.com/office/drawing/2014/main" xmlns="" val="407626559"/>
                    </a:ext>
                  </a:extLst>
                </a:gridCol>
                <a:gridCol w="736224">
                  <a:extLst>
                    <a:ext uri="{9D8B030D-6E8A-4147-A177-3AD203B41FA5}">
                      <a16:colId xmlns:a16="http://schemas.microsoft.com/office/drawing/2014/main" xmlns="" val="1109592797"/>
                    </a:ext>
                  </a:extLst>
                </a:gridCol>
                <a:gridCol w="858927">
                  <a:extLst>
                    <a:ext uri="{9D8B030D-6E8A-4147-A177-3AD203B41FA5}">
                      <a16:colId xmlns:a16="http://schemas.microsoft.com/office/drawing/2014/main" xmlns="" val="3829812303"/>
                    </a:ext>
                  </a:extLst>
                </a:gridCol>
                <a:gridCol w="1053209">
                  <a:extLst>
                    <a:ext uri="{9D8B030D-6E8A-4147-A177-3AD203B41FA5}">
                      <a16:colId xmlns:a16="http://schemas.microsoft.com/office/drawing/2014/main" xmlns="" val="1610222887"/>
                    </a:ext>
                  </a:extLst>
                </a:gridCol>
                <a:gridCol w="736224">
                  <a:extLst>
                    <a:ext uri="{9D8B030D-6E8A-4147-A177-3AD203B41FA5}">
                      <a16:colId xmlns:a16="http://schemas.microsoft.com/office/drawing/2014/main" xmlns="" val="3262130288"/>
                    </a:ext>
                  </a:extLst>
                </a:gridCol>
                <a:gridCol w="777125">
                  <a:extLst>
                    <a:ext uri="{9D8B030D-6E8A-4147-A177-3AD203B41FA5}">
                      <a16:colId xmlns:a16="http://schemas.microsoft.com/office/drawing/2014/main" xmlns="" val="3368905834"/>
                    </a:ext>
                  </a:extLst>
                </a:gridCol>
                <a:gridCol w="777125">
                  <a:extLst>
                    <a:ext uri="{9D8B030D-6E8A-4147-A177-3AD203B41FA5}">
                      <a16:colId xmlns:a16="http://schemas.microsoft.com/office/drawing/2014/main" xmlns="" val="3762988988"/>
                    </a:ext>
                  </a:extLst>
                </a:gridCol>
                <a:gridCol w="1022533">
                  <a:extLst>
                    <a:ext uri="{9D8B030D-6E8A-4147-A177-3AD203B41FA5}">
                      <a16:colId xmlns:a16="http://schemas.microsoft.com/office/drawing/2014/main" xmlns="" val="3485818653"/>
                    </a:ext>
                  </a:extLst>
                </a:gridCol>
                <a:gridCol w="1053209">
                  <a:extLst>
                    <a:ext uri="{9D8B030D-6E8A-4147-A177-3AD203B41FA5}">
                      <a16:colId xmlns:a16="http://schemas.microsoft.com/office/drawing/2014/main" xmlns="" val="403375087"/>
                    </a:ext>
                  </a:extLst>
                </a:gridCol>
                <a:gridCol w="1083885">
                  <a:extLst>
                    <a:ext uri="{9D8B030D-6E8A-4147-A177-3AD203B41FA5}">
                      <a16:colId xmlns:a16="http://schemas.microsoft.com/office/drawing/2014/main" xmlns="" val="1533201002"/>
                    </a:ext>
                  </a:extLst>
                </a:gridCol>
                <a:gridCol w="920279">
                  <a:extLst>
                    <a:ext uri="{9D8B030D-6E8A-4147-A177-3AD203B41FA5}">
                      <a16:colId xmlns:a16="http://schemas.microsoft.com/office/drawing/2014/main" xmlns="" val="3609047416"/>
                    </a:ext>
                  </a:extLst>
                </a:gridCol>
                <a:gridCol w="930505">
                  <a:extLst>
                    <a:ext uri="{9D8B030D-6E8A-4147-A177-3AD203B41FA5}">
                      <a16:colId xmlns:a16="http://schemas.microsoft.com/office/drawing/2014/main" xmlns="" val="1048010750"/>
                    </a:ext>
                  </a:extLst>
                </a:gridCol>
                <a:gridCol w="838477">
                  <a:extLst>
                    <a:ext uri="{9D8B030D-6E8A-4147-A177-3AD203B41FA5}">
                      <a16:colId xmlns:a16="http://schemas.microsoft.com/office/drawing/2014/main" xmlns="" val="1899742008"/>
                    </a:ext>
                  </a:extLst>
                </a:gridCol>
                <a:gridCol w="903235">
                  <a:extLst>
                    <a:ext uri="{9D8B030D-6E8A-4147-A177-3AD203B41FA5}">
                      <a16:colId xmlns:a16="http://schemas.microsoft.com/office/drawing/2014/main" xmlns="" val="348867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Admno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Receipt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Receipt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Academic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Due Amount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Paid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Concession Amount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Scholarship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Reverse Concession Amount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WriteOff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Adjusted Amount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Refund Amount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Fund Transfer Amount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28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161656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12.02.2021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50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142563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14.02.2021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89748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418E50-01E5-46FD-8521-53D8D5D435F0}"/>
              </a:ext>
            </a:extLst>
          </p:cNvPr>
          <p:cNvSpPr txBox="1"/>
          <p:nvPr/>
        </p:nvSpPr>
        <p:spPr>
          <a:xfrm>
            <a:off x="0" y="756137"/>
            <a:ext cx="12191999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 in UI should be in the form of reports as shown below:</a:t>
            </a:r>
          </a:p>
          <a:p>
            <a:r>
              <a:rPr lang="en-IN" dirty="0">
                <a:solidFill>
                  <a:schemeClr val="bg1"/>
                </a:solidFill>
              </a:rPr>
              <a:t>The amounts should reflect head wise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xmlns="" id="{D2C9E715-9485-4775-B5CE-A3731A16E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5096104"/>
              </p:ext>
            </p:extLst>
          </p:nvPr>
        </p:nvGraphicFramePr>
        <p:xfrm>
          <a:off x="2" y="4297570"/>
          <a:ext cx="121919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74">
                  <a:extLst>
                    <a:ext uri="{9D8B030D-6E8A-4147-A177-3AD203B41FA5}">
                      <a16:colId xmlns:a16="http://schemas.microsoft.com/office/drawing/2014/main" xmlns="" val="407626559"/>
                    </a:ext>
                  </a:extLst>
                </a:gridCol>
                <a:gridCol w="654280">
                  <a:extLst>
                    <a:ext uri="{9D8B030D-6E8A-4147-A177-3AD203B41FA5}">
                      <a16:colId xmlns:a16="http://schemas.microsoft.com/office/drawing/2014/main" xmlns="" val="1109592797"/>
                    </a:ext>
                  </a:extLst>
                </a:gridCol>
                <a:gridCol w="554319">
                  <a:extLst>
                    <a:ext uri="{9D8B030D-6E8A-4147-A177-3AD203B41FA5}">
                      <a16:colId xmlns:a16="http://schemas.microsoft.com/office/drawing/2014/main" xmlns="" val="2950817301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xmlns="" val="3829812303"/>
                    </a:ext>
                  </a:extLst>
                </a:gridCol>
                <a:gridCol w="935982">
                  <a:extLst>
                    <a:ext uri="{9D8B030D-6E8A-4147-A177-3AD203B41FA5}">
                      <a16:colId xmlns:a16="http://schemas.microsoft.com/office/drawing/2014/main" xmlns="" val="1610222887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xmlns="" val="3262130288"/>
                    </a:ext>
                  </a:extLst>
                </a:gridCol>
                <a:gridCol w="781503">
                  <a:extLst>
                    <a:ext uri="{9D8B030D-6E8A-4147-A177-3AD203B41FA5}">
                      <a16:colId xmlns:a16="http://schemas.microsoft.com/office/drawing/2014/main" xmlns="" val="3368905834"/>
                    </a:ext>
                  </a:extLst>
                </a:gridCol>
                <a:gridCol w="690628">
                  <a:extLst>
                    <a:ext uri="{9D8B030D-6E8A-4147-A177-3AD203B41FA5}">
                      <a16:colId xmlns:a16="http://schemas.microsoft.com/office/drawing/2014/main" xmlns="" val="3762988988"/>
                    </a:ext>
                  </a:extLst>
                </a:gridCol>
                <a:gridCol w="908720">
                  <a:extLst>
                    <a:ext uri="{9D8B030D-6E8A-4147-A177-3AD203B41FA5}">
                      <a16:colId xmlns:a16="http://schemas.microsoft.com/office/drawing/2014/main" xmlns="" val="3485818653"/>
                    </a:ext>
                  </a:extLst>
                </a:gridCol>
                <a:gridCol w="935982">
                  <a:extLst>
                    <a:ext uri="{9D8B030D-6E8A-4147-A177-3AD203B41FA5}">
                      <a16:colId xmlns:a16="http://schemas.microsoft.com/office/drawing/2014/main" xmlns="" val="403375087"/>
                    </a:ext>
                  </a:extLst>
                </a:gridCol>
                <a:gridCol w="963244">
                  <a:extLst>
                    <a:ext uri="{9D8B030D-6E8A-4147-A177-3AD203B41FA5}">
                      <a16:colId xmlns:a16="http://schemas.microsoft.com/office/drawing/2014/main" xmlns="" val="1533201002"/>
                    </a:ext>
                  </a:extLst>
                </a:gridCol>
                <a:gridCol w="817849">
                  <a:extLst>
                    <a:ext uri="{9D8B030D-6E8A-4147-A177-3AD203B41FA5}">
                      <a16:colId xmlns:a16="http://schemas.microsoft.com/office/drawing/2014/main" xmlns="" val="3609047416"/>
                    </a:ext>
                  </a:extLst>
                </a:gridCol>
                <a:gridCol w="826935">
                  <a:extLst>
                    <a:ext uri="{9D8B030D-6E8A-4147-A177-3AD203B41FA5}">
                      <a16:colId xmlns:a16="http://schemas.microsoft.com/office/drawing/2014/main" xmlns="" val="1048010750"/>
                    </a:ext>
                  </a:extLst>
                </a:gridCol>
                <a:gridCol w="745150">
                  <a:extLst>
                    <a:ext uri="{9D8B030D-6E8A-4147-A177-3AD203B41FA5}">
                      <a16:colId xmlns:a16="http://schemas.microsoft.com/office/drawing/2014/main" xmlns="" val="1899742008"/>
                    </a:ext>
                  </a:extLst>
                </a:gridCol>
                <a:gridCol w="802701">
                  <a:extLst>
                    <a:ext uri="{9D8B030D-6E8A-4147-A177-3AD203B41FA5}">
                      <a16:colId xmlns:a16="http://schemas.microsoft.com/office/drawing/2014/main" xmlns="" val="3488672732"/>
                    </a:ext>
                  </a:extLst>
                </a:gridCol>
                <a:gridCol w="802701">
                  <a:extLst>
                    <a:ext uri="{9D8B030D-6E8A-4147-A177-3AD203B41FA5}">
                      <a16:colId xmlns:a16="http://schemas.microsoft.com/office/drawing/2014/main" xmlns="" val="95433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Admno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Receipt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Receipt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Academic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Tuition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Exam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Library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Sports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Degree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Other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Misc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Convocation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Fine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Vochure</a:t>
                      </a:r>
                      <a:r>
                        <a:rPr lang="en-IN" sz="1400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28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161656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12.02.2021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50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142563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14.02.2021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89748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F0B3FA-5320-489F-B2D7-4034161DF542}"/>
              </a:ext>
            </a:extLst>
          </p:cNvPr>
          <p:cNvSpPr txBox="1"/>
          <p:nvPr/>
        </p:nvSpPr>
        <p:spPr>
          <a:xfrm>
            <a:off x="0" y="1590207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Report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56860C-14A6-472B-80BA-01379D243583}"/>
              </a:ext>
            </a:extLst>
          </p:cNvPr>
          <p:cNvSpPr txBox="1"/>
          <p:nvPr/>
        </p:nvSpPr>
        <p:spPr>
          <a:xfrm>
            <a:off x="0" y="3894126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Report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428CF8-E255-4852-AE27-739AA52AA3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0"/>
            <a:ext cx="1905000" cy="66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60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E7BA25-6307-4C6C-B5F2-4BD7B139EC35}"/>
              </a:ext>
            </a:extLst>
          </p:cNvPr>
          <p:cNvSpPr txBox="1"/>
          <p:nvPr/>
        </p:nvSpPr>
        <p:spPr>
          <a:xfrm>
            <a:off x="2764971" y="3958326"/>
            <a:ext cx="6389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Thankyou !!!</a:t>
            </a:r>
          </a:p>
          <a:p>
            <a:pPr algn="ctr"/>
            <a:r>
              <a:rPr lang="en-US" b="1" dirty="0"/>
              <a:t>Wish you all the best !!!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53D6764-06EC-4A85-BF0D-A22CE57917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1485" y="1687286"/>
            <a:ext cx="1905000" cy="66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151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808" y="2679192"/>
            <a:ext cx="9207496" cy="20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31493EB-B1EA-4EEE-A595-07F50E54C8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76688" y="210312"/>
            <a:ext cx="1592808" cy="7132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ADF65B-B670-44DC-A092-9FDEBDA89433}"/>
              </a:ext>
            </a:extLst>
          </p:cNvPr>
          <p:cNvSpPr txBox="1"/>
          <p:nvPr/>
        </p:nvSpPr>
        <p:spPr>
          <a:xfrm>
            <a:off x="545591" y="384048"/>
            <a:ext cx="804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70C0"/>
                </a:solidFill>
              </a:rPr>
              <a:t>UI Design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1CDB14-1F97-440E-8C47-29EFE4D4E894}"/>
              </a:ext>
            </a:extLst>
          </p:cNvPr>
          <p:cNvCxnSpPr/>
          <p:nvPr/>
        </p:nvCxnSpPr>
        <p:spPr>
          <a:xfrm rot="16200000" flipH="1">
            <a:off x="-2583180" y="3396996"/>
            <a:ext cx="6327648" cy="9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1CDB14-1F97-440E-8C47-29EFE4D4E894}"/>
              </a:ext>
            </a:extLst>
          </p:cNvPr>
          <p:cNvCxnSpPr/>
          <p:nvPr/>
        </p:nvCxnSpPr>
        <p:spPr>
          <a:xfrm rot="10800000" flipV="1">
            <a:off x="594360" y="6501384"/>
            <a:ext cx="11219688" cy="4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80323F-8A1D-42D4-88AD-25D6D2EB2639}"/>
              </a:ext>
            </a:extLst>
          </p:cNvPr>
          <p:cNvSpPr txBox="1"/>
          <p:nvPr/>
        </p:nvSpPr>
        <p:spPr>
          <a:xfrm>
            <a:off x="222002" y="58846"/>
            <a:ext cx="5333993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Fee </a:t>
            </a:r>
            <a:r>
              <a:rPr lang="en-US" dirty="0" err="1" smtClean="0"/>
              <a:t>collectiontypes</a:t>
            </a:r>
            <a:r>
              <a:rPr lang="en-US" dirty="0" smtClean="0"/>
              <a:t>  come under </a:t>
            </a:r>
            <a:r>
              <a:rPr lang="en-US" dirty="0"/>
              <a:t>different modules of: </a:t>
            </a:r>
          </a:p>
          <a:p>
            <a:pPr marL="342900" indent="-342900">
              <a:buAutoNum type="alphaLcParenR"/>
            </a:pPr>
            <a:r>
              <a:rPr lang="en-US" dirty="0"/>
              <a:t>Academic,</a:t>
            </a:r>
          </a:p>
          <a:p>
            <a:pPr marL="342900" indent="-342900">
              <a:buAutoNum type="alphaLcParenR"/>
            </a:pPr>
            <a:r>
              <a:rPr lang="en-US" dirty="0"/>
              <a:t>Academic </a:t>
            </a:r>
            <a:r>
              <a:rPr lang="en-US" dirty="0" err="1"/>
              <a:t>Misc</a:t>
            </a:r>
            <a:r>
              <a:rPr lang="en-US" dirty="0"/>
              <a:t>,</a:t>
            </a:r>
          </a:p>
          <a:p>
            <a:pPr marL="342900" indent="-342900">
              <a:buAutoNum type="alphaLcParenR"/>
            </a:pPr>
            <a:r>
              <a:rPr lang="en-US" dirty="0"/>
              <a:t>Hostel, </a:t>
            </a:r>
          </a:p>
          <a:p>
            <a:pPr marL="342900" indent="-342900">
              <a:buAutoNum type="alphaLcParenR"/>
            </a:pPr>
            <a:r>
              <a:rPr lang="en-US" dirty="0"/>
              <a:t>Hostel </a:t>
            </a:r>
            <a:r>
              <a:rPr lang="en-US" dirty="0" err="1"/>
              <a:t>Misc</a:t>
            </a:r>
            <a:r>
              <a:rPr lang="en-US" dirty="0"/>
              <a:t>, </a:t>
            </a:r>
          </a:p>
          <a:p>
            <a:pPr marL="342900" indent="-342900">
              <a:buAutoNum type="alphaLcParenR"/>
            </a:pPr>
            <a:r>
              <a:rPr lang="en-US" dirty="0"/>
              <a:t>Transport, </a:t>
            </a:r>
          </a:p>
          <a:p>
            <a:pPr marL="342900" indent="-342900">
              <a:buAutoNum type="alphaLcParenR"/>
            </a:pPr>
            <a:r>
              <a:rPr lang="en-US" dirty="0"/>
              <a:t>Transport </a:t>
            </a:r>
            <a:r>
              <a:rPr lang="en-US" dirty="0" err="1"/>
              <a:t>Misc</a:t>
            </a:r>
            <a:r>
              <a:rPr lang="en-US" dirty="0"/>
              <a:t> 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Module id can be considered as below:</a:t>
            </a:r>
          </a:p>
          <a:p>
            <a:r>
              <a:rPr lang="en-US" dirty="0"/>
              <a:t>Academic – 1, Academic </a:t>
            </a:r>
            <a:r>
              <a:rPr lang="en-US" dirty="0" err="1"/>
              <a:t>Misc</a:t>
            </a:r>
            <a:r>
              <a:rPr lang="en-US" dirty="0"/>
              <a:t> – 11</a:t>
            </a:r>
          </a:p>
          <a:p>
            <a:r>
              <a:rPr lang="en-US" dirty="0"/>
              <a:t>Hostel – 2, Hostel </a:t>
            </a:r>
            <a:r>
              <a:rPr lang="en-US" dirty="0" err="1"/>
              <a:t>Misc</a:t>
            </a:r>
            <a:r>
              <a:rPr lang="en-US" dirty="0"/>
              <a:t> – 22</a:t>
            </a:r>
          </a:p>
          <a:p>
            <a:r>
              <a:rPr lang="en-US" dirty="0"/>
              <a:t>Transport – 3, Transport Misc </a:t>
            </a:r>
            <a:r>
              <a:rPr lang="en-US" dirty="0" smtClean="0"/>
              <a:t>– 33</a:t>
            </a:r>
          </a:p>
          <a:p>
            <a:endParaRPr lang="en-US" dirty="0"/>
          </a:p>
          <a:p>
            <a:r>
              <a:rPr lang="en-US" dirty="0" smtClean="0"/>
              <a:t>Fee Types(fee head column in excel) </a:t>
            </a:r>
            <a:r>
              <a:rPr lang="en-US" dirty="0"/>
              <a:t>are categorized in 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a) Tuition </a:t>
            </a:r>
            <a:r>
              <a:rPr lang="en-US" dirty="0" smtClean="0"/>
              <a:t>fee b</a:t>
            </a:r>
            <a:r>
              <a:rPr lang="en-US" dirty="0"/>
              <a:t>) Library </a:t>
            </a:r>
            <a:r>
              <a:rPr lang="en-US" dirty="0" smtClean="0"/>
              <a:t>fee  c</a:t>
            </a:r>
            <a:r>
              <a:rPr lang="en-US" dirty="0"/>
              <a:t>) Exam </a:t>
            </a:r>
            <a:r>
              <a:rPr lang="en-US" dirty="0" smtClean="0"/>
              <a:t>fee d</a:t>
            </a:r>
            <a:r>
              <a:rPr lang="en-US" dirty="0"/>
              <a:t>) Hostel fee,</a:t>
            </a:r>
          </a:p>
          <a:p>
            <a:r>
              <a:rPr lang="en-US" dirty="0"/>
              <a:t>e) Transport fee </a:t>
            </a:r>
            <a:r>
              <a:rPr lang="en-US" dirty="0" smtClean="0"/>
              <a:t>, total(50-54) will come under specific collection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Example:</a:t>
            </a:r>
          </a:p>
          <a:p>
            <a:r>
              <a:rPr lang="en-US" dirty="0"/>
              <a:t>-Tuition fee, Exam fee, library are </a:t>
            </a:r>
            <a:r>
              <a:rPr lang="en-US" dirty="0" smtClean="0"/>
              <a:t>under- Academic .</a:t>
            </a:r>
          </a:p>
          <a:p>
            <a:r>
              <a:rPr lang="en-US" dirty="0" smtClean="0"/>
              <a:t>-fine Fee ,exam paper fine fee –Academic Misc</a:t>
            </a:r>
            <a:endParaRPr lang="en-US" dirty="0"/>
          </a:p>
          <a:p>
            <a:r>
              <a:rPr lang="en-US" dirty="0"/>
              <a:t>-Mess fee will be under the </a:t>
            </a:r>
            <a:r>
              <a:rPr lang="en-US" dirty="0" smtClean="0"/>
              <a:t>collection- </a:t>
            </a:r>
            <a:r>
              <a:rPr lang="en-US" dirty="0"/>
              <a:t>Hostel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158BFD-E758-4BC8-A2A8-BD7C36B5B587}"/>
              </a:ext>
            </a:extLst>
          </p:cNvPr>
          <p:cNvSpPr txBox="1"/>
          <p:nvPr/>
        </p:nvSpPr>
        <p:spPr>
          <a:xfrm>
            <a:off x="6193277" y="297899"/>
            <a:ext cx="5604635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Financial Tran types in </a:t>
            </a:r>
            <a:r>
              <a:rPr lang="en-US" b="1" dirty="0"/>
              <a:t>financial_tran </a:t>
            </a:r>
            <a:r>
              <a:rPr lang="en-US" dirty="0"/>
              <a:t>table are as below and each financial trans type can be given an entry mode.</a:t>
            </a:r>
          </a:p>
          <a:p>
            <a:pPr marL="342900" indent="-342900">
              <a:buAutoNum type="alphaLcParenR"/>
            </a:pPr>
            <a:r>
              <a:rPr lang="en-US" dirty="0"/>
              <a:t>due (</a:t>
            </a:r>
            <a:r>
              <a:rPr lang="en-US" dirty="0" smtClean="0"/>
              <a:t>debit)D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due reverse (</a:t>
            </a:r>
            <a:r>
              <a:rPr lang="en-US" dirty="0" err="1"/>
              <a:t>writeoff</a:t>
            </a:r>
            <a:r>
              <a:rPr lang="en-US" dirty="0"/>
              <a:t>) (credit</a:t>
            </a:r>
            <a:r>
              <a:rPr lang="en-US" dirty="0" smtClean="0"/>
              <a:t>) C, 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Concession/scholarship (credit) </a:t>
            </a:r>
          </a:p>
          <a:p>
            <a:pPr marL="342900" indent="-342900">
              <a:buAutoNum type="alphaLcParenR"/>
            </a:pPr>
            <a:r>
              <a:rPr lang="en-US" dirty="0"/>
              <a:t>concession reverse/scholarship reverse (debit)</a:t>
            </a:r>
          </a:p>
          <a:p>
            <a:pPr marL="342900" indent="-342900">
              <a:buAutoNum type="alphaLcParenR"/>
            </a:pPr>
            <a:r>
              <a:rPr lang="en-US" dirty="0"/>
              <a:t>Opening balance (debit/credit)</a:t>
            </a:r>
          </a:p>
          <a:p>
            <a:endParaRPr lang="en-US" dirty="0"/>
          </a:p>
          <a:p>
            <a:r>
              <a:rPr lang="en-US" dirty="0"/>
              <a:t>Below entry modes can be considered: </a:t>
            </a:r>
          </a:p>
          <a:p>
            <a:r>
              <a:rPr lang="en-US" dirty="0"/>
              <a:t>due - 0, concession -15, </a:t>
            </a:r>
          </a:p>
          <a:p>
            <a:r>
              <a:rPr lang="en-US" dirty="0"/>
              <a:t>concession reverse - 16, </a:t>
            </a:r>
          </a:p>
          <a:p>
            <a:r>
              <a:rPr lang="en-US" dirty="0"/>
              <a:t>opening balance debit/ opening balance credit - D21, </a:t>
            </a:r>
          </a:p>
          <a:p>
            <a:r>
              <a:rPr lang="en-US" dirty="0"/>
              <a:t>JV Entries - 14, </a:t>
            </a:r>
          </a:p>
          <a:p>
            <a:r>
              <a:rPr lang="en-US" dirty="0" err="1"/>
              <a:t>Misc</a:t>
            </a:r>
            <a:r>
              <a:rPr lang="en-US" dirty="0"/>
              <a:t> due - 17, </a:t>
            </a:r>
          </a:p>
          <a:p>
            <a:r>
              <a:rPr lang="en-US" dirty="0" err="1"/>
              <a:t>Misc</a:t>
            </a:r>
            <a:r>
              <a:rPr lang="en-US" dirty="0"/>
              <a:t> due reverse - 18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E28C41-D1F7-4847-A748-4BC14F448ECD}"/>
              </a:ext>
            </a:extLst>
          </p:cNvPr>
          <p:cNvSpPr txBox="1"/>
          <p:nvPr/>
        </p:nvSpPr>
        <p:spPr>
          <a:xfrm>
            <a:off x="6164096" y="4951179"/>
            <a:ext cx="411075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collection entries will be stored in </a:t>
            </a:r>
            <a:r>
              <a:rPr lang="en-US" b="1" dirty="0"/>
              <a:t>common_fee_collection </a:t>
            </a:r>
            <a:r>
              <a:rPr lang="en-US" dirty="0"/>
              <a:t>table.</a:t>
            </a:r>
          </a:p>
          <a:p>
            <a:pPr marL="342900" indent="-342900">
              <a:buAutoNum type="alphaLcParenR"/>
            </a:pPr>
            <a:r>
              <a:rPr lang="en-US" dirty="0"/>
              <a:t>Receipt (credit)</a:t>
            </a:r>
          </a:p>
          <a:p>
            <a:pPr marL="342900" indent="-342900">
              <a:buAutoNum type="alphaLcParenR"/>
            </a:pPr>
            <a:r>
              <a:rPr lang="en-US" dirty="0"/>
              <a:t>Receipt Reverse (debit) </a:t>
            </a:r>
          </a:p>
          <a:p>
            <a:pPr marL="342900" indent="-342900">
              <a:buAutoNum type="alphaLcParenR"/>
            </a:pPr>
            <a:r>
              <a:rPr lang="en-US" dirty="0"/>
              <a:t>Payment (debit) </a:t>
            </a:r>
          </a:p>
          <a:p>
            <a:pPr marL="342900" indent="-342900">
              <a:buAutoNum type="alphaLcParenR"/>
            </a:pPr>
            <a:r>
              <a:rPr lang="en-US" dirty="0"/>
              <a:t>Payment Reverse (credit)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B1CDB14-1F97-440E-8C47-29EFE4D4E894}"/>
              </a:ext>
            </a:extLst>
          </p:cNvPr>
          <p:cNvCxnSpPr/>
          <p:nvPr/>
        </p:nvCxnSpPr>
        <p:spPr>
          <a:xfrm>
            <a:off x="5788190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8E1298B-2874-4D74-AC03-A15370867154}"/>
              </a:ext>
            </a:extLst>
          </p:cNvPr>
          <p:cNvCxnSpPr>
            <a:cxnSpLocks/>
          </p:cNvCxnSpPr>
          <p:nvPr/>
        </p:nvCxnSpPr>
        <p:spPr>
          <a:xfrm>
            <a:off x="5780315" y="4733587"/>
            <a:ext cx="63463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31493EB-B1EA-4EEE-A595-07F50E54C8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3616" y="0"/>
            <a:ext cx="1248383" cy="437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505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to be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Branches-faculty from </a:t>
            </a:r>
            <a:r>
              <a:rPr lang="en-US" dirty="0" err="1" smtClean="0"/>
              <a:t>csv</a:t>
            </a:r>
            <a:r>
              <a:rPr lang="en-US" dirty="0" smtClean="0"/>
              <a:t> nearly- 24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Feecategory-feecategory</a:t>
            </a:r>
            <a:r>
              <a:rPr lang="en-US" dirty="0" smtClean="0"/>
              <a:t> from </a:t>
            </a:r>
            <a:r>
              <a:rPr lang="en-US" dirty="0" err="1" smtClean="0"/>
              <a:t>csv</a:t>
            </a:r>
            <a:r>
              <a:rPr lang="en-US" dirty="0" smtClean="0"/>
              <a:t> - general ,</a:t>
            </a:r>
            <a:r>
              <a:rPr lang="en-US" dirty="0" err="1" smtClean="0"/>
              <a:t>Saarc</a:t>
            </a:r>
            <a:r>
              <a:rPr lang="en-US" dirty="0" smtClean="0"/>
              <a:t> NRI,NON </a:t>
            </a:r>
            <a:r>
              <a:rPr lang="en-US" dirty="0" err="1" smtClean="0"/>
              <a:t>saarc</a:t>
            </a:r>
            <a:r>
              <a:rPr lang="en-US" dirty="0" smtClean="0"/>
              <a:t> NRI need to be mapped to all branches. (3*24)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Feecollectiontypes-academic,academicmisc,hostel,hostelmisc,transport,transportmisc)- need to be mapped to all branches(6*24)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Feetypes</a:t>
            </a:r>
            <a:r>
              <a:rPr lang="en-US" dirty="0" smtClean="0"/>
              <a:t>-fee heads from </a:t>
            </a:r>
            <a:r>
              <a:rPr lang="en-US" dirty="0" err="1" smtClean="0"/>
              <a:t>csv</a:t>
            </a:r>
            <a:r>
              <a:rPr lang="en-US" dirty="0" smtClean="0"/>
              <a:t> (50-54)- need to be mapped to all branches-( (50-54)*24)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Entrymode</a:t>
            </a:r>
            <a:r>
              <a:rPr lang="en-US" dirty="0" smtClean="0"/>
              <a:t>(</a:t>
            </a:r>
            <a:r>
              <a:rPr lang="en-US" dirty="0" err="1" smtClean="0"/>
              <a:t>due,duerev,scholarship,etc</a:t>
            </a:r>
            <a:r>
              <a:rPr lang="en-US" dirty="0" smtClean="0"/>
              <a:t>..)(12)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Module(</a:t>
            </a:r>
            <a:r>
              <a:rPr lang="en-US" dirty="0" err="1" smtClean="0"/>
              <a:t>academic,academicmisc,hostel,hostelmisc,transport,transportmisc</a:t>
            </a:r>
            <a:r>
              <a:rPr lang="en-US" dirty="0" smtClean="0"/>
              <a:t>)-6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Financialtran</a:t>
            </a:r>
            <a:r>
              <a:rPr lang="en-US" dirty="0" smtClean="0"/>
              <a:t>(parent)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Financialtrandetail</a:t>
            </a:r>
            <a:r>
              <a:rPr lang="en-US" dirty="0" smtClean="0"/>
              <a:t>(child)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Commonfeecollection</a:t>
            </a:r>
            <a:r>
              <a:rPr lang="en-US" dirty="0" smtClean="0"/>
              <a:t>(parent)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Commonfeecollectionheadwise</a:t>
            </a:r>
            <a:r>
              <a:rPr lang="en-US" dirty="0" smtClean="0"/>
              <a:t>(child)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1493EB-B1EA-4EEE-A595-07F50E54C8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76688" y="210312"/>
            <a:ext cx="1592808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080C3DE-9661-40A7-870B-FB71D5B4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9939918"/>
              </p:ext>
            </p:extLst>
          </p:nvPr>
        </p:nvGraphicFramePr>
        <p:xfrm>
          <a:off x="687884" y="3037521"/>
          <a:ext cx="106876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50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1476523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xmlns="" val="3367125805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946497245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xmlns="" val="2148058299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xmlns="" val="2638629778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xmlns="" val="213367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fee_category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Seq_id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Fee_type_ledger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Fee_headtype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Tuition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Tuition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Exam </a:t>
                      </a:r>
                      <a:r>
                        <a:rPr lang="en-IN" dirty="0" smtClean="0"/>
                        <a:t>Fee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492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2C5074-7C5D-4779-B10E-F88BF852CD04}"/>
              </a:ext>
            </a:extLst>
          </p:cNvPr>
          <p:cNvSpPr txBox="1"/>
          <p:nvPr/>
        </p:nvSpPr>
        <p:spPr>
          <a:xfrm>
            <a:off x="2774599" y="2642547"/>
            <a:ext cx="22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</a:t>
            </a:r>
            <a:r>
              <a:rPr lang="en-IN" dirty="0" smtClean="0">
                <a:solidFill>
                  <a:srgbClr val="0070C0"/>
                </a:solidFill>
              </a:rPr>
              <a:t>4 </a:t>
            </a:r>
            <a:r>
              <a:rPr lang="en-IN" dirty="0" err="1" smtClean="0">
                <a:solidFill>
                  <a:srgbClr val="0070C0"/>
                </a:solidFill>
              </a:rPr>
              <a:t>Fee_types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C6DCD2-3ACB-4507-858E-034AC08AEC1B}"/>
              </a:ext>
            </a:extLst>
          </p:cNvPr>
          <p:cNvSpPr txBox="1"/>
          <p:nvPr/>
        </p:nvSpPr>
        <p:spPr>
          <a:xfrm>
            <a:off x="587829" y="4386942"/>
            <a:ext cx="511370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fee_category = fee_category id .</a:t>
            </a:r>
          </a:p>
          <a:p>
            <a:r>
              <a:rPr lang="en-IN" dirty="0"/>
              <a:t>f_name = exam fee, tuition fee etc.</a:t>
            </a:r>
          </a:p>
          <a:p>
            <a:r>
              <a:rPr lang="en-IN" dirty="0"/>
              <a:t>Collection_id = collection id of academic, hostel etc.</a:t>
            </a:r>
          </a:p>
          <a:p>
            <a:r>
              <a:rPr lang="en-IN" dirty="0"/>
              <a:t>br_id = if from branches table</a:t>
            </a:r>
          </a:p>
          <a:p>
            <a:r>
              <a:rPr lang="en-IN" dirty="0" err="1" smtClean="0"/>
              <a:t>Seq_id</a:t>
            </a:r>
            <a:r>
              <a:rPr lang="en-IN" dirty="0" smtClean="0"/>
              <a:t> </a:t>
            </a:r>
            <a:r>
              <a:rPr lang="en-IN" dirty="0"/>
              <a:t>for fee types (Exam fee, tuition fee etc.)</a:t>
            </a:r>
          </a:p>
          <a:p>
            <a:r>
              <a:rPr lang="en-IN" dirty="0"/>
              <a:t>Fee_type_ledger = = exam fee, tuition fee etc.</a:t>
            </a:r>
          </a:p>
          <a:p>
            <a:r>
              <a:rPr lang="en-IN" dirty="0"/>
              <a:t>Fee_head_type = module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0A6F6B-558A-491E-825D-949560CA3DCD}"/>
              </a:ext>
            </a:extLst>
          </p:cNvPr>
          <p:cNvSpPr txBox="1"/>
          <p:nvPr/>
        </p:nvSpPr>
        <p:spPr>
          <a:xfrm>
            <a:off x="8552347" y="1262188"/>
            <a:ext cx="290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</a:t>
            </a:r>
            <a:r>
              <a:rPr lang="en-IN" dirty="0" smtClean="0">
                <a:solidFill>
                  <a:srgbClr val="0070C0"/>
                </a:solidFill>
              </a:rPr>
              <a:t>: 3 </a:t>
            </a:r>
            <a:r>
              <a:rPr lang="en-IN" dirty="0">
                <a:solidFill>
                  <a:srgbClr val="0070C0"/>
                </a:solidFill>
              </a:rPr>
              <a:t>feecollectiontype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9498E43-59E6-4E9E-A1EF-3D8D1D4C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2652643"/>
              </p:ext>
            </p:extLst>
          </p:nvPr>
        </p:nvGraphicFramePr>
        <p:xfrm>
          <a:off x="6598826" y="1826580"/>
          <a:ext cx="50053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50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1639810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1578428">
                  <a:extLst>
                    <a:ext uri="{9D8B030D-6E8A-4147-A177-3AD203B41FA5}">
                      <a16:colId xmlns:a16="http://schemas.microsoft.com/office/drawing/2014/main" xmlns="" val="33671258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collectionhead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collectiondesc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br_id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Academic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Academic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09D1539-542E-4846-82C7-7F60D632D2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1974" y="2377439"/>
            <a:ext cx="1252290" cy="66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D527DA62-5B1F-47AE-B228-0F6BF2B5E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9279356"/>
              </p:ext>
            </p:extLst>
          </p:nvPr>
        </p:nvGraphicFramePr>
        <p:xfrm>
          <a:off x="577320" y="1618458"/>
          <a:ext cx="34269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50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1639810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fee_category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br_id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ADF65B-B670-44DC-A092-9FDEBDA89433}"/>
              </a:ext>
            </a:extLst>
          </p:cNvPr>
          <p:cNvSpPr txBox="1"/>
          <p:nvPr/>
        </p:nvSpPr>
        <p:spPr>
          <a:xfrm>
            <a:off x="624405" y="1181763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</a:t>
            </a:r>
            <a:r>
              <a:rPr lang="en-IN" dirty="0" smtClean="0">
                <a:solidFill>
                  <a:srgbClr val="0070C0"/>
                </a:solidFill>
              </a:rPr>
              <a:t>2 </a:t>
            </a:r>
            <a:r>
              <a:rPr lang="en-IN" dirty="0" err="1" smtClean="0">
                <a:solidFill>
                  <a:srgbClr val="0070C0"/>
                </a:solidFill>
              </a:rPr>
              <a:t>feecategory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54D8729-63B0-43F3-9704-19EEACE20E67}"/>
              </a:ext>
            </a:extLst>
          </p:cNvPr>
          <p:cNvCxnSpPr>
            <a:cxnSpLocks/>
          </p:cNvCxnSpPr>
          <p:nvPr/>
        </p:nvCxnSpPr>
        <p:spPr>
          <a:xfrm>
            <a:off x="1014984" y="2340864"/>
            <a:ext cx="1205702" cy="7079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96D9D35-9956-476E-B9BB-6371BED88C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0"/>
            <a:ext cx="19050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ADF65B-B670-44DC-A092-9FDEBDA89433}"/>
              </a:ext>
            </a:extLst>
          </p:cNvPr>
          <p:cNvSpPr txBox="1"/>
          <p:nvPr/>
        </p:nvSpPr>
        <p:spPr>
          <a:xfrm>
            <a:off x="5971033" y="4726586"/>
            <a:ext cx="538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Create tables for module and entry mode - refer slide 2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Fee type is equal to fee head in Excel</a:t>
            </a: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D527DA62-5B1F-47AE-B228-0F6BF2B5E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9279356"/>
              </p:ext>
            </p:extLst>
          </p:nvPr>
        </p:nvGraphicFramePr>
        <p:xfrm>
          <a:off x="4012416" y="627858"/>
          <a:ext cx="35224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20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Branch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School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effectLst/>
                        </a:rPr>
                        <a:t> of Engineering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9A1E833-D52D-41EC-A769-318C082523C5}"/>
              </a:ext>
            </a:extLst>
          </p:cNvPr>
          <p:cNvSpPr/>
          <p:nvPr/>
        </p:nvSpPr>
        <p:spPr>
          <a:xfrm>
            <a:off x="713231" y="3465575"/>
            <a:ext cx="704089" cy="62788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2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572" y="1453896"/>
            <a:ext cx="1874520" cy="212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88336" y="768096"/>
            <a:ext cx="267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  </a:t>
            </a:r>
            <a:r>
              <a:rPr lang="en-US" sz="1400" dirty="0" err="1" smtClean="0"/>
              <a:t>feecategory</a:t>
            </a:r>
            <a:r>
              <a:rPr lang="en-US" sz="1400" dirty="0" smtClean="0"/>
              <a:t>(</a:t>
            </a:r>
            <a:r>
              <a:rPr lang="en-US" sz="1400" dirty="0" err="1" smtClean="0"/>
              <a:t>ppt</a:t>
            </a:r>
            <a:r>
              <a:rPr lang="en-US" sz="1400" dirty="0" smtClean="0"/>
              <a:t> slide-3)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8056" y="3913632"/>
            <a:ext cx="276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4 .</a:t>
            </a:r>
            <a:r>
              <a:rPr lang="en-US" sz="1200" dirty="0" err="1" smtClean="0"/>
              <a:t>feetypes</a:t>
            </a:r>
            <a:r>
              <a:rPr lang="en-US" sz="1200" dirty="0" smtClean="0"/>
              <a:t>(</a:t>
            </a:r>
            <a:r>
              <a:rPr lang="en-US" sz="1200" dirty="0" err="1" smtClean="0"/>
              <a:t>feehead</a:t>
            </a:r>
            <a:r>
              <a:rPr lang="en-US" sz="1200" dirty="0" smtClean="0"/>
              <a:t> column from excel)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6312" y="1435608"/>
            <a:ext cx="2533650" cy="202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9774" y="1453896"/>
            <a:ext cx="647700" cy="202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38912" y="777240"/>
            <a:ext cx="180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Braches(faculty column from excel)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8296" y="838200"/>
            <a:ext cx="272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3.Feecollectiontypes (</a:t>
            </a:r>
            <a:r>
              <a:rPr lang="en-US" sz="1400" dirty="0" err="1" smtClean="0"/>
              <a:t>ppt</a:t>
            </a:r>
            <a:r>
              <a:rPr lang="en-US" sz="1400" dirty="0" smtClean="0"/>
              <a:t> slide-3)</a:t>
            </a:r>
            <a:endParaRPr lang="en-US" sz="14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3131" y="4470083"/>
            <a:ext cx="2733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413504" y="3910584"/>
            <a:ext cx="16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. Module(</a:t>
            </a:r>
            <a:r>
              <a:rPr lang="en-US" sz="1200" dirty="0" err="1" smtClean="0"/>
              <a:t>ppt</a:t>
            </a:r>
            <a:r>
              <a:rPr lang="en-US" sz="1200" dirty="0" smtClean="0"/>
              <a:t> slide-3)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7064" y="1234440"/>
            <a:ext cx="512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92824" y="1234440"/>
            <a:ext cx="184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Collection head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714488" y="1231392"/>
            <a:ext cx="184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Collection Description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3248" y="1203960"/>
            <a:ext cx="512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br_id</a:t>
            </a:r>
            <a:endParaRPr 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042" y="4275947"/>
            <a:ext cx="3457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31781" y="1521668"/>
            <a:ext cx="3609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03" y="1801368"/>
            <a:ext cx="11455005" cy="26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8912" y="777240"/>
            <a:ext cx="1947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</a:t>
            </a:r>
            <a:r>
              <a:rPr lang="en-US" sz="1200" dirty="0" err="1" smtClean="0"/>
              <a:t>entrymode</a:t>
            </a:r>
            <a:r>
              <a:rPr lang="en-US" sz="1200" dirty="0" smtClean="0"/>
              <a:t>(</a:t>
            </a:r>
            <a:r>
              <a:rPr lang="en-US" sz="1200" dirty="0" err="1" smtClean="0"/>
              <a:t>ppt</a:t>
            </a:r>
            <a:r>
              <a:rPr lang="en-US" sz="1200" dirty="0" smtClean="0"/>
              <a:t> slide-2)</a:t>
            </a:r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527DA62-5B1F-47AE-B228-0F6BF2B5E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9279356"/>
              </p:ext>
            </p:extLst>
          </p:nvPr>
        </p:nvGraphicFramePr>
        <p:xfrm>
          <a:off x="915648" y="5120610"/>
          <a:ext cx="65275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74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2364801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1585547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1585547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>
                          <a:solidFill>
                            <a:schemeClr val="bg1"/>
                          </a:solidFill>
                        </a:rPr>
                        <a:t>Entry_mode</a:t>
                      </a:r>
                      <a:r>
                        <a:rPr lang="en-IN" baseline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 smtClean="0">
                          <a:solidFill>
                            <a:schemeClr val="bg1"/>
                          </a:solidFill>
                          <a:effectLst/>
                        </a:rPr>
                        <a:t>crdr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 smtClean="0">
                          <a:solidFill>
                            <a:schemeClr val="bg1"/>
                          </a:solidFill>
                          <a:effectLst/>
                        </a:rPr>
                        <a:t>entrymodeno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due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   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ADF65B-B670-44DC-A092-9FDEBDA89433}"/>
              </a:ext>
            </a:extLst>
          </p:cNvPr>
          <p:cNvSpPr txBox="1"/>
          <p:nvPr/>
        </p:nvSpPr>
        <p:spPr>
          <a:xfrm>
            <a:off x="999309" y="4601619"/>
            <a:ext cx="21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</a:t>
            </a:r>
            <a:r>
              <a:rPr lang="en-IN" dirty="0" err="1" smtClean="0">
                <a:solidFill>
                  <a:srgbClr val="0070C0"/>
                </a:solidFill>
              </a:rPr>
              <a:t>entrymode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4A49E6E-D7A7-4026-A58C-821C24ABD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9845788"/>
              </p:ext>
            </p:extLst>
          </p:nvPr>
        </p:nvGraphicFramePr>
        <p:xfrm>
          <a:off x="295778" y="1280347"/>
          <a:ext cx="114887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28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867078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867077">
                  <a:extLst>
                    <a:ext uri="{9D8B030D-6E8A-4147-A177-3AD203B41FA5}">
                      <a16:colId xmlns:a16="http://schemas.microsoft.com/office/drawing/2014/main" xmlns="" val="3367125805"/>
                    </a:ext>
                  </a:extLst>
                </a:gridCol>
                <a:gridCol w="867077"/>
                <a:gridCol w="1153166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xmlns="" val="946497245"/>
                    </a:ext>
                  </a:extLst>
                </a:gridCol>
                <a:gridCol w="1255457">
                  <a:extLst>
                    <a:ext uri="{9D8B030D-6E8A-4147-A177-3AD203B41FA5}">
                      <a16:colId xmlns:a16="http://schemas.microsoft.com/office/drawing/2014/main" xmlns="" val="2148058299"/>
                    </a:ext>
                  </a:extLst>
                </a:gridCol>
                <a:gridCol w="1138040">
                  <a:extLst>
                    <a:ext uri="{9D8B030D-6E8A-4147-A177-3AD203B41FA5}">
                      <a16:colId xmlns:a16="http://schemas.microsoft.com/office/drawing/2014/main" xmlns="" val="2638629778"/>
                    </a:ext>
                  </a:extLst>
                </a:gridCol>
                <a:gridCol w="767726"/>
                <a:gridCol w="1201264"/>
                <a:gridCol w="578052"/>
                <a:gridCol w="1424357"/>
              </a:tblGrid>
              <a:tr h="4754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admno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acadYear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Entry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voucherno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Type</a:t>
                      </a:r>
                      <a:r>
                        <a:rPr lang="en-IN" baseline="0" dirty="0" smtClean="0"/>
                        <a:t> of </a:t>
                      </a:r>
                      <a:r>
                        <a:rPr lang="en-IN" baseline="0" dirty="0" err="1" smtClean="0"/>
                        <a:t>consession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252026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736331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11CETBT101146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 138000.00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01-08-2011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2011-2012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576499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Either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effectLst/>
                        </a:rPr>
                        <a:t> 1 or 2 based on entry</a:t>
                      </a:r>
                      <a:endParaRPr lang="en-IN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FA2752-6982-4F7B-9D17-3318CAD37D3E}"/>
              </a:ext>
            </a:extLst>
          </p:cNvPr>
          <p:cNvSpPr txBox="1"/>
          <p:nvPr/>
        </p:nvSpPr>
        <p:spPr>
          <a:xfrm>
            <a:off x="657624" y="748647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Financial_trans (Parent 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43F57A-76DA-405F-9186-6660F9069707}"/>
              </a:ext>
            </a:extLst>
          </p:cNvPr>
          <p:cNvSpPr txBox="1"/>
          <p:nvPr/>
        </p:nvSpPr>
        <p:spPr>
          <a:xfrm>
            <a:off x="5225144" y="4931029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Financial_tran_details (Child Table)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28F1752-8152-46BD-90D2-4F79FA90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4820063"/>
              </p:ext>
            </p:extLst>
          </p:nvPr>
        </p:nvGraphicFramePr>
        <p:xfrm>
          <a:off x="1085609" y="4320193"/>
          <a:ext cx="91519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330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1675010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1198185">
                  <a:extLst>
                    <a:ext uri="{9D8B030D-6E8A-4147-A177-3AD203B41FA5}">
                      <a16:colId xmlns:a16="http://schemas.microsoft.com/office/drawing/2014/main" xmlns="" val="3367125805"/>
                    </a:ext>
                  </a:extLst>
                </a:gridCol>
                <a:gridCol w="1221352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892427">
                  <a:extLst>
                    <a:ext uri="{9D8B030D-6E8A-4147-A177-3AD203B41FA5}">
                      <a16:colId xmlns:a16="http://schemas.microsoft.com/office/drawing/2014/main" xmlns="" val="946497245"/>
                    </a:ext>
                  </a:extLst>
                </a:gridCol>
                <a:gridCol w="621700">
                  <a:extLst>
                    <a:ext uri="{9D8B030D-6E8A-4147-A177-3AD203B41FA5}">
                      <a16:colId xmlns:a16="http://schemas.microsoft.com/office/drawing/2014/main" xmlns="" val="2148058299"/>
                    </a:ext>
                  </a:extLst>
                </a:gridCol>
                <a:gridCol w="675902">
                  <a:extLst>
                    <a:ext uri="{9D8B030D-6E8A-4147-A177-3AD203B41FA5}">
                      <a16:colId xmlns:a16="http://schemas.microsoft.com/office/drawing/2014/main" xmlns="" val="2638629778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xmlns="" val="4229318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financialTranId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moduleId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amount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headId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crdr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head_name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656280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252026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128000.00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3024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Tution</a:t>
                      </a:r>
                      <a:r>
                        <a:rPr lang="en-IN" dirty="0" smtClean="0"/>
                        <a:t> Fee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656281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252026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10000.00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3025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Security Fee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4925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5F552A2-41BD-4802-B498-C339D63598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5394" y="2680217"/>
            <a:ext cx="1895671" cy="16452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9A1E833-D52D-41EC-A769-318C082523C5}"/>
              </a:ext>
            </a:extLst>
          </p:cNvPr>
          <p:cNvSpPr/>
          <p:nvPr/>
        </p:nvSpPr>
        <p:spPr>
          <a:xfrm>
            <a:off x="5129784" y="4658521"/>
            <a:ext cx="1168255" cy="7455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865016F-07F1-4B9A-B2E3-F7A9C4DDA7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8304" y="2499340"/>
            <a:ext cx="1952141" cy="1857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C9FDD6B-8448-46C0-A360-F8F46E90FB2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0"/>
            <a:ext cx="19050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6FA2752-6982-4F7B-9D17-3318CAD37D3E}"/>
              </a:ext>
            </a:extLst>
          </p:cNvPr>
          <p:cNvSpPr txBox="1"/>
          <p:nvPr/>
        </p:nvSpPr>
        <p:spPr>
          <a:xfrm>
            <a:off x="1084344" y="5555343"/>
            <a:ext cx="427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</a:t>
            </a:r>
            <a:r>
              <a:rPr lang="en-IN" dirty="0" err="1" smtClean="0">
                <a:solidFill>
                  <a:srgbClr val="0070C0"/>
                </a:solidFill>
              </a:rPr>
              <a:t>Financial_transdetail</a:t>
            </a:r>
            <a:r>
              <a:rPr lang="en-IN" dirty="0" smtClean="0">
                <a:solidFill>
                  <a:srgbClr val="0070C0"/>
                </a:solidFill>
              </a:rPr>
              <a:t> (Child </a:t>
            </a:r>
            <a:r>
              <a:rPr lang="en-IN" dirty="0">
                <a:solidFill>
                  <a:srgbClr val="0070C0"/>
                </a:solidFill>
              </a:rPr>
              <a:t>Table)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A1E833-D52D-41EC-A769-318C082523C5}"/>
              </a:ext>
            </a:extLst>
          </p:cNvPr>
          <p:cNvSpPr/>
          <p:nvPr/>
        </p:nvSpPr>
        <p:spPr>
          <a:xfrm>
            <a:off x="6342889" y="4727447"/>
            <a:ext cx="862584" cy="62788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419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9EFA1FA-F826-4692-8966-B1B8550E7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0987755"/>
              </p:ext>
            </p:extLst>
          </p:nvPr>
        </p:nvGraphicFramePr>
        <p:xfrm>
          <a:off x="571120" y="788842"/>
          <a:ext cx="10802895" cy="137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1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xmlns="" val="424458072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xmlns="" val="33671258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94649724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148058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33677845"/>
                    </a:ext>
                  </a:extLst>
                </a:gridCol>
                <a:gridCol w="1727670">
                  <a:extLst>
                    <a:ext uri="{9D8B030D-6E8A-4147-A177-3AD203B41FA5}">
                      <a16:colId xmlns:a16="http://schemas.microsoft.com/office/drawing/2014/main" xmlns="" val="2053910885"/>
                    </a:ext>
                  </a:extLst>
                </a:gridCol>
                <a:gridCol w="1581586">
                  <a:extLst>
                    <a:ext uri="{9D8B030D-6E8A-4147-A177-3AD203B41FA5}">
                      <a16:colId xmlns:a16="http://schemas.microsoft.com/office/drawing/2014/main" xmlns="" val="3487624307"/>
                    </a:ext>
                  </a:extLst>
                </a:gridCol>
              </a:tblGrid>
              <a:tr h="458427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moduleId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transId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admno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rollno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amount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brId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acadamicYear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financialYear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552494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534873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668214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20GCFC1030009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3171T020CUGCFC101N003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97000.00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2016-2017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2016-2017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CE4EFCF-3588-48A8-964A-82AACA6B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0284068"/>
              </p:ext>
            </p:extLst>
          </p:nvPr>
        </p:nvGraphicFramePr>
        <p:xfrm>
          <a:off x="788896" y="2404754"/>
          <a:ext cx="7636646" cy="174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733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2243957">
                  <a:extLst>
                    <a:ext uri="{9D8B030D-6E8A-4147-A177-3AD203B41FA5}">
                      <a16:colId xmlns:a16="http://schemas.microsoft.com/office/drawing/2014/main" xmlns="" val="2638629778"/>
                    </a:ext>
                  </a:extLst>
                </a:gridCol>
                <a:gridCol w="1085769"/>
                <a:gridCol w="1642187"/>
              </a:tblGrid>
              <a:tr h="624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displayReceiptNo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Entrymode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Paid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inactive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624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2020-2021/AIE/C13/2169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28-08-2020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Either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effectLst/>
                        </a:rPr>
                        <a:t> 0/1 based on entry and rev entry  respectively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296F6B-4845-46DC-99BA-880CDFB5DC75}"/>
              </a:ext>
            </a:extLst>
          </p:cNvPr>
          <p:cNvSpPr txBox="1"/>
          <p:nvPr/>
        </p:nvSpPr>
        <p:spPr>
          <a:xfrm>
            <a:off x="541176" y="313386"/>
            <a:ext cx="484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Common_fee_collection (Parent Table)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F5974D-3C67-4C67-AD89-39A6ABF51E20}"/>
              </a:ext>
            </a:extLst>
          </p:cNvPr>
          <p:cNvSpPr txBox="1"/>
          <p:nvPr/>
        </p:nvSpPr>
        <p:spPr>
          <a:xfrm>
            <a:off x="698417" y="4106596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DB Table: Common_fee_collection_headwise (Child Table)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223BB09-F731-4C35-B618-D6A04CBB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2776227"/>
              </p:ext>
            </p:extLst>
          </p:nvPr>
        </p:nvGraphicFramePr>
        <p:xfrm>
          <a:off x="681532" y="4631376"/>
          <a:ext cx="75698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68">
                  <a:extLst>
                    <a:ext uri="{9D8B030D-6E8A-4147-A177-3AD203B41FA5}">
                      <a16:colId xmlns:a16="http://schemas.microsoft.com/office/drawing/2014/main" xmlns="" val="218000163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xmlns="" val="3367125805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xmlns="" val="70650855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946497245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xmlns="" val="2148058299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xmlns="" val="2638629778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xmlns="" val="151966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moduleId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receiptId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headId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headName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2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1086394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534873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3026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err="1" smtClean="0">
                          <a:solidFill>
                            <a:schemeClr val="tx1"/>
                          </a:solidFill>
                          <a:effectLst/>
                        </a:rPr>
                        <a:t>Tution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 Fee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87000.00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98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1086394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534873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3027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solidFill>
                            <a:schemeClr val="tx1"/>
                          </a:solidFill>
                          <a:effectLst/>
                        </a:rPr>
                        <a:t>Exam Fee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10000.00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2BD6A4B-4D24-4A2B-BA72-089A7D6ED6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856" y="2424518"/>
            <a:ext cx="2541319" cy="18723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37504A-84CD-4F71-B1D8-D41CE7821596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0"/>
            <a:ext cx="19050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A1E833-D52D-41EC-A769-318C082523C5}"/>
              </a:ext>
            </a:extLst>
          </p:cNvPr>
          <p:cNvSpPr/>
          <p:nvPr/>
        </p:nvSpPr>
        <p:spPr>
          <a:xfrm>
            <a:off x="3964889" y="5019870"/>
            <a:ext cx="862584" cy="67479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000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1042</Words>
  <Application>Microsoft Office PowerPoint</Application>
  <PresentationFormat>Custom</PresentationFormat>
  <Paragraphs>311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Tables to be created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 p</dc:creator>
  <cp:lastModifiedBy>Windows User</cp:lastModifiedBy>
  <cp:revision>234</cp:revision>
  <dcterms:created xsi:type="dcterms:W3CDTF">2021-04-10T06:59:37Z</dcterms:created>
  <dcterms:modified xsi:type="dcterms:W3CDTF">2022-06-04T13:57:33Z</dcterms:modified>
</cp:coreProperties>
</file>