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4"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82C5BA-3E0D-4D56-9C58-960545293AFE}">
          <p14:sldIdLst>
            <p14:sldId id="256"/>
            <p14:sldId id="257"/>
            <p14:sldId id="258"/>
            <p14:sldId id="259"/>
            <p14:sldId id="262"/>
            <p14:sldId id="264"/>
            <p14:sldId id="261"/>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2B7E9E-ECB8-4EB4-AD14-3D07E2C3F605}" v="1" dt="2023-03-24T21:34:55.9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78" d="100"/>
          <a:sy n="78" d="100"/>
        </p:scale>
        <p:origin x="86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kala Nikith" userId="af1a863303d9880d" providerId="LiveId" clId="{DB2B7E9E-ECB8-4EB4-AD14-3D07E2C3F605}"/>
    <pc:docChg chg="custSel addSld modSld addSection delSection modSection">
      <pc:chgData name="Varkala Nikith" userId="af1a863303d9880d" providerId="LiveId" clId="{DB2B7E9E-ECB8-4EB4-AD14-3D07E2C3F605}" dt="2023-03-24T21:35:46.148" v="10" actId="1076"/>
      <pc:docMkLst>
        <pc:docMk/>
      </pc:docMkLst>
      <pc:sldChg chg="addSp delSp modSp mod">
        <pc:chgData name="Varkala Nikith" userId="af1a863303d9880d" providerId="LiveId" clId="{DB2B7E9E-ECB8-4EB4-AD14-3D07E2C3F605}" dt="2023-03-24T21:26:15.281" v="4" actId="478"/>
        <pc:sldMkLst>
          <pc:docMk/>
          <pc:sldMk cId="3772028175" sldId="262"/>
        </pc:sldMkLst>
        <pc:spChg chg="add del mod">
          <ac:chgData name="Varkala Nikith" userId="af1a863303d9880d" providerId="LiveId" clId="{DB2B7E9E-ECB8-4EB4-AD14-3D07E2C3F605}" dt="2023-03-24T21:26:15.281" v="4" actId="478"/>
          <ac:spMkLst>
            <pc:docMk/>
            <pc:sldMk cId="3772028175" sldId="262"/>
            <ac:spMk id="3" creationId="{CEA174B4-BD71-15EC-1320-EE9A4DE5F9BC}"/>
          </ac:spMkLst>
        </pc:spChg>
      </pc:sldChg>
      <pc:sldChg chg="addSp modSp new mod">
        <pc:chgData name="Varkala Nikith" userId="af1a863303d9880d" providerId="LiveId" clId="{DB2B7E9E-ECB8-4EB4-AD14-3D07E2C3F605}" dt="2023-03-24T21:35:46.148" v="10" actId="1076"/>
        <pc:sldMkLst>
          <pc:docMk/>
          <pc:sldMk cId="744825726" sldId="264"/>
        </pc:sldMkLst>
        <pc:picChg chg="add mod">
          <ac:chgData name="Varkala Nikith" userId="af1a863303d9880d" providerId="LiveId" clId="{DB2B7E9E-ECB8-4EB4-AD14-3D07E2C3F605}" dt="2023-03-24T21:35:46.148" v="10" actId="1076"/>
          <ac:picMkLst>
            <pc:docMk/>
            <pc:sldMk cId="744825726" sldId="264"/>
            <ac:picMk id="2" creationId="{C45DEC86-1E23-43D1-95DC-4756BE8DA1CB}"/>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3/25/2023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3/25/2023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3/25/2023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3/25/2023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3/25/2023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3/25/2023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3/25/2023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E36F-B451-431C-9381-F4B011ED70CE}"/>
              </a:ext>
            </a:extLst>
          </p:cNvPr>
          <p:cNvSpPr>
            <a:spLocks noGrp="1"/>
          </p:cNvSpPr>
          <p:nvPr>
            <p:ph type="ctrTitle"/>
          </p:nvPr>
        </p:nvSpPr>
        <p:spPr/>
        <p:txBody>
          <a:bodyPr>
            <a:normAutofit/>
          </a:bodyPr>
          <a:lstStyle/>
          <a:p>
            <a:r>
              <a:rPr lang="en-IN" sz="4800" dirty="0"/>
              <a:t>Abnormal electricity bills</a:t>
            </a:r>
          </a:p>
        </p:txBody>
      </p:sp>
      <p:sp>
        <p:nvSpPr>
          <p:cNvPr id="3" name="Subtitle 2">
            <a:extLst>
              <a:ext uri="{FF2B5EF4-FFF2-40B4-BE49-F238E27FC236}">
                <a16:creationId xmlns:a16="http://schemas.microsoft.com/office/drawing/2014/main" id="{9565C5CC-2B54-61F3-1064-A612CF5130DA}"/>
              </a:ext>
            </a:extLst>
          </p:cNvPr>
          <p:cNvSpPr>
            <a:spLocks noGrp="1"/>
          </p:cNvSpPr>
          <p:nvPr>
            <p:ph type="subTitle" idx="1"/>
          </p:nvPr>
        </p:nvSpPr>
        <p:spPr>
          <a:xfrm>
            <a:off x="8929396" y="4002833"/>
            <a:ext cx="1891004" cy="2164702"/>
          </a:xfrm>
        </p:spPr>
        <p:txBody>
          <a:bodyPr/>
          <a:lstStyle/>
          <a:p>
            <a:r>
              <a:rPr lang="en-IN" dirty="0"/>
              <a:t>Team </a:t>
            </a:r>
          </a:p>
          <a:p>
            <a:r>
              <a:rPr lang="en-IN" sz="1600" dirty="0"/>
              <a:t>Security   squad</a:t>
            </a:r>
          </a:p>
          <a:p>
            <a:r>
              <a:rPr lang="en-IN" sz="1600" dirty="0"/>
              <a:t> </a:t>
            </a:r>
          </a:p>
        </p:txBody>
      </p:sp>
    </p:spTree>
    <p:extLst>
      <p:ext uri="{BB962C8B-B14F-4D97-AF65-F5344CB8AC3E}">
        <p14:creationId xmlns:p14="http://schemas.microsoft.com/office/powerpoint/2010/main" val="1396179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0B85-9103-4463-ADFE-3B317532DCC2}"/>
              </a:ext>
            </a:extLst>
          </p:cNvPr>
          <p:cNvSpPr>
            <a:spLocks noGrp="1"/>
          </p:cNvSpPr>
          <p:nvPr>
            <p:ph type="title"/>
          </p:nvPr>
        </p:nvSpPr>
        <p:spPr>
          <a:xfrm>
            <a:off x="121298" y="764373"/>
            <a:ext cx="6174727" cy="1293028"/>
          </a:xfrm>
        </p:spPr>
        <p:txBody>
          <a:bodyPr/>
          <a:lstStyle/>
          <a:p>
            <a:r>
              <a:rPr lang="en-IN" dirty="0"/>
              <a:t>Problem  statement                          </a:t>
            </a:r>
          </a:p>
        </p:txBody>
      </p:sp>
      <p:sp>
        <p:nvSpPr>
          <p:cNvPr id="3" name="Content Placeholder 2">
            <a:extLst>
              <a:ext uri="{FF2B5EF4-FFF2-40B4-BE49-F238E27FC236}">
                <a16:creationId xmlns:a16="http://schemas.microsoft.com/office/drawing/2014/main" id="{A924E081-81BF-EC33-1295-BA1C69E7E94F}"/>
              </a:ext>
            </a:extLst>
          </p:cNvPr>
          <p:cNvSpPr>
            <a:spLocks noGrp="1"/>
          </p:cNvSpPr>
          <p:nvPr>
            <p:ph idx="1"/>
          </p:nvPr>
        </p:nvSpPr>
        <p:spPr/>
        <p:txBody>
          <a:bodyPr>
            <a:normAutofit/>
          </a:bodyPr>
          <a:lstStyle/>
          <a:p>
            <a:pPr marL="0" indent="0">
              <a:buNone/>
            </a:pPr>
            <a:r>
              <a:rPr lang="en-IN" sz="2400" dirty="0">
                <a:latin typeface="Arial Black" panose="020B0A04020102020204" pitchFamily="34" charset="0"/>
              </a:rPr>
              <a:t>INTRODUCTION</a:t>
            </a:r>
          </a:p>
          <a:p>
            <a:pPr marL="0" indent="0">
              <a:buNone/>
            </a:pPr>
            <a:r>
              <a:rPr lang="en-IN" sz="2400" dirty="0"/>
              <a:t>           </a:t>
            </a:r>
            <a:r>
              <a:rPr lang="en-US" sz="2400" dirty="0"/>
              <a:t>The reason for abnormal electricity bills because of the human error .The error occurs when the lineman doesn’t record the actual </a:t>
            </a:r>
            <a:r>
              <a:rPr lang="en-US" sz="2400" dirty="0" err="1"/>
              <a:t>units.These</a:t>
            </a:r>
            <a:r>
              <a:rPr lang="en-US" sz="2400" dirty="0"/>
              <a:t> human error may effect  the consumer or the </a:t>
            </a:r>
            <a:r>
              <a:rPr lang="en-US" sz="2400" dirty="0" err="1"/>
              <a:t>government.For</a:t>
            </a:r>
            <a:r>
              <a:rPr lang="en-US" sz="2400" dirty="0"/>
              <a:t> example: When the consumer is charged more than the actual units he used, then the consumer is at </a:t>
            </a:r>
            <a:r>
              <a:rPr lang="en-US" sz="2400" dirty="0" err="1"/>
              <a:t>loss.Likewise</a:t>
            </a:r>
            <a:r>
              <a:rPr lang="en-US" sz="2400" dirty="0"/>
              <a:t> when the consumer is charged less than the actual units he </a:t>
            </a:r>
            <a:r>
              <a:rPr lang="en-US" sz="2400" dirty="0" err="1"/>
              <a:t>used,then</a:t>
            </a:r>
            <a:r>
              <a:rPr lang="en-US" sz="2400" dirty="0"/>
              <a:t> the government is at loss.</a:t>
            </a:r>
            <a:r>
              <a:rPr lang="en-IN" sz="2400" dirty="0"/>
              <a:t>       </a:t>
            </a:r>
          </a:p>
        </p:txBody>
      </p:sp>
    </p:spTree>
    <p:extLst>
      <p:ext uri="{BB962C8B-B14F-4D97-AF65-F5344CB8AC3E}">
        <p14:creationId xmlns:p14="http://schemas.microsoft.com/office/powerpoint/2010/main" val="1294468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01E9-13E2-8DC1-0B8A-5A2743E1A7C2}"/>
              </a:ext>
            </a:extLst>
          </p:cNvPr>
          <p:cNvSpPr>
            <a:spLocks noGrp="1"/>
          </p:cNvSpPr>
          <p:nvPr>
            <p:ph type="title"/>
          </p:nvPr>
        </p:nvSpPr>
        <p:spPr>
          <a:xfrm>
            <a:off x="1091682" y="764373"/>
            <a:ext cx="3331028" cy="1293028"/>
          </a:xfrm>
        </p:spPr>
        <p:txBody>
          <a:bodyPr>
            <a:normAutofit/>
          </a:bodyPr>
          <a:lstStyle/>
          <a:p>
            <a:r>
              <a:rPr lang="en-IN" dirty="0">
                <a:latin typeface="Arial Black" panose="020B0A04020102020204" pitchFamily="34" charset="0"/>
              </a:rPr>
              <a:t>SOLUTION</a:t>
            </a:r>
          </a:p>
        </p:txBody>
      </p:sp>
      <p:sp>
        <p:nvSpPr>
          <p:cNvPr id="3" name="Content Placeholder 2">
            <a:extLst>
              <a:ext uri="{FF2B5EF4-FFF2-40B4-BE49-F238E27FC236}">
                <a16:creationId xmlns:a16="http://schemas.microsoft.com/office/drawing/2014/main" id="{C48F45AE-619F-4C10-7B1E-BBCE7B8F886A}"/>
              </a:ext>
            </a:extLst>
          </p:cNvPr>
          <p:cNvSpPr>
            <a:spLocks noGrp="1"/>
          </p:cNvSpPr>
          <p:nvPr>
            <p:ph idx="1"/>
          </p:nvPr>
        </p:nvSpPr>
        <p:spPr/>
        <p:txBody>
          <a:bodyPr>
            <a:normAutofit fontScale="92500" lnSpcReduction="10000"/>
          </a:bodyPr>
          <a:lstStyle/>
          <a:p>
            <a:r>
              <a:rPr lang="en-US" dirty="0"/>
              <a:t>In order to avoid/solve these problems, we will use  smart meters . All the details of an electricity bills like recordings , units etc.. are stored in the blockchain according to the human consumption. </a:t>
            </a:r>
          </a:p>
          <a:p>
            <a:r>
              <a:rPr lang="en-US" dirty="0"/>
              <a:t>Blockchain consists of two organizations:</a:t>
            </a:r>
          </a:p>
          <a:p>
            <a:r>
              <a:rPr lang="en-US" dirty="0"/>
              <a:t>1)consumer </a:t>
            </a:r>
          </a:p>
          <a:p>
            <a:r>
              <a:rPr lang="en-US" dirty="0"/>
              <a:t>2)Southern power distribution company of Telangana Ltd.</a:t>
            </a:r>
          </a:p>
          <a:p>
            <a:r>
              <a:rPr lang="en-US" dirty="0"/>
              <a:t>At the end of the month , the blockchain produces the verified bill according to the units consumed by the consumer . To check whether the units are valid or not ,the smart contractor is used. </a:t>
            </a:r>
          </a:p>
          <a:p>
            <a:r>
              <a:rPr lang="en-US" dirty="0"/>
              <a:t>Smart contractor contains all the details regarding the units consumed by the consumer according to the power government  ,it gives the unique id to each meter ,by checking the id it allows only the valid units to the bill . So by using this smart contractor we can avoid the human error.</a:t>
            </a:r>
            <a:endParaRPr lang="en-IN" dirty="0"/>
          </a:p>
        </p:txBody>
      </p:sp>
    </p:spTree>
    <p:extLst>
      <p:ext uri="{BB962C8B-B14F-4D97-AF65-F5344CB8AC3E}">
        <p14:creationId xmlns:p14="http://schemas.microsoft.com/office/powerpoint/2010/main" val="1767453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DED2A-1839-8DF8-8259-863D6204F1B9}"/>
              </a:ext>
            </a:extLst>
          </p:cNvPr>
          <p:cNvSpPr>
            <a:spLocks noGrp="1"/>
          </p:cNvSpPr>
          <p:nvPr>
            <p:ph type="title"/>
          </p:nvPr>
        </p:nvSpPr>
        <p:spPr>
          <a:xfrm flipH="1">
            <a:off x="149288" y="764373"/>
            <a:ext cx="7520475" cy="1293028"/>
          </a:xfrm>
        </p:spPr>
        <p:txBody>
          <a:bodyPr/>
          <a:lstStyle/>
          <a:p>
            <a:r>
              <a:rPr lang="en-IN" dirty="0">
                <a:latin typeface="Arial Black" panose="020B0A04020102020204" pitchFamily="34" charset="0"/>
              </a:rPr>
              <a:t>FABRIC COMPONENTS</a:t>
            </a:r>
          </a:p>
        </p:txBody>
      </p:sp>
      <p:sp>
        <p:nvSpPr>
          <p:cNvPr id="3" name="Content Placeholder 2">
            <a:extLst>
              <a:ext uri="{FF2B5EF4-FFF2-40B4-BE49-F238E27FC236}">
                <a16:creationId xmlns:a16="http://schemas.microsoft.com/office/drawing/2014/main" id="{111471E9-E498-188D-9B94-0F0301CEF86E}"/>
              </a:ext>
            </a:extLst>
          </p:cNvPr>
          <p:cNvSpPr>
            <a:spLocks noGrp="1"/>
          </p:cNvSpPr>
          <p:nvPr>
            <p:ph idx="1"/>
          </p:nvPr>
        </p:nvSpPr>
        <p:spPr/>
        <p:txBody>
          <a:bodyPr>
            <a:normAutofit fontScale="92500" lnSpcReduction="20000"/>
          </a:bodyPr>
          <a:lstStyle/>
          <a:p>
            <a:pPr marL="0" indent="0">
              <a:buNone/>
            </a:pPr>
            <a:r>
              <a:rPr lang="en-US" dirty="0"/>
              <a:t>   1)</a:t>
            </a:r>
            <a:r>
              <a:rPr lang="en-US" dirty="0">
                <a:latin typeface="Arial Rounded MT Bold" panose="020F0704030504030204" pitchFamily="34" charset="0"/>
              </a:rPr>
              <a:t>POWER CORPERATION</a:t>
            </a:r>
            <a:r>
              <a:rPr lang="en-US" dirty="0"/>
              <a:t>: </a:t>
            </a:r>
          </a:p>
          <a:p>
            <a:r>
              <a:rPr lang="en-US" dirty="0"/>
              <a:t>                          It is a company which is use to supply and generate electricity. It also performs a public service, subject to government regulation.</a:t>
            </a:r>
          </a:p>
          <a:p>
            <a:r>
              <a:rPr lang="en-US" dirty="0"/>
              <a:t> There are types of power corporation , </a:t>
            </a:r>
          </a:p>
          <a:p>
            <a:r>
              <a:rPr lang="en-US" dirty="0"/>
              <a:t>they are EXPRESS POWERS,IMPLIED POWERS,INCIDENTAL POWERS.     </a:t>
            </a:r>
          </a:p>
          <a:p>
            <a:pPr marL="0" indent="0">
              <a:buNone/>
            </a:pPr>
            <a:r>
              <a:rPr lang="en-US" dirty="0"/>
              <a:t>    2)</a:t>
            </a:r>
            <a:r>
              <a:rPr lang="en-US" dirty="0">
                <a:latin typeface="Arial Rounded MT Bold" panose="020F0704030504030204" pitchFamily="34" charset="0"/>
              </a:rPr>
              <a:t>SMART METERS VENDORS</a:t>
            </a:r>
            <a:r>
              <a:rPr lang="en-US" dirty="0"/>
              <a:t>: </a:t>
            </a:r>
          </a:p>
          <a:p>
            <a:r>
              <a:rPr lang="en-US" dirty="0"/>
              <a:t>                        Genus Power Infrastructures Ltd. Is the leading smart meter manufacturer in India , using proprietary technology to develop innovative and customized meter solutions for utility and energy boards. </a:t>
            </a:r>
          </a:p>
          <a:p>
            <a:pPr marL="0" indent="0">
              <a:buNone/>
            </a:pPr>
            <a:r>
              <a:rPr lang="en-US" dirty="0"/>
              <a:t>     3)</a:t>
            </a:r>
            <a:r>
              <a:rPr lang="en-US" dirty="0">
                <a:latin typeface="Arial Rounded MT Bold" panose="020F0704030504030204" pitchFamily="34" charset="0"/>
              </a:rPr>
              <a:t>GOVERNMENT POWER ORGANIZATION</a:t>
            </a:r>
            <a:r>
              <a:rPr lang="en-US" dirty="0"/>
              <a:t>:</a:t>
            </a:r>
          </a:p>
          <a:p>
            <a:r>
              <a:rPr lang="en-US" dirty="0"/>
              <a:t>                          In this organization they frame regulations for power generators (government and private),transmission utilities and the distribution companies in their areas of jurisdiction</a:t>
            </a:r>
            <a:endParaRPr lang="en-IN" dirty="0"/>
          </a:p>
        </p:txBody>
      </p:sp>
    </p:spTree>
    <p:extLst>
      <p:ext uri="{BB962C8B-B14F-4D97-AF65-F5344CB8AC3E}">
        <p14:creationId xmlns:p14="http://schemas.microsoft.com/office/powerpoint/2010/main" val="3605102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B568-B1FC-E123-C213-8D397410A0B3}"/>
              </a:ext>
            </a:extLst>
          </p:cNvPr>
          <p:cNvSpPr>
            <a:spLocks noGrp="1"/>
          </p:cNvSpPr>
          <p:nvPr>
            <p:ph type="title"/>
          </p:nvPr>
        </p:nvSpPr>
        <p:spPr>
          <a:xfrm>
            <a:off x="2895600" y="764373"/>
            <a:ext cx="5063412" cy="1293028"/>
          </a:xfrm>
        </p:spPr>
        <p:txBody>
          <a:bodyPr/>
          <a:lstStyle/>
          <a:p>
            <a:r>
              <a:rPr lang="en-IN" dirty="0"/>
              <a:t>HIGH LEVEL FLOW</a:t>
            </a:r>
          </a:p>
        </p:txBody>
      </p:sp>
      <p:pic>
        <p:nvPicPr>
          <p:cNvPr id="5" name="Content Placeholder 4">
            <a:extLst>
              <a:ext uri="{FF2B5EF4-FFF2-40B4-BE49-F238E27FC236}">
                <a16:creationId xmlns:a16="http://schemas.microsoft.com/office/drawing/2014/main" id="{9D479789-D254-F0E7-D778-D3872D4CB827}"/>
              </a:ext>
            </a:extLst>
          </p:cNvPr>
          <p:cNvPicPr>
            <a:picLocks noGrp="1" noChangeAspect="1"/>
          </p:cNvPicPr>
          <p:nvPr>
            <p:ph idx="1"/>
          </p:nvPr>
        </p:nvPicPr>
        <p:blipFill>
          <a:blip r:embed="rId2"/>
          <a:stretch>
            <a:fillRect/>
          </a:stretch>
        </p:blipFill>
        <p:spPr>
          <a:xfrm>
            <a:off x="3385675" y="2193925"/>
            <a:ext cx="5420649" cy="4024313"/>
          </a:xfrm>
        </p:spPr>
      </p:pic>
    </p:spTree>
    <p:extLst>
      <p:ext uri="{BB962C8B-B14F-4D97-AF65-F5344CB8AC3E}">
        <p14:creationId xmlns:p14="http://schemas.microsoft.com/office/powerpoint/2010/main" val="3772028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5DEC86-1E23-43D1-95DC-4756BE8DA1CB}"/>
              </a:ext>
            </a:extLst>
          </p:cNvPr>
          <p:cNvPicPr>
            <a:picLocks noChangeAspect="1"/>
          </p:cNvPicPr>
          <p:nvPr/>
        </p:nvPicPr>
        <p:blipFill>
          <a:blip r:embed="rId2"/>
          <a:stretch>
            <a:fillRect/>
          </a:stretch>
        </p:blipFill>
        <p:spPr>
          <a:xfrm>
            <a:off x="393292" y="1888289"/>
            <a:ext cx="10901971" cy="4438273"/>
          </a:xfrm>
          <a:prstGeom prst="rect">
            <a:avLst/>
          </a:prstGeom>
        </p:spPr>
      </p:pic>
    </p:spTree>
    <p:extLst>
      <p:ext uri="{BB962C8B-B14F-4D97-AF65-F5344CB8AC3E}">
        <p14:creationId xmlns:p14="http://schemas.microsoft.com/office/powerpoint/2010/main" val="744825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09950-2EEF-4EC1-DB78-473E47F53506}"/>
              </a:ext>
            </a:extLst>
          </p:cNvPr>
          <p:cNvSpPr>
            <a:spLocks noGrp="1"/>
          </p:cNvSpPr>
          <p:nvPr>
            <p:ph type="title"/>
          </p:nvPr>
        </p:nvSpPr>
        <p:spPr>
          <a:xfrm>
            <a:off x="1810140" y="764373"/>
            <a:ext cx="4861248" cy="1293028"/>
          </a:xfrm>
        </p:spPr>
        <p:txBody>
          <a:bodyPr/>
          <a:lstStyle/>
          <a:p>
            <a:r>
              <a:rPr lang="en-IN" dirty="0">
                <a:latin typeface="Arial Black" panose="020B0A04020102020204" pitchFamily="34" charset="0"/>
              </a:rPr>
              <a:t>Pseudo code</a:t>
            </a:r>
          </a:p>
        </p:txBody>
      </p:sp>
      <p:sp>
        <p:nvSpPr>
          <p:cNvPr id="3" name="Content Placeholder 2">
            <a:extLst>
              <a:ext uri="{FF2B5EF4-FFF2-40B4-BE49-F238E27FC236}">
                <a16:creationId xmlns:a16="http://schemas.microsoft.com/office/drawing/2014/main" id="{C79C3F6C-EBF2-F61E-1043-8AFF3F457D72}"/>
              </a:ext>
            </a:extLst>
          </p:cNvPr>
          <p:cNvSpPr>
            <a:spLocks noGrp="1"/>
          </p:cNvSpPr>
          <p:nvPr>
            <p:ph idx="1"/>
          </p:nvPr>
        </p:nvSpPr>
        <p:spPr/>
        <p:txBody>
          <a:bodyPr>
            <a:normAutofit/>
          </a:bodyPr>
          <a:lstStyle/>
          <a:p>
            <a:pPr marL="0" indent="0">
              <a:buNone/>
            </a:pPr>
            <a:r>
              <a:rPr lang="en-IN" sz="3200" dirty="0">
                <a:latin typeface="Arial Black" panose="020B0A04020102020204" pitchFamily="34" charset="0"/>
              </a:rPr>
              <a:t> SMART CONTRACTS</a:t>
            </a:r>
            <a:r>
              <a:rPr lang="en-IN" dirty="0">
                <a:latin typeface="Arial Black" panose="020B0A04020102020204" pitchFamily="34" charset="0"/>
              </a:rPr>
              <a:t> </a:t>
            </a:r>
          </a:p>
          <a:p>
            <a:pPr marL="0" indent="0">
              <a:buNone/>
            </a:pPr>
            <a:r>
              <a:rPr lang="en-IN" sz="1600" dirty="0">
                <a:latin typeface="+mj-lt"/>
              </a:rPr>
              <a:t>generate electricity bill </a:t>
            </a:r>
          </a:p>
          <a:p>
            <a:pPr marL="0" indent="0">
              <a:buNone/>
            </a:pPr>
            <a:endParaRPr lang="en-IN" sz="1600" dirty="0">
              <a:latin typeface="+mj-lt"/>
            </a:endParaRPr>
          </a:p>
          <a:p>
            <a:pPr marL="0" indent="0">
              <a:buNone/>
            </a:pPr>
            <a:r>
              <a:rPr lang="en-IN" sz="1600" dirty="0">
                <a:latin typeface="+mj-lt"/>
              </a:rPr>
              <a:t>calculate(units, </a:t>
            </a:r>
            <a:r>
              <a:rPr lang="en-IN" sz="1600" dirty="0" err="1">
                <a:latin typeface="+mj-lt"/>
              </a:rPr>
              <a:t>meter_address</a:t>
            </a:r>
            <a:r>
              <a:rPr lang="en-IN" sz="1600" dirty="0">
                <a:latin typeface="+mj-lt"/>
              </a:rPr>
              <a:t>)</a:t>
            </a:r>
          </a:p>
          <a:p>
            <a:pPr marL="0" indent="0">
              <a:buNone/>
            </a:pPr>
            <a:r>
              <a:rPr lang="en-IN" sz="1600" dirty="0">
                <a:latin typeface="+mj-lt"/>
              </a:rPr>
              <a:t>{</a:t>
            </a:r>
          </a:p>
          <a:p>
            <a:pPr marL="0" indent="0">
              <a:buNone/>
            </a:pPr>
            <a:r>
              <a:rPr lang="en-IN" sz="1600" dirty="0">
                <a:latin typeface="+mj-lt"/>
              </a:rPr>
              <a:t> location = </a:t>
            </a:r>
            <a:r>
              <a:rPr lang="en-IN" sz="1600" dirty="0" err="1">
                <a:latin typeface="+mj-lt"/>
              </a:rPr>
              <a:t>getMeterLocation</a:t>
            </a:r>
            <a:r>
              <a:rPr lang="en-IN" sz="1600" dirty="0">
                <a:latin typeface="+mj-lt"/>
              </a:rPr>
              <a:t>(</a:t>
            </a:r>
            <a:r>
              <a:rPr lang="en-IN" sz="1600" dirty="0" err="1">
                <a:latin typeface="+mj-lt"/>
              </a:rPr>
              <a:t>meter_addres</a:t>
            </a:r>
            <a:r>
              <a:rPr lang="en-IN" sz="1600" dirty="0">
                <a:latin typeface="+mj-lt"/>
              </a:rPr>
              <a:t>);'</a:t>
            </a:r>
          </a:p>
          <a:p>
            <a:pPr marL="0" indent="0">
              <a:buNone/>
            </a:pPr>
            <a:r>
              <a:rPr lang="en-IN" sz="1600" dirty="0">
                <a:latin typeface="+mj-lt"/>
              </a:rPr>
              <a:t> </a:t>
            </a:r>
            <a:r>
              <a:rPr lang="en-IN" sz="1600" dirty="0" err="1">
                <a:latin typeface="+mj-lt"/>
              </a:rPr>
              <a:t>unitPrice</a:t>
            </a:r>
            <a:r>
              <a:rPr lang="en-IN" sz="1600" dirty="0">
                <a:latin typeface="+mj-lt"/>
              </a:rPr>
              <a:t> = </a:t>
            </a:r>
            <a:r>
              <a:rPr lang="en-IN" sz="1600" dirty="0" err="1">
                <a:latin typeface="+mj-lt"/>
              </a:rPr>
              <a:t>getPricePerUnit</a:t>
            </a:r>
            <a:r>
              <a:rPr lang="en-IN" sz="1600" dirty="0">
                <a:latin typeface="+mj-lt"/>
              </a:rPr>
              <a:t>(location);</a:t>
            </a:r>
          </a:p>
          <a:p>
            <a:pPr marL="0" indent="0">
              <a:buNone/>
            </a:pPr>
            <a:r>
              <a:rPr lang="en-IN" sz="1600" dirty="0">
                <a:latin typeface="+mj-lt"/>
              </a:rPr>
              <a:t> </a:t>
            </a:r>
            <a:r>
              <a:rPr lang="en-IN" sz="1600" dirty="0" err="1">
                <a:latin typeface="+mj-lt"/>
              </a:rPr>
              <a:t>totalBillPrice</a:t>
            </a:r>
            <a:r>
              <a:rPr lang="en-IN" sz="1600" dirty="0">
                <a:latin typeface="+mj-lt"/>
              </a:rPr>
              <a:t> = units * </a:t>
            </a:r>
            <a:r>
              <a:rPr lang="en-IN" sz="1600" dirty="0" err="1">
                <a:latin typeface="+mj-lt"/>
              </a:rPr>
              <a:t>unitPrice</a:t>
            </a:r>
            <a:r>
              <a:rPr lang="en-IN" sz="1600" dirty="0">
                <a:latin typeface="+mj-lt"/>
              </a:rPr>
              <a:t>;</a:t>
            </a:r>
          </a:p>
          <a:p>
            <a:pPr marL="0" indent="0">
              <a:buNone/>
            </a:pPr>
            <a:r>
              <a:rPr lang="en-IN" sz="1600" dirty="0">
                <a:latin typeface="+mj-lt"/>
              </a:rPr>
              <a:t> </a:t>
            </a:r>
            <a:r>
              <a:rPr lang="en-IN" sz="1600" dirty="0" err="1">
                <a:latin typeface="+mj-lt"/>
              </a:rPr>
              <a:t>saveBill</a:t>
            </a:r>
            <a:r>
              <a:rPr lang="en-IN" sz="1600" dirty="0">
                <a:latin typeface="+mj-lt"/>
              </a:rPr>
              <a:t>(</a:t>
            </a:r>
            <a:r>
              <a:rPr lang="en-IN" sz="1600" dirty="0" err="1">
                <a:latin typeface="+mj-lt"/>
              </a:rPr>
              <a:t>totalPrice</a:t>
            </a:r>
            <a:r>
              <a:rPr lang="en-IN" sz="1600" dirty="0">
                <a:latin typeface="+mj-lt"/>
              </a:rPr>
              <a:t>, user);</a:t>
            </a:r>
          </a:p>
          <a:p>
            <a:pPr marL="0" indent="0">
              <a:buNone/>
            </a:pPr>
            <a:r>
              <a:rPr lang="en-IN" sz="1600" dirty="0">
                <a:latin typeface="+mj-lt"/>
              </a:rPr>
              <a:t>}</a:t>
            </a:r>
          </a:p>
          <a:p>
            <a:pPr marL="0" indent="0">
              <a:buNone/>
            </a:pPr>
            <a:r>
              <a:rPr lang="en-IN" sz="1600" dirty="0">
                <a:latin typeface="+mj-lt"/>
              </a:rPr>
              <a:t> </a:t>
            </a:r>
          </a:p>
          <a:p>
            <a:pPr marL="0" indent="0">
              <a:buNone/>
            </a:pPr>
            <a:endParaRPr lang="en-IN" sz="1600" dirty="0">
              <a:latin typeface="+mj-lt"/>
            </a:endParaRPr>
          </a:p>
        </p:txBody>
      </p:sp>
    </p:spTree>
    <p:extLst>
      <p:ext uri="{BB962C8B-B14F-4D97-AF65-F5344CB8AC3E}">
        <p14:creationId xmlns:p14="http://schemas.microsoft.com/office/powerpoint/2010/main" val="2004428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FAA3-864D-10D5-B6C6-6DC37DAAC3C9}"/>
              </a:ext>
            </a:extLst>
          </p:cNvPr>
          <p:cNvSpPr>
            <a:spLocks noGrp="1"/>
          </p:cNvSpPr>
          <p:nvPr>
            <p:ph type="title"/>
          </p:nvPr>
        </p:nvSpPr>
        <p:spPr>
          <a:xfrm>
            <a:off x="2248678" y="1669441"/>
            <a:ext cx="4982545" cy="3658337"/>
          </a:xfrm>
        </p:spPr>
        <p:txBody>
          <a:bodyPr>
            <a:normAutofit/>
          </a:bodyPr>
          <a:lstStyle/>
          <a:p>
            <a:r>
              <a:rPr lang="en-IN" dirty="0">
                <a:latin typeface="Arial Black" panose="020B0A04020102020204" pitchFamily="34" charset="0"/>
              </a:rPr>
              <a:t>Thank you</a:t>
            </a:r>
          </a:p>
        </p:txBody>
      </p:sp>
    </p:spTree>
    <p:extLst>
      <p:ext uri="{BB962C8B-B14F-4D97-AF65-F5344CB8AC3E}">
        <p14:creationId xmlns:p14="http://schemas.microsoft.com/office/powerpoint/2010/main" val="193244281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240</TotalTime>
  <Words>420</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Arial Rounded MT Bold</vt:lpstr>
      <vt:lpstr>Century Gothic</vt:lpstr>
      <vt:lpstr>Vapor Trail</vt:lpstr>
      <vt:lpstr>Abnormal electricity bills</vt:lpstr>
      <vt:lpstr>Problem  statement                          </vt:lpstr>
      <vt:lpstr>SOLUTION</vt:lpstr>
      <vt:lpstr>FABRIC COMPONENTS</vt:lpstr>
      <vt:lpstr>HIGH LEVEL FLOW</vt:lpstr>
      <vt:lpstr>PowerPoint Presentation</vt:lpstr>
      <vt:lpstr>Pseudo code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Abnormal electricity bills</dc:title>
  <dc:creator>Varkala Nikith</dc:creator>
  <cp:lastModifiedBy>Varkala Nikith</cp:lastModifiedBy>
  <cp:revision>2</cp:revision>
  <dcterms:created xsi:type="dcterms:W3CDTF">2023-03-24T16:59:29Z</dcterms:created>
  <dcterms:modified xsi:type="dcterms:W3CDTF">2023-03-24T21:35:54Z</dcterms:modified>
</cp:coreProperties>
</file>