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media/image1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5.png" ContentType="image/png"/>
  <Override PartName="/ppt/media/image4.jpeg" ContentType="image/jpe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0083800" cy="7556500"/>
  <p:notesSz cx="10083800" cy="7556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1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 idx="1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sldNum" idx="1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F6EFA75-6F30-4823-B378-D8077021413A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5540040" y="780480"/>
            <a:ext cx="3746520" cy="2107080"/>
          </a:xfrm>
          <a:prstGeom prst="rect">
            <a:avLst/>
          </a:prstGeom>
          <a:ln w="0">
            <a:noFill/>
          </a:ln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1482840" y="3005280"/>
            <a:ext cx="11861280" cy="245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Modelo de Compilação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Vantagens: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Desempenho: Programas compilados geralmente executam mais rapidamente porque são traduzidos diretamente para o código de máquina.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Autonomia: Uma vez compilado, o programa pode ser executado independentemente do compilador.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Segurança: Programas compilados são mais difíceis de reverter para o código-fonte original, oferecendo uma camada adicional de proteção.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Desvantagens: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Tempo de Compilação: O processo de compilação pode ser demorado.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Portabilidade: O código compilado é específico para uma plataforma, exigindo recompilação para diferentes sistemas.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Modelo de Interpretação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Vantagens: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Flexibilidade: Facilita o teste e a depuração do código, pois permite a execução linha por linha.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Portabilidade: O código-fonte pode ser executado em qualquer máquina que tenha o interpretador apropriado.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Simplicidade: Não há necessidade de um processo de compilação separado.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Desvantagens: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Desempenho: Programas interpretados geralmente executam mais lentamente porque cada instrução deve ser analisada e executada em tempo real.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Dependência do Interpretador: O programa não pode ser executado sem o interpretador.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Modelo Híbrido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Vantagens: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Portabilidade e Desempenho: Combina os benefícios de ambos os modelos, oferecendo uma boa combinação de portabilidade e desempenho.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Otimização Just-In-Time (JIT): Máquinas virtuais podem otimizar o código durante a execução, melhorando o desempenho.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Flexibilidade: Facilita a implementação de linguagens de alto nível e recursos avançados.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Desvantagens: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Complexidade: Implementar e gerenciar uma máquina virtual e o processo de compilação pode ser complexo.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Overhead: A execução em uma máquina virtual pode introduzir overhead, impactando o desempenho em comparação com código compilado diretamente para a máquina.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5540040" y="780480"/>
            <a:ext cx="3746520" cy="210708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1482840" y="3005280"/>
            <a:ext cx="11861280" cy="245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#include &lt;stdio.h&gt;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#define NOME "Mundo"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int main() {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printf("Olá, %s!\n", NOME);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return 0;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br>
              <a:rPr sz="2000"/>
            </a:b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O código em assembly vai ter umas 30 linhas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5540040" y="780480"/>
            <a:ext cx="3746520" cy="2107080"/>
          </a:xfrm>
          <a:prstGeom prst="rect">
            <a:avLst/>
          </a:prstGeom>
          <a:ln w="0">
            <a:noFill/>
          </a:ln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1482840" y="3005280"/>
            <a:ext cx="11861280" cy="245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&lt;id,1&gt; = &lt;id,2&gt; + &lt;id,3&gt; * &lt;60&gt;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5540040" y="780480"/>
            <a:ext cx="3746520" cy="2107080"/>
          </a:xfrm>
          <a:prstGeom prst="rect">
            <a:avLst/>
          </a:prstGeom>
          <a:ln w="0">
            <a:noFill/>
          </a:ln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1482840" y="3005280"/>
            <a:ext cx="11861280" cy="245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Ele é uma ponte entre o código de alto nível e o de baixo nível.</a:t>
            </a:r>
            <a:br>
              <a:rPr sz="2000"/>
            </a:b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Aqui é como nas regras de produção que vimos na disc. anterior.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5540040" y="780480"/>
            <a:ext cx="3746520" cy="210708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1482840" y="3005280"/>
            <a:ext cx="11861280" cy="245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Assim como a  gente utilizou o jflap, vamos ter outras ferramentas que vão nos ajudar nessa disciplina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5540040" y="780480"/>
            <a:ext cx="3746520" cy="210708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1482840" y="3005280"/>
            <a:ext cx="11861280" cy="245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vc entende como as linguagens funcionam a fundo e isso pode tr ajudar a escrever código mais enxuto e eficiente.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vc pode desenvolver uma extensão um biblioteca de uma linguagem.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5540040" y="780480"/>
            <a:ext cx="3746520" cy="210708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1482840" y="3005280"/>
            <a:ext cx="11861280" cy="245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Estruturas de dados: Compiladores utilizam várias estruturas de dados (como árvores, grafos e tabelas de símbolos) para gerenciar e transformar o código.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Sistemas Operacionais: O processo de compilação envolve interação com o sistema operacional para tarefas como alocação de memória e gerenciamento de arquivos.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5540040" y="780480"/>
            <a:ext cx="3746520" cy="210708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1482840" y="3005280"/>
            <a:ext cx="11861280" cy="245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Geração de código a partir de modelos de alto nível (UML- OO, MER - SQL):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UML (Unified Modeling Language): Ferramentas que convertem diagramas UML em código de programação orientado a objetos (OO).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MER (Modelo Entidade-Relacionamento): Ferramentas que transformam diagramas ER em esquemas de banco de dados SQL. Isso permite a automação da criação de bases de dados a partir de modelos conceituais.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Conversão de formatos de arquivos: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Estudar compiladores ajuda a entender como converter dados entre diferentes formatos de arquivo (ex.: XML para JSON, CSV para SQL). Isso é útil para a interoperabilidade entre sistemas diferentes e para a integração de dados.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Manipulação de arquivos de configuração: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Ferramentas de compilação e interpretação podem ser usadas para ler, validar e transformar arquivos de configuração. Isso é crucial para a configuração automática de sistemas complexos.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Construção de tradutores automáticos: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Tradutores de Linguagens: Ferramentas que traduzem código-fonte de uma linguagem de programação para outra (ex.: de Python para JavaScript).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Internacionalização e Localização: Ferramentas que ajudam na tradução de texto dentro de softwares para diferentes idiomas.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Mineração de texto: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Análise e Extração de Informações: Ferramentas de compilação podem ser usadas para processar grandes volumes de texto, extraindo informações relevantes e realizando análise de dados textuais.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Processamento de Linguagem Natural (NLP): Técnicas de compilação são aplicadas em NLP para entender e gerar linguagem humana em aplicativos como assistentes virtuais e sistemas de recomendação.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5540040" y="780480"/>
            <a:ext cx="3746520" cy="210708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1482840" y="3005280"/>
            <a:ext cx="11861280" cy="245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igura 1.1: Um Compilador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Descrição: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A figura mostra um diagrama simples com três elementos principais: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Programa Fonte: O código original escrito pelo programador na linguagem fonte.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Compilador: O programa que processa o programa fonte e gera um programa equivalente na linguagem alvo.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Programa Objeto: O resultado da compilação, ou seja, o código traduzido na linguagem alvo.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Processo: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O programa fonte é alimentado no compilador.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O compilador processa o código fonte, realiza a análise léxica, sintática e semântica, otimiza o código e gera o programa objeto.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O programa objeto é o código final que pode ser executado pelo computador.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Figura 1.2: Executando o Programa Objeto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Descrição: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A figura mostra o programa objeto em execução, indicando o fluxo de entrada e saída de dados: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Entrada: Dados de entrada fornecidos ao programa objeto.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Programa Objeto: O código compilado que está em execução.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Saída: Os resultados produzidos pelo programa objeto após o processamento dos dados de entrada.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Processo: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Os dados de entrada são fornecidos ao programa objeto.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O programa objeto processa os dados e executa as instruções.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A saída é produzida com base nas operações realizadas pelo programa objeto.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5540040" y="780480"/>
            <a:ext cx="3746520" cy="210708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1482840" y="3005280"/>
            <a:ext cx="11861280" cy="245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a entrada pode se referir por exemplo ao conjunto de variáveis com dados armazenados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nome = input("Digite seu nome: ")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print(f"Olá, {nome}!")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5540040" y="780480"/>
            <a:ext cx="3746520" cy="2107080"/>
          </a:xfrm>
          <a:prstGeom prst="rect">
            <a:avLst/>
          </a:prstGeom>
          <a:ln w="0">
            <a:noFill/>
          </a:ln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1482840" y="3005280"/>
            <a:ext cx="11861280" cy="245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no java o cód intermediário e chamado de bytecode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public class Programa {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public static void main(String[] args) {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System.out.println("Olá, mundo!");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- javac Programa.java</a:t>
            </a:r>
            <a:br>
              <a:rPr sz="2000"/>
            </a:b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- java Programa</a:t>
            </a:r>
            <a:br>
              <a:rPr sz="2000"/>
            </a:b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imprimir: Olá, mundo!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64160" y="553680"/>
            <a:ext cx="7954920" cy="6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25240" y="1672560"/>
            <a:ext cx="9033120" cy="386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B6FF83-A363-4ED6-BBB2-C526EFADF0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64160" y="553680"/>
            <a:ext cx="7954920" cy="6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25240" y="1672560"/>
            <a:ext cx="9033120" cy="386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89116EF-8B13-4460-9BB1-8865FAC6F7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64160" y="553680"/>
            <a:ext cx="7954920" cy="6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25240" y="1672560"/>
            <a:ext cx="9033120" cy="386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986326A-3E56-4227-9476-A4D3C4A31D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64160" y="553680"/>
            <a:ext cx="7954920" cy="6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25240" y="1672560"/>
            <a:ext cx="9033120" cy="386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16B977A-2B5C-4E9D-B774-29F8A127DF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64160" y="553680"/>
            <a:ext cx="7954920" cy="6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25240" y="1672560"/>
            <a:ext cx="9033120" cy="386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C44069F-0688-475E-836B-9E7037BABA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56360" y="2342520"/>
            <a:ext cx="8570880" cy="13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Clique para editar o formato do texto do título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28640" y="7027560"/>
            <a:ext cx="322632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2"/>
          </p:nvPr>
        </p:nvSpPr>
        <p:spPr>
          <a:xfrm>
            <a:off x="504360" y="7027560"/>
            <a:ext cx="231876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7260480" y="7027560"/>
            <a:ext cx="231876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64160" y="553680"/>
            <a:ext cx="7954920" cy="6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Clique para editar o formato do texto do título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25240" y="1672560"/>
            <a:ext cx="9033120" cy="386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Clique para editar o formato de texto dos tópicos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2.º nível de tópicos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3.º nível de tópicos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4.º nível de tópicos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5.º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6.º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7.º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4"/>
          </p:nvPr>
        </p:nvSpPr>
        <p:spPr>
          <a:xfrm>
            <a:off x="3428640" y="7027560"/>
            <a:ext cx="322632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dt" idx="5"/>
          </p:nvPr>
        </p:nvSpPr>
        <p:spPr>
          <a:xfrm>
            <a:off x="504360" y="7027560"/>
            <a:ext cx="231876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7260480" y="7027560"/>
            <a:ext cx="231876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64160" y="553680"/>
            <a:ext cx="7954920" cy="6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Clique para editar o formato do texto do título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360" y="1738080"/>
            <a:ext cx="4386240" cy="774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Clique para editar o formato de texto dos tópicos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2.º nível de tópicos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3.º nível de tópicos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4.º nível de tópicos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5.º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6.º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7.º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93000" y="1738080"/>
            <a:ext cx="4386240" cy="774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Clique para editar o formato de texto dos tópicos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2.º nível de tópicos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3.º nível de tópicos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4.º nível de tópicos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5.º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6.º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7.º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ftr" idx="7"/>
          </p:nvPr>
        </p:nvSpPr>
        <p:spPr>
          <a:xfrm>
            <a:off x="3428640" y="7027560"/>
            <a:ext cx="322632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8"/>
          </p:nvPr>
        </p:nvSpPr>
        <p:spPr>
          <a:xfrm>
            <a:off x="504360" y="7027560"/>
            <a:ext cx="231876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6"/>
          <p:cNvSpPr>
            <a:spLocks noGrp="1"/>
          </p:cNvSpPr>
          <p:nvPr>
            <p:ph type="sldNum" idx="9"/>
          </p:nvPr>
        </p:nvSpPr>
        <p:spPr>
          <a:xfrm>
            <a:off x="7260480" y="7027560"/>
            <a:ext cx="231876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bg object 16" descr=""/>
          <p:cNvPicPr/>
          <p:nvPr/>
        </p:nvPicPr>
        <p:blipFill>
          <a:blip r:embed="rId2"/>
          <a:srcRect l="0" t="23815" r="0" b="0"/>
          <a:stretch/>
        </p:blipFill>
        <p:spPr>
          <a:xfrm>
            <a:off x="0" y="1799640"/>
            <a:ext cx="9923400" cy="5756400"/>
          </a:xfrm>
          <a:prstGeom prst="rect">
            <a:avLst/>
          </a:prstGeom>
          <a:ln w="0">
            <a:noFill/>
          </a:ln>
        </p:spPr>
      </p:pic>
      <p:pic>
        <p:nvPicPr>
          <p:cNvPr id="22" name="bg object 17" descr=""/>
          <p:cNvPicPr/>
          <p:nvPr/>
        </p:nvPicPr>
        <p:blipFill>
          <a:blip r:embed="rId3"/>
          <a:stretch/>
        </p:blipFill>
        <p:spPr>
          <a:xfrm>
            <a:off x="0" y="1799640"/>
            <a:ext cx="10021320" cy="5688000"/>
          </a:xfrm>
          <a:prstGeom prst="rect">
            <a:avLst/>
          </a:prstGeom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64160" y="553680"/>
            <a:ext cx="7954920" cy="6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Clique para editar o formato do texto do título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ftr" idx="10"/>
          </p:nvPr>
        </p:nvSpPr>
        <p:spPr>
          <a:xfrm>
            <a:off x="3428640" y="7027560"/>
            <a:ext cx="322632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1"/>
          </p:nvPr>
        </p:nvSpPr>
        <p:spPr>
          <a:xfrm>
            <a:off x="504360" y="7027560"/>
            <a:ext cx="231876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sldNum" idx="12"/>
          </p:nvPr>
        </p:nvSpPr>
        <p:spPr>
          <a:xfrm>
            <a:off x="7260480" y="7027560"/>
            <a:ext cx="231876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body"/>
          </p:nvPr>
        </p:nvSpPr>
        <p:spPr>
          <a:xfrm>
            <a:off x="504000" y="1767960"/>
            <a:ext cx="9074880" cy="43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Clique para editar o formato de texto dos tópicos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2.º nível de tópicos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3.º nível de tópicos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4.º nível de tópicos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5.º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6.º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7.º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ftr" idx="13"/>
          </p:nvPr>
        </p:nvSpPr>
        <p:spPr>
          <a:xfrm>
            <a:off x="3428640" y="7027560"/>
            <a:ext cx="322632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dt" idx="14"/>
          </p:nvPr>
        </p:nvSpPr>
        <p:spPr>
          <a:xfrm>
            <a:off x="504360" y="7027560"/>
            <a:ext cx="231876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sldNum" idx="15"/>
          </p:nvPr>
        </p:nvSpPr>
        <p:spPr>
          <a:xfrm>
            <a:off x="7260480" y="7027560"/>
            <a:ext cx="231876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488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Clique para editar o formato do texto do título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1767960"/>
            <a:ext cx="9074880" cy="43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Clique para editar o formato de texto dos tópicos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2.º nível de tópicos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3.º nível de tópicos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4.º nível de tópicos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5.º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6.º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7.º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260160" y="439560"/>
            <a:ext cx="5540760" cy="1314000"/>
          </a:xfrm>
          <a:prstGeom prst="rect">
            <a:avLst/>
          </a:prstGeom>
          <a:noFill/>
          <a:ln w="0">
            <a:noFill/>
          </a:ln>
        </p:spPr>
        <p:txBody>
          <a:bodyPr lIns="0" rIns="0" tIns="52200" bIns="0" anchor="t">
            <a:noAutofit/>
          </a:bodyPr>
          <a:p>
            <a:pPr marL="1626840" indent="-1614240">
              <a:lnSpc>
                <a:spcPts val="3110"/>
              </a:lnSpc>
              <a:spcBef>
                <a:spcPts val="411"/>
              </a:spcBef>
              <a:buNone/>
              <a:tabLst>
                <a:tab algn="l" pos="0"/>
              </a:tabLst>
            </a:pP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Instituto Federal </a:t>
            </a:r>
            <a:r>
              <a:rPr b="0" lang="pt-BR" sz="2800" spc="4" strike="noStrike">
                <a:solidFill>
                  <a:schemeClr val="dk1"/>
                </a:solidFill>
                <a:latin typeface="Arial MT"/>
              </a:rPr>
              <a:t>d</a:t>
            </a:r>
            <a:r>
              <a:rPr b="0" lang="pt-BR" sz="2800" spc="4" strike="noStrike">
                <a:solidFill>
                  <a:schemeClr val="dk1"/>
                </a:solidFill>
                <a:latin typeface="Arial MT"/>
              </a:rPr>
              <a:t>o Maranhão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6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12" strike="noStrike">
                <a:solidFill>
                  <a:schemeClr val="dk1"/>
                </a:solidFill>
                <a:latin typeface="Arial MT"/>
              </a:rPr>
              <a:t>Campus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 Imperatriz</a:t>
            </a: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object 3"/>
          <p:cNvSpPr/>
          <p:nvPr/>
        </p:nvSpPr>
        <p:spPr>
          <a:xfrm>
            <a:off x="1578600" y="3416400"/>
            <a:ext cx="7897680" cy="74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4800" spc="-12" strike="noStrike">
                <a:solidFill>
                  <a:schemeClr val="dk1"/>
                </a:solidFill>
                <a:latin typeface="Arial MT"/>
              </a:rPr>
              <a:t>Compil</a:t>
            </a:r>
            <a:r>
              <a:rPr b="0" lang="pt-BR" sz="4800" spc="-12" strike="noStrike">
                <a:solidFill>
                  <a:schemeClr val="dk1"/>
                </a:solidFill>
                <a:latin typeface="Arial MT"/>
              </a:rPr>
              <a:t>adores: introdução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object 4"/>
          <p:cNvSpPr/>
          <p:nvPr/>
        </p:nvSpPr>
        <p:spPr>
          <a:xfrm>
            <a:off x="2363400" y="6092280"/>
            <a:ext cx="5400360" cy="122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200" bIns="0" anchor="t">
            <a:spAutoFit/>
          </a:bodyPr>
          <a:p>
            <a:pPr marL="12600" defTabSz="914400">
              <a:lnSpc>
                <a:spcPts val="3110"/>
              </a:lnSpc>
              <a:spcBef>
                <a:spcPts val="411"/>
              </a:spcBef>
              <a:tabLst>
                <a:tab algn="l" pos="1362240"/>
              </a:tabLst>
            </a:pP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Curso: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	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Ciência da </a:t>
            </a:r>
            <a:r>
              <a:rPr b="0" lang="pt-BR" sz="2800" spc="-12" strike="noStrike">
                <a:solidFill>
                  <a:schemeClr val="dk1"/>
                </a:solidFill>
                <a:latin typeface="Arial MT"/>
              </a:rPr>
              <a:t>Computação </a:t>
            </a:r>
            <a:r>
              <a:rPr b="0" lang="pt-BR" sz="2800" spc="-76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Disciplina: Compiladores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12600" defTabSz="914400">
              <a:lnSpc>
                <a:spcPts val="3050"/>
              </a:lnSpc>
              <a:tabLst>
                <a:tab algn="l" pos="1362240"/>
              </a:tabLs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064160" y="553680"/>
            <a:ext cx="7954920" cy="127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7298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Introdução</a:t>
            </a:r>
            <a:r>
              <a:rPr b="0" lang="pt-BR" sz="4400" spc="-4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1" strike="noStrike">
                <a:solidFill>
                  <a:schemeClr val="dk1"/>
                </a:solidFill>
                <a:latin typeface="Arial MT"/>
              </a:rPr>
              <a:t>à</a:t>
            </a:r>
            <a:r>
              <a:rPr b="0" lang="pt-BR" sz="4400" spc="-3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Compilação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9" name="object 3"/>
          <p:cNvSpPr/>
          <p:nvPr/>
        </p:nvSpPr>
        <p:spPr>
          <a:xfrm>
            <a:off x="2687400" y="1958400"/>
            <a:ext cx="135360" cy="23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1"/>
              </a:spcBef>
            </a:pPr>
            <a:r>
              <a:rPr b="0" lang="pt-BR" sz="1450" spc="-12" strike="noStrike">
                <a:solidFill>
                  <a:schemeClr val="dk1"/>
                </a:solidFill>
                <a:latin typeface="Segoe UI"/>
              </a:rPr>
              <a:t>●</a:t>
            </a:r>
            <a:endParaRPr b="0" lang="pt-BR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object 4"/>
          <p:cNvSpPr/>
          <p:nvPr/>
        </p:nvSpPr>
        <p:spPr>
          <a:xfrm>
            <a:off x="2687400" y="3961080"/>
            <a:ext cx="135360" cy="23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1"/>
              </a:spcBef>
            </a:pPr>
            <a:r>
              <a:rPr b="0" lang="pt-BR" sz="1450" spc="-12" strike="noStrike">
                <a:solidFill>
                  <a:schemeClr val="dk1"/>
                </a:solidFill>
                <a:latin typeface="Segoe UI"/>
              </a:rPr>
              <a:t>●</a:t>
            </a:r>
            <a:endParaRPr b="0" lang="pt-BR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25240" y="1672560"/>
            <a:ext cx="9033120" cy="4494960"/>
          </a:xfrm>
          <a:prstGeom prst="rect">
            <a:avLst/>
          </a:prstGeom>
          <a:noFill/>
          <a:ln w="0">
            <a:noFill/>
          </a:ln>
        </p:spPr>
        <p:txBody>
          <a:bodyPr lIns="0" rIns="0" tIns="202680" bIns="0" anchor="t">
            <a:noAutofit/>
          </a:bodyPr>
          <a:p>
            <a:pPr marL="2498760" indent="0">
              <a:lnSpc>
                <a:spcPts val="3589"/>
              </a:lnSpc>
              <a:spcBef>
                <a:spcPts val="425"/>
              </a:spcBef>
              <a:buNone/>
            </a:pP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Quais </a:t>
            </a:r>
            <a:r>
              <a:rPr b="0" lang="pt-BR" sz="3200" spc="-1" strike="noStrike">
                <a:solidFill>
                  <a:schemeClr val="dk1"/>
                </a:solidFill>
                <a:latin typeface="Arial MT"/>
              </a:rPr>
              <a:t>são 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as </a:t>
            </a: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vantagens </a:t>
            </a:r>
            <a:r>
              <a:rPr b="0" lang="pt-BR" sz="3200" spc="-1" strike="noStrike">
                <a:solidFill>
                  <a:schemeClr val="dk1"/>
                </a:solidFill>
                <a:latin typeface="Arial MT"/>
              </a:rPr>
              <a:t>e </a:t>
            </a:r>
            <a:r>
              <a:rPr b="0" lang="pt-BR" sz="3200" spc="4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desvantagens de 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cada um </a:t>
            </a: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dos </a:t>
            </a:r>
            <a:r>
              <a:rPr b="0" lang="pt-BR" sz="3200" spc="-877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modelos 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de processadores de </a:t>
            </a:r>
            <a:r>
              <a:rPr b="0" lang="pt-BR" sz="3200" spc="-877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linguagem apresentados?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marL="2498760" indent="0">
              <a:lnSpc>
                <a:spcPts val="3589"/>
              </a:lnSpc>
              <a:spcBef>
                <a:spcPts val="1409"/>
              </a:spcBef>
              <a:buNone/>
            </a:pP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Quais </a:t>
            </a:r>
            <a:r>
              <a:rPr b="0" lang="pt-BR" sz="3200" spc="-1" strike="noStrike">
                <a:solidFill>
                  <a:schemeClr val="dk1"/>
                </a:solidFill>
                <a:latin typeface="Arial MT"/>
              </a:rPr>
              <a:t>são 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as </a:t>
            </a: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principais linguagens </a:t>
            </a:r>
            <a:r>
              <a:rPr b="0" lang="pt-BR" sz="3200" spc="-877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que adotam 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cada um </a:t>
            </a: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destes 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 modelos?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2" name="object 6" descr=""/>
          <p:cNvPicPr/>
          <p:nvPr/>
        </p:nvPicPr>
        <p:blipFill>
          <a:blip r:embed="rId1"/>
          <a:stretch/>
        </p:blipFill>
        <p:spPr>
          <a:xfrm>
            <a:off x="16560" y="0"/>
            <a:ext cx="2431800" cy="745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064160" y="553680"/>
            <a:ext cx="7954920" cy="127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7298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Introdução</a:t>
            </a:r>
            <a:r>
              <a:rPr b="0" lang="pt-BR" sz="4400" spc="-4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1" strike="noStrike">
                <a:solidFill>
                  <a:schemeClr val="dk1"/>
                </a:solidFill>
                <a:latin typeface="Arial MT"/>
              </a:rPr>
              <a:t>à</a:t>
            </a:r>
            <a:r>
              <a:rPr b="0" lang="pt-BR" sz="4400" spc="-3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Compilação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4" name="object 3"/>
          <p:cNvSpPr/>
          <p:nvPr/>
        </p:nvSpPr>
        <p:spPr>
          <a:xfrm>
            <a:off x="2255400" y="1958400"/>
            <a:ext cx="135360" cy="23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1"/>
              </a:spcBef>
            </a:pPr>
            <a:r>
              <a:rPr b="0" lang="pt-BR" sz="1450" spc="-12" strike="noStrike">
                <a:solidFill>
                  <a:schemeClr val="dk1"/>
                </a:solidFill>
                <a:latin typeface="Segoe UI"/>
              </a:rPr>
              <a:t>●</a:t>
            </a:r>
            <a:endParaRPr b="0" lang="pt-BR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object 4"/>
          <p:cNvSpPr/>
          <p:nvPr/>
        </p:nvSpPr>
        <p:spPr>
          <a:xfrm>
            <a:off x="2579400" y="1821240"/>
            <a:ext cx="395064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Programas</a:t>
            </a:r>
            <a:r>
              <a:rPr b="0" lang="pt-BR" sz="3200" spc="-8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auxiliares: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object 5" descr=""/>
          <p:cNvPicPr/>
          <p:nvPr/>
        </p:nvPicPr>
        <p:blipFill>
          <a:blip r:embed="rId1"/>
          <a:stretch/>
        </p:blipFill>
        <p:spPr>
          <a:xfrm>
            <a:off x="3167280" y="2496960"/>
            <a:ext cx="5183640" cy="501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64160" y="553680"/>
            <a:ext cx="7954920" cy="127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7298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Introdução</a:t>
            </a:r>
            <a:r>
              <a:rPr b="0" lang="pt-BR" sz="4400" spc="-4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1" strike="noStrike">
                <a:solidFill>
                  <a:schemeClr val="dk1"/>
                </a:solidFill>
                <a:latin typeface="Arial MT"/>
              </a:rPr>
              <a:t>à</a:t>
            </a:r>
            <a:r>
              <a:rPr b="0" lang="pt-BR" sz="4400" spc="-3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Compilação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" name="object 3"/>
          <p:cNvSpPr/>
          <p:nvPr/>
        </p:nvSpPr>
        <p:spPr>
          <a:xfrm>
            <a:off x="2255400" y="1958400"/>
            <a:ext cx="135360" cy="23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1"/>
              </a:spcBef>
            </a:pPr>
            <a:r>
              <a:rPr b="0" lang="pt-BR" sz="1450" spc="-12" strike="noStrike">
                <a:solidFill>
                  <a:schemeClr val="dk1"/>
                </a:solidFill>
                <a:latin typeface="Segoe UI"/>
              </a:rPr>
              <a:t>●</a:t>
            </a:r>
            <a:endParaRPr b="0" lang="pt-BR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object 4"/>
          <p:cNvSpPr/>
          <p:nvPr/>
        </p:nvSpPr>
        <p:spPr>
          <a:xfrm>
            <a:off x="2553840" y="1651320"/>
            <a:ext cx="6933240" cy="49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2160" bIns="0" anchor="t">
            <a:spAutoFit/>
          </a:bodyPr>
          <a:p>
            <a:pPr marL="38160" defTabSz="914400">
              <a:lnSpc>
                <a:spcPct val="100000"/>
              </a:lnSpc>
              <a:spcBef>
                <a:spcPts val="1434"/>
              </a:spcBef>
            </a:pP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Etapas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do 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processo</a:t>
            </a:r>
            <a:r>
              <a:rPr b="0" lang="pt-BR" sz="3200" spc="-2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de</a:t>
            </a:r>
            <a:r>
              <a:rPr b="0" lang="pt-BR" sz="3200" spc="-2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compilação: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69800" indent="-324000" defTabSz="914400">
              <a:lnSpc>
                <a:spcPts val="3110"/>
              </a:lnSpc>
              <a:spcBef>
                <a:spcPts val="1485"/>
              </a:spcBef>
              <a:buClr>
                <a:srgbClr val="000000"/>
              </a:buClr>
              <a:buSzPct val="75000"/>
              <a:buFont typeface="Segoe UI"/>
              <a:buChar char="–"/>
              <a:tabLst>
                <a:tab algn="l" pos="469440"/>
                <a:tab algn="l" pos="469800"/>
              </a:tabLst>
            </a:pP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Análise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(front-end):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subdivide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o </a:t>
            </a:r>
            <a:r>
              <a:rPr b="0" lang="pt-BR" sz="2800" spc="4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programa em partes,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analisa-os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a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 partir </a:t>
            </a:r>
            <a:r>
              <a:rPr b="0" lang="pt-BR" sz="2800" spc="-76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de uma estrutura gramatical (procura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erros)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e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gera uma representação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intermediária</a:t>
            </a:r>
            <a:r>
              <a:rPr b="0" lang="pt-BR" sz="28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do programa;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69800" indent="-324000" defTabSz="914400">
              <a:lnSpc>
                <a:spcPts val="3110"/>
              </a:lnSpc>
              <a:spcBef>
                <a:spcPts val="1140"/>
              </a:spcBef>
              <a:buClr>
                <a:srgbClr val="000000"/>
              </a:buClr>
              <a:buSzPct val="75000"/>
              <a:buFont typeface="Segoe UI"/>
              <a:buChar char="–"/>
              <a:tabLst>
                <a:tab algn="l" pos="469440"/>
                <a:tab algn="l" pos="469800"/>
              </a:tabLst>
            </a:pP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Síntese</a:t>
            </a:r>
            <a:r>
              <a:rPr b="0" lang="pt-BR" sz="2800" spc="4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(back-end):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gera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o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 código</a:t>
            </a:r>
            <a:r>
              <a:rPr b="0" lang="pt-BR" sz="2800" spc="9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alvo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 a </a:t>
            </a:r>
            <a:r>
              <a:rPr b="0" lang="pt-BR" sz="2800" spc="-76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partir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da representação intermediária</a:t>
            </a:r>
            <a:r>
              <a:rPr b="0" lang="pt-BR" sz="28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e </a:t>
            </a:r>
            <a:r>
              <a:rPr b="0" lang="pt-BR" sz="2800" spc="4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das informações armazenadas na tabela </a:t>
            </a:r>
            <a:r>
              <a:rPr b="0" lang="pt-BR" sz="2800" spc="-76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de símbolos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e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faz otimizações no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mesmo.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object 2" descr=""/>
          <p:cNvPicPr/>
          <p:nvPr/>
        </p:nvPicPr>
        <p:blipFill>
          <a:blip r:embed="rId1"/>
          <a:stretch/>
        </p:blipFill>
        <p:spPr>
          <a:xfrm>
            <a:off x="2303640" y="40680"/>
            <a:ext cx="6047280" cy="737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64160" y="553680"/>
            <a:ext cx="7954920" cy="127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7298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Introdução</a:t>
            </a:r>
            <a:r>
              <a:rPr b="0" lang="pt-BR" sz="4400" spc="-4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1" strike="noStrike">
                <a:solidFill>
                  <a:schemeClr val="dk1"/>
                </a:solidFill>
                <a:latin typeface="Arial MT"/>
              </a:rPr>
              <a:t>à</a:t>
            </a:r>
            <a:r>
              <a:rPr b="0" lang="pt-BR" sz="4400" spc="-3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Compilação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2" name="object 3"/>
          <p:cNvSpPr/>
          <p:nvPr/>
        </p:nvSpPr>
        <p:spPr>
          <a:xfrm>
            <a:off x="2250360" y="1955880"/>
            <a:ext cx="13032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19"/>
              </a:spcBef>
            </a:pPr>
            <a:r>
              <a:rPr b="0" lang="pt-BR" sz="1350" spc="9" strike="noStrike">
                <a:solidFill>
                  <a:schemeClr val="dk1"/>
                </a:solidFill>
                <a:latin typeface="Segoe UI"/>
              </a:rPr>
              <a:t>●</a:t>
            </a:r>
            <a:endParaRPr b="0" lang="pt-BR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object 4"/>
          <p:cNvSpPr/>
          <p:nvPr/>
        </p:nvSpPr>
        <p:spPr>
          <a:xfrm>
            <a:off x="2536200" y="1663560"/>
            <a:ext cx="7013880" cy="606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3880" bIns="0" anchor="t">
            <a:spAutoFit/>
          </a:bodyPr>
          <a:p>
            <a:pPr marL="38160" defTabSz="914400">
              <a:lnSpc>
                <a:spcPct val="100000"/>
              </a:lnSpc>
              <a:spcBef>
                <a:spcPts val="1369"/>
              </a:spcBef>
            </a:pPr>
            <a:r>
              <a:rPr b="0" lang="pt-BR" sz="3050" spc="4" strike="noStrike">
                <a:solidFill>
                  <a:schemeClr val="dk1"/>
                </a:solidFill>
                <a:latin typeface="Arial MT"/>
              </a:rPr>
              <a:t>Análise</a:t>
            </a:r>
            <a:r>
              <a:rPr b="0" lang="pt-BR" sz="3050" spc="-4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050" spc="4" strike="noStrike">
                <a:solidFill>
                  <a:schemeClr val="dk1"/>
                </a:solidFill>
                <a:latin typeface="Arial MT"/>
              </a:rPr>
              <a:t>léxica</a:t>
            </a:r>
            <a:endParaRPr b="0" lang="pt-BR" sz="3050" spc="-1" strike="noStrike">
              <a:solidFill>
                <a:srgbClr val="000000"/>
              </a:solidFill>
              <a:latin typeface="Arial"/>
            </a:endParaRPr>
          </a:p>
          <a:p>
            <a:pPr marL="453240" indent="-311040" defTabSz="914400">
              <a:lnSpc>
                <a:spcPct val="100000"/>
              </a:lnSpc>
              <a:spcBef>
                <a:spcPts val="1091"/>
              </a:spcBef>
              <a:buClr>
                <a:srgbClr val="000000"/>
              </a:buClr>
              <a:buSzPct val="74000"/>
              <a:buFont typeface="Segoe UI"/>
              <a:buChar char="–"/>
              <a:tabLst>
                <a:tab algn="l" pos="452880"/>
                <a:tab algn="l" pos="453240"/>
              </a:tabLst>
            </a:pPr>
            <a:r>
              <a:rPr b="0" lang="pt-BR" sz="2700" spc="-15" strike="noStrike">
                <a:solidFill>
                  <a:schemeClr val="dk1"/>
                </a:solidFill>
                <a:latin typeface="Arial MT"/>
              </a:rPr>
              <a:t>Leitura</a:t>
            </a:r>
            <a:r>
              <a:rPr b="0" lang="pt-BR" sz="2700" spc="-2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15" strike="noStrike">
                <a:solidFill>
                  <a:schemeClr val="dk1"/>
                </a:solidFill>
                <a:latin typeface="Arial MT"/>
              </a:rPr>
              <a:t>caracter</a:t>
            </a:r>
            <a:r>
              <a:rPr b="0" lang="pt-BR" sz="2700" spc="-35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12" strike="noStrike">
                <a:solidFill>
                  <a:schemeClr val="dk1"/>
                </a:solidFill>
                <a:latin typeface="Arial MT"/>
              </a:rPr>
              <a:t>a</a:t>
            </a:r>
            <a:r>
              <a:rPr b="0" lang="pt-BR" sz="2700" spc="-2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15" strike="noStrike">
                <a:solidFill>
                  <a:schemeClr val="dk1"/>
                </a:solidFill>
                <a:latin typeface="Arial MT"/>
              </a:rPr>
              <a:t>caracter;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  <a:p>
            <a:pPr marL="453240" indent="-311040" defTabSz="914400">
              <a:lnSpc>
                <a:spcPct val="100000"/>
              </a:lnSpc>
              <a:spcBef>
                <a:spcPts val="811"/>
              </a:spcBef>
              <a:buClr>
                <a:srgbClr val="000000"/>
              </a:buClr>
              <a:buSzPct val="74000"/>
              <a:buFont typeface="Segoe UI"/>
              <a:buChar char="–"/>
              <a:tabLst>
                <a:tab algn="l" pos="452880"/>
                <a:tab algn="l" pos="453240"/>
              </a:tabLst>
            </a:pPr>
            <a:r>
              <a:rPr b="0" lang="pt-BR" sz="2700" spc="-21" strike="noStrike">
                <a:solidFill>
                  <a:schemeClr val="dk1"/>
                </a:solidFill>
                <a:latin typeface="Arial MT"/>
              </a:rPr>
              <a:t>Separação</a:t>
            </a:r>
            <a:r>
              <a:rPr b="0" lang="pt-BR" sz="2700" spc="-3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15" strike="noStrike">
                <a:solidFill>
                  <a:schemeClr val="dk1"/>
                </a:solidFill>
                <a:latin typeface="Arial MT"/>
              </a:rPr>
              <a:t>em</a:t>
            </a:r>
            <a:r>
              <a:rPr b="0" lang="pt-BR" sz="2700" spc="-35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15" strike="noStrike">
                <a:solidFill>
                  <a:schemeClr val="dk1"/>
                </a:solidFill>
                <a:latin typeface="Arial MT"/>
              </a:rPr>
              <a:t>lexemas;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  <a:p>
            <a:pPr marL="453240" indent="-311040" defTabSz="914400">
              <a:lnSpc>
                <a:spcPct val="100000"/>
              </a:lnSpc>
              <a:spcBef>
                <a:spcPts val="819"/>
              </a:spcBef>
              <a:buClr>
                <a:srgbClr val="000000"/>
              </a:buClr>
              <a:buSzPct val="74000"/>
              <a:buFont typeface="Segoe UI"/>
              <a:buChar char="–"/>
              <a:tabLst>
                <a:tab algn="l" pos="452880"/>
                <a:tab algn="l" pos="453240"/>
              </a:tabLst>
            </a:pPr>
            <a:r>
              <a:rPr b="0" lang="pt-BR" sz="2700" spc="-21" strike="noStrike">
                <a:solidFill>
                  <a:schemeClr val="dk1"/>
                </a:solidFill>
                <a:latin typeface="Arial MT"/>
              </a:rPr>
              <a:t>Geração</a:t>
            </a:r>
            <a:r>
              <a:rPr b="0" lang="pt-BR" sz="2700" spc="-2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15" strike="noStrike">
                <a:solidFill>
                  <a:schemeClr val="dk1"/>
                </a:solidFill>
                <a:latin typeface="Arial MT"/>
              </a:rPr>
              <a:t>da</a:t>
            </a:r>
            <a:r>
              <a:rPr b="0" lang="pt-BR" sz="2700" spc="-2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12" strike="noStrike">
                <a:solidFill>
                  <a:schemeClr val="dk1"/>
                </a:solidFill>
                <a:latin typeface="Arial MT"/>
              </a:rPr>
              <a:t>lista</a:t>
            </a:r>
            <a:r>
              <a:rPr b="0" lang="pt-BR" sz="2700" spc="-2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15" strike="noStrike">
                <a:solidFill>
                  <a:schemeClr val="dk1"/>
                </a:solidFill>
                <a:latin typeface="Arial MT"/>
              </a:rPr>
              <a:t>de</a:t>
            </a:r>
            <a:r>
              <a:rPr b="0" lang="pt-BR" sz="2700" spc="-2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15" strike="noStrike">
                <a:solidFill>
                  <a:schemeClr val="dk1"/>
                </a:solidFill>
                <a:latin typeface="Arial MT"/>
              </a:rPr>
              <a:t>tokens;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  <a:p>
            <a:pPr marL="453240" indent="-311040" defTabSz="914400">
              <a:lnSpc>
                <a:spcPct val="100000"/>
              </a:lnSpc>
              <a:spcBef>
                <a:spcPts val="811"/>
              </a:spcBef>
              <a:buClr>
                <a:srgbClr val="000000"/>
              </a:buClr>
              <a:buSzPct val="74000"/>
              <a:buFont typeface="Segoe UI"/>
              <a:buChar char="–"/>
              <a:tabLst>
                <a:tab algn="l" pos="452880"/>
                <a:tab algn="l" pos="453240"/>
              </a:tabLst>
            </a:pPr>
            <a:r>
              <a:rPr b="0" i="1" lang="pt-BR" sz="2700" spc="-21" strike="noStrike">
                <a:solidFill>
                  <a:schemeClr val="dk1"/>
                </a:solidFill>
                <a:latin typeface="Arial"/>
              </a:rPr>
              <a:t>&lt;nome-token,</a:t>
            </a:r>
            <a:r>
              <a:rPr b="0" i="1" lang="pt-BR" sz="2700" spc="-7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i="1" lang="pt-BR" sz="2700" spc="-21" strike="noStrike">
                <a:solidFill>
                  <a:schemeClr val="dk1"/>
                </a:solidFill>
                <a:latin typeface="Arial"/>
              </a:rPr>
              <a:t>valor-atributo&gt;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  <a:p>
            <a:pPr marL="453240" indent="-311040" defTabSz="914400">
              <a:lnSpc>
                <a:spcPct val="100000"/>
              </a:lnSpc>
              <a:spcBef>
                <a:spcPts val="811"/>
              </a:spcBef>
              <a:buClr>
                <a:srgbClr val="000000"/>
              </a:buClr>
              <a:buSzPct val="74000"/>
              <a:buFont typeface="Segoe UI"/>
              <a:buChar char="–"/>
              <a:tabLst>
                <a:tab algn="l" pos="452880"/>
                <a:tab algn="l" pos="453240"/>
              </a:tabLst>
            </a:pPr>
            <a:r>
              <a:rPr b="0" i="1" lang="pt-BR" sz="2700" spc="-15" strike="noStrike">
                <a:solidFill>
                  <a:schemeClr val="dk1"/>
                </a:solidFill>
                <a:latin typeface="Arial"/>
              </a:rPr>
              <a:t>nome-token </a:t>
            </a:r>
            <a:r>
              <a:rPr b="0" lang="pt-BR" sz="2700" spc="-12" strike="noStrike">
                <a:solidFill>
                  <a:schemeClr val="dk1"/>
                </a:solidFill>
                <a:latin typeface="Arial MT"/>
              </a:rPr>
              <a:t>é</a:t>
            </a:r>
            <a:r>
              <a:rPr b="0" lang="pt-BR" sz="2700" spc="-2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15" strike="noStrike">
                <a:solidFill>
                  <a:schemeClr val="dk1"/>
                </a:solidFill>
                <a:latin typeface="Arial MT"/>
              </a:rPr>
              <a:t>usado</a:t>
            </a:r>
            <a:r>
              <a:rPr b="0" lang="pt-BR" sz="2700" spc="-2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15" strike="noStrike">
                <a:solidFill>
                  <a:schemeClr val="dk1"/>
                </a:solidFill>
                <a:latin typeface="Arial MT"/>
              </a:rPr>
              <a:t>na</a:t>
            </a:r>
            <a:r>
              <a:rPr b="0" lang="pt-BR" sz="2700" spc="-2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15" strike="noStrike">
                <a:solidFill>
                  <a:schemeClr val="dk1"/>
                </a:solidFill>
                <a:latin typeface="Arial MT"/>
              </a:rPr>
              <a:t>análise</a:t>
            </a:r>
            <a:r>
              <a:rPr b="0" lang="pt-BR" sz="2700" spc="-2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15" strike="noStrike">
                <a:solidFill>
                  <a:schemeClr val="dk1"/>
                </a:solidFill>
                <a:latin typeface="Arial MT"/>
              </a:rPr>
              <a:t>sintática;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  <a:p>
            <a:pPr marL="453240" indent="-311040" defTabSz="914400">
              <a:lnSpc>
                <a:spcPct val="92000"/>
              </a:lnSpc>
              <a:spcBef>
                <a:spcPts val="1094"/>
              </a:spcBef>
              <a:buClr>
                <a:srgbClr val="000000"/>
              </a:buClr>
              <a:buSzPct val="74000"/>
              <a:buFont typeface="Segoe UI"/>
              <a:buChar char="–"/>
              <a:tabLst>
                <a:tab algn="l" pos="452880"/>
                <a:tab algn="l" pos="453240"/>
              </a:tabLst>
            </a:pPr>
            <a:r>
              <a:rPr b="0" i="1" lang="pt-BR" sz="2700" spc="-21" strike="noStrike">
                <a:solidFill>
                  <a:schemeClr val="dk1"/>
                </a:solidFill>
                <a:latin typeface="Arial"/>
              </a:rPr>
              <a:t>valor-atributo </a:t>
            </a:r>
            <a:r>
              <a:rPr b="0" lang="pt-BR" sz="2700" spc="-12" strike="noStrike">
                <a:solidFill>
                  <a:schemeClr val="dk1"/>
                </a:solidFill>
                <a:latin typeface="Arial MT"/>
              </a:rPr>
              <a:t>é </a:t>
            </a:r>
            <a:r>
              <a:rPr b="0" lang="pt-BR" sz="2700" spc="-15" strike="noStrike">
                <a:solidFill>
                  <a:schemeClr val="dk1"/>
                </a:solidFill>
                <a:latin typeface="Arial MT"/>
              </a:rPr>
              <a:t>inserido na tabela de </a:t>
            </a:r>
            <a:r>
              <a:rPr b="0" lang="pt-BR" sz="27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15" strike="noStrike">
                <a:solidFill>
                  <a:schemeClr val="dk1"/>
                </a:solidFill>
                <a:latin typeface="Arial MT"/>
              </a:rPr>
              <a:t>símbolos </a:t>
            </a:r>
            <a:r>
              <a:rPr b="0" lang="pt-BR" sz="2700" spc="-12" strike="noStrike">
                <a:solidFill>
                  <a:schemeClr val="dk1"/>
                </a:solidFill>
                <a:latin typeface="Arial MT"/>
              </a:rPr>
              <a:t>e é </a:t>
            </a:r>
            <a:r>
              <a:rPr b="0" lang="pt-BR" sz="2700" spc="-21" strike="noStrike">
                <a:solidFill>
                  <a:schemeClr val="dk1"/>
                </a:solidFill>
                <a:latin typeface="Arial MT"/>
              </a:rPr>
              <a:t>usada </a:t>
            </a:r>
            <a:r>
              <a:rPr b="0" lang="pt-BR" sz="2700" spc="-15" strike="noStrike">
                <a:solidFill>
                  <a:schemeClr val="dk1"/>
                </a:solidFill>
                <a:latin typeface="Arial MT"/>
              </a:rPr>
              <a:t>na análise semântica </a:t>
            </a:r>
            <a:r>
              <a:rPr b="0" lang="pt-BR" sz="2700" spc="-12" strike="noStrike">
                <a:solidFill>
                  <a:schemeClr val="dk1"/>
                </a:solidFill>
                <a:latin typeface="Arial MT"/>
              </a:rPr>
              <a:t>e </a:t>
            </a:r>
            <a:r>
              <a:rPr b="0" lang="pt-BR" sz="2700" spc="-74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21" strike="noStrike">
                <a:solidFill>
                  <a:schemeClr val="dk1"/>
                </a:solidFill>
                <a:latin typeface="Arial MT"/>
              </a:rPr>
              <a:t>geração</a:t>
            </a:r>
            <a:r>
              <a:rPr b="0" lang="pt-BR" sz="2700" spc="-15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21" strike="noStrike">
                <a:solidFill>
                  <a:schemeClr val="dk1"/>
                </a:solidFill>
                <a:latin typeface="Arial MT"/>
              </a:rPr>
              <a:t>de</a:t>
            </a:r>
            <a:r>
              <a:rPr b="0" lang="pt-BR" sz="27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15" strike="noStrike">
                <a:solidFill>
                  <a:schemeClr val="dk1"/>
                </a:solidFill>
                <a:latin typeface="Arial MT"/>
              </a:rPr>
              <a:t>código</a:t>
            </a:r>
            <a:r>
              <a:rPr b="0" lang="pt-BR" sz="27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15" strike="noStrike">
                <a:solidFill>
                  <a:schemeClr val="dk1"/>
                </a:solidFill>
                <a:latin typeface="Arial MT"/>
              </a:rPr>
              <a:t>intermediário.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  <a:p>
            <a:pPr marL="453240" indent="-311040" defTabSz="914400">
              <a:lnSpc>
                <a:spcPct val="100000"/>
              </a:lnSpc>
              <a:spcBef>
                <a:spcPts val="811"/>
              </a:spcBef>
              <a:buClr>
                <a:srgbClr val="000000"/>
              </a:buClr>
              <a:buSzPct val="74000"/>
              <a:buFont typeface="Segoe UI"/>
              <a:buChar char="–"/>
              <a:tabLst>
                <a:tab algn="l" pos="452880"/>
                <a:tab algn="l" pos="453240"/>
              </a:tabLst>
            </a:pPr>
            <a:r>
              <a:rPr b="0" lang="pt-BR" sz="2700" spc="-15" strike="noStrike">
                <a:solidFill>
                  <a:schemeClr val="dk1"/>
                </a:solidFill>
                <a:latin typeface="Arial MT"/>
              </a:rPr>
              <a:t>Exemplo: </a:t>
            </a:r>
            <a:r>
              <a:rPr b="1" lang="pt-BR" sz="2700" spc="-15" strike="noStrike">
                <a:solidFill>
                  <a:schemeClr val="dk1"/>
                </a:solidFill>
                <a:latin typeface="Arial MT"/>
              </a:rPr>
              <a:t>position</a:t>
            </a:r>
            <a:r>
              <a:rPr b="1" lang="pt-BR" sz="2700" spc="-2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1" lang="pt-BR" sz="2700" spc="-12" strike="noStrike">
                <a:solidFill>
                  <a:schemeClr val="dk1"/>
                </a:solidFill>
                <a:latin typeface="Arial MT"/>
              </a:rPr>
              <a:t>=</a:t>
            </a:r>
            <a:r>
              <a:rPr b="1" lang="pt-BR" sz="2700" spc="-3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1" lang="pt-BR" sz="2700" spc="-12" strike="noStrike">
                <a:solidFill>
                  <a:schemeClr val="dk1"/>
                </a:solidFill>
                <a:latin typeface="Arial MT"/>
              </a:rPr>
              <a:t>initial</a:t>
            </a:r>
            <a:r>
              <a:rPr b="1" lang="pt-BR" sz="2700" spc="-7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1" lang="pt-BR" sz="2700" spc="-12" strike="noStrike">
                <a:solidFill>
                  <a:schemeClr val="dk1"/>
                </a:solidFill>
                <a:latin typeface="Arial MT"/>
              </a:rPr>
              <a:t>+</a:t>
            </a:r>
            <a:r>
              <a:rPr b="1" lang="pt-BR" sz="2700" spc="-3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1" lang="pt-BR" sz="2700" spc="-15" strike="noStrike">
                <a:solidFill>
                  <a:schemeClr val="dk1"/>
                </a:solidFill>
                <a:latin typeface="Arial MT"/>
              </a:rPr>
              <a:t>rate</a:t>
            </a:r>
            <a:r>
              <a:rPr b="1" lang="pt-BR" sz="2700" spc="-2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1" lang="pt-BR" sz="2700" spc="-7" strike="noStrike">
                <a:solidFill>
                  <a:schemeClr val="dk1"/>
                </a:solidFill>
                <a:latin typeface="Arial MT"/>
              </a:rPr>
              <a:t>*</a:t>
            </a:r>
            <a:r>
              <a:rPr b="1" lang="pt-BR" sz="2700" spc="-15" strike="noStrike">
                <a:solidFill>
                  <a:schemeClr val="dk1"/>
                </a:solidFill>
                <a:latin typeface="Arial MT"/>
              </a:rPr>
              <a:t> 60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  <a:p>
            <a:pPr marL="453240" indent="-311040" defTabSz="914400">
              <a:lnSpc>
                <a:spcPct val="100000"/>
              </a:lnSpc>
              <a:spcBef>
                <a:spcPts val="811"/>
              </a:spcBef>
              <a:buClr>
                <a:srgbClr val="000000"/>
              </a:buClr>
              <a:buSzPct val="74000"/>
              <a:buFont typeface="Segoe UI"/>
              <a:buChar char="–"/>
              <a:tabLst>
                <a:tab algn="l" pos="452880"/>
                <a:tab algn="l" pos="453240"/>
              </a:tabLst>
            </a:pPr>
            <a:r>
              <a:rPr b="0" lang="pt-BR" sz="2700" spc="-1" strike="noStrike">
                <a:solidFill>
                  <a:schemeClr val="dk1"/>
                </a:solidFill>
                <a:latin typeface="Calibri"/>
              </a:rPr>
              <a:t>&lt;id,1&gt; = &lt;id,2&gt; + &lt;id,3&gt; * &lt;num, 60&gt;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811"/>
              </a:spcBef>
              <a:tabLst>
                <a:tab algn="l" pos="452880"/>
                <a:tab algn="l" pos="453240"/>
              </a:tabLst>
            </a:pP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064160" y="553680"/>
            <a:ext cx="7954920" cy="127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7298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Introdução</a:t>
            </a:r>
            <a:r>
              <a:rPr b="0" lang="pt-BR" sz="4400" spc="-4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1" strike="noStrike">
                <a:solidFill>
                  <a:schemeClr val="dk1"/>
                </a:solidFill>
                <a:latin typeface="Arial MT"/>
              </a:rPr>
              <a:t>à</a:t>
            </a:r>
            <a:r>
              <a:rPr b="0" lang="pt-BR" sz="4400" spc="-3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Compilação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5" name="object 3"/>
          <p:cNvSpPr/>
          <p:nvPr/>
        </p:nvSpPr>
        <p:spPr>
          <a:xfrm>
            <a:off x="2255400" y="1958400"/>
            <a:ext cx="135360" cy="23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1"/>
              </a:spcBef>
            </a:pPr>
            <a:r>
              <a:rPr b="0" lang="pt-BR" sz="1450" spc="-12" strike="noStrike">
                <a:solidFill>
                  <a:schemeClr val="dk1"/>
                </a:solidFill>
                <a:latin typeface="Segoe UI"/>
              </a:rPr>
              <a:t>●</a:t>
            </a:r>
            <a:endParaRPr b="0" lang="pt-BR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object 4"/>
          <p:cNvSpPr/>
          <p:nvPr/>
        </p:nvSpPr>
        <p:spPr>
          <a:xfrm>
            <a:off x="2553840" y="1651320"/>
            <a:ext cx="6652440" cy="44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2160" bIns="0" anchor="t">
            <a:spAutoFit/>
          </a:bodyPr>
          <a:p>
            <a:pPr marL="38160" defTabSz="914400">
              <a:lnSpc>
                <a:spcPct val="100000"/>
              </a:lnSpc>
              <a:spcBef>
                <a:spcPts val="1434"/>
              </a:spcBef>
            </a:pP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Análise</a:t>
            </a:r>
            <a:r>
              <a:rPr b="0" lang="pt-BR" sz="3200" spc="-55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sintática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69800" indent="-324000" defTabSz="914400">
              <a:lnSpc>
                <a:spcPct val="100000"/>
              </a:lnSpc>
              <a:spcBef>
                <a:spcPts val="1171"/>
              </a:spcBef>
              <a:buClr>
                <a:srgbClr val="000000"/>
              </a:buClr>
              <a:buSzPct val="75000"/>
              <a:buFont typeface="Segoe UI"/>
              <a:buChar char="–"/>
              <a:tabLst>
                <a:tab algn="l" pos="469440"/>
                <a:tab algn="l" pos="469800"/>
              </a:tabLst>
            </a:pP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Leitura</a:t>
            </a:r>
            <a:r>
              <a:rPr b="0" lang="pt-BR" sz="2800" spc="-2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dos</a:t>
            </a:r>
            <a:r>
              <a:rPr b="0" lang="pt-BR" sz="2800" spc="-2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tokens;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69800" indent="-324000" defTabSz="914400">
              <a:lnSpc>
                <a:spcPts val="3110"/>
              </a:lnSpc>
              <a:spcBef>
                <a:spcPts val="1205"/>
              </a:spcBef>
              <a:buClr>
                <a:srgbClr val="000000"/>
              </a:buClr>
              <a:buSzPct val="75000"/>
              <a:buFont typeface="Segoe UI"/>
              <a:buChar char="–"/>
              <a:tabLst>
                <a:tab algn="l" pos="469440"/>
                <a:tab algn="l" pos="469800"/>
              </a:tabLst>
            </a:pP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Organização em uma árvore que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representa</a:t>
            </a:r>
            <a:r>
              <a:rPr b="0" lang="pt-BR" sz="28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a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 estrutura gramatical;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69800" indent="-324000" defTabSz="914400">
              <a:lnSpc>
                <a:spcPts val="3110"/>
              </a:lnSpc>
              <a:spcBef>
                <a:spcPts val="1131"/>
              </a:spcBef>
              <a:buClr>
                <a:srgbClr val="000000"/>
              </a:buClr>
              <a:buSzPct val="75000"/>
              <a:buFont typeface="Segoe UI"/>
              <a:buChar char="–"/>
              <a:tabLst>
                <a:tab algn="l" pos="469440"/>
                <a:tab algn="l" pos="469800"/>
              </a:tabLst>
            </a:pP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Os nós interiores representam uma </a:t>
            </a:r>
            <a:r>
              <a:rPr b="0" lang="pt-BR" sz="2800" spc="-76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operação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e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os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nós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filhos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seus </a:t>
            </a:r>
            <a:r>
              <a:rPr b="0" lang="pt-BR" sz="2800" spc="4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argumentos;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69800" indent="-324000" defTabSz="914400">
              <a:lnSpc>
                <a:spcPts val="3110"/>
              </a:lnSpc>
              <a:spcBef>
                <a:spcPts val="1131"/>
              </a:spcBef>
              <a:buClr>
                <a:srgbClr val="000000"/>
              </a:buClr>
              <a:buSzPct val="75000"/>
              <a:buFont typeface="Segoe UI"/>
              <a:buChar char="–"/>
              <a:tabLst>
                <a:tab algn="l" pos="469440"/>
                <a:tab algn="l" pos="469800"/>
              </a:tabLst>
            </a:pP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Ela determina também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a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ordem que as </a:t>
            </a:r>
            <a:r>
              <a:rPr b="0" lang="pt-BR" sz="2800" spc="-76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operações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 devem</a:t>
            </a:r>
            <a:r>
              <a:rPr b="0" lang="pt-BR" sz="28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ser</a:t>
            </a:r>
            <a:r>
              <a:rPr b="0" lang="pt-BR" sz="2800" spc="4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realizadas;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object 5" descr=""/>
          <p:cNvPicPr/>
          <p:nvPr/>
        </p:nvPicPr>
        <p:blipFill>
          <a:blip r:embed="rId1"/>
          <a:stretch/>
        </p:blipFill>
        <p:spPr>
          <a:xfrm>
            <a:off x="5281920" y="6200280"/>
            <a:ext cx="3214080" cy="128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064160" y="553680"/>
            <a:ext cx="7954920" cy="127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7298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Introdução</a:t>
            </a:r>
            <a:r>
              <a:rPr b="0" lang="pt-BR" sz="4400" spc="-4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1" strike="noStrike">
                <a:solidFill>
                  <a:schemeClr val="dk1"/>
                </a:solidFill>
                <a:latin typeface="Arial MT"/>
              </a:rPr>
              <a:t>à</a:t>
            </a:r>
            <a:r>
              <a:rPr b="0" lang="pt-BR" sz="4400" spc="-3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Compilação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9" name="object 3"/>
          <p:cNvSpPr/>
          <p:nvPr/>
        </p:nvSpPr>
        <p:spPr>
          <a:xfrm>
            <a:off x="2255400" y="1958400"/>
            <a:ext cx="135360" cy="23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1"/>
              </a:spcBef>
            </a:pPr>
            <a:r>
              <a:rPr b="0" lang="pt-BR" sz="1450" spc="-12" strike="noStrike">
                <a:solidFill>
                  <a:schemeClr val="dk1"/>
                </a:solidFill>
                <a:latin typeface="Segoe UI"/>
              </a:rPr>
              <a:t>●</a:t>
            </a:r>
            <a:endParaRPr b="0" lang="pt-BR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object 4"/>
          <p:cNvSpPr/>
          <p:nvPr/>
        </p:nvSpPr>
        <p:spPr>
          <a:xfrm>
            <a:off x="2553840" y="1651320"/>
            <a:ext cx="6241680" cy="391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2160" bIns="0" anchor="t">
            <a:spAutoFit/>
          </a:bodyPr>
          <a:p>
            <a:pPr marL="38160" defTabSz="914400">
              <a:lnSpc>
                <a:spcPct val="100000"/>
              </a:lnSpc>
              <a:spcBef>
                <a:spcPts val="1434"/>
              </a:spcBef>
            </a:pP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Análise</a:t>
            </a:r>
            <a:r>
              <a:rPr b="0" lang="pt-BR" sz="3200" spc="-5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semântica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69800" indent="-324000" defTabSz="914400">
              <a:lnSpc>
                <a:spcPts val="3110"/>
              </a:lnSpc>
              <a:spcBef>
                <a:spcPts val="1485"/>
              </a:spcBef>
              <a:buClr>
                <a:srgbClr val="000000"/>
              </a:buClr>
              <a:buSzPct val="75000"/>
              <a:buFont typeface="Segoe UI"/>
              <a:buChar char="–"/>
              <a:tabLst>
                <a:tab algn="l" pos="469440"/>
                <a:tab algn="l" pos="469800"/>
              </a:tabLst>
            </a:pPr>
            <a:r>
              <a:rPr b="0" lang="pt-BR" sz="2600" spc="-26" strike="noStrike">
                <a:solidFill>
                  <a:schemeClr val="dk1"/>
                </a:solidFill>
                <a:latin typeface="Arial MT"/>
              </a:rPr>
              <a:t>Verifica</a:t>
            </a:r>
            <a:r>
              <a:rPr b="0" lang="pt-BR" sz="2600" spc="-1" strike="noStrike">
                <a:solidFill>
                  <a:schemeClr val="dk1"/>
                </a:solidFill>
                <a:latin typeface="Arial MT"/>
              </a:rPr>
              <a:t> a</a:t>
            </a:r>
            <a:r>
              <a:rPr b="0" lang="pt-BR" sz="2600" spc="-7" strike="noStrike">
                <a:solidFill>
                  <a:schemeClr val="dk1"/>
                </a:solidFill>
                <a:latin typeface="Arial MT"/>
              </a:rPr>
              <a:t> consistência semântica do </a:t>
            </a:r>
            <a:r>
              <a:rPr b="0" lang="pt-BR" sz="2600" spc="-76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600" spc="-7" strike="noStrike">
                <a:solidFill>
                  <a:schemeClr val="dk1"/>
                </a:solidFill>
                <a:latin typeface="Arial MT"/>
              </a:rPr>
              <a:t>código fonte (verificação de</a:t>
            </a:r>
            <a:r>
              <a:rPr b="0" lang="pt-BR" sz="2600" spc="-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600" spc="-7" strike="noStrike">
                <a:solidFill>
                  <a:schemeClr val="dk1"/>
                </a:solidFill>
                <a:latin typeface="Arial MT"/>
              </a:rPr>
              <a:t>tipos</a:t>
            </a:r>
            <a:r>
              <a:rPr b="0" lang="pt-BR" sz="2600" spc="4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600" spc="-1" strike="noStrike">
                <a:solidFill>
                  <a:schemeClr val="dk1"/>
                </a:solidFill>
                <a:latin typeface="Arial MT"/>
              </a:rPr>
              <a:t>e </a:t>
            </a:r>
            <a:r>
              <a:rPr b="0" lang="pt-BR" sz="2600" spc="4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600" spc="-7" strike="noStrike">
                <a:solidFill>
                  <a:schemeClr val="dk1"/>
                </a:solidFill>
                <a:latin typeface="Arial MT"/>
              </a:rPr>
              <a:t>operadores);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469800" indent="-324000" defTabSz="914400">
              <a:lnSpc>
                <a:spcPts val="3110"/>
              </a:lnSpc>
              <a:spcBef>
                <a:spcPts val="1140"/>
              </a:spcBef>
              <a:buClr>
                <a:srgbClr val="000000"/>
              </a:buClr>
              <a:buSzPct val="75000"/>
              <a:buFont typeface="Segoe UI"/>
              <a:buChar char="–"/>
              <a:tabLst>
                <a:tab algn="l" pos="469440"/>
                <a:tab algn="l" pos="469800"/>
              </a:tabLst>
            </a:pPr>
            <a:r>
              <a:rPr b="0" lang="pt-BR" sz="2600" spc="-7" strike="noStrike">
                <a:solidFill>
                  <a:schemeClr val="dk1"/>
                </a:solidFill>
                <a:latin typeface="Arial MT"/>
              </a:rPr>
              <a:t>Coleta informações </a:t>
            </a:r>
            <a:r>
              <a:rPr b="0" lang="pt-BR" sz="2600" spc="-1" strike="noStrike">
                <a:solidFill>
                  <a:schemeClr val="dk1"/>
                </a:solidFill>
                <a:latin typeface="Arial MT"/>
              </a:rPr>
              <a:t>sobre </a:t>
            </a:r>
            <a:r>
              <a:rPr b="0" lang="pt-BR" sz="2600" spc="-7" strike="noStrike">
                <a:solidFill>
                  <a:schemeClr val="dk1"/>
                </a:solidFill>
                <a:latin typeface="Arial MT"/>
              </a:rPr>
              <a:t>tipos </a:t>
            </a:r>
            <a:r>
              <a:rPr b="0" lang="pt-BR" sz="2600" spc="-1" strike="noStrike">
                <a:solidFill>
                  <a:schemeClr val="dk1"/>
                </a:solidFill>
                <a:latin typeface="Arial MT"/>
              </a:rPr>
              <a:t>e </a:t>
            </a:r>
            <a:r>
              <a:rPr b="0" lang="pt-BR" sz="2600" spc="-76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600" spc="-7" strike="noStrike">
                <a:solidFill>
                  <a:schemeClr val="dk1"/>
                </a:solidFill>
                <a:latin typeface="Arial MT"/>
              </a:rPr>
              <a:t>armazena</a:t>
            </a:r>
            <a:r>
              <a:rPr b="0" lang="pt-BR" sz="2600" spc="-15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600" spc="-7" strike="noStrike">
                <a:solidFill>
                  <a:schemeClr val="dk1"/>
                </a:solidFill>
                <a:latin typeface="Arial MT"/>
              </a:rPr>
              <a:t>na</a:t>
            </a:r>
            <a:r>
              <a:rPr b="0" lang="pt-BR" sz="2600" spc="-15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600" spc="-7" strike="noStrike">
                <a:solidFill>
                  <a:schemeClr val="dk1"/>
                </a:solidFill>
                <a:latin typeface="Arial MT"/>
              </a:rPr>
              <a:t>tabela</a:t>
            </a:r>
            <a:r>
              <a:rPr b="0" lang="pt-BR" sz="2600" spc="-15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600" spc="-7" strike="noStrike">
                <a:solidFill>
                  <a:schemeClr val="dk1"/>
                </a:solidFill>
                <a:latin typeface="Arial MT"/>
              </a:rPr>
              <a:t>de</a:t>
            </a:r>
            <a:r>
              <a:rPr b="0" lang="pt-BR" sz="2600" spc="-15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600" spc="-7" strike="noStrike">
                <a:solidFill>
                  <a:schemeClr val="dk1"/>
                </a:solidFill>
                <a:latin typeface="Arial MT"/>
              </a:rPr>
              <a:t>símbolos;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469800" indent="-324000" defTabSz="914400">
              <a:lnSpc>
                <a:spcPts val="3110"/>
              </a:lnSpc>
              <a:spcBef>
                <a:spcPts val="1131"/>
              </a:spcBef>
              <a:buClr>
                <a:srgbClr val="000000"/>
              </a:buClr>
              <a:buSzPct val="75000"/>
              <a:buFont typeface="Segoe UI"/>
              <a:buChar char="–"/>
              <a:tabLst>
                <a:tab algn="l" pos="469440"/>
                <a:tab algn="l" pos="469800"/>
              </a:tabLst>
            </a:pPr>
            <a:r>
              <a:rPr b="0" lang="pt-BR" sz="2600" spc="-7" strike="noStrike">
                <a:solidFill>
                  <a:schemeClr val="dk1"/>
                </a:solidFill>
                <a:latin typeface="Arial MT"/>
              </a:rPr>
              <a:t>Utiliza </a:t>
            </a:r>
            <a:r>
              <a:rPr b="0" lang="pt-BR" sz="2600" spc="-1" strike="noStrike">
                <a:solidFill>
                  <a:schemeClr val="dk1"/>
                </a:solidFill>
                <a:latin typeface="Arial MT"/>
              </a:rPr>
              <a:t>a árvore </a:t>
            </a:r>
            <a:r>
              <a:rPr b="0" lang="pt-BR" sz="2600" spc="-7" strike="noStrike">
                <a:solidFill>
                  <a:schemeClr val="dk1"/>
                </a:solidFill>
                <a:latin typeface="Arial MT"/>
              </a:rPr>
              <a:t>sintática </a:t>
            </a:r>
            <a:r>
              <a:rPr b="0" lang="pt-BR" sz="2600" spc="-1" strike="noStrike">
                <a:solidFill>
                  <a:schemeClr val="dk1"/>
                </a:solidFill>
                <a:latin typeface="Arial MT"/>
              </a:rPr>
              <a:t>e </a:t>
            </a:r>
            <a:r>
              <a:rPr b="0" lang="pt-BR" sz="2600" spc="-7" strike="noStrike">
                <a:solidFill>
                  <a:schemeClr val="dk1"/>
                </a:solidFill>
                <a:latin typeface="Arial MT"/>
              </a:rPr>
              <a:t>as </a:t>
            </a:r>
            <a:r>
              <a:rPr b="0" lang="pt-BR" sz="2600" spc="-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600" spc="-7" strike="noStrike">
                <a:solidFill>
                  <a:schemeClr val="dk1"/>
                </a:solidFill>
                <a:latin typeface="Arial MT"/>
              </a:rPr>
              <a:t>informações</a:t>
            </a:r>
            <a:r>
              <a:rPr b="0" lang="pt-BR" sz="26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600" spc="-7" strike="noStrike">
                <a:solidFill>
                  <a:schemeClr val="dk1"/>
                </a:solidFill>
                <a:latin typeface="Arial MT"/>
              </a:rPr>
              <a:t>da</a:t>
            </a:r>
            <a:r>
              <a:rPr b="0" lang="pt-BR" sz="2600" spc="-15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600" spc="-7" strike="noStrike">
                <a:solidFill>
                  <a:schemeClr val="dk1"/>
                </a:solidFill>
                <a:latin typeface="Arial MT"/>
              </a:rPr>
              <a:t>tabela</a:t>
            </a:r>
            <a:r>
              <a:rPr b="0" lang="pt-BR" sz="2600" spc="-15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600" spc="-7" strike="noStrike">
                <a:solidFill>
                  <a:schemeClr val="dk1"/>
                </a:solidFill>
                <a:latin typeface="Arial MT"/>
              </a:rPr>
              <a:t>de</a:t>
            </a:r>
            <a:r>
              <a:rPr b="0" lang="pt-BR" sz="2600" spc="-15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600" spc="-7" strike="noStrike">
                <a:solidFill>
                  <a:schemeClr val="dk1"/>
                </a:solidFill>
                <a:latin typeface="Arial MT"/>
              </a:rPr>
              <a:t>símbolos;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object 5" descr=""/>
          <p:cNvPicPr/>
          <p:nvPr/>
        </p:nvPicPr>
        <p:blipFill>
          <a:blip r:embed="rId1"/>
          <a:stretch/>
        </p:blipFill>
        <p:spPr>
          <a:xfrm>
            <a:off x="3666600" y="5576400"/>
            <a:ext cx="4282200" cy="176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064160" y="553680"/>
            <a:ext cx="7954920" cy="127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7298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Introdução</a:t>
            </a:r>
            <a:r>
              <a:rPr b="0" lang="pt-BR" sz="4400" spc="-4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1" strike="noStrike">
                <a:solidFill>
                  <a:schemeClr val="dk1"/>
                </a:solidFill>
                <a:latin typeface="Arial MT"/>
              </a:rPr>
              <a:t>à</a:t>
            </a:r>
            <a:r>
              <a:rPr b="0" lang="pt-BR" sz="4400" spc="-3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Compilação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3" name="object 3"/>
          <p:cNvSpPr/>
          <p:nvPr/>
        </p:nvSpPr>
        <p:spPr>
          <a:xfrm>
            <a:off x="2255400" y="1958400"/>
            <a:ext cx="135360" cy="23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1"/>
              </a:spcBef>
            </a:pPr>
            <a:r>
              <a:rPr b="0" lang="pt-BR" sz="1450" spc="-12" strike="noStrike">
                <a:solidFill>
                  <a:schemeClr val="dk1"/>
                </a:solidFill>
                <a:latin typeface="Segoe UI"/>
              </a:rPr>
              <a:t>●</a:t>
            </a:r>
            <a:endParaRPr b="0" lang="pt-BR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object 4"/>
          <p:cNvSpPr/>
          <p:nvPr/>
        </p:nvSpPr>
        <p:spPr>
          <a:xfrm>
            <a:off x="2579400" y="1821240"/>
            <a:ext cx="591084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Geração</a:t>
            </a:r>
            <a:r>
              <a:rPr b="0" lang="pt-BR" sz="3200" spc="-2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de</a:t>
            </a:r>
            <a:r>
              <a:rPr b="0" lang="pt-BR" sz="3200" spc="-2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código</a:t>
            </a:r>
            <a:r>
              <a:rPr b="0" lang="pt-BR" sz="3200" spc="-2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intermediário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object 5"/>
          <p:cNvSpPr/>
          <p:nvPr/>
        </p:nvSpPr>
        <p:spPr>
          <a:xfrm>
            <a:off x="2687400" y="3756600"/>
            <a:ext cx="149040" cy="3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1950" spc="-1" strike="noStrike">
                <a:solidFill>
                  <a:schemeClr val="dk1"/>
                </a:solidFill>
                <a:latin typeface="Segoe UI"/>
              </a:rPr>
              <a:t>–</a:t>
            </a:r>
            <a:endParaRPr b="0" lang="pt-BR" sz="19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object 6"/>
          <p:cNvSpPr/>
          <p:nvPr/>
        </p:nvSpPr>
        <p:spPr>
          <a:xfrm>
            <a:off x="2687400" y="4637880"/>
            <a:ext cx="149040" cy="3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1950" spc="-1" strike="noStrike">
                <a:solidFill>
                  <a:schemeClr val="dk1"/>
                </a:solidFill>
                <a:latin typeface="Segoe UI"/>
              </a:rPr>
              <a:t>–</a:t>
            </a:r>
            <a:endParaRPr b="0" lang="pt-BR" sz="19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object 7"/>
          <p:cNvSpPr/>
          <p:nvPr/>
        </p:nvSpPr>
        <p:spPr>
          <a:xfrm>
            <a:off x="2687400" y="2462400"/>
            <a:ext cx="6821280" cy="332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960" bIns="0" anchor="t">
            <a:spAutoFit/>
          </a:bodyPr>
          <a:p>
            <a:pPr marL="336600" indent="-324000" algn="just" defTabSz="914400">
              <a:lnSpc>
                <a:spcPct val="93000"/>
              </a:lnSpc>
              <a:spcBef>
                <a:spcPts val="315"/>
              </a:spcBef>
              <a:tabLst>
                <a:tab algn="l" pos="0"/>
              </a:tabLst>
            </a:pPr>
            <a:r>
              <a:rPr b="0" lang="pt-BR" sz="2929" spc="-1" strike="noStrike" baseline="9000">
                <a:solidFill>
                  <a:schemeClr val="dk1"/>
                </a:solidFill>
                <a:latin typeface="Segoe UI"/>
              </a:rPr>
              <a:t>–</a:t>
            </a:r>
            <a:r>
              <a:rPr b="0" lang="pt-BR" sz="2929" spc="4" strike="noStrike" baseline="9000">
                <a:solidFill>
                  <a:schemeClr val="dk1"/>
                </a:solidFill>
                <a:latin typeface="Segoe UI"/>
              </a:rPr>
              <a:t> </a:t>
            </a:r>
            <a:r>
              <a:rPr b="0" lang="pt-BR" sz="2600" spc="-1" strike="noStrike">
                <a:solidFill>
                  <a:schemeClr val="dk1"/>
                </a:solidFill>
                <a:latin typeface="Arial MT"/>
              </a:rPr>
              <a:t>Representações </a:t>
            </a:r>
            <a:r>
              <a:rPr b="0" lang="pt-BR" sz="2600" spc="-7" strike="noStrike">
                <a:solidFill>
                  <a:schemeClr val="dk1"/>
                </a:solidFill>
                <a:latin typeface="Arial MT"/>
              </a:rPr>
              <a:t>intermediárias </a:t>
            </a:r>
            <a:r>
              <a:rPr b="0" lang="pt-BR" sz="2600" spc="-1" strike="noStrike">
                <a:solidFill>
                  <a:schemeClr val="dk1"/>
                </a:solidFill>
                <a:latin typeface="Arial MT"/>
              </a:rPr>
              <a:t>usadas </a:t>
            </a:r>
            <a:r>
              <a:rPr b="0" lang="pt-BR" sz="2600" spc="-7" strike="noStrike">
                <a:solidFill>
                  <a:schemeClr val="dk1"/>
                </a:solidFill>
                <a:latin typeface="Arial MT"/>
              </a:rPr>
              <a:t>pelo </a:t>
            </a:r>
            <a:r>
              <a:rPr b="0" lang="pt-BR" sz="2600" spc="-710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600" spc="-7" strike="noStrike">
                <a:solidFill>
                  <a:schemeClr val="dk1"/>
                </a:solidFill>
                <a:latin typeface="Arial MT"/>
              </a:rPr>
              <a:t>compilador durante </a:t>
            </a:r>
            <a:r>
              <a:rPr b="0" lang="pt-BR" sz="2600" spc="-1" strike="noStrike">
                <a:solidFill>
                  <a:schemeClr val="dk1"/>
                </a:solidFill>
                <a:latin typeface="Arial MT"/>
              </a:rPr>
              <a:t>o processo de tradução </a:t>
            </a:r>
            <a:r>
              <a:rPr b="0" lang="pt-BR" sz="2600" spc="-710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600" spc="-1" strike="noStrike">
                <a:solidFill>
                  <a:schemeClr val="dk1"/>
                </a:solidFill>
                <a:latin typeface="Arial MT"/>
              </a:rPr>
              <a:t>do</a:t>
            </a:r>
            <a:r>
              <a:rPr b="0" lang="pt-BR" sz="2600" spc="-7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600" spc="-1" strike="noStrike">
                <a:solidFill>
                  <a:schemeClr val="dk1"/>
                </a:solidFill>
                <a:latin typeface="Arial MT"/>
              </a:rPr>
              <a:t>código </a:t>
            </a:r>
            <a:r>
              <a:rPr b="0" lang="pt-BR" sz="2600" spc="-7" strike="noStrike">
                <a:solidFill>
                  <a:schemeClr val="dk1"/>
                </a:solidFill>
                <a:latin typeface="Arial MT"/>
              </a:rPr>
              <a:t>fonte</a:t>
            </a:r>
            <a:r>
              <a:rPr b="0" lang="pt-BR" sz="26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600" spc="-1" strike="noStrike">
                <a:solidFill>
                  <a:schemeClr val="dk1"/>
                </a:solidFill>
                <a:latin typeface="Arial MT"/>
              </a:rPr>
              <a:t>para o código</a:t>
            </a:r>
            <a:r>
              <a:rPr b="0" lang="pt-BR" sz="2600" spc="-7" strike="noStrike">
                <a:solidFill>
                  <a:schemeClr val="dk1"/>
                </a:solidFill>
                <a:latin typeface="Arial MT"/>
              </a:rPr>
              <a:t> objeto;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336600" defTabSz="914400">
              <a:lnSpc>
                <a:spcPts val="29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pt-BR" sz="2600" spc="-1" strike="noStrike">
                <a:solidFill>
                  <a:schemeClr val="dk1"/>
                </a:solidFill>
                <a:latin typeface="Arial MT"/>
              </a:rPr>
              <a:t>As</a:t>
            </a:r>
            <a:r>
              <a:rPr b="0" lang="pt-BR" sz="2600" spc="4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600" spc="-7" strike="noStrike">
                <a:solidFill>
                  <a:schemeClr val="dk1"/>
                </a:solidFill>
                <a:latin typeface="Arial MT"/>
              </a:rPr>
              <a:t>árvores</a:t>
            </a:r>
            <a:r>
              <a:rPr b="0" lang="pt-BR" sz="2600" spc="4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600" spc="-7" strike="noStrike">
                <a:solidFill>
                  <a:schemeClr val="dk1"/>
                </a:solidFill>
                <a:latin typeface="Arial MT"/>
              </a:rPr>
              <a:t>sintáticas</a:t>
            </a:r>
            <a:r>
              <a:rPr b="0" lang="pt-BR" sz="2600" spc="4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600" spc="-1" strike="noStrike">
                <a:solidFill>
                  <a:schemeClr val="dk1"/>
                </a:solidFill>
                <a:latin typeface="Arial MT"/>
              </a:rPr>
              <a:t>são uma </a:t>
            </a:r>
            <a:r>
              <a:rPr b="0" lang="pt-BR" sz="2600" spc="-7" strike="noStrike">
                <a:solidFill>
                  <a:schemeClr val="dk1"/>
                </a:solidFill>
                <a:latin typeface="Arial MT"/>
              </a:rPr>
              <a:t>forma</a:t>
            </a:r>
            <a:r>
              <a:rPr b="0" lang="pt-BR" sz="2600" spc="-1" strike="noStrike">
                <a:solidFill>
                  <a:schemeClr val="dk1"/>
                </a:solidFill>
                <a:latin typeface="Arial MT"/>
              </a:rPr>
              <a:t> de </a:t>
            </a:r>
            <a:r>
              <a:rPr b="0" lang="pt-BR" sz="2600" spc="-707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600" spc="-1" strike="noStrike">
                <a:solidFill>
                  <a:schemeClr val="dk1"/>
                </a:solidFill>
                <a:latin typeface="Arial MT"/>
              </a:rPr>
              <a:t>representação</a:t>
            </a:r>
            <a:r>
              <a:rPr b="0" lang="pt-BR" sz="2600" spc="-7" strike="noStrike">
                <a:solidFill>
                  <a:schemeClr val="dk1"/>
                </a:solidFill>
                <a:latin typeface="Arial MT"/>
              </a:rPr>
              <a:t> intermediária;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336600" defTabSz="914400">
              <a:lnSpc>
                <a:spcPct val="93000"/>
              </a:lnSpc>
              <a:spcBef>
                <a:spcPts val="1074"/>
              </a:spcBef>
              <a:tabLst>
                <a:tab algn="l" pos="0"/>
              </a:tabLst>
            </a:pPr>
            <a:r>
              <a:rPr b="0" lang="pt-BR" sz="2600" spc="-1" strike="noStrike">
                <a:solidFill>
                  <a:schemeClr val="dk1"/>
                </a:solidFill>
                <a:latin typeface="Arial MT"/>
              </a:rPr>
              <a:t>O código de </a:t>
            </a:r>
            <a:r>
              <a:rPr b="0" lang="pt-BR" sz="2600" spc="-7" strike="noStrike">
                <a:solidFill>
                  <a:schemeClr val="dk1"/>
                </a:solidFill>
                <a:latin typeface="Arial MT"/>
              </a:rPr>
              <a:t>três </a:t>
            </a:r>
            <a:r>
              <a:rPr b="0" lang="pt-BR" sz="2600" spc="-1" strike="noStrike">
                <a:solidFill>
                  <a:schemeClr val="dk1"/>
                </a:solidFill>
                <a:latin typeface="Arial MT"/>
              </a:rPr>
              <a:t>endereços é </a:t>
            </a:r>
            <a:r>
              <a:rPr b="0" lang="pt-BR" sz="2600" spc="-7" strike="noStrike">
                <a:solidFill>
                  <a:schemeClr val="dk1"/>
                </a:solidFill>
                <a:latin typeface="Arial MT"/>
              </a:rPr>
              <a:t>outra forma </a:t>
            </a:r>
            <a:r>
              <a:rPr b="0" lang="pt-BR" sz="2600" spc="-1" strike="noStrike">
                <a:solidFill>
                  <a:schemeClr val="dk1"/>
                </a:solidFill>
                <a:latin typeface="Arial MT"/>
              </a:rPr>
              <a:t> bastante </a:t>
            </a:r>
            <a:r>
              <a:rPr b="0" lang="pt-BR" sz="2600" spc="-7" strike="noStrike">
                <a:solidFill>
                  <a:schemeClr val="dk1"/>
                </a:solidFill>
                <a:latin typeface="Arial MT"/>
              </a:rPr>
              <a:t>utilizada </a:t>
            </a:r>
            <a:r>
              <a:rPr b="0" lang="pt-BR" sz="2600" spc="-1" strike="noStrike">
                <a:solidFill>
                  <a:schemeClr val="dk1"/>
                </a:solidFill>
                <a:latin typeface="Arial MT"/>
              </a:rPr>
              <a:t>(cada operação possui no </a:t>
            </a:r>
            <a:r>
              <a:rPr b="0" lang="pt-BR" sz="2600" spc="-710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600" spc="-1" strike="noStrike">
                <a:solidFill>
                  <a:schemeClr val="dk1"/>
                </a:solidFill>
                <a:latin typeface="Arial MT"/>
              </a:rPr>
              <a:t>máximo</a:t>
            </a:r>
            <a:r>
              <a:rPr b="0" lang="pt-BR" sz="2600" spc="-7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600" spc="4" strike="noStrike">
                <a:solidFill>
                  <a:schemeClr val="dk1"/>
                </a:solidFill>
                <a:latin typeface="Arial MT"/>
              </a:rPr>
              <a:t>um</a:t>
            </a:r>
            <a:r>
              <a:rPr b="0" lang="pt-BR" sz="2600" spc="-7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600" spc="-1" strike="noStrike">
                <a:solidFill>
                  <a:schemeClr val="dk1"/>
                </a:solidFill>
                <a:latin typeface="Arial MT"/>
              </a:rPr>
              <a:t>operador</a:t>
            </a:r>
            <a:r>
              <a:rPr b="0" lang="pt-BR" sz="2600" spc="-7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600" spc="-1" strike="noStrike">
                <a:solidFill>
                  <a:schemeClr val="dk1"/>
                </a:solidFill>
                <a:latin typeface="Arial MT"/>
              </a:rPr>
              <a:t>do </a:t>
            </a:r>
            <a:r>
              <a:rPr b="0" lang="pt-BR" sz="2600" spc="-7" strike="noStrike">
                <a:solidFill>
                  <a:schemeClr val="dk1"/>
                </a:solidFill>
                <a:latin typeface="Arial MT"/>
              </a:rPr>
              <a:t>lado direito);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object 8" descr=""/>
          <p:cNvPicPr/>
          <p:nvPr/>
        </p:nvPicPr>
        <p:blipFill>
          <a:blip r:embed="rId1"/>
          <a:stretch/>
        </p:blipFill>
        <p:spPr>
          <a:xfrm>
            <a:off x="3744000" y="5832000"/>
            <a:ext cx="4932360" cy="152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064160" y="553680"/>
            <a:ext cx="7954920" cy="127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7298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Introdução</a:t>
            </a:r>
            <a:r>
              <a:rPr b="0" lang="pt-BR" sz="4400" spc="-4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1" strike="noStrike">
                <a:solidFill>
                  <a:schemeClr val="dk1"/>
                </a:solidFill>
                <a:latin typeface="Arial MT"/>
              </a:rPr>
              <a:t>à</a:t>
            </a:r>
            <a:r>
              <a:rPr b="0" lang="pt-BR" sz="4400" spc="-3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Compilação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0" name="object 3"/>
          <p:cNvSpPr/>
          <p:nvPr/>
        </p:nvSpPr>
        <p:spPr>
          <a:xfrm>
            <a:off x="2255400" y="1958400"/>
            <a:ext cx="135360" cy="23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1"/>
              </a:spcBef>
            </a:pPr>
            <a:r>
              <a:rPr b="0" lang="pt-BR" sz="1450" spc="-12" strike="noStrike">
                <a:solidFill>
                  <a:schemeClr val="dk1"/>
                </a:solidFill>
                <a:latin typeface="Segoe UI"/>
              </a:rPr>
              <a:t>●</a:t>
            </a:r>
            <a:endParaRPr b="0" lang="pt-BR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object 4"/>
          <p:cNvSpPr/>
          <p:nvPr/>
        </p:nvSpPr>
        <p:spPr>
          <a:xfrm>
            <a:off x="2553840" y="1651320"/>
            <a:ext cx="7033680" cy="48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2160" bIns="0" anchor="t">
            <a:spAutoFit/>
          </a:bodyPr>
          <a:p>
            <a:pPr marL="38160" defTabSz="914400">
              <a:lnSpc>
                <a:spcPct val="100000"/>
              </a:lnSpc>
              <a:spcBef>
                <a:spcPts val="1434"/>
              </a:spcBef>
            </a:pP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Otimização</a:t>
            </a:r>
            <a:r>
              <a:rPr b="0" lang="pt-BR" sz="3200" spc="-3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de</a:t>
            </a:r>
            <a:r>
              <a:rPr b="0" lang="pt-BR" sz="3200" spc="-3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código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69800" indent="-324000" defTabSz="914400">
              <a:lnSpc>
                <a:spcPts val="3110"/>
              </a:lnSpc>
              <a:spcBef>
                <a:spcPts val="1485"/>
              </a:spcBef>
              <a:buClr>
                <a:srgbClr val="000000"/>
              </a:buClr>
              <a:buSzPct val="75000"/>
              <a:buFont typeface="Segoe UI"/>
              <a:buChar char="–"/>
              <a:tabLst>
                <a:tab algn="l" pos="469440"/>
                <a:tab algn="l" pos="469800"/>
              </a:tabLst>
            </a:pP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Otimiza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o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código intermediário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independentemente da arquitetura da </a:t>
            </a:r>
            <a:r>
              <a:rPr b="0" lang="pt-BR" sz="2800" spc="-76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máquina;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69800" indent="-324000" defTabSz="914400">
              <a:lnSpc>
                <a:spcPts val="3110"/>
              </a:lnSpc>
              <a:spcBef>
                <a:spcPts val="1140"/>
              </a:spcBef>
              <a:buClr>
                <a:srgbClr val="000000"/>
              </a:buClr>
              <a:buSzPct val="75000"/>
              <a:buFont typeface="Segoe UI"/>
              <a:buChar char="–"/>
              <a:tabLst>
                <a:tab algn="l" pos="469440"/>
                <a:tab algn="l" pos="469800"/>
              </a:tabLst>
            </a:pP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Objetivos: tornar</a:t>
            </a:r>
            <a:r>
              <a:rPr b="0" lang="pt-BR" sz="28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mais</a:t>
            </a:r>
            <a:r>
              <a:rPr b="0" lang="pt-BR" sz="2800" spc="4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rápido, </a:t>
            </a:r>
            <a:r>
              <a:rPr b="0" lang="pt-BR" sz="2800" spc="-32" strike="noStrike">
                <a:solidFill>
                  <a:schemeClr val="dk1"/>
                </a:solidFill>
                <a:latin typeface="Arial MT"/>
              </a:rPr>
              <a:t>menor,</a:t>
            </a:r>
            <a:r>
              <a:rPr b="0" lang="pt-BR" sz="28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que </a:t>
            </a:r>
            <a:r>
              <a:rPr b="0" lang="pt-BR" sz="2800" spc="-76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consuma</a:t>
            </a:r>
            <a:r>
              <a:rPr b="0" lang="pt-BR" sz="28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menos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energia;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69800" indent="-324000" defTabSz="914400">
              <a:lnSpc>
                <a:spcPts val="3110"/>
              </a:lnSpc>
              <a:spcBef>
                <a:spcPts val="1131"/>
              </a:spcBef>
              <a:buClr>
                <a:srgbClr val="000000"/>
              </a:buClr>
              <a:buSzPct val="75000"/>
              <a:buFont typeface="Segoe UI"/>
              <a:buChar char="–"/>
              <a:tabLst>
                <a:tab algn="l" pos="469440"/>
                <a:tab algn="l" pos="469800"/>
              </a:tabLst>
            </a:pP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Há grande variação na quantidade de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otimizações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feitas</a:t>
            </a:r>
            <a:r>
              <a:rPr b="0" lang="pt-BR" sz="2800" spc="9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pelos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compiladores;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69800" indent="-324000" defTabSz="914400">
              <a:lnSpc>
                <a:spcPts val="3110"/>
              </a:lnSpc>
              <a:spcBef>
                <a:spcPts val="1131"/>
              </a:spcBef>
              <a:buClr>
                <a:srgbClr val="000000"/>
              </a:buClr>
              <a:buSzPct val="75000"/>
              <a:buFont typeface="Segoe UI"/>
              <a:buChar char="–"/>
              <a:tabLst>
                <a:tab algn="l" pos="469440"/>
                <a:tab algn="l" pos="469800"/>
              </a:tabLst>
            </a:pP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Qual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a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relação entre otimização, tempo </a:t>
            </a:r>
            <a:r>
              <a:rPr b="0" lang="pt-BR" sz="2800" spc="-76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de</a:t>
            </a:r>
            <a:r>
              <a:rPr b="0" lang="pt-BR" sz="28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compilação</a:t>
            </a:r>
            <a:r>
              <a:rPr b="0" lang="pt-BR" sz="2800" spc="4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e</a:t>
            </a:r>
            <a:r>
              <a:rPr b="0" lang="pt-BR" sz="2800" spc="-15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tempo de</a:t>
            </a:r>
            <a:r>
              <a:rPr b="0" lang="pt-BR" sz="28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execução?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object 5" descr=""/>
          <p:cNvPicPr/>
          <p:nvPr/>
        </p:nvPicPr>
        <p:blipFill>
          <a:blip r:embed="rId1"/>
          <a:stretch/>
        </p:blipFill>
        <p:spPr>
          <a:xfrm>
            <a:off x="4705200" y="6554520"/>
            <a:ext cx="3662280" cy="78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064160" y="553680"/>
            <a:ext cx="7954920" cy="127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7298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Introdução</a:t>
            </a:r>
            <a:r>
              <a:rPr b="0" lang="pt-BR" sz="4400" spc="-4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1" strike="noStrike">
                <a:solidFill>
                  <a:schemeClr val="dk1"/>
                </a:solidFill>
                <a:latin typeface="Arial MT"/>
              </a:rPr>
              <a:t>à</a:t>
            </a:r>
            <a:r>
              <a:rPr b="0" lang="pt-BR" sz="4400" spc="-3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Compilação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4" name="object 3"/>
          <p:cNvSpPr/>
          <p:nvPr/>
        </p:nvSpPr>
        <p:spPr>
          <a:xfrm>
            <a:off x="2255400" y="1958400"/>
            <a:ext cx="135360" cy="23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1"/>
              </a:spcBef>
            </a:pPr>
            <a:r>
              <a:rPr b="0" lang="pt-BR" sz="1450" spc="-12" strike="noStrike">
                <a:solidFill>
                  <a:schemeClr val="dk1"/>
                </a:solidFill>
                <a:latin typeface="Segoe UI"/>
              </a:rPr>
              <a:t>●</a:t>
            </a:r>
            <a:endParaRPr b="0" lang="pt-BR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object 4"/>
          <p:cNvSpPr/>
          <p:nvPr/>
        </p:nvSpPr>
        <p:spPr>
          <a:xfrm>
            <a:off x="2553840" y="1651320"/>
            <a:ext cx="6839280" cy="43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2160" bIns="0" anchor="t">
            <a:spAutoFit/>
          </a:bodyPr>
          <a:p>
            <a:pPr marL="38160" defTabSz="914400">
              <a:lnSpc>
                <a:spcPct val="100000"/>
              </a:lnSpc>
              <a:spcBef>
                <a:spcPts val="1434"/>
              </a:spcBef>
            </a:pP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Geração</a:t>
            </a:r>
            <a:r>
              <a:rPr b="0" lang="pt-BR" sz="3200" spc="-35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de</a:t>
            </a:r>
            <a:r>
              <a:rPr b="0" lang="pt-BR" sz="3200" spc="-35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código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69800" indent="-324000" defTabSz="914400">
              <a:lnSpc>
                <a:spcPts val="3110"/>
              </a:lnSpc>
              <a:spcBef>
                <a:spcPts val="1485"/>
              </a:spcBef>
              <a:buClr>
                <a:srgbClr val="000000"/>
              </a:buClr>
              <a:buSzPct val="75000"/>
              <a:buFont typeface="Segoe UI"/>
              <a:buChar char="–"/>
              <a:tabLst>
                <a:tab algn="l" pos="469440"/>
                <a:tab algn="l" pos="469800"/>
              </a:tabLst>
            </a:pPr>
            <a:r>
              <a:rPr b="0" lang="pt-BR" sz="2800" spc="-15" strike="noStrike">
                <a:solidFill>
                  <a:schemeClr val="dk1"/>
                </a:solidFill>
                <a:latin typeface="Arial MT"/>
              </a:rPr>
              <a:t>Transforma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o código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intermediário em </a:t>
            </a:r>
            <a:r>
              <a:rPr b="0" lang="pt-BR" sz="2800" spc="-76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código</a:t>
            </a:r>
            <a:r>
              <a:rPr b="0" lang="pt-BR" sz="28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objeto;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69800" indent="-324000" defTabSz="914400">
              <a:lnSpc>
                <a:spcPts val="3110"/>
              </a:lnSpc>
              <a:spcBef>
                <a:spcPts val="1140"/>
              </a:spcBef>
              <a:buClr>
                <a:srgbClr val="000000"/>
              </a:buClr>
              <a:buSzPct val="75000"/>
              <a:buFont typeface="Segoe UI"/>
              <a:buChar char="–"/>
              <a:tabLst>
                <a:tab algn="l" pos="469440"/>
                <a:tab algn="l" pos="469800"/>
              </a:tabLst>
            </a:pP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Aloca os registradores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e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endereços de </a:t>
            </a:r>
            <a:r>
              <a:rPr b="0" lang="pt-BR" sz="2800" spc="-76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memória</a:t>
            </a:r>
            <a:r>
              <a:rPr b="0" lang="pt-BR" sz="2800" spc="-2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para</a:t>
            </a:r>
            <a:r>
              <a:rPr b="0" lang="pt-BR" sz="2800" spc="-2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armazenar</a:t>
            </a:r>
            <a:r>
              <a:rPr b="0" lang="pt-BR" sz="28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as</a:t>
            </a:r>
            <a:r>
              <a:rPr b="0" lang="pt-BR" sz="2800" spc="-2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variáveis;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69800" indent="-324000" defTabSz="914400">
              <a:lnSpc>
                <a:spcPts val="3110"/>
              </a:lnSpc>
              <a:spcBef>
                <a:spcPts val="1131"/>
              </a:spcBef>
              <a:buClr>
                <a:srgbClr val="000000"/>
              </a:buClr>
              <a:buSzPct val="75000"/>
              <a:buFont typeface="Segoe UI"/>
              <a:buChar char="–"/>
              <a:tabLst>
                <a:tab algn="l" pos="469440"/>
                <a:tab algn="l" pos="469800"/>
              </a:tabLst>
            </a:pPr>
            <a:r>
              <a:rPr b="0" lang="pt-BR" sz="2800" spc="-15" strike="noStrike">
                <a:solidFill>
                  <a:schemeClr val="dk1"/>
                </a:solidFill>
                <a:latin typeface="Arial MT"/>
              </a:rPr>
              <a:t>Transforma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as instruções intermediárias </a:t>
            </a:r>
            <a:r>
              <a:rPr b="0" lang="pt-BR" sz="2800" spc="-76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em</a:t>
            </a:r>
            <a:r>
              <a:rPr b="0" lang="pt-BR" sz="28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sequências</a:t>
            </a:r>
            <a:r>
              <a:rPr b="0" lang="pt-BR" sz="2800" spc="4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de</a:t>
            </a:r>
            <a:r>
              <a:rPr b="0" lang="pt-BR" sz="2800" spc="4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instruções</a:t>
            </a:r>
            <a:r>
              <a:rPr b="0" lang="pt-BR" sz="2800" spc="4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de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máquina.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object 5" descr=""/>
          <p:cNvPicPr/>
          <p:nvPr/>
        </p:nvPicPr>
        <p:blipFill>
          <a:blip r:embed="rId1"/>
          <a:stretch/>
        </p:blipFill>
        <p:spPr>
          <a:xfrm>
            <a:off x="5400000" y="5431320"/>
            <a:ext cx="4025880" cy="205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064160" y="553680"/>
            <a:ext cx="7954920" cy="127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7298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Introdução</a:t>
            </a:r>
            <a:r>
              <a:rPr b="0" lang="pt-BR" sz="4400" spc="-4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1" strike="noStrike">
                <a:solidFill>
                  <a:schemeClr val="dk1"/>
                </a:solidFill>
                <a:latin typeface="Arial MT"/>
              </a:rPr>
              <a:t>à</a:t>
            </a:r>
            <a:r>
              <a:rPr b="0" lang="pt-BR" sz="4400" spc="-3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Compilação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object 3"/>
          <p:cNvSpPr/>
          <p:nvPr/>
        </p:nvSpPr>
        <p:spPr>
          <a:xfrm>
            <a:off x="2246760" y="1943280"/>
            <a:ext cx="113400" cy="1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1150" spc="-1" strike="noStrike">
                <a:solidFill>
                  <a:schemeClr val="dk1"/>
                </a:solidFill>
                <a:latin typeface="Segoe UI"/>
              </a:rPr>
              <a:t>●</a:t>
            </a:r>
            <a:endParaRPr b="0" lang="pt-BR" sz="1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object 4"/>
          <p:cNvSpPr/>
          <p:nvPr/>
        </p:nvSpPr>
        <p:spPr>
          <a:xfrm>
            <a:off x="2545200" y="1835280"/>
            <a:ext cx="3430080" cy="40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19"/>
              </a:spcBef>
            </a:pPr>
            <a:r>
              <a:rPr b="1" lang="pt-BR" sz="2550" spc="-1" strike="noStrike">
                <a:solidFill>
                  <a:schemeClr val="dk1"/>
                </a:solidFill>
                <a:latin typeface="Arial"/>
              </a:rPr>
              <a:t>Leitura</a:t>
            </a:r>
            <a:r>
              <a:rPr b="1" lang="pt-BR" sz="2550" spc="-52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1" lang="pt-BR" sz="2550" spc="4" strike="noStrike">
                <a:solidFill>
                  <a:schemeClr val="dk1"/>
                </a:solidFill>
                <a:latin typeface="Arial"/>
              </a:rPr>
              <a:t>recomendada:</a:t>
            </a:r>
            <a:endParaRPr b="0" lang="pt-BR" sz="2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object 5"/>
          <p:cNvSpPr/>
          <p:nvPr/>
        </p:nvSpPr>
        <p:spPr>
          <a:xfrm>
            <a:off x="2147400" y="2376000"/>
            <a:ext cx="7439760" cy="9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 defTabSz="914400">
              <a:lnSpc>
                <a:spcPts val="2591"/>
              </a:lnSpc>
              <a:spcBef>
                <a:spcPts val="111"/>
              </a:spcBef>
              <a:tabLst>
                <a:tab algn="l" pos="914400"/>
                <a:tab algn="l" pos="1487880"/>
                <a:tab algn="l" pos="2623320"/>
                <a:tab algn="l" pos="3212640"/>
                <a:tab algn="l" pos="4503600"/>
                <a:tab algn="l" pos="4952880"/>
                <a:tab algn="l" pos="5468040"/>
              </a:tabLst>
            </a:pP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AHO,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	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A.;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	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SETHI,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	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R.;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	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ULMAN,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	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J.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	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D.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	</a:t>
            </a:r>
            <a:r>
              <a:rPr b="1" lang="pt-BR" sz="2200" spc="-7" strike="noStrike">
                <a:solidFill>
                  <a:schemeClr val="dk1"/>
                </a:solidFill>
                <a:latin typeface="Arial"/>
              </a:rPr>
              <a:t>Compiladores: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marL="12600" defTabSz="914400">
              <a:lnSpc>
                <a:spcPts val="2460"/>
              </a:lnSpc>
              <a:spcBef>
                <a:spcPts val="181"/>
              </a:spcBef>
              <a:tabLst>
                <a:tab algn="l" pos="914400"/>
                <a:tab algn="l" pos="1487880"/>
                <a:tab algn="l" pos="2623320"/>
                <a:tab algn="l" pos="3212640"/>
                <a:tab algn="l" pos="4503600"/>
                <a:tab algn="l" pos="4952880"/>
                <a:tab algn="l" pos="5468040"/>
              </a:tabLst>
            </a:pPr>
            <a:r>
              <a:rPr b="1" lang="pt-BR" sz="2200" spc="-7" strike="noStrike">
                <a:solidFill>
                  <a:schemeClr val="dk1"/>
                </a:solidFill>
                <a:latin typeface="Arial"/>
              </a:rPr>
              <a:t>princípios,</a:t>
            </a:r>
            <a:r>
              <a:rPr b="1" lang="pt-BR" sz="2200" spc="72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1" lang="pt-BR" sz="2200" spc="-7" strike="noStrike">
                <a:solidFill>
                  <a:schemeClr val="dk1"/>
                </a:solidFill>
                <a:latin typeface="Arial"/>
              </a:rPr>
              <a:t>técnicas</a:t>
            </a:r>
            <a:r>
              <a:rPr b="1" lang="pt-BR" sz="2200" spc="72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1" lang="pt-BR" sz="2200" spc="4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1" lang="pt-BR" sz="2200" spc="72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1" lang="pt-BR" sz="2200" spc="-7" strike="noStrike">
                <a:solidFill>
                  <a:schemeClr val="dk1"/>
                </a:solidFill>
                <a:latin typeface="Arial"/>
              </a:rPr>
              <a:t>ferramentas.</a:t>
            </a:r>
            <a:r>
              <a:rPr b="1" lang="pt-BR" sz="2200" spc="11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pt-BR" sz="2200" spc="-7" strike="noStrike">
                <a:solidFill>
                  <a:schemeClr val="dk1"/>
                </a:solidFill>
                <a:latin typeface="Arial MT"/>
              </a:rPr>
              <a:t>2.</a:t>
            </a:r>
            <a:r>
              <a:rPr b="0" lang="pt-BR" sz="2200" spc="77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200" spc="-7" strike="noStrike">
                <a:solidFill>
                  <a:schemeClr val="dk1"/>
                </a:solidFill>
                <a:latin typeface="Arial MT"/>
              </a:rPr>
              <a:t>ed.</a:t>
            </a:r>
            <a:r>
              <a:rPr b="0" lang="pt-BR" sz="2200" spc="77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Rio</a:t>
            </a:r>
            <a:r>
              <a:rPr b="0" lang="pt-BR" sz="2200" spc="63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de</a:t>
            </a:r>
            <a:r>
              <a:rPr b="0" lang="pt-BR" sz="2200" spc="7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200" spc="-7" strike="noStrike">
                <a:solidFill>
                  <a:schemeClr val="dk1"/>
                </a:solidFill>
                <a:latin typeface="Arial MT"/>
              </a:rPr>
              <a:t>Janeiro: </a:t>
            </a:r>
            <a:r>
              <a:rPr b="0" lang="pt-BR" sz="2200" spc="-59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Pearson</a:t>
            </a:r>
            <a:r>
              <a:rPr b="0" lang="pt-BR" sz="2200" spc="-7" strike="noStrike">
                <a:solidFill>
                  <a:schemeClr val="dk1"/>
                </a:solidFill>
                <a:latin typeface="Arial MT"/>
              </a:rPr>
              <a:t> Prentice Hall,</a:t>
            </a:r>
            <a:r>
              <a:rPr b="0" lang="pt-BR" sz="22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200" spc="-7" strike="noStrike">
                <a:solidFill>
                  <a:schemeClr val="dk1"/>
                </a:solidFill>
                <a:latin typeface="Arial MT"/>
              </a:rPr>
              <a:t>2008.</a:t>
            </a:r>
            <a:r>
              <a:rPr b="0" lang="pt-BR" sz="22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Capítulo</a:t>
            </a:r>
            <a:r>
              <a:rPr b="0" lang="pt-BR" sz="2200" spc="-7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200" spc="4" strike="noStrike">
                <a:solidFill>
                  <a:schemeClr val="dk1"/>
                </a:solidFill>
                <a:latin typeface="Arial MT"/>
              </a:rPr>
              <a:t>1</a:t>
            </a:r>
            <a:r>
              <a:rPr b="0" lang="pt-BR" sz="2200" spc="-15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200" spc="-7" strike="noStrike">
                <a:solidFill>
                  <a:schemeClr val="dk1"/>
                </a:solidFill>
                <a:latin typeface="Arial MT"/>
              </a:rPr>
              <a:t>(1.1,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200" spc="4" strike="noStrike">
                <a:solidFill>
                  <a:schemeClr val="dk1"/>
                </a:solidFill>
                <a:latin typeface="Arial MT"/>
              </a:rPr>
              <a:t>a</a:t>
            </a:r>
            <a:r>
              <a:rPr b="0" lang="pt-BR" sz="22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200" spc="-7" strike="noStrike">
                <a:solidFill>
                  <a:schemeClr val="dk1"/>
                </a:solidFill>
                <a:latin typeface="Arial MT"/>
              </a:rPr>
              <a:t>1.3)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object 6"/>
          <p:cNvSpPr/>
          <p:nvPr/>
        </p:nvSpPr>
        <p:spPr>
          <a:xfrm>
            <a:off x="2246760" y="4046400"/>
            <a:ext cx="113400" cy="1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1150" spc="-1" strike="noStrike">
                <a:solidFill>
                  <a:schemeClr val="dk1"/>
                </a:solidFill>
                <a:latin typeface="Segoe UI"/>
              </a:rPr>
              <a:t>●</a:t>
            </a:r>
            <a:endParaRPr b="0" lang="pt-BR" sz="1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object 7"/>
          <p:cNvSpPr/>
          <p:nvPr/>
        </p:nvSpPr>
        <p:spPr>
          <a:xfrm>
            <a:off x="2545200" y="3938400"/>
            <a:ext cx="3535200" cy="40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19"/>
              </a:spcBef>
            </a:pPr>
            <a:r>
              <a:rPr b="1" lang="pt-BR" sz="2550" spc="-1" strike="noStrike">
                <a:solidFill>
                  <a:schemeClr val="dk1"/>
                </a:solidFill>
                <a:latin typeface="Arial"/>
              </a:rPr>
              <a:t>Leitura</a:t>
            </a:r>
            <a:r>
              <a:rPr b="1" lang="pt-BR" sz="255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1" lang="pt-BR" sz="2550" spc="-1" strike="noStrike">
                <a:solidFill>
                  <a:schemeClr val="dk1"/>
                </a:solidFill>
                <a:latin typeface="Arial"/>
              </a:rPr>
              <a:t>complementar:</a:t>
            </a:r>
            <a:endParaRPr b="0" lang="pt-BR" sz="2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object 8"/>
          <p:cNvSpPr/>
          <p:nvPr/>
        </p:nvSpPr>
        <p:spPr>
          <a:xfrm>
            <a:off x="2147400" y="4480560"/>
            <a:ext cx="7441200" cy="17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 defTabSz="914400">
              <a:lnSpc>
                <a:spcPts val="2585"/>
              </a:lnSpc>
              <a:spcBef>
                <a:spcPts val="111"/>
              </a:spcBef>
              <a:tabLst>
                <a:tab algn="l" pos="914400"/>
                <a:tab algn="l" pos="1487880"/>
                <a:tab algn="l" pos="2623320"/>
                <a:tab algn="l" pos="3212640"/>
                <a:tab algn="l" pos="4503600"/>
                <a:tab algn="l" pos="4952880"/>
                <a:tab algn="l" pos="5468040"/>
              </a:tabLst>
            </a:pP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AHO,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	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A.;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	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SETHI,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	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R.;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	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ULMAN,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	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J.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	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D.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	</a:t>
            </a:r>
            <a:r>
              <a:rPr b="1" lang="pt-BR" sz="2200" spc="-7" strike="noStrike">
                <a:solidFill>
                  <a:schemeClr val="dk1"/>
                </a:solidFill>
                <a:latin typeface="Arial"/>
              </a:rPr>
              <a:t>Compiladores: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marL="12600" defTabSz="914400">
              <a:lnSpc>
                <a:spcPts val="2460"/>
              </a:lnSpc>
              <a:spcBef>
                <a:spcPts val="176"/>
              </a:spcBef>
              <a:tabLst>
                <a:tab algn="l" pos="914400"/>
                <a:tab algn="l" pos="1487880"/>
                <a:tab algn="l" pos="2623320"/>
                <a:tab algn="l" pos="3212640"/>
                <a:tab algn="l" pos="4503600"/>
                <a:tab algn="l" pos="4952880"/>
                <a:tab algn="l" pos="5468040"/>
              </a:tabLst>
            </a:pPr>
            <a:r>
              <a:rPr b="1" lang="pt-BR" sz="2200" spc="-7" strike="noStrike">
                <a:solidFill>
                  <a:schemeClr val="dk1"/>
                </a:solidFill>
                <a:latin typeface="Arial"/>
              </a:rPr>
              <a:t>princípios,</a:t>
            </a:r>
            <a:r>
              <a:rPr b="1" lang="pt-BR" sz="2200" spc="72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1" lang="pt-BR" sz="2200" spc="-7" strike="noStrike">
                <a:solidFill>
                  <a:schemeClr val="dk1"/>
                </a:solidFill>
                <a:latin typeface="Arial"/>
              </a:rPr>
              <a:t>técnicas</a:t>
            </a:r>
            <a:r>
              <a:rPr b="1" lang="pt-BR" sz="2200" spc="72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1" lang="pt-BR" sz="2200" spc="4" strike="noStrike">
                <a:solidFill>
                  <a:schemeClr val="dk1"/>
                </a:solidFill>
                <a:latin typeface="Arial"/>
              </a:rPr>
              <a:t>e</a:t>
            </a:r>
            <a:r>
              <a:rPr b="1" lang="pt-BR" sz="2200" spc="72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1" lang="pt-BR" sz="2200" spc="-7" strike="noStrike">
                <a:solidFill>
                  <a:schemeClr val="dk1"/>
                </a:solidFill>
                <a:latin typeface="Arial"/>
              </a:rPr>
              <a:t>ferramentas.</a:t>
            </a:r>
            <a:r>
              <a:rPr b="1" lang="pt-BR" sz="2200" spc="11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pt-BR" sz="2200" spc="-7" strike="noStrike">
                <a:solidFill>
                  <a:schemeClr val="dk1"/>
                </a:solidFill>
                <a:latin typeface="Arial MT"/>
              </a:rPr>
              <a:t>2.</a:t>
            </a:r>
            <a:r>
              <a:rPr b="0" lang="pt-BR" sz="2200" spc="77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200" spc="-7" strike="noStrike">
                <a:solidFill>
                  <a:schemeClr val="dk1"/>
                </a:solidFill>
                <a:latin typeface="Arial MT"/>
              </a:rPr>
              <a:t>ed.</a:t>
            </a:r>
            <a:r>
              <a:rPr b="0" lang="pt-BR" sz="2200" spc="77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Rio</a:t>
            </a:r>
            <a:r>
              <a:rPr b="0" lang="pt-BR" sz="2200" spc="63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de</a:t>
            </a:r>
            <a:r>
              <a:rPr b="0" lang="pt-BR" sz="2200" spc="7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200" spc="-7" strike="noStrike">
                <a:solidFill>
                  <a:schemeClr val="dk1"/>
                </a:solidFill>
                <a:latin typeface="Arial MT"/>
              </a:rPr>
              <a:t>Janeiro: </a:t>
            </a:r>
            <a:r>
              <a:rPr b="0" lang="pt-BR" sz="2200" spc="-59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Pearson</a:t>
            </a:r>
            <a:r>
              <a:rPr b="0" lang="pt-BR" sz="2200" spc="-7" strike="noStrike">
                <a:solidFill>
                  <a:schemeClr val="dk1"/>
                </a:solidFill>
                <a:latin typeface="Arial MT"/>
              </a:rPr>
              <a:t> Prentice Hall,</a:t>
            </a:r>
            <a:r>
              <a:rPr b="0" lang="pt-BR" sz="22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200" spc="-7" strike="noStrike">
                <a:solidFill>
                  <a:schemeClr val="dk1"/>
                </a:solidFill>
                <a:latin typeface="Arial MT"/>
              </a:rPr>
              <a:t>2008.</a:t>
            </a:r>
            <a:r>
              <a:rPr b="0" lang="pt-BR" sz="22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Capítulo</a:t>
            </a:r>
            <a:r>
              <a:rPr b="0" lang="pt-BR" sz="2200" spc="-7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200" spc="4" strike="noStrike">
                <a:solidFill>
                  <a:schemeClr val="dk1"/>
                </a:solidFill>
                <a:latin typeface="Arial MT"/>
              </a:rPr>
              <a:t>1</a:t>
            </a:r>
            <a:r>
              <a:rPr b="0" lang="pt-BR" sz="2200" spc="-15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200" spc="-7" strike="noStrike">
                <a:solidFill>
                  <a:schemeClr val="dk1"/>
                </a:solidFill>
                <a:latin typeface="Arial MT"/>
              </a:rPr>
              <a:t>(1.4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200" spc="4" strike="noStrike">
                <a:solidFill>
                  <a:schemeClr val="dk1"/>
                </a:solidFill>
                <a:latin typeface="Arial MT"/>
              </a:rPr>
              <a:t>a</a:t>
            </a:r>
            <a:r>
              <a:rPr b="0" lang="pt-BR" sz="2200" spc="-15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200" spc="-7" strike="noStrike">
                <a:solidFill>
                  <a:schemeClr val="dk1"/>
                </a:solidFill>
                <a:latin typeface="Arial MT"/>
              </a:rPr>
              <a:t>1.7)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marL="12600" defTabSz="914400">
              <a:lnSpc>
                <a:spcPts val="2591"/>
              </a:lnSpc>
              <a:spcBef>
                <a:spcPts val="879"/>
              </a:spcBef>
              <a:tabLst>
                <a:tab algn="l" pos="1719000"/>
                <a:tab algn="l" pos="2397600"/>
                <a:tab algn="l" pos="3165480"/>
                <a:tab algn="l" pos="5036040"/>
                <a:tab algn="l" pos="5765040"/>
              </a:tabLst>
            </a:pP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COOPER,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	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K.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	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D.;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	</a:t>
            </a:r>
            <a:r>
              <a:rPr b="0" lang="pt-BR" sz="2200" spc="-7" strike="noStrike">
                <a:solidFill>
                  <a:schemeClr val="dk1"/>
                </a:solidFill>
                <a:latin typeface="Arial MT"/>
              </a:rPr>
              <a:t>TORCZON,</a:t>
            </a:r>
            <a:r>
              <a:rPr b="0" lang="pt-BR" sz="2200" spc="-7" strike="noStrike">
                <a:solidFill>
                  <a:schemeClr val="dk1"/>
                </a:solidFill>
                <a:latin typeface="Arial MT"/>
              </a:rPr>
              <a:t>	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L.;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	</a:t>
            </a:r>
            <a:r>
              <a:rPr b="1" lang="pt-BR" sz="2200" spc="-7" strike="noStrike">
                <a:solidFill>
                  <a:schemeClr val="dk1"/>
                </a:solidFill>
                <a:latin typeface="Arial"/>
              </a:rPr>
              <a:t>Construindo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marL="12600" defTabSz="914400">
              <a:lnSpc>
                <a:spcPts val="2591"/>
              </a:lnSpc>
              <a:tabLst>
                <a:tab algn="l" pos="1719000"/>
                <a:tab algn="l" pos="2397600"/>
                <a:tab algn="l" pos="3165480"/>
                <a:tab algn="l" pos="5036040"/>
                <a:tab algn="l" pos="5765040"/>
              </a:tabLst>
            </a:pPr>
            <a:r>
              <a:rPr b="1" lang="pt-BR" sz="2200" spc="-1" strike="noStrike">
                <a:solidFill>
                  <a:schemeClr val="dk1"/>
                </a:solidFill>
                <a:latin typeface="Arial"/>
              </a:rPr>
              <a:t>Compiladores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.</a:t>
            </a:r>
            <a:r>
              <a:rPr b="0" lang="pt-BR" sz="22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200" spc="-1" strike="noStrike">
                <a:solidFill>
                  <a:schemeClr val="dk1"/>
                </a:solidFill>
                <a:latin typeface="Arial MT"/>
              </a:rPr>
              <a:t>Rio de </a:t>
            </a:r>
            <a:r>
              <a:rPr b="0" lang="pt-BR" sz="2200" spc="-7" strike="noStrike">
                <a:solidFill>
                  <a:schemeClr val="dk1"/>
                </a:solidFill>
                <a:latin typeface="Arial MT"/>
              </a:rPr>
              <a:t>Janeiro: </a:t>
            </a:r>
            <a:r>
              <a:rPr b="0" lang="pt-BR" sz="2200" spc="-21" strike="noStrike">
                <a:solidFill>
                  <a:schemeClr val="dk1"/>
                </a:solidFill>
                <a:latin typeface="Arial MT"/>
              </a:rPr>
              <a:t>Elsevier,</a:t>
            </a:r>
            <a:r>
              <a:rPr b="0" lang="pt-BR" sz="2200" spc="4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200" spc="-7" strike="noStrike">
                <a:solidFill>
                  <a:schemeClr val="dk1"/>
                </a:solidFill>
                <a:latin typeface="Arial MT"/>
              </a:rPr>
              <a:t>2013.</a:t>
            </a:r>
            <a:r>
              <a:rPr b="0" lang="pt-BR" sz="2200" spc="4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200" spc="-7" strike="noStrike">
                <a:solidFill>
                  <a:schemeClr val="dk1"/>
                </a:solidFill>
                <a:latin typeface="Arial MT"/>
              </a:rPr>
              <a:t>Capítulo</a:t>
            </a:r>
            <a:r>
              <a:rPr b="0" lang="pt-BR" sz="22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200" spc="-7" strike="noStrike">
                <a:solidFill>
                  <a:schemeClr val="dk1"/>
                </a:solidFill>
                <a:latin typeface="Arial MT"/>
              </a:rPr>
              <a:t>1.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782440" y="553680"/>
            <a:ext cx="6234840" cy="127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2805480"/>
              </a:tabLst>
            </a:pP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Introdução</a:t>
            </a: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	</a:t>
            </a:r>
            <a:r>
              <a:rPr b="0" lang="pt-BR" sz="4400" spc="-1" strike="noStrike">
                <a:solidFill>
                  <a:schemeClr val="dk1"/>
                </a:solidFill>
                <a:latin typeface="Arial MT"/>
              </a:rPr>
              <a:t>à</a:t>
            </a:r>
            <a:r>
              <a:rPr b="0" lang="pt-BR" sz="4400" spc="-97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Compilação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064160" y="553680"/>
            <a:ext cx="7954920" cy="127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7298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Introdução</a:t>
            </a:r>
            <a:r>
              <a:rPr b="0" lang="pt-BR" sz="4400" spc="-4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1" strike="noStrike">
                <a:solidFill>
                  <a:schemeClr val="dk1"/>
                </a:solidFill>
                <a:latin typeface="Arial MT"/>
              </a:rPr>
              <a:t>à</a:t>
            </a:r>
            <a:r>
              <a:rPr b="0" lang="pt-BR" sz="4400" spc="-3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Compilação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9" name="object 3"/>
          <p:cNvSpPr/>
          <p:nvPr/>
        </p:nvSpPr>
        <p:spPr>
          <a:xfrm>
            <a:off x="2255400" y="1958400"/>
            <a:ext cx="135360" cy="23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1"/>
              </a:spcBef>
            </a:pPr>
            <a:r>
              <a:rPr b="0" lang="pt-BR" sz="1450" spc="-12" strike="noStrike">
                <a:solidFill>
                  <a:schemeClr val="dk1"/>
                </a:solidFill>
                <a:latin typeface="Segoe UI"/>
              </a:rPr>
              <a:t>●</a:t>
            </a:r>
            <a:endParaRPr b="0" lang="pt-BR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object 4"/>
          <p:cNvSpPr/>
          <p:nvPr/>
        </p:nvSpPr>
        <p:spPr>
          <a:xfrm>
            <a:off x="2553840" y="1651320"/>
            <a:ext cx="6879960" cy="20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2160" bIns="0" anchor="t">
            <a:spAutoFit/>
          </a:bodyPr>
          <a:p>
            <a:pPr marL="38160" algn="just" defTabSz="914400">
              <a:lnSpc>
                <a:spcPct val="100000"/>
              </a:lnSpc>
              <a:spcBef>
                <a:spcPts val="1434"/>
              </a:spcBef>
            </a:pPr>
            <a:r>
              <a:rPr b="0" lang="pt-BR" sz="3200" spc="-72" strike="noStrike">
                <a:solidFill>
                  <a:schemeClr val="dk1"/>
                </a:solidFill>
                <a:latin typeface="Arial MT"/>
              </a:rPr>
              <a:t>Tabela</a:t>
            </a:r>
            <a:r>
              <a:rPr b="0" lang="pt-BR" sz="3200" spc="-4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de</a:t>
            </a:r>
            <a:r>
              <a:rPr b="0" lang="pt-BR" sz="3200" spc="-2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símbolos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69800" indent="-324000" algn="just" defTabSz="914400">
              <a:lnSpc>
                <a:spcPts val="3110"/>
              </a:lnSpc>
              <a:spcBef>
                <a:spcPts val="1485"/>
              </a:spcBef>
              <a:tabLst>
                <a:tab algn="l" pos="0"/>
              </a:tabLst>
            </a:pPr>
            <a:r>
              <a:rPr b="0" lang="pt-BR" sz="3150" spc="-1" strike="noStrike" baseline="8000">
                <a:solidFill>
                  <a:schemeClr val="dk1"/>
                </a:solidFill>
                <a:latin typeface="Segoe UI"/>
              </a:rPr>
              <a:t>–</a:t>
            </a:r>
            <a:r>
              <a:rPr b="0" lang="pt-BR" sz="3150" spc="4" strike="noStrike" baseline="8000">
                <a:solidFill>
                  <a:schemeClr val="dk1"/>
                </a:solidFill>
                <a:latin typeface="Segoe UI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Armazena os identificadores (nomes de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 variáveis,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funções,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classes,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objetos,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etc) </a:t>
            </a:r>
            <a:r>
              <a:rPr b="0" lang="pt-BR" sz="2800" spc="-76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e</a:t>
            </a:r>
            <a:r>
              <a:rPr b="0" lang="pt-BR" sz="28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seus</a:t>
            </a:r>
            <a:r>
              <a:rPr b="0" lang="pt-BR" sz="2800" spc="4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atributos,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tais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como: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object 5"/>
          <p:cNvSpPr/>
          <p:nvPr/>
        </p:nvSpPr>
        <p:spPr>
          <a:xfrm>
            <a:off x="3154680" y="3897720"/>
            <a:ext cx="108360" cy="17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30"/>
              </a:spcBef>
            </a:pPr>
            <a:r>
              <a:rPr b="0" lang="pt-BR" sz="1050" spc="12" strike="noStrike">
                <a:solidFill>
                  <a:schemeClr val="dk1"/>
                </a:solidFill>
                <a:latin typeface="Segoe UI"/>
              </a:rPr>
              <a:t>●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object 6"/>
          <p:cNvSpPr/>
          <p:nvPr/>
        </p:nvSpPr>
        <p:spPr>
          <a:xfrm>
            <a:off x="3154680" y="4345920"/>
            <a:ext cx="108360" cy="17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30"/>
              </a:spcBef>
            </a:pPr>
            <a:r>
              <a:rPr b="0" lang="pt-BR" sz="1050" spc="12" strike="noStrike">
                <a:solidFill>
                  <a:schemeClr val="dk1"/>
                </a:solidFill>
                <a:latin typeface="Segoe UI"/>
              </a:rPr>
              <a:t>●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object 7"/>
          <p:cNvSpPr/>
          <p:nvPr/>
        </p:nvSpPr>
        <p:spPr>
          <a:xfrm>
            <a:off x="3154680" y="4793040"/>
            <a:ext cx="108360" cy="17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30"/>
              </a:spcBef>
            </a:pPr>
            <a:r>
              <a:rPr b="0" lang="pt-BR" sz="1050" spc="12" strike="noStrike">
                <a:solidFill>
                  <a:schemeClr val="dk1"/>
                </a:solidFill>
                <a:latin typeface="Segoe UI"/>
              </a:rPr>
              <a:t>●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object 8"/>
          <p:cNvSpPr/>
          <p:nvPr/>
        </p:nvSpPr>
        <p:spPr>
          <a:xfrm>
            <a:off x="3154680" y="5241240"/>
            <a:ext cx="108360" cy="17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30"/>
              </a:spcBef>
            </a:pPr>
            <a:r>
              <a:rPr b="0" lang="pt-BR" sz="1050" spc="12" strike="noStrike">
                <a:solidFill>
                  <a:schemeClr val="dk1"/>
                </a:solidFill>
                <a:latin typeface="Segoe UI"/>
              </a:rPr>
              <a:t>●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object 9"/>
          <p:cNvSpPr/>
          <p:nvPr/>
        </p:nvSpPr>
        <p:spPr>
          <a:xfrm>
            <a:off x="3154680" y="5689440"/>
            <a:ext cx="108360" cy="17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30"/>
              </a:spcBef>
            </a:pPr>
            <a:r>
              <a:rPr b="0" lang="pt-BR" sz="1050" spc="12" strike="noStrike">
                <a:solidFill>
                  <a:schemeClr val="dk1"/>
                </a:solidFill>
                <a:latin typeface="Segoe UI"/>
              </a:rPr>
              <a:t>●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object 10"/>
          <p:cNvSpPr/>
          <p:nvPr/>
        </p:nvSpPr>
        <p:spPr>
          <a:xfrm>
            <a:off x="3154680" y="6136560"/>
            <a:ext cx="108360" cy="17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30"/>
              </a:spcBef>
            </a:pPr>
            <a:r>
              <a:rPr b="0" lang="pt-BR" sz="1050" spc="12" strike="noStrike">
                <a:solidFill>
                  <a:schemeClr val="dk1"/>
                </a:solidFill>
                <a:latin typeface="Segoe UI"/>
              </a:rPr>
              <a:t>●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object 11"/>
          <p:cNvSpPr/>
          <p:nvPr/>
        </p:nvSpPr>
        <p:spPr>
          <a:xfrm>
            <a:off x="3443040" y="3710880"/>
            <a:ext cx="3967920" cy="26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96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740"/>
              </a:spcBef>
            </a:pPr>
            <a:r>
              <a:rPr b="0" lang="pt-BR" sz="2400" spc="-26" strike="noStrike">
                <a:solidFill>
                  <a:schemeClr val="dk1"/>
                </a:solidFill>
                <a:latin typeface="Arial MT"/>
              </a:rPr>
              <a:t>Tipo;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2600" defTabSz="914400">
              <a:lnSpc>
                <a:spcPts val="3529"/>
              </a:lnSpc>
              <a:spcBef>
                <a:spcPts val="215"/>
              </a:spcBef>
            </a:pPr>
            <a:r>
              <a:rPr b="0" lang="pt-BR" sz="2400" spc="-7" strike="noStrike">
                <a:solidFill>
                  <a:schemeClr val="dk1"/>
                </a:solidFill>
                <a:latin typeface="Arial MT"/>
              </a:rPr>
              <a:t>Espaço</a:t>
            </a:r>
            <a:r>
              <a:rPr b="0" lang="pt-BR" sz="2400" spc="-2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400" spc="-7" strike="noStrike">
                <a:solidFill>
                  <a:schemeClr val="dk1"/>
                </a:solidFill>
                <a:latin typeface="Arial MT"/>
              </a:rPr>
              <a:t>de</a:t>
            </a:r>
            <a:r>
              <a:rPr b="0" lang="pt-BR" sz="2400" spc="-3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400" spc="-7" strike="noStrike">
                <a:solidFill>
                  <a:schemeClr val="dk1"/>
                </a:solidFill>
                <a:latin typeface="Arial MT"/>
              </a:rPr>
              <a:t>memória</a:t>
            </a:r>
            <a:r>
              <a:rPr b="0" lang="pt-BR" sz="2400" spc="-3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400" spc="-7" strike="noStrike">
                <a:solidFill>
                  <a:schemeClr val="dk1"/>
                </a:solidFill>
                <a:latin typeface="Arial MT"/>
              </a:rPr>
              <a:t>alocado; </a:t>
            </a:r>
            <a:r>
              <a:rPr b="0" lang="pt-BR" sz="2400" spc="-650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400" spc="-12" strike="noStrike">
                <a:solidFill>
                  <a:schemeClr val="dk1"/>
                </a:solidFill>
                <a:latin typeface="Arial MT"/>
              </a:rPr>
              <a:t>Escopo;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2600" defTabSz="914400">
              <a:lnSpc>
                <a:spcPts val="3521"/>
              </a:lnSpc>
              <a:spcBef>
                <a:spcPts val="6"/>
              </a:spcBef>
            </a:pPr>
            <a:r>
              <a:rPr b="0" lang="pt-BR" sz="2400" spc="-7" strike="noStrike">
                <a:solidFill>
                  <a:schemeClr val="dk1"/>
                </a:solidFill>
                <a:latin typeface="Arial MT"/>
              </a:rPr>
              <a:t>Quantidade</a:t>
            </a:r>
            <a:r>
              <a:rPr b="0" lang="pt-BR" sz="2400" spc="-4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400" spc="-7" strike="noStrike">
                <a:solidFill>
                  <a:schemeClr val="dk1"/>
                </a:solidFill>
                <a:latin typeface="Arial MT"/>
              </a:rPr>
              <a:t>de</a:t>
            </a:r>
            <a:r>
              <a:rPr b="0" lang="pt-BR" sz="2400" spc="-35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400" spc="-7" strike="noStrike">
                <a:solidFill>
                  <a:schemeClr val="dk1"/>
                </a:solidFill>
                <a:latin typeface="Arial MT"/>
              </a:rPr>
              <a:t>argumentos; </a:t>
            </a:r>
            <a:r>
              <a:rPr b="0" lang="pt-BR" sz="2400" spc="-650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400" spc="-32" strike="noStrike">
                <a:solidFill>
                  <a:schemeClr val="dk1"/>
                </a:solidFill>
                <a:latin typeface="Arial MT"/>
              </a:rPr>
              <a:t>Tipo</a:t>
            </a:r>
            <a:r>
              <a:rPr b="0" lang="pt-BR" sz="24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400" spc="-7" strike="noStrike">
                <a:solidFill>
                  <a:schemeClr val="dk1"/>
                </a:solidFill>
                <a:latin typeface="Arial MT"/>
              </a:rPr>
              <a:t>de</a:t>
            </a:r>
            <a:r>
              <a:rPr b="0" lang="pt-BR" sz="2400" spc="-15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400" spc="-7" strike="noStrike">
                <a:solidFill>
                  <a:schemeClr val="dk1"/>
                </a:solidFill>
                <a:latin typeface="Arial MT"/>
              </a:rPr>
              <a:t>cada</a:t>
            </a:r>
            <a:r>
              <a:rPr b="0" lang="pt-BR" sz="24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400" spc="-7" strike="noStrike">
                <a:solidFill>
                  <a:schemeClr val="dk1"/>
                </a:solidFill>
                <a:latin typeface="Arial MT"/>
              </a:rPr>
              <a:t>argumento;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431"/>
              </a:spcBef>
            </a:pPr>
            <a:r>
              <a:rPr b="0" lang="pt-BR" sz="2400" spc="-32" strike="noStrike">
                <a:solidFill>
                  <a:schemeClr val="dk1"/>
                </a:solidFill>
                <a:latin typeface="Arial MT"/>
              </a:rPr>
              <a:t>Tipo</a:t>
            </a:r>
            <a:r>
              <a:rPr b="0" lang="pt-BR" sz="2400" spc="-2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400" spc="-7" strike="noStrike">
                <a:solidFill>
                  <a:schemeClr val="dk1"/>
                </a:solidFill>
                <a:latin typeface="Arial MT"/>
              </a:rPr>
              <a:t>de</a:t>
            </a:r>
            <a:r>
              <a:rPr b="0" lang="pt-BR" sz="2400" spc="-3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400" spc="-7" strike="noStrike">
                <a:solidFill>
                  <a:schemeClr val="dk1"/>
                </a:solidFill>
                <a:latin typeface="Arial MT"/>
              </a:rPr>
              <a:t>retorno;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064160" y="553680"/>
            <a:ext cx="7954920" cy="127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7298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Introdução</a:t>
            </a:r>
            <a:r>
              <a:rPr b="0" lang="pt-BR" sz="4400" spc="-4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1" strike="noStrike">
                <a:solidFill>
                  <a:schemeClr val="dk1"/>
                </a:solidFill>
                <a:latin typeface="Arial MT"/>
              </a:rPr>
              <a:t>à</a:t>
            </a:r>
            <a:r>
              <a:rPr b="0" lang="pt-BR" sz="4400" spc="-3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Compilação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9" name="object 3"/>
          <p:cNvSpPr/>
          <p:nvPr/>
        </p:nvSpPr>
        <p:spPr>
          <a:xfrm>
            <a:off x="2255400" y="1958400"/>
            <a:ext cx="135360" cy="23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1"/>
              </a:spcBef>
            </a:pPr>
            <a:r>
              <a:rPr b="0" lang="pt-BR" sz="1450" spc="-12" strike="noStrike">
                <a:solidFill>
                  <a:schemeClr val="dk1"/>
                </a:solidFill>
                <a:latin typeface="Segoe UI"/>
              </a:rPr>
              <a:t>●</a:t>
            </a:r>
            <a:endParaRPr b="0" lang="pt-BR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object 4"/>
          <p:cNvSpPr/>
          <p:nvPr/>
        </p:nvSpPr>
        <p:spPr>
          <a:xfrm>
            <a:off x="2553840" y="1651320"/>
            <a:ext cx="6875280" cy="509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2160" bIns="0" anchor="t">
            <a:spAutoFit/>
          </a:bodyPr>
          <a:p>
            <a:pPr marL="38160" defTabSz="914400">
              <a:lnSpc>
                <a:spcPct val="100000"/>
              </a:lnSpc>
              <a:spcBef>
                <a:spcPts val="1434"/>
              </a:spcBef>
            </a:pP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Implementação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 de</a:t>
            </a:r>
            <a:r>
              <a:rPr b="0" lang="pt-BR" sz="3200" spc="-15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compiladores: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69800" indent="-324000" defTabSz="914400">
              <a:lnSpc>
                <a:spcPts val="3110"/>
              </a:lnSpc>
              <a:spcBef>
                <a:spcPts val="1485"/>
              </a:spcBef>
              <a:buClr>
                <a:srgbClr val="000000"/>
              </a:buClr>
              <a:buSzPct val="75000"/>
              <a:buFont typeface="Segoe UI"/>
              <a:buChar char="–"/>
              <a:tabLst>
                <a:tab algn="l" pos="469440"/>
                <a:tab algn="l" pos="469800"/>
              </a:tabLst>
            </a:pP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Normalmente as fases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são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agrupadas </a:t>
            </a:r>
            <a:r>
              <a:rPr b="0" lang="pt-BR" sz="2800" spc="-76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(análise</a:t>
            </a:r>
            <a:r>
              <a:rPr b="0" lang="pt-BR" sz="28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e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 síntese);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69800" indent="-324000" defTabSz="914400">
              <a:lnSpc>
                <a:spcPts val="3110"/>
              </a:lnSpc>
              <a:spcBef>
                <a:spcPts val="1140"/>
              </a:spcBef>
              <a:buClr>
                <a:srgbClr val="000000"/>
              </a:buClr>
              <a:buSzPct val="75000"/>
              <a:buFont typeface="Segoe UI"/>
              <a:buChar char="–"/>
              <a:tabLst>
                <a:tab algn="l" pos="469440"/>
                <a:tab algn="l" pos="469800"/>
              </a:tabLst>
            </a:pP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O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código intermediário permite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a </a:t>
            </a:r>
            <a:r>
              <a:rPr b="0" lang="pt-BR" sz="2800" spc="4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construção das partes separadamente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e </a:t>
            </a:r>
            <a:r>
              <a:rPr b="0" lang="pt-BR" sz="2800" spc="-76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a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reutilização de módulos prontos da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outra</a:t>
            </a:r>
            <a:r>
              <a:rPr b="0" lang="pt-BR" sz="28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parte;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69800" indent="-324000" defTabSz="914400">
              <a:lnSpc>
                <a:spcPts val="3110"/>
              </a:lnSpc>
              <a:spcBef>
                <a:spcPts val="1131"/>
              </a:spcBef>
              <a:buClr>
                <a:srgbClr val="000000"/>
              </a:buClr>
              <a:buSzPct val="75000"/>
              <a:buFont typeface="Segoe UI"/>
              <a:buChar char="–"/>
              <a:tabLst>
                <a:tab algn="l" pos="469440"/>
                <a:tab algn="l" pos="469800"/>
              </a:tabLst>
            </a:pP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Ferramentas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específicas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auxiliam</a:t>
            </a:r>
            <a:r>
              <a:rPr b="0" lang="pt-BR" sz="2800" spc="-15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o </a:t>
            </a:r>
            <a:r>
              <a:rPr b="0" lang="pt-BR" sz="2800" spc="4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desenvolvimento</a:t>
            </a:r>
            <a:r>
              <a:rPr b="0" lang="pt-BR" sz="28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de compiladores,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 a </a:t>
            </a:r>
            <a:r>
              <a:rPr b="0" lang="pt-BR" sz="2800" spc="-76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partir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de gramáticas,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expressões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regulares,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etc.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064160" y="553680"/>
            <a:ext cx="7954920" cy="127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7298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Introdução</a:t>
            </a:r>
            <a:r>
              <a:rPr b="0" lang="pt-BR" sz="4400" spc="-4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1" strike="noStrike">
                <a:solidFill>
                  <a:schemeClr val="dk1"/>
                </a:solidFill>
                <a:latin typeface="Arial MT"/>
              </a:rPr>
              <a:t>à</a:t>
            </a:r>
            <a:r>
              <a:rPr b="0" lang="pt-BR" sz="4400" spc="-3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Compilação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2" name="object 3"/>
          <p:cNvSpPr/>
          <p:nvPr/>
        </p:nvSpPr>
        <p:spPr>
          <a:xfrm>
            <a:off x="2250360" y="1955880"/>
            <a:ext cx="13032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19"/>
              </a:spcBef>
            </a:pPr>
            <a:r>
              <a:rPr b="0" lang="pt-BR" sz="1350" spc="9" strike="noStrike">
                <a:solidFill>
                  <a:schemeClr val="dk1"/>
                </a:solidFill>
                <a:latin typeface="Segoe UI"/>
              </a:rPr>
              <a:t>●</a:t>
            </a:r>
            <a:endParaRPr b="0" lang="pt-BR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object 4"/>
          <p:cNvSpPr/>
          <p:nvPr/>
        </p:nvSpPr>
        <p:spPr>
          <a:xfrm>
            <a:off x="2536200" y="1822320"/>
            <a:ext cx="7015680" cy="49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560" bIns="0" anchor="t">
            <a:spAutoFit/>
          </a:bodyPr>
          <a:p>
            <a:pPr marL="38160" defTabSz="914400">
              <a:lnSpc>
                <a:spcPts val="3441"/>
              </a:lnSpc>
              <a:spcBef>
                <a:spcPts val="414"/>
              </a:spcBef>
            </a:pPr>
            <a:r>
              <a:rPr b="0" lang="pt-BR" sz="3050" spc="4" strike="noStrike">
                <a:solidFill>
                  <a:schemeClr val="dk1"/>
                </a:solidFill>
                <a:latin typeface="Arial MT"/>
              </a:rPr>
              <a:t>Evolução das </a:t>
            </a:r>
            <a:r>
              <a:rPr b="0" lang="pt-BR" sz="3050" spc="-1" strike="noStrike">
                <a:solidFill>
                  <a:schemeClr val="dk1"/>
                </a:solidFill>
                <a:latin typeface="Arial MT"/>
              </a:rPr>
              <a:t>linguagens </a:t>
            </a:r>
            <a:r>
              <a:rPr b="0" lang="pt-BR" sz="3050" spc="4" strike="noStrike">
                <a:solidFill>
                  <a:schemeClr val="dk1"/>
                </a:solidFill>
                <a:latin typeface="Arial MT"/>
              </a:rPr>
              <a:t>de </a:t>
            </a:r>
            <a:r>
              <a:rPr b="0" lang="pt-BR" sz="3050" spc="-837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050" spc="-1" strike="noStrike">
                <a:solidFill>
                  <a:schemeClr val="dk1"/>
                </a:solidFill>
                <a:latin typeface="Arial MT"/>
              </a:rPr>
              <a:t>programação:</a:t>
            </a:r>
            <a:endParaRPr b="0" lang="pt-BR" sz="3050" spc="-1" strike="noStrike">
              <a:solidFill>
                <a:srgbClr val="000000"/>
              </a:solidFill>
              <a:latin typeface="Arial"/>
            </a:endParaRPr>
          </a:p>
          <a:p>
            <a:pPr marL="453240" indent="-311040" defTabSz="914400">
              <a:lnSpc>
                <a:spcPts val="2971"/>
              </a:lnSpc>
              <a:spcBef>
                <a:spcPts val="1324"/>
              </a:spcBef>
              <a:buClr>
                <a:srgbClr val="000000"/>
              </a:buClr>
              <a:buSzPct val="74000"/>
              <a:buFont typeface="Segoe UI"/>
              <a:buChar char="–"/>
              <a:tabLst>
                <a:tab algn="l" pos="452880"/>
                <a:tab algn="l" pos="453240"/>
              </a:tabLst>
            </a:pPr>
            <a:r>
              <a:rPr b="0" lang="pt-BR" sz="2700" spc="-21" strike="noStrike">
                <a:solidFill>
                  <a:schemeClr val="dk1"/>
                </a:solidFill>
                <a:latin typeface="Arial MT"/>
              </a:rPr>
              <a:t>Código</a:t>
            </a:r>
            <a:r>
              <a:rPr b="0" lang="pt-BR" sz="27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15" strike="noStrike">
                <a:solidFill>
                  <a:schemeClr val="dk1"/>
                </a:solidFill>
                <a:latin typeface="Arial MT"/>
              </a:rPr>
              <a:t>binário</a:t>
            </a:r>
            <a:r>
              <a:rPr b="0" lang="pt-BR" sz="2700" spc="-2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15" strike="noStrike">
                <a:solidFill>
                  <a:schemeClr val="dk1"/>
                </a:solidFill>
                <a:latin typeface="Arial MT"/>
              </a:rPr>
              <a:t>(lento,</a:t>
            </a:r>
            <a:r>
              <a:rPr b="0" lang="pt-BR" sz="2700" spc="-2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15" strike="noStrike">
                <a:solidFill>
                  <a:schemeClr val="dk1"/>
                </a:solidFill>
                <a:latin typeface="Arial MT"/>
              </a:rPr>
              <a:t>passível</a:t>
            </a:r>
            <a:r>
              <a:rPr b="0" lang="pt-BR" sz="2700" spc="-7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15" strike="noStrike">
                <a:solidFill>
                  <a:schemeClr val="dk1"/>
                </a:solidFill>
                <a:latin typeface="Arial MT"/>
              </a:rPr>
              <a:t>de</a:t>
            </a:r>
            <a:r>
              <a:rPr b="0" lang="pt-BR" sz="2700" spc="-2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15" strike="noStrike">
                <a:solidFill>
                  <a:schemeClr val="dk1"/>
                </a:solidFill>
                <a:latin typeface="Arial MT"/>
              </a:rPr>
              <a:t>erros, </a:t>
            </a:r>
            <a:r>
              <a:rPr b="0" lang="pt-BR" sz="2700" spc="-735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12" strike="noStrike">
                <a:solidFill>
                  <a:schemeClr val="dk1"/>
                </a:solidFill>
                <a:latin typeface="Arial MT"/>
              </a:rPr>
              <a:t>difícil</a:t>
            </a:r>
            <a:r>
              <a:rPr b="0" lang="pt-BR" sz="2700" spc="-2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15" strike="noStrike">
                <a:solidFill>
                  <a:schemeClr val="dk1"/>
                </a:solidFill>
                <a:latin typeface="Arial MT"/>
              </a:rPr>
              <a:t>entendimento</a:t>
            </a:r>
            <a:r>
              <a:rPr b="0" lang="pt-BR" sz="2700" spc="-3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12" strike="noStrike">
                <a:solidFill>
                  <a:schemeClr val="dk1"/>
                </a:solidFill>
                <a:latin typeface="Arial MT"/>
              </a:rPr>
              <a:t>e</a:t>
            </a:r>
            <a:r>
              <a:rPr b="0" lang="pt-BR" sz="2700" spc="-2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15" strike="noStrike">
                <a:solidFill>
                  <a:schemeClr val="dk1"/>
                </a:solidFill>
                <a:latin typeface="Arial MT"/>
              </a:rPr>
              <a:t>manutenção);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  <a:p>
            <a:pPr marL="453240" indent="-311040" defTabSz="914400">
              <a:lnSpc>
                <a:spcPct val="100000"/>
              </a:lnSpc>
              <a:spcBef>
                <a:spcPts val="760"/>
              </a:spcBef>
              <a:buClr>
                <a:srgbClr val="000000"/>
              </a:buClr>
              <a:buSzPct val="74000"/>
              <a:buFont typeface="Segoe UI"/>
              <a:buChar char="–"/>
              <a:tabLst>
                <a:tab algn="l" pos="452880"/>
                <a:tab algn="l" pos="453240"/>
              </a:tabLst>
            </a:pPr>
            <a:r>
              <a:rPr b="0" lang="pt-BR" sz="2700" spc="-21" strike="noStrike">
                <a:solidFill>
                  <a:schemeClr val="dk1"/>
                </a:solidFill>
                <a:latin typeface="Arial MT"/>
              </a:rPr>
              <a:t>Linguagens</a:t>
            </a:r>
            <a:r>
              <a:rPr b="0" lang="pt-BR" sz="2700" spc="-15" strike="noStrike">
                <a:solidFill>
                  <a:schemeClr val="dk1"/>
                </a:solidFill>
                <a:latin typeface="Arial MT"/>
              </a:rPr>
              <a:t> simbólicas</a:t>
            </a:r>
            <a:r>
              <a:rPr b="0" lang="pt-BR" sz="27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15" strike="noStrike">
                <a:solidFill>
                  <a:schemeClr val="dk1"/>
                </a:solidFill>
                <a:latin typeface="Arial MT"/>
              </a:rPr>
              <a:t>(Assembly);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  <a:p>
            <a:pPr marL="453240" indent="-311040" defTabSz="914400">
              <a:lnSpc>
                <a:spcPts val="2959"/>
              </a:lnSpc>
              <a:spcBef>
                <a:spcPts val="1151"/>
              </a:spcBef>
              <a:buClr>
                <a:srgbClr val="000000"/>
              </a:buClr>
              <a:buSzPct val="74000"/>
              <a:buFont typeface="Segoe UI"/>
              <a:buChar char="–"/>
              <a:tabLst>
                <a:tab algn="l" pos="452880"/>
                <a:tab algn="l" pos="453240"/>
              </a:tabLst>
            </a:pPr>
            <a:r>
              <a:rPr b="0" lang="pt-BR" sz="2700" spc="-21" strike="noStrike">
                <a:solidFill>
                  <a:schemeClr val="dk1"/>
                </a:solidFill>
                <a:latin typeface="Arial MT"/>
              </a:rPr>
              <a:t>Linguagens</a:t>
            </a:r>
            <a:r>
              <a:rPr b="0" lang="pt-BR" sz="27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15" strike="noStrike">
                <a:solidFill>
                  <a:schemeClr val="dk1"/>
                </a:solidFill>
                <a:latin typeface="Arial MT"/>
              </a:rPr>
              <a:t>de alto</a:t>
            </a:r>
            <a:r>
              <a:rPr b="0" lang="pt-BR" sz="27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15" strike="noStrike">
                <a:solidFill>
                  <a:schemeClr val="dk1"/>
                </a:solidFill>
                <a:latin typeface="Arial MT"/>
              </a:rPr>
              <a:t>nível</a:t>
            </a:r>
            <a:r>
              <a:rPr b="0" lang="pt-BR" sz="27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15" strike="noStrike">
                <a:solidFill>
                  <a:schemeClr val="dk1"/>
                </a:solidFill>
                <a:latin typeface="Arial MT"/>
              </a:rPr>
              <a:t>(Fortran,</a:t>
            </a:r>
            <a:r>
              <a:rPr b="0" lang="pt-BR" sz="2700" spc="-7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21" strike="noStrike">
                <a:solidFill>
                  <a:schemeClr val="dk1"/>
                </a:solidFill>
                <a:latin typeface="Arial MT"/>
              </a:rPr>
              <a:t>Cobol</a:t>
            </a:r>
            <a:r>
              <a:rPr b="0" lang="pt-BR" sz="2700" spc="-15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12" strike="noStrike">
                <a:solidFill>
                  <a:schemeClr val="dk1"/>
                </a:solidFill>
                <a:latin typeface="Arial MT"/>
              </a:rPr>
              <a:t>e </a:t>
            </a:r>
            <a:r>
              <a:rPr b="0" lang="pt-BR" sz="2700" spc="-735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15" strike="noStrike">
                <a:solidFill>
                  <a:schemeClr val="dk1"/>
                </a:solidFill>
                <a:latin typeface="Arial MT"/>
              </a:rPr>
              <a:t>Lisp);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  <a:p>
            <a:pPr marL="453240" indent="-311040" defTabSz="914400">
              <a:lnSpc>
                <a:spcPct val="92000"/>
              </a:lnSpc>
              <a:spcBef>
                <a:spcPts val="1029"/>
              </a:spcBef>
              <a:buClr>
                <a:srgbClr val="000000"/>
              </a:buClr>
              <a:buSzPct val="74000"/>
              <a:buFont typeface="Segoe UI"/>
              <a:buChar char="–"/>
              <a:tabLst>
                <a:tab algn="l" pos="452880"/>
                <a:tab algn="l" pos="453240"/>
              </a:tabLst>
            </a:pPr>
            <a:r>
              <a:rPr b="0" lang="pt-BR" sz="2700" spc="-12" strike="noStrike">
                <a:solidFill>
                  <a:schemeClr val="dk1"/>
                </a:solidFill>
                <a:latin typeface="Arial MT"/>
              </a:rPr>
              <a:t>A</a:t>
            </a:r>
            <a:r>
              <a:rPr b="0" lang="pt-BR" sz="2700" spc="-165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15" strike="noStrike">
                <a:solidFill>
                  <a:schemeClr val="dk1"/>
                </a:solidFill>
                <a:latin typeface="Arial MT"/>
              </a:rPr>
              <a:t>evolução</a:t>
            </a:r>
            <a:r>
              <a:rPr b="0" lang="pt-BR" sz="2700" spc="-21" strike="noStrike">
                <a:solidFill>
                  <a:schemeClr val="dk1"/>
                </a:solidFill>
                <a:latin typeface="Arial MT"/>
              </a:rPr>
              <a:t> das</a:t>
            </a:r>
            <a:r>
              <a:rPr b="0" lang="pt-BR" sz="27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15" strike="noStrike">
                <a:solidFill>
                  <a:schemeClr val="dk1"/>
                </a:solidFill>
                <a:latin typeface="Arial MT"/>
              </a:rPr>
              <a:t>linguagens, assim</a:t>
            </a:r>
            <a:r>
              <a:rPr b="0" lang="pt-BR" sz="2700" spc="-2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15" strike="noStrike">
                <a:solidFill>
                  <a:schemeClr val="dk1"/>
                </a:solidFill>
                <a:latin typeface="Arial MT"/>
              </a:rPr>
              <a:t>como</a:t>
            </a:r>
            <a:r>
              <a:rPr b="0" lang="pt-BR" sz="2700" spc="-2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15" strike="noStrike">
                <a:solidFill>
                  <a:schemeClr val="dk1"/>
                </a:solidFill>
                <a:latin typeface="Arial MT"/>
              </a:rPr>
              <a:t>na </a:t>
            </a:r>
            <a:r>
              <a:rPr b="0" lang="pt-BR" sz="2700" spc="-735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15" strike="noStrike">
                <a:solidFill>
                  <a:schemeClr val="dk1"/>
                </a:solidFill>
                <a:latin typeface="Arial MT"/>
              </a:rPr>
              <a:t>arquitetura</a:t>
            </a:r>
            <a:r>
              <a:rPr b="0" lang="pt-BR" sz="2700" spc="-2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15" strike="noStrike">
                <a:solidFill>
                  <a:schemeClr val="dk1"/>
                </a:solidFill>
                <a:latin typeface="Arial MT"/>
              </a:rPr>
              <a:t>das</a:t>
            </a:r>
            <a:r>
              <a:rPr b="0" lang="pt-BR" sz="27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21" strike="noStrike">
                <a:solidFill>
                  <a:schemeClr val="dk1"/>
                </a:solidFill>
                <a:latin typeface="Arial MT"/>
              </a:rPr>
              <a:t>máquinas</a:t>
            </a:r>
            <a:r>
              <a:rPr b="0" lang="pt-BR" sz="27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15" strike="noStrike">
                <a:solidFill>
                  <a:schemeClr val="dk1"/>
                </a:solidFill>
                <a:latin typeface="Arial MT"/>
              </a:rPr>
              <a:t>implica</a:t>
            </a:r>
            <a:r>
              <a:rPr b="0" lang="pt-BR" sz="27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21" strike="noStrike">
                <a:solidFill>
                  <a:schemeClr val="dk1"/>
                </a:solidFill>
                <a:latin typeface="Arial MT"/>
              </a:rPr>
              <a:t>em </a:t>
            </a:r>
            <a:r>
              <a:rPr b="0" lang="pt-BR" sz="2700" spc="-15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21" strike="noStrike">
                <a:solidFill>
                  <a:schemeClr val="dk1"/>
                </a:solidFill>
                <a:latin typeface="Arial MT"/>
              </a:rPr>
              <a:t>mudanças </a:t>
            </a:r>
            <a:r>
              <a:rPr b="0" lang="pt-BR" sz="2700" spc="-15" strike="noStrike">
                <a:solidFill>
                  <a:schemeClr val="dk1"/>
                </a:solidFill>
                <a:latin typeface="Arial MT"/>
              </a:rPr>
              <a:t>nos compiladores (front-end </a:t>
            </a:r>
            <a:r>
              <a:rPr b="0" lang="pt-BR" sz="2700" spc="-12" strike="noStrike">
                <a:solidFill>
                  <a:schemeClr val="dk1"/>
                </a:solidFill>
                <a:latin typeface="Arial MT"/>
              </a:rPr>
              <a:t>e </a:t>
            </a:r>
            <a:r>
              <a:rPr b="0" lang="pt-BR" sz="2700" spc="-7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700" spc="-15" strike="noStrike">
                <a:solidFill>
                  <a:schemeClr val="dk1"/>
                </a:solidFill>
                <a:latin typeface="Arial MT"/>
              </a:rPr>
              <a:t>back-end);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064160" y="553680"/>
            <a:ext cx="7954920" cy="127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7298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Introdução</a:t>
            </a:r>
            <a:r>
              <a:rPr b="0" lang="pt-BR" sz="4400" spc="-4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1" strike="noStrike">
                <a:solidFill>
                  <a:schemeClr val="dk1"/>
                </a:solidFill>
                <a:latin typeface="Arial MT"/>
              </a:rPr>
              <a:t>à</a:t>
            </a:r>
            <a:r>
              <a:rPr b="0" lang="pt-BR" sz="4400" spc="-3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Compilação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5" name="object 3"/>
          <p:cNvSpPr/>
          <p:nvPr/>
        </p:nvSpPr>
        <p:spPr>
          <a:xfrm>
            <a:off x="2687400" y="1821240"/>
            <a:ext cx="5716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6600" indent="-324000" defTabSz="91440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SzPct val="45000"/>
              <a:buFont typeface="Segoe UI"/>
              <a:buChar char="●"/>
              <a:tabLst>
                <a:tab algn="l" pos="335880"/>
                <a:tab algn="l" pos="336600"/>
              </a:tabLst>
            </a:pP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Atividade:</a:t>
            </a:r>
            <a:r>
              <a:rPr b="0" lang="pt-BR" sz="3200" spc="-2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Lista</a:t>
            </a:r>
            <a:r>
              <a:rPr b="0" lang="pt-BR" sz="3200" spc="-2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de</a:t>
            </a:r>
            <a:r>
              <a:rPr b="0" lang="pt-BR" sz="3200" spc="-2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exercícios.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object 4" descr=""/>
          <p:cNvPicPr/>
          <p:nvPr/>
        </p:nvPicPr>
        <p:blipFill>
          <a:blip r:embed="rId1"/>
          <a:stretch/>
        </p:blipFill>
        <p:spPr>
          <a:xfrm>
            <a:off x="16560" y="0"/>
            <a:ext cx="2431800" cy="745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064160" y="553680"/>
            <a:ext cx="7954920" cy="127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7298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Introdução</a:t>
            </a:r>
            <a:r>
              <a:rPr b="0" lang="pt-BR" sz="4400" spc="-4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1" strike="noStrike">
                <a:solidFill>
                  <a:schemeClr val="dk1"/>
                </a:solidFill>
                <a:latin typeface="Arial MT"/>
              </a:rPr>
              <a:t>à</a:t>
            </a:r>
            <a:r>
              <a:rPr b="0" lang="pt-BR" sz="4400" spc="-3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Compilação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8" name="object 3"/>
          <p:cNvSpPr/>
          <p:nvPr/>
        </p:nvSpPr>
        <p:spPr>
          <a:xfrm>
            <a:off x="3046680" y="1958400"/>
            <a:ext cx="135360" cy="23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1"/>
              </a:spcBef>
            </a:pPr>
            <a:r>
              <a:rPr b="0" lang="pt-BR" sz="1450" spc="-12" strike="noStrike">
                <a:solidFill>
                  <a:schemeClr val="dk1"/>
                </a:solidFill>
                <a:latin typeface="Segoe UI"/>
              </a:rPr>
              <a:t>●</a:t>
            </a:r>
            <a:endParaRPr b="0" lang="pt-BR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525240" y="1672560"/>
            <a:ext cx="9033120" cy="4453560"/>
          </a:xfrm>
          <a:prstGeom prst="rect">
            <a:avLst/>
          </a:prstGeom>
          <a:noFill/>
          <a:ln w="0">
            <a:noFill/>
          </a:ln>
        </p:spPr>
        <p:txBody>
          <a:bodyPr lIns="0" rIns="0" tIns="161280" bIns="0" anchor="t">
            <a:noAutofit/>
          </a:bodyPr>
          <a:p>
            <a:pPr marL="2859480" indent="0">
              <a:lnSpc>
                <a:spcPct val="100000"/>
              </a:lnSpc>
              <a:spcBef>
                <a:spcPts val="1270"/>
              </a:spcBef>
              <a:buNone/>
            </a:pP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Objetivos de</a:t>
            </a:r>
            <a:r>
              <a:rPr b="0" lang="pt-BR" sz="3200" spc="-15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aprendizagem: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marL="3291120" indent="-324000">
              <a:lnSpc>
                <a:spcPts val="3589"/>
              </a:lnSpc>
              <a:spcBef>
                <a:spcPts val="1494"/>
              </a:spcBef>
              <a:buClr>
                <a:srgbClr val="000000"/>
              </a:buClr>
              <a:buSzPct val="75000"/>
              <a:buFont typeface="Segoe UI"/>
              <a:buChar char="–"/>
              <a:tabLst>
                <a:tab algn="l" pos="3290400"/>
              </a:tabLst>
            </a:pP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Compreender </a:t>
            </a:r>
            <a:r>
              <a:rPr b="0" lang="pt-BR" sz="3200" spc="-1" strike="noStrike">
                <a:solidFill>
                  <a:schemeClr val="dk1"/>
                </a:solidFill>
                <a:latin typeface="Arial MT"/>
              </a:rPr>
              <a:t>a </a:t>
            </a: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importância do </a:t>
            </a:r>
            <a:r>
              <a:rPr b="0" lang="pt-BR" sz="3200" spc="-877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estudo</a:t>
            </a:r>
            <a:r>
              <a:rPr b="0" lang="pt-BR" sz="3200" spc="-15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de</a:t>
            </a:r>
            <a:r>
              <a:rPr b="0" lang="pt-BR" sz="3200" spc="-15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compiladores.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marL="3291120" indent="-324000">
              <a:lnSpc>
                <a:spcPts val="3589"/>
              </a:lnSpc>
              <a:spcBef>
                <a:spcPts val="1131"/>
              </a:spcBef>
              <a:buClr>
                <a:srgbClr val="000000"/>
              </a:buClr>
              <a:buSzPct val="75000"/>
              <a:buFont typeface="Segoe UI"/>
              <a:buChar char="–"/>
              <a:tabLst>
                <a:tab algn="l" pos="3290400"/>
              </a:tabLst>
            </a:pP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Identificar as 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fases do processo </a:t>
            </a:r>
            <a:r>
              <a:rPr b="0" lang="pt-BR" sz="3200" spc="-877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de compilação.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marL="3291120" indent="-324000">
              <a:lnSpc>
                <a:spcPts val="3589"/>
              </a:lnSpc>
              <a:spcBef>
                <a:spcPts val="1131"/>
              </a:spcBef>
              <a:buClr>
                <a:srgbClr val="000000"/>
              </a:buClr>
              <a:buSzPct val="75000"/>
              <a:buFont typeface="Segoe UI"/>
              <a:buChar char="–"/>
              <a:tabLst>
                <a:tab algn="l" pos="3290400"/>
              </a:tabLst>
            </a:pP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Conhecer os objetivos 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de cada </a:t>
            </a:r>
            <a:r>
              <a:rPr b="0" lang="pt-BR" sz="3200" spc="-877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uma</a:t>
            </a:r>
            <a:r>
              <a:rPr b="0" lang="pt-BR" sz="3200" spc="-2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destas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 fases.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50" name="object 5" descr=""/>
          <p:cNvPicPr/>
          <p:nvPr/>
        </p:nvPicPr>
        <p:blipFill>
          <a:blip r:embed="rId1"/>
          <a:stretch/>
        </p:blipFill>
        <p:spPr>
          <a:xfrm>
            <a:off x="0" y="30600"/>
            <a:ext cx="2646360" cy="752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64160" y="553680"/>
            <a:ext cx="7954920" cy="127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7298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Introdução</a:t>
            </a:r>
            <a:r>
              <a:rPr b="0" lang="pt-BR" sz="4400" spc="-4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1" strike="noStrike">
                <a:solidFill>
                  <a:schemeClr val="dk1"/>
                </a:solidFill>
                <a:latin typeface="Arial MT"/>
              </a:rPr>
              <a:t>à</a:t>
            </a:r>
            <a:r>
              <a:rPr b="0" lang="pt-BR" sz="4400" spc="-3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Compilação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object 3"/>
          <p:cNvSpPr/>
          <p:nvPr/>
        </p:nvSpPr>
        <p:spPr>
          <a:xfrm>
            <a:off x="3046680" y="1958400"/>
            <a:ext cx="135360" cy="23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1"/>
              </a:spcBef>
            </a:pPr>
            <a:r>
              <a:rPr b="0" lang="pt-BR" sz="1450" spc="-12" strike="noStrike">
                <a:solidFill>
                  <a:schemeClr val="dk1"/>
                </a:solidFill>
                <a:latin typeface="Segoe UI"/>
              </a:rPr>
              <a:t>●</a:t>
            </a:r>
            <a:endParaRPr b="0" lang="pt-BR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25240" y="1672560"/>
            <a:ext cx="9033120" cy="4453560"/>
          </a:xfrm>
          <a:prstGeom prst="rect">
            <a:avLst/>
          </a:prstGeom>
          <a:noFill/>
          <a:ln w="0">
            <a:noFill/>
          </a:ln>
        </p:spPr>
        <p:txBody>
          <a:bodyPr lIns="0" rIns="0" tIns="161280" bIns="0" anchor="t">
            <a:noAutofit/>
          </a:bodyPr>
          <a:p>
            <a:pPr marL="2859480" indent="0">
              <a:lnSpc>
                <a:spcPct val="100000"/>
              </a:lnSpc>
              <a:spcBef>
                <a:spcPts val="1270"/>
              </a:spcBef>
              <a:buNone/>
            </a:pP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Objetivos de</a:t>
            </a:r>
            <a:r>
              <a:rPr b="0" lang="pt-BR" sz="3200" spc="-15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aprendizagem: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marL="3291120" indent="-324000">
              <a:lnSpc>
                <a:spcPts val="3589"/>
              </a:lnSpc>
              <a:spcBef>
                <a:spcPts val="1494"/>
              </a:spcBef>
              <a:buClr>
                <a:srgbClr val="000000"/>
              </a:buClr>
              <a:buSzPct val="75000"/>
              <a:buFont typeface="Segoe UI"/>
              <a:buChar char="–"/>
              <a:tabLst>
                <a:tab algn="l" pos="3290400"/>
              </a:tabLst>
            </a:pP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Compreender </a:t>
            </a:r>
            <a:r>
              <a:rPr b="0" lang="pt-BR" sz="3200" spc="-1" strike="noStrike">
                <a:solidFill>
                  <a:schemeClr val="dk1"/>
                </a:solidFill>
                <a:latin typeface="Arial MT"/>
              </a:rPr>
              <a:t>a </a:t>
            </a: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importância do </a:t>
            </a:r>
            <a:r>
              <a:rPr b="0" lang="pt-BR" sz="3200" spc="-877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estudo</a:t>
            </a:r>
            <a:r>
              <a:rPr b="0" lang="pt-BR" sz="3200" spc="-15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de</a:t>
            </a:r>
            <a:r>
              <a:rPr b="0" lang="pt-BR" sz="3200" spc="-15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compiladores.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marL="3291120" indent="-324000">
              <a:lnSpc>
                <a:spcPts val="3589"/>
              </a:lnSpc>
              <a:spcBef>
                <a:spcPts val="1131"/>
              </a:spcBef>
              <a:buClr>
                <a:srgbClr val="000000"/>
              </a:buClr>
              <a:buSzPct val="75000"/>
              <a:buFont typeface="Segoe UI"/>
              <a:buChar char="–"/>
              <a:tabLst>
                <a:tab algn="l" pos="3290400"/>
              </a:tabLst>
            </a:pP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Identificar as 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fases do processo </a:t>
            </a:r>
            <a:r>
              <a:rPr b="0" lang="pt-BR" sz="3200" spc="-877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de compilação.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marL="3291120" indent="-324000">
              <a:lnSpc>
                <a:spcPts val="3589"/>
              </a:lnSpc>
              <a:spcBef>
                <a:spcPts val="1131"/>
              </a:spcBef>
              <a:buClr>
                <a:srgbClr val="000000"/>
              </a:buClr>
              <a:buSzPct val="75000"/>
              <a:buFont typeface="Segoe UI"/>
              <a:buChar char="–"/>
              <a:tabLst>
                <a:tab algn="l" pos="3290400"/>
              </a:tabLst>
            </a:pP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Conhecer os objetivos 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de cada </a:t>
            </a:r>
            <a:r>
              <a:rPr b="0" lang="pt-BR" sz="3200" spc="-877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uma</a:t>
            </a:r>
            <a:r>
              <a:rPr b="0" lang="pt-BR" sz="3200" spc="-2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destas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 fases.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56" name="object 5" descr=""/>
          <p:cNvPicPr/>
          <p:nvPr/>
        </p:nvPicPr>
        <p:blipFill>
          <a:blip r:embed="rId1"/>
          <a:stretch/>
        </p:blipFill>
        <p:spPr>
          <a:xfrm>
            <a:off x="0" y="30600"/>
            <a:ext cx="2646360" cy="752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64160" y="553680"/>
            <a:ext cx="7954920" cy="127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7298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Introdução</a:t>
            </a:r>
            <a:r>
              <a:rPr b="0" lang="pt-BR" sz="4400" spc="-4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1" strike="noStrike">
                <a:solidFill>
                  <a:schemeClr val="dk1"/>
                </a:solidFill>
                <a:latin typeface="Arial MT"/>
              </a:rPr>
              <a:t>à</a:t>
            </a:r>
            <a:r>
              <a:rPr b="0" lang="pt-BR" sz="4400" spc="-3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Compilação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object 3"/>
          <p:cNvSpPr/>
          <p:nvPr/>
        </p:nvSpPr>
        <p:spPr>
          <a:xfrm>
            <a:off x="3335040" y="1958400"/>
            <a:ext cx="135360" cy="23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1"/>
              </a:spcBef>
            </a:pPr>
            <a:r>
              <a:rPr b="0" lang="pt-BR" sz="1450" spc="-12" strike="noStrike">
                <a:solidFill>
                  <a:schemeClr val="dk1"/>
                </a:solidFill>
                <a:latin typeface="Segoe UI"/>
              </a:rPr>
              <a:t>●</a:t>
            </a:r>
            <a:endParaRPr b="0" lang="pt-BR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object 4"/>
          <p:cNvSpPr/>
          <p:nvPr/>
        </p:nvSpPr>
        <p:spPr>
          <a:xfrm>
            <a:off x="3633480" y="1651320"/>
            <a:ext cx="5713920" cy="455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2160" bIns="0" anchor="t">
            <a:spAutoFit/>
          </a:bodyPr>
          <a:p>
            <a:pPr marL="38160" defTabSz="914400">
              <a:lnSpc>
                <a:spcPct val="100000"/>
              </a:lnSpc>
              <a:spcBef>
                <a:spcPts val="1434"/>
              </a:spcBef>
            </a:pP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Por</a:t>
            </a: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 que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estudar compiladores?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69800" indent="-324000" defTabSz="914400">
              <a:lnSpc>
                <a:spcPts val="3110"/>
              </a:lnSpc>
              <a:spcBef>
                <a:spcPts val="1485"/>
              </a:spcBef>
              <a:buClr>
                <a:srgbClr val="000000"/>
              </a:buClr>
              <a:buSzPct val="75000"/>
              <a:buFont typeface="Segoe UI"/>
              <a:buChar char="–"/>
              <a:tabLst>
                <a:tab algn="l" pos="469440"/>
                <a:tab algn="l" pos="469800"/>
              </a:tabLst>
            </a:pP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Para possibilitar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a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evolução das </a:t>
            </a:r>
            <a:r>
              <a:rPr b="0" lang="pt-BR" sz="2800" spc="-76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linguagens, aproveitando os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avanços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do</a:t>
            </a:r>
            <a:r>
              <a:rPr b="0" lang="pt-BR" sz="28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hardware;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69800" indent="-324000" defTabSz="914400">
              <a:lnSpc>
                <a:spcPts val="3110"/>
              </a:lnSpc>
              <a:spcBef>
                <a:spcPts val="1140"/>
              </a:spcBef>
              <a:buClr>
                <a:srgbClr val="000000"/>
              </a:buClr>
              <a:buSzPct val="75000"/>
              <a:buFont typeface="Segoe UI"/>
              <a:buChar char="–"/>
              <a:tabLst>
                <a:tab algn="l" pos="469440"/>
                <a:tab algn="l" pos="469800"/>
              </a:tabLst>
            </a:pP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“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Reconhecemos que poucos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leitores construirão, ou mesmo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realizarão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a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manutenção de um </a:t>
            </a:r>
            <a:r>
              <a:rPr b="0" lang="pt-BR" sz="2800" spc="-76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compilador para qualquer </a:t>
            </a:r>
            <a:r>
              <a:rPr b="0" lang="pt-BR" sz="2800" spc="-12" strike="noStrike">
                <a:solidFill>
                  <a:schemeClr val="dk1"/>
                </a:solidFill>
                <a:latin typeface="Arial MT"/>
              </a:rPr>
              <a:t>uma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das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principais linguagens de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programação.” </a:t>
            </a:r>
            <a:r>
              <a:rPr b="0" lang="pt-BR" sz="2800" spc="-12" strike="noStrike">
                <a:solidFill>
                  <a:schemeClr val="dk1"/>
                </a:solidFill>
                <a:latin typeface="Arial MT"/>
              </a:rPr>
              <a:t>ENTÃO</a:t>
            </a:r>
            <a:r>
              <a:rPr b="0" lang="pt-BR" sz="2800" spc="-15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???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object 5" descr=""/>
          <p:cNvPicPr/>
          <p:nvPr/>
        </p:nvPicPr>
        <p:blipFill>
          <a:blip r:embed="rId1"/>
          <a:stretch/>
        </p:blipFill>
        <p:spPr>
          <a:xfrm>
            <a:off x="0" y="0"/>
            <a:ext cx="2612160" cy="752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64160" y="553680"/>
            <a:ext cx="7954920" cy="127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7298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Introdução</a:t>
            </a:r>
            <a:r>
              <a:rPr b="0" lang="pt-BR" sz="4400" spc="-4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1" strike="noStrike">
                <a:solidFill>
                  <a:schemeClr val="dk1"/>
                </a:solidFill>
                <a:latin typeface="Arial MT"/>
              </a:rPr>
              <a:t>à</a:t>
            </a:r>
            <a:r>
              <a:rPr b="0" lang="pt-BR" sz="4400" spc="-3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Compilação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object 3"/>
          <p:cNvSpPr/>
          <p:nvPr/>
        </p:nvSpPr>
        <p:spPr>
          <a:xfrm>
            <a:off x="2255400" y="1944360"/>
            <a:ext cx="122040" cy="20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11"/>
              </a:spcBef>
            </a:pPr>
            <a:r>
              <a:rPr b="0" lang="pt-BR" sz="1250" spc="4" strike="noStrike">
                <a:solidFill>
                  <a:schemeClr val="dk1"/>
                </a:solidFill>
                <a:latin typeface="Segoe UI"/>
              </a:rPr>
              <a:t>●</a:t>
            </a:r>
            <a:endParaRPr b="0" lang="pt-BR" sz="1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object 4"/>
          <p:cNvSpPr/>
          <p:nvPr/>
        </p:nvSpPr>
        <p:spPr>
          <a:xfrm>
            <a:off x="2255400" y="2914560"/>
            <a:ext cx="122040" cy="20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11"/>
              </a:spcBef>
            </a:pPr>
            <a:r>
              <a:rPr b="0" lang="pt-BR" sz="1250" spc="4" strike="noStrike">
                <a:solidFill>
                  <a:schemeClr val="dk1"/>
                </a:solidFill>
                <a:latin typeface="Segoe UI"/>
              </a:rPr>
              <a:t>●</a:t>
            </a:r>
            <a:endParaRPr b="0" lang="pt-BR" sz="1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object 5"/>
          <p:cNvSpPr/>
          <p:nvPr/>
        </p:nvSpPr>
        <p:spPr>
          <a:xfrm>
            <a:off x="2255400" y="4673520"/>
            <a:ext cx="122040" cy="20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11"/>
              </a:spcBef>
            </a:pPr>
            <a:r>
              <a:rPr b="0" lang="pt-BR" sz="1250" spc="4" strike="noStrike">
                <a:solidFill>
                  <a:schemeClr val="dk1"/>
                </a:solidFill>
                <a:latin typeface="Segoe UI"/>
              </a:rPr>
              <a:t>●</a:t>
            </a:r>
            <a:endParaRPr b="0" lang="pt-BR" sz="1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object 6"/>
          <p:cNvSpPr/>
          <p:nvPr/>
        </p:nvSpPr>
        <p:spPr>
          <a:xfrm>
            <a:off x="2255400" y="6039000"/>
            <a:ext cx="122040" cy="20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11"/>
              </a:spcBef>
            </a:pPr>
            <a:r>
              <a:rPr b="0" lang="pt-BR" sz="1250" spc="4" strike="noStrike">
                <a:solidFill>
                  <a:schemeClr val="dk1"/>
                </a:solidFill>
                <a:latin typeface="Segoe UI"/>
              </a:rPr>
              <a:t>●</a:t>
            </a:r>
            <a:endParaRPr b="0" lang="pt-BR" sz="1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object 7"/>
          <p:cNvSpPr/>
          <p:nvPr/>
        </p:nvSpPr>
        <p:spPr>
          <a:xfrm>
            <a:off x="2579400" y="1822320"/>
            <a:ext cx="6987960" cy="494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200" bIns="0" anchor="t">
            <a:spAutoFit/>
          </a:bodyPr>
          <a:p>
            <a:pPr marL="12600" defTabSz="914400">
              <a:lnSpc>
                <a:spcPts val="3110"/>
              </a:lnSpc>
              <a:spcBef>
                <a:spcPts val="411"/>
              </a:spcBef>
            </a:pP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Melhor compreensão dos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erros </a:t>
            </a:r>
            <a:r>
              <a:rPr b="0" lang="pt-BR" sz="2800" spc="4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apresentados</a:t>
            </a:r>
            <a:r>
              <a:rPr b="0" lang="pt-BR" sz="2800" spc="-2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pelos</a:t>
            </a:r>
            <a:r>
              <a:rPr b="0" lang="pt-BR" sz="2800" spc="-2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compiladores;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12600" defTabSz="914400">
              <a:lnSpc>
                <a:spcPct val="93000"/>
              </a:lnSpc>
              <a:spcBef>
                <a:spcPts val="1361"/>
              </a:spcBef>
            </a:pP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Permitem aplicar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o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conhecimento de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diversas áreas da computação (Estruturas </a:t>
            </a:r>
            <a:r>
              <a:rPr b="0" lang="pt-BR" sz="2800" spc="-76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de dados, Sistemas Operacionais, Grafos, </a:t>
            </a:r>
            <a:r>
              <a:rPr b="0" lang="pt-BR" sz="2800" spc="-76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IA,</a:t>
            </a:r>
            <a:r>
              <a:rPr b="0" lang="pt-BR" sz="2800" spc="-55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60" strike="noStrike">
                <a:solidFill>
                  <a:schemeClr val="dk1"/>
                </a:solidFill>
                <a:latin typeface="Arial MT"/>
              </a:rPr>
              <a:t>Teoria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 da</a:t>
            </a:r>
            <a:r>
              <a:rPr b="0" lang="pt-BR" sz="28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Computação)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12600" defTabSz="914400">
              <a:lnSpc>
                <a:spcPts val="3110"/>
              </a:lnSpc>
              <a:spcBef>
                <a:spcPts val="1480"/>
              </a:spcBef>
            </a:pP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Estimula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a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 criatividade</a:t>
            </a:r>
            <a:r>
              <a:rPr b="0" lang="pt-BR" sz="2800" spc="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e</a:t>
            </a:r>
            <a:r>
              <a:rPr b="0" lang="pt-BR" sz="28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abstração,</a:t>
            </a:r>
            <a:r>
              <a:rPr b="0" lang="pt-BR" sz="2800" spc="4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pois</a:t>
            </a:r>
            <a:r>
              <a:rPr b="0" lang="pt-BR" sz="2800" spc="4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é </a:t>
            </a:r>
            <a:r>
              <a:rPr b="0" lang="pt-BR" sz="2800" spc="-76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um grande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exercício </a:t>
            </a:r>
            <a:r>
              <a:rPr b="0" lang="pt-BR" sz="2800" spc="4" strike="noStrike">
                <a:solidFill>
                  <a:schemeClr val="dk1"/>
                </a:solidFill>
                <a:latin typeface="Arial MT"/>
              </a:rPr>
              <a:t>em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engenharia de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software</a:t>
            </a:r>
            <a:r>
              <a:rPr b="0" lang="pt-BR" sz="2800" spc="-15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devido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à</a:t>
            </a:r>
            <a:r>
              <a:rPr b="0" lang="pt-BR" sz="28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sua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 complexidade;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12600" defTabSz="914400">
              <a:lnSpc>
                <a:spcPts val="3110"/>
              </a:lnSpc>
              <a:spcBef>
                <a:spcPts val="1420"/>
              </a:spcBef>
            </a:pP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Suas técnicas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são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usadas na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construção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de </a:t>
            </a:r>
            <a:r>
              <a:rPr b="0" lang="pt-BR" sz="2800" spc="-76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diferentes</a:t>
            </a:r>
            <a:r>
              <a:rPr b="0" lang="pt-BR" sz="28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aplicações.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64160" y="553680"/>
            <a:ext cx="7954920" cy="127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7298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Introdução</a:t>
            </a:r>
            <a:r>
              <a:rPr b="0" lang="pt-BR" sz="4400" spc="-4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1" strike="noStrike">
                <a:solidFill>
                  <a:schemeClr val="dk1"/>
                </a:solidFill>
                <a:latin typeface="Arial MT"/>
              </a:rPr>
              <a:t>à</a:t>
            </a:r>
            <a:r>
              <a:rPr b="0" lang="pt-BR" sz="4400" spc="-3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Compilação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object 3"/>
          <p:cNvSpPr/>
          <p:nvPr/>
        </p:nvSpPr>
        <p:spPr>
          <a:xfrm>
            <a:off x="2246760" y="1950840"/>
            <a:ext cx="12600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11"/>
              </a:spcBef>
            </a:pPr>
            <a:r>
              <a:rPr b="0" lang="pt-BR" sz="1300" spc="4" strike="noStrike">
                <a:solidFill>
                  <a:schemeClr val="dk1"/>
                </a:solidFill>
                <a:latin typeface="Segoe UI"/>
              </a:rPr>
              <a:t>●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object 4"/>
          <p:cNvSpPr/>
          <p:nvPr/>
        </p:nvSpPr>
        <p:spPr>
          <a:xfrm>
            <a:off x="2246760" y="3364200"/>
            <a:ext cx="12600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11"/>
              </a:spcBef>
            </a:pPr>
            <a:r>
              <a:rPr b="0" lang="pt-BR" sz="1300" spc="4" strike="noStrike">
                <a:solidFill>
                  <a:schemeClr val="dk1"/>
                </a:solidFill>
                <a:latin typeface="Segoe UI"/>
              </a:rPr>
              <a:t>●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object 5"/>
          <p:cNvSpPr/>
          <p:nvPr/>
        </p:nvSpPr>
        <p:spPr>
          <a:xfrm>
            <a:off x="2246760" y="4362480"/>
            <a:ext cx="12600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11"/>
              </a:spcBef>
            </a:pPr>
            <a:r>
              <a:rPr b="0" lang="pt-BR" sz="1300" spc="4" strike="noStrike">
                <a:solidFill>
                  <a:schemeClr val="dk1"/>
                </a:solidFill>
                <a:latin typeface="Segoe UI"/>
              </a:rPr>
              <a:t>●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object 6"/>
          <p:cNvSpPr/>
          <p:nvPr/>
        </p:nvSpPr>
        <p:spPr>
          <a:xfrm>
            <a:off x="2246760" y="4944240"/>
            <a:ext cx="12600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11"/>
              </a:spcBef>
            </a:pPr>
            <a:r>
              <a:rPr b="0" lang="pt-BR" sz="1300" spc="4" strike="noStrike">
                <a:solidFill>
                  <a:schemeClr val="dk1"/>
                </a:solidFill>
                <a:latin typeface="Segoe UI"/>
              </a:rPr>
              <a:t>●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object 7"/>
          <p:cNvSpPr/>
          <p:nvPr/>
        </p:nvSpPr>
        <p:spPr>
          <a:xfrm>
            <a:off x="2246760" y="5525640"/>
            <a:ext cx="12600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11"/>
              </a:spcBef>
            </a:pPr>
            <a:r>
              <a:rPr b="0" lang="pt-BR" sz="1300" spc="4" strike="noStrike">
                <a:solidFill>
                  <a:schemeClr val="dk1"/>
                </a:solidFill>
                <a:latin typeface="Segoe UI"/>
              </a:rPr>
              <a:t>●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object 8"/>
          <p:cNvSpPr/>
          <p:nvPr/>
        </p:nvSpPr>
        <p:spPr>
          <a:xfrm>
            <a:off x="2246760" y="6107400"/>
            <a:ext cx="12600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11"/>
              </a:spcBef>
            </a:pPr>
            <a:r>
              <a:rPr b="0" lang="pt-BR" sz="1300" spc="4" strike="noStrike">
                <a:solidFill>
                  <a:schemeClr val="dk1"/>
                </a:solidFill>
                <a:latin typeface="Segoe UI"/>
              </a:rPr>
              <a:t>●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object 9"/>
          <p:cNvSpPr/>
          <p:nvPr/>
        </p:nvSpPr>
        <p:spPr>
          <a:xfrm>
            <a:off x="2545200" y="1821240"/>
            <a:ext cx="7026480" cy="464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t">
            <a:spAutoFit/>
          </a:bodyPr>
          <a:p>
            <a:pPr marL="12600" defTabSz="914400">
              <a:lnSpc>
                <a:spcPct val="93000"/>
              </a:lnSpc>
              <a:spcBef>
                <a:spcPts val="354"/>
              </a:spcBef>
            </a:pPr>
            <a:r>
              <a:rPr b="0" lang="pt-BR" sz="2950" spc="-15" strike="noStrike">
                <a:solidFill>
                  <a:schemeClr val="dk1"/>
                </a:solidFill>
                <a:latin typeface="Arial MT"/>
              </a:rPr>
              <a:t>Aplicações</a:t>
            </a:r>
            <a:r>
              <a:rPr b="0" lang="pt-BR" sz="2950" spc="-12" strike="noStrike">
                <a:solidFill>
                  <a:schemeClr val="dk1"/>
                </a:solidFill>
                <a:latin typeface="Arial MT"/>
              </a:rPr>
              <a:t> que</a:t>
            </a:r>
            <a:r>
              <a:rPr b="0" lang="pt-BR" sz="2950" spc="-15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950" spc="-12" strike="noStrike">
                <a:solidFill>
                  <a:schemeClr val="dk1"/>
                </a:solidFill>
                <a:latin typeface="Arial MT"/>
              </a:rPr>
              <a:t>possuem </a:t>
            </a:r>
            <a:r>
              <a:rPr b="0" lang="pt-BR" sz="2950" spc="-15" strike="noStrike">
                <a:solidFill>
                  <a:schemeClr val="dk1"/>
                </a:solidFill>
                <a:latin typeface="Arial MT"/>
              </a:rPr>
              <a:t>linguagens </a:t>
            </a:r>
            <a:r>
              <a:rPr b="0" lang="pt-BR" sz="295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950" spc="-15" strike="noStrike">
                <a:solidFill>
                  <a:schemeClr val="dk1"/>
                </a:solidFill>
                <a:latin typeface="Arial MT"/>
              </a:rPr>
              <a:t>embutidas</a:t>
            </a:r>
            <a:r>
              <a:rPr b="0" lang="pt-BR" sz="2950" spc="-12" strike="noStrike">
                <a:solidFill>
                  <a:schemeClr val="dk1"/>
                </a:solidFill>
                <a:latin typeface="Arial MT"/>
              </a:rPr>
              <a:t> (construção </a:t>
            </a:r>
            <a:r>
              <a:rPr b="0" lang="pt-BR" sz="2950" spc="-15" strike="noStrike">
                <a:solidFill>
                  <a:schemeClr val="dk1"/>
                </a:solidFill>
                <a:latin typeface="Arial MT"/>
              </a:rPr>
              <a:t>de</a:t>
            </a:r>
            <a:r>
              <a:rPr b="0" lang="pt-BR" sz="2950" spc="-12" strike="noStrike">
                <a:solidFill>
                  <a:schemeClr val="dk1"/>
                </a:solidFill>
                <a:latin typeface="Arial MT"/>
              </a:rPr>
              <a:t> shells, </a:t>
            </a:r>
            <a:r>
              <a:rPr b="0" lang="pt-BR" sz="2950" spc="-7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950" spc="-12" strike="noStrike">
                <a:solidFill>
                  <a:schemeClr val="dk1"/>
                </a:solidFill>
                <a:latin typeface="Arial MT"/>
              </a:rPr>
              <a:t>interpretação</a:t>
            </a:r>
            <a:r>
              <a:rPr b="0" lang="pt-BR" sz="2950" spc="-15" strike="noStrike">
                <a:solidFill>
                  <a:schemeClr val="dk1"/>
                </a:solidFill>
                <a:latin typeface="Arial MT"/>
              </a:rPr>
              <a:t> de</a:t>
            </a:r>
            <a:r>
              <a:rPr b="0" lang="pt-BR" sz="295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950" spc="-15" strike="noStrike">
                <a:solidFill>
                  <a:schemeClr val="dk1"/>
                </a:solidFill>
                <a:latin typeface="Arial MT"/>
              </a:rPr>
              <a:t>comandos</a:t>
            </a:r>
            <a:r>
              <a:rPr b="0" lang="pt-BR" sz="2950" spc="-12" strike="noStrike">
                <a:solidFill>
                  <a:schemeClr val="dk1"/>
                </a:solidFill>
                <a:latin typeface="Arial MT"/>
              </a:rPr>
              <a:t> e macros);</a:t>
            </a:r>
            <a:endParaRPr b="0" lang="pt-BR" sz="2950" spc="-1" strike="noStrike">
              <a:solidFill>
                <a:srgbClr val="000000"/>
              </a:solidFill>
              <a:latin typeface="Arial"/>
            </a:endParaRPr>
          </a:p>
          <a:p>
            <a:pPr marL="12600" defTabSz="914400">
              <a:lnSpc>
                <a:spcPts val="3280"/>
              </a:lnSpc>
              <a:spcBef>
                <a:spcPts val="1366"/>
              </a:spcBef>
            </a:pPr>
            <a:r>
              <a:rPr b="0" lang="pt-BR" sz="2950" spc="-12" strike="noStrike">
                <a:solidFill>
                  <a:schemeClr val="dk1"/>
                </a:solidFill>
                <a:latin typeface="Arial MT"/>
              </a:rPr>
              <a:t>Geração</a:t>
            </a:r>
            <a:r>
              <a:rPr b="0" lang="pt-BR" sz="2950" spc="-2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950" spc="-12" strike="noStrike">
                <a:solidFill>
                  <a:schemeClr val="dk1"/>
                </a:solidFill>
                <a:latin typeface="Arial MT"/>
              </a:rPr>
              <a:t>de</a:t>
            </a:r>
            <a:r>
              <a:rPr b="0" lang="pt-BR" sz="2950" spc="-15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950" spc="-12" strike="noStrike">
                <a:solidFill>
                  <a:schemeClr val="dk1"/>
                </a:solidFill>
                <a:latin typeface="Arial MT"/>
              </a:rPr>
              <a:t>código a partir </a:t>
            </a:r>
            <a:r>
              <a:rPr b="0" lang="pt-BR" sz="2950" spc="-15" strike="noStrike">
                <a:solidFill>
                  <a:schemeClr val="dk1"/>
                </a:solidFill>
                <a:latin typeface="Arial MT"/>
              </a:rPr>
              <a:t>de</a:t>
            </a:r>
            <a:r>
              <a:rPr b="0" lang="pt-BR" sz="295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950" spc="-15" strike="noStrike">
                <a:solidFill>
                  <a:schemeClr val="dk1"/>
                </a:solidFill>
                <a:latin typeface="Arial MT"/>
              </a:rPr>
              <a:t>modelos</a:t>
            </a:r>
            <a:r>
              <a:rPr b="0" lang="pt-BR" sz="2950" spc="-7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950" spc="-15" strike="noStrike">
                <a:solidFill>
                  <a:schemeClr val="dk1"/>
                </a:solidFill>
                <a:latin typeface="Arial MT"/>
              </a:rPr>
              <a:t>de </a:t>
            </a:r>
            <a:r>
              <a:rPr b="0" lang="pt-BR" sz="2950" spc="-80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950" spc="-15" strike="noStrike">
                <a:solidFill>
                  <a:schemeClr val="dk1"/>
                </a:solidFill>
                <a:latin typeface="Arial MT"/>
              </a:rPr>
              <a:t>alto </a:t>
            </a:r>
            <a:r>
              <a:rPr b="0" lang="pt-BR" sz="2950" spc="-12" strike="noStrike">
                <a:solidFill>
                  <a:schemeClr val="dk1"/>
                </a:solidFill>
                <a:latin typeface="Arial MT"/>
              </a:rPr>
              <a:t>nível</a:t>
            </a:r>
            <a:r>
              <a:rPr b="0" lang="pt-BR" sz="2950" spc="-15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950" spc="-12" strike="noStrike">
                <a:solidFill>
                  <a:schemeClr val="dk1"/>
                </a:solidFill>
                <a:latin typeface="Arial MT"/>
              </a:rPr>
              <a:t>(UML-</a:t>
            </a:r>
            <a:r>
              <a:rPr b="0" lang="pt-BR" sz="2950" spc="-7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950" spc="-12" strike="noStrike">
                <a:solidFill>
                  <a:schemeClr val="dk1"/>
                </a:solidFill>
                <a:latin typeface="Arial MT"/>
              </a:rPr>
              <a:t>OO, </a:t>
            </a:r>
            <a:r>
              <a:rPr b="0" lang="pt-BR" sz="2950" spc="-15" strike="noStrike">
                <a:solidFill>
                  <a:schemeClr val="dk1"/>
                </a:solidFill>
                <a:latin typeface="Arial MT"/>
              </a:rPr>
              <a:t>MER</a:t>
            </a:r>
            <a:r>
              <a:rPr b="0" lang="pt-BR" sz="295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950" spc="-7" strike="noStrike">
                <a:solidFill>
                  <a:schemeClr val="dk1"/>
                </a:solidFill>
                <a:latin typeface="Arial MT"/>
              </a:rPr>
              <a:t>- </a:t>
            </a:r>
            <a:r>
              <a:rPr b="0" lang="pt-BR" sz="2950" spc="-12" strike="noStrike">
                <a:solidFill>
                  <a:schemeClr val="dk1"/>
                </a:solidFill>
                <a:latin typeface="Arial MT"/>
              </a:rPr>
              <a:t>SQL)</a:t>
            </a:r>
            <a:endParaRPr b="0" lang="pt-BR" sz="2950" spc="-1" strike="noStrike">
              <a:solidFill>
                <a:srgbClr val="000000"/>
              </a:solidFill>
              <a:latin typeface="Arial"/>
            </a:endParaRPr>
          </a:p>
          <a:p>
            <a:pPr marL="12600" defTabSz="914400">
              <a:lnSpc>
                <a:spcPts val="4581"/>
              </a:lnSpc>
              <a:spcBef>
                <a:spcPts val="60"/>
              </a:spcBef>
            </a:pPr>
            <a:r>
              <a:rPr b="0" lang="pt-BR" sz="2950" spc="-12" strike="noStrike">
                <a:solidFill>
                  <a:schemeClr val="dk1"/>
                </a:solidFill>
                <a:latin typeface="Arial MT"/>
              </a:rPr>
              <a:t>Conversão de formatos </a:t>
            </a:r>
            <a:r>
              <a:rPr b="0" lang="pt-BR" sz="2950" spc="-15" strike="noStrike">
                <a:solidFill>
                  <a:schemeClr val="dk1"/>
                </a:solidFill>
                <a:latin typeface="Arial MT"/>
              </a:rPr>
              <a:t>de </a:t>
            </a:r>
            <a:r>
              <a:rPr b="0" lang="pt-BR" sz="2950" spc="-12" strike="noStrike">
                <a:solidFill>
                  <a:schemeClr val="dk1"/>
                </a:solidFill>
                <a:latin typeface="Arial MT"/>
              </a:rPr>
              <a:t>arquivos; </a:t>
            </a:r>
            <a:r>
              <a:rPr b="0" lang="pt-BR" sz="2950" spc="-7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950" spc="-15" strike="noStrike">
                <a:solidFill>
                  <a:schemeClr val="dk1"/>
                </a:solidFill>
                <a:latin typeface="Arial MT"/>
              </a:rPr>
              <a:t>Manipulação de </a:t>
            </a:r>
            <a:r>
              <a:rPr b="0" lang="pt-BR" sz="2950" spc="-12" strike="noStrike">
                <a:solidFill>
                  <a:schemeClr val="dk1"/>
                </a:solidFill>
                <a:latin typeface="Arial MT"/>
              </a:rPr>
              <a:t>arquivos </a:t>
            </a:r>
            <a:r>
              <a:rPr b="0" lang="pt-BR" sz="2950" spc="-15" strike="noStrike">
                <a:solidFill>
                  <a:schemeClr val="dk1"/>
                </a:solidFill>
                <a:latin typeface="Arial MT"/>
              </a:rPr>
              <a:t>de </a:t>
            </a:r>
            <a:r>
              <a:rPr b="0" lang="pt-BR" sz="2950" spc="-12" strike="noStrike">
                <a:solidFill>
                  <a:schemeClr val="dk1"/>
                </a:solidFill>
                <a:latin typeface="Arial MT"/>
              </a:rPr>
              <a:t>configuração; </a:t>
            </a:r>
            <a:r>
              <a:rPr b="0" lang="pt-BR" sz="2950" spc="-80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950" spc="-12" strike="noStrike">
                <a:solidFill>
                  <a:schemeClr val="dk1"/>
                </a:solidFill>
                <a:latin typeface="Arial MT"/>
              </a:rPr>
              <a:t>Construção </a:t>
            </a:r>
            <a:r>
              <a:rPr b="0" lang="pt-BR" sz="2950" spc="-15" strike="noStrike">
                <a:solidFill>
                  <a:schemeClr val="dk1"/>
                </a:solidFill>
                <a:latin typeface="Arial MT"/>
              </a:rPr>
              <a:t>de </a:t>
            </a:r>
            <a:r>
              <a:rPr b="0" lang="pt-BR" sz="2950" spc="-12" strike="noStrike">
                <a:solidFill>
                  <a:schemeClr val="dk1"/>
                </a:solidFill>
                <a:latin typeface="Arial MT"/>
              </a:rPr>
              <a:t>tradutores automáticos; </a:t>
            </a:r>
            <a:r>
              <a:rPr b="0" lang="pt-BR" sz="2950" spc="-7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950" spc="-12" strike="noStrike">
                <a:solidFill>
                  <a:schemeClr val="dk1"/>
                </a:solidFill>
                <a:latin typeface="Arial MT"/>
              </a:rPr>
              <a:t>Mineração</a:t>
            </a:r>
            <a:r>
              <a:rPr b="0" lang="pt-BR" sz="2950" spc="-15" strike="noStrike">
                <a:solidFill>
                  <a:schemeClr val="dk1"/>
                </a:solidFill>
                <a:latin typeface="Arial MT"/>
              </a:rPr>
              <a:t> de</a:t>
            </a:r>
            <a:r>
              <a:rPr b="0" lang="pt-BR" sz="2950" spc="-12" strike="noStrike">
                <a:solidFill>
                  <a:schemeClr val="dk1"/>
                </a:solidFill>
                <a:latin typeface="Arial MT"/>
              </a:rPr>
              <a:t> texto;</a:t>
            </a:r>
            <a:endParaRPr b="0" lang="pt-BR" sz="29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64160" y="553680"/>
            <a:ext cx="7954920" cy="127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7298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Introdução</a:t>
            </a:r>
            <a:r>
              <a:rPr b="0" lang="pt-BR" sz="4400" spc="-4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1" strike="noStrike">
                <a:solidFill>
                  <a:schemeClr val="dk1"/>
                </a:solidFill>
                <a:latin typeface="Arial MT"/>
              </a:rPr>
              <a:t>à</a:t>
            </a:r>
            <a:r>
              <a:rPr b="0" lang="pt-BR" sz="4400" spc="-3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Compilação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object 3"/>
          <p:cNvSpPr/>
          <p:nvPr/>
        </p:nvSpPr>
        <p:spPr>
          <a:xfrm>
            <a:off x="2255400" y="1958400"/>
            <a:ext cx="135360" cy="23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1"/>
              </a:spcBef>
            </a:pPr>
            <a:r>
              <a:rPr b="0" lang="pt-BR" sz="1450" spc="-12" strike="noStrike">
                <a:solidFill>
                  <a:schemeClr val="dk1"/>
                </a:solidFill>
                <a:latin typeface="Segoe UI"/>
              </a:rPr>
              <a:t>●</a:t>
            </a:r>
            <a:endParaRPr b="0" lang="pt-BR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object 4"/>
          <p:cNvSpPr/>
          <p:nvPr/>
        </p:nvSpPr>
        <p:spPr>
          <a:xfrm>
            <a:off x="2553840" y="1651320"/>
            <a:ext cx="6494400" cy="283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2160" bIns="0" anchor="t">
            <a:spAutoFit/>
          </a:bodyPr>
          <a:p>
            <a:pPr marL="38160" defTabSz="914400">
              <a:lnSpc>
                <a:spcPct val="100000"/>
              </a:lnSpc>
              <a:spcBef>
                <a:spcPts val="1434"/>
              </a:spcBef>
            </a:pPr>
            <a:r>
              <a:rPr b="0" lang="pt-BR" sz="3200" spc="-1" strike="noStrike">
                <a:solidFill>
                  <a:schemeClr val="dk1"/>
                </a:solidFill>
                <a:latin typeface="Arial MT"/>
              </a:rPr>
              <a:t>O</a:t>
            </a:r>
            <a:r>
              <a:rPr b="0" lang="pt-BR" sz="3200" spc="-15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que</a:t>
            </a:r>
            <a:r>
              <a:rPr b="0" lang="pt-BR" sz="3200" spc="-2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1" strike="noStrike">
                <a:solidFill>
                  <a:schemeClr val="dk1"/>
                </a:solidFill>
                <a:latin typeface="Arial MT"/>
              </a:rPr>
              <a:t>é</a:t>
            </a:r>
            <a:r>
              <a:rPr b="0" lang="pt-BR" sz="3200" spc="-2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um</a:t>
            </a:r>
            <a:r>
              <a:rPr b="0" lang="pt-BR" sz="3200" spc="-2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compilador?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69800" indent="-324000" defTabSz="914400">
              <a:lnSpc>
                <a:spcPts val="3110"/>
              </a:lnSpc>
              <a:spcBef>
                <a:spcPts val="1485"/>
              </a:spcBef>
              <a:tabLst>
                <a:tab algn="l" pos="0"/>
              </a:tabLst>
            </a:pPr>
            <a:r>
              <a:rPr b="0" lang="pt-BR" sz="3150" spc="-1" strike="noStrike" baseline="8000">
                <a:solidFill>
                  <a:schemeClr val="dk1"/>
                </a:solidFill>
                <a:latin typeface="Segoe UI"/>
              </a:rPr>
              <a:t>–</a:t>
            </a:r>
            <a:r>
              <a:rPr b="0" lang="pt-BR" sz="3150" spc="-1" strike="noStrike" baseline="8000">
                <a:solidFill>
                  <a:schemeClr val="dk1"/>
                </a:solidFill>
                <a:latin typeface="Segoe UI"/>
              </a:rPr>
              <a:t>	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Compilador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é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um programa que lê um </a:t>
            </a:r>
            <a:r>
              <a:rPr b="0" lang="pt-BR" sz="2800" spc="-766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código escrito em </a:t>
            </a:r>
            <a:r>
              <a:rPr b="0" lang="pt-BR" sz="2800" spc="-12" strike="noStrike">
                <a:solidFill>
                  <a:schemeClr val="dk1"/>
                </a:solidFill>
                <a:latin typeface="Arial MT"/>
              </a:rPr>
              <a:t>uma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linguagem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(linguagem fonte)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e o traduz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para um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código equivalente em uma outra </a:t>
            </a:r>
            <a:r>
              <a:rPr b="0" lang="pt-BR" sz="2800" spc="-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linguagem</a:t>
            </a:r>
            <a:r>
              <a:rPr b="0" lang="pt-BR" sz="28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(linguagem</a:t>
            </a:r>
            <a:r>
              <a:rPr b="0" lang="pt-BR" sz="28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2800" spc="-7" strike="noStrike">
                <a:solidFill>
                  <a:schemeClr val="dk1"/>
                </a:solidFill>
                <a:latin typeface="Arial MT"/>
              </a:rPr>
              <a:t>alvo).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" name="object 5" descr=""/>
          <p:cNvPicPr/>
          <p:nvPr/>
        </p:nvPicPr>
        <p:blipFill>
          <a:blip r:embed="rId1"/>
          <a:stretch/>
        </p:blipFill>
        <p:spPr>
          <a:xfrm>
            <a:off x="0" y="4607640"/>
            <a:ext cx="2916720" cy="2948760"/>
          </a:xfrm>
          <a:prstGeom prst="rect">
            <a:avLst/>
          </a:prstGeom>
          <a:ln w="0">
            <a:noFill/>
          </a:ln>
        </p:spPr>
      </p:pic>
      <p:pic>
        <p:nvPicPr>
          <p:cNvPr id="79" name="object 6" descr=""/>
          <p:cNvPicPr/>
          <p:nvPr/>
        </p:nvPicPr>
        <p:blipFill>
          <a:blip r:embed="rId2"/>
          <a:stretch/>
        </p:blipFill>
        <p:spPr>
          <a:xfrm>
            <a:off x="4223880" y="4896000"/>
            <a:ext cx="5351400" cy="211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064160" y="553680"/>
            <a:ext cx="7954920" cy="127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7298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Introdução</a:t>
            </a:r>
            <a:r>
              <a:rPr b="0" lang="pt-BR" sz="4400" spc="-4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1" strike="noStrike">
                <a:solidFill>
                  <a:schemeClr val="dk1"/>
                </a:solidFill>
                <a:latin typeface="Arial MT"/>
              </a:rPr>
              <a:t>à</a:t>
            </a:r>
            <a:r>
              <a:rPr b="0" lang="pt-BR" sz="4400" spc="-3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Compilação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object 3"/>
          <p:cNvSpPr/>
          <p:nvPr/>
        </p:nvSpPr>
        <p:spPr>
          <a:xfrm>
            <a:off x="2255400" y="1958400"/>
            <a:ext cx="135360" cy="23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1"/>
              </a:spcBef>
            </a:pPr>
            <a:r>
              <a:rPr b="0" lang="pt-BR" sz="1450" spc="-12" strike="noStrike">
                <a:solidFill>
                  <a:schemeClr val="dk1"/>
                </a:solidFill>
                <a:latin typeface="Segoe UI"/>
              </a:rPr>
              <a:t>●</a:t>
            </a:r>
            <a:endParaRPr b="0" lang="pt-BR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object 4"/>
          <p:cNvSpPr/>
          <p:nvPr/>
        </p:nvSpPr>
        <p:spPr>
          <a:xfrm>
            <a:off x="2579400" y="1821240"/>
            <a:ext cx="6695640" cy="187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0" anchor="t">
            <a:spAutoFit/>
          </a:bodyPr>
          <a:p>
            <a:pPr marL="12600" defTabSz="914400">
              <a:lnSpc>
                <a:spcPts val="3589"/>
              </a:lnSpc>
              <a:spcBef>
                <a:spcPts val="425"/>
              </a:spcBef>
            </a:pPr>
            <a:r>
              <a:rPr b="0" lang="pt-BR" sz="3200" spc="-1" strike="noStrike">
                <a:solidFill>
                  <a:schemeClr val="dk1"/>
                </a:solidFill>
                <a:latin typeface="Arial MT"/>
              </a:rPr>
              <a:t>Um </a:t>
            </a: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interpretador não gera 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um </a:t>
            </a:r>
            <a:r>
              <a:rPr b="0" lang="pt-BR" sz="3200" spc="-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programa objeto, 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ele </a:t>
            </a:r>
            <a:r>
              <a:rPr b="0" lang="pt-BR" sz="3200" spc="-1" strike="noStrike">
                <a:solidFill>
                  <a:schemeClr val="dk1"/>
                </a:solidFill>
                <a:latin typeface="Arial MT"/>
              </a:rPr>
              <a:t>usa o </a:t>
            </a: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programa </a:t>
            </a:r>
            <a:r>
              <a:rPr b="0" lang="pt-BR" sz="3200" spc="-877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fonte </a:t>
            </a:r>
            <a:r>
              <a:rPr b="0" lang="pt-BR" sz="3200" spc="-1" strike="noStrike">
                <a:solidFill>
                  <a:schemeClr val="dk1"/>
                </a:solidFill>
                <a:latin typeface="Arial MT"/>
              </a:rPr>
              <a:t>e 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os </a:t>
            </a: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dados de entrada para 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gerar 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as saídas</a:t>
            </a: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do</a:t>
            </a:r>
            <a:r>
              <a:rPr b="0" lang="pt-BR" sz="3200" spc="-15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programa.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object 5" descr=""/>
          <p:cNvPicPr/>
          <p:nvPr/>
        </p:nvPicPr>
        <p:blipFill>
          <a:blip r:embed="rId1"/>
          <a:stretch/>
        </p:blipFill>
        <p:spPr>
          <a:xfrm>
            <a:off x="2603520" y="4521240"/>
            <a:ext cx="6469200" cy="210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64160" y="553680"/>
            <a:ext cx="7954920" cy="1274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7298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Introdução</a:t>
            </a:r>
            <a:r>
              <a:rPr b="0" lang="pt-BR" sz="4400" spc="-4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1" strike="noStrike">
                <a:solidFill>
                  <a:schemeClr val="dk1"/>
                </a:solidFill>
                <a:latin typeface="Arial MT"/>
              </a:rPr>
              <a:t>à</a:t>
            </a:r>
            <a:r>
              <a:rPr b="0" lang="pt-BR" sz="4400" spc="-32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4400" spc="-7" strike="noStrike">
                <a:solidFill>
                  <a:schemeClr val="dk1"/>
                </a:solidFill>
                <a:latin typeface="Arial MT"/>
              </a:rPr>
              <a:t>Compilação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5" name="object 3"/>
          <p:cNvSpPr/>
          <p:nvPr/>
        </p:nvSpPr>
        <p:spPr>
          <a:xfrm>
            <a:off x="2255400" y="1958400"/>
            <a:ext cx="135360" cy="23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1"/>
              </a:spcBef>
            </a:pPr>
            <a:r>
              <a:rPr b="0" lang="pt-BR" sz="1450" spc="-12" strike="noStrike">
                <a:solidFill>
                  <a:schemeClr val="dk1"/>
                </a:solidFill>
                <a:latin typeface="Segoe UI"/>
              </a:rPr>
              <a:t>●</a:t>
            </a:r>
            <a:endParaRPr b="0" lang="pt-BR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object 4"/>
          <p:cNvSpPr/>
          <p:nvPr/>
        </p:nvSpPr>
        <p:spPr>
          <a:xfrm>
            <a:off x="2579400" y="1821240"/>
            <a:ext cx="5979960" cy="96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0" anchor="t">
            <a:spAutoFit/>
          </a:bodyPr>
          <a:p>
            <a:pPr marL="12600" defTabSz="914400">
              <a:lnSpc>
                <a:spcPts val="3589"/>
              </a:lnSpc>
              <a:spcBef>
                <a:spcPts val="425"/>
              </a:spcBef>
            </a:pP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Algumas linguagens, 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como Java, </a:t>
            </a:r>
            <a:r>
              <a:rPr b="0" lang="pt-BR" sz="3200" spc="-877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usam</a:t>
            </a:r>
            <a:r>
              <a:rPr b="0" lang="pt-BR" sz="3200" spc="-15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7" strike="noStrike">
                <a:solidFill>
                  <a:schemeClr val="dk1"/>
                </a:solidFill>
                <a:latin typeface="Arial MT"/>
              </a:rPr>
              <a:t>um</a:t>
            </a: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 modelo</a:t>
            </a:r>
            <a:r>
              <a:rPr b="0" lang="pt-BR" sz="3200" spc="-21" strike="noStrike">
                <a:solidFill>
                  <a:schemeClr val="dk1"/>
                </a:solidFill>
                <a:latin typeface="Arial MT"/>
              </a:rPr>
              <a:t> </a:t>
            </a:r>
            <a:r>
              <a:rPr b="0" lang="pt-BR" sz="3200" spc="-12" strike="noStrike">
                <a:solidFill>
                  <a:schemeClr val="dk1"/>
                </a:solidFill>
                <a:latin typeface="Arial MT"/>
              </a:rPr>
              <a:t>híbrido.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object 5" descr=""/>
          <p:cNvPicPr/>
          <p:nvPr/>
        </p:nvPicPr>
        <p:blipFill>
          <a:blip r:embed="rId1"/>
          <a:stretch/>
        </p:blipFill>
        <p:spPr>
          <a:xfrm>
            <a:off x="3096360" y="3094920"/>
            <a:ext cx="4857480" cy="338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1776</TotalTime>
  <Application>LibreOffice/24.2.3.2$Windows_X86_64 LibreOffice_project/433d9c2ded56988e8a90e6b2e771ee4e6a5ab2ba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2024-08-01T05:23:30Z</dcterms:created>
  <dc:creator/>
  <dc:description/>
  <dc:language>pt-BR</dc:language>
  <cp:lastModifiedBy/>
  <dcterms:modified xsi:type="dcterms:W3CDTF">2024-08-06T20:59:07Z</dcterms:modified>
  <cp:revision>11</cp:revision>
  <dc:subject/>
  <dc:title>Instituto Federal do Maranhão  Campus Imperatriz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2017-02-09T21:00:00Z</vt:filetime>
  </property>
  <property fmtid="{D5CDD505-2E9C-101B-9397-08002B2CF9AE}" pid="3" name="Creator">
    <vt:lpwstr>Impress</vt:lpwstr>
  </property>
  <property fmtid="{D5CDD505-2E9C-101B-9397-08002B2CF9AE}" pid="4" name="ICV">
    <vt:lpwstr>16A88FF8314A4AF89D56EA6AD9CF62ED_12</vt:lpwstr>
  </property>
  <property fmtid="{D5CDD505-2E9C-101B-9397-08002B2CF9AE}" pid="5" name="KSOProductBuildVer">
    <vt:lpwstr>1046-12.2.0.17153</vt:lpwstr>
  </property>
  <property fmtid="{D5CDD505-2E9C-101B-9397-08002B2CF9AE}" pid="6" name="LastSaved">
    <vt:filetime>2017-02-09T21:00:00Z</vt:filetime>
  </property>
  <property fmtid="{D5CDD505-2E9C-101B-9397-08002B2CF9AE}" pid="7" name="PresentationFormat">
    <vt:lpwstr>On-screen Show (4:3)</vt:lpwstr>
  </property>
  <property fmtid="{D5CDD505-2E9C-101B-9397-08002B2CF9AE}" pid="8" name="Slides">
    <vt:r8>25</vt:r8>
  </property>
</Properties>
</file>