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71" r:id="rId8"/>
    <p:sldId id="276" r:id="rId9"/>
    <p:sldId id="274" r:id="rId10"/>
    <p:sldId id="275" r:id="rId11"/>
    <p:sldId id="264" r:id="rId12"/>
    <p:sldId id="272" r:id="rId13"/>
    <p:sldId id="273" r:id="rId14"/>
    <p:sldId id="270" r:id="rId15"/>
    <p:sldId id="265" r:id="rId16"/>
    <p:sldId id="266" r:id="rId17"/>
    <p:sldId id="267" r:id="rId18"/>
    <p:sldId id="268" r:id="rId19"/>
    <p:sldId id="269" r:id="rId20"/>
    <p:sldId id="278" r:id="rId21"/>
    <p:sldId id="279" r:id="rId22"/>
  </p:sldIdLst>
  <p:sldSz cx="9144000" cy="6858000" type="screen4x3"/>
  <p:notesSz cx="6858000" cy="9144000"/>
  <p:embeddedFontLst>
    <p:embeddedFont>
      <p:font typeface="Calibri" panose="020F0502020204030204"/>
      <p:regular r:id="rId27"/>
      <p:bold r:id="rId28"/>
      <p:italic r:id="rId29"/>
      <p:boldItalic r:id="rId30"/>
    </p:embeddedFont>
    <p:embeddedFont>
      <p:font typeface="Quattrocento Sans" panose="020B0502050000020003"/>
      <p:regular r:id="rId31"/>
      <p:bold r:id="rId32"/>
      <p:italic r:id="rId33"/>
      <p:boldItalic r:id="rId34"/>
    </p:embeddedFont>
    <p:embeddedFont>
      <p:font typeface="Bookman Old Style" panose="02050604050505020204"/>
      <p:regular r:id="rId35"/>
      <p:bold r:id="rId36"/>
      <p:italic r:id="rId37"/>
    </p:embeddedFont>
    <p:embeddedFont>
      <p:font typeface="Quattrocento Sans" panose="020B0502050000020003" charset="0"/>
      <p:regular r:id="rId38"/>
      <p:bold r:id="rId39"/>
      <p:italic r:id="rId40"/>
      <p:boldItalic r:id="rId41"/>
    </p:embeddedFont>
    <p:embeddedFont>
      <p:font typeface="Chiller" panose="04020404031007020602" pitchFamily="82" charset="0"/>
      <p:regular r:id="rId42"/>
    </p:embeddedFont>
    <p:embeddedFont>
      <p:font typeface="Algerian" panose="04020705040A02060702" pitchFamily="8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mmali ashish"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5F8092C-0FE7-4037-97D5-A9C5B5D4B5A0}" styleName="Table_0">
    <a:wholeTbl>
      <a:tcTxStyle>
        <a:srgbClr val="000000"/>
        <a:latin typeface="Arial"/>
        <a:ea typeface="Arial"/>
        <a:cs typeface="Arial"/>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B4BA17-C967-47E6-BCD9-F79CBC34947D}" styleName="Table_1">
    <a:wholeTbl>
      <a:tcTxStyle>
        <a:schemeClr val="dk1"/>
        <a:latin typeface="Calibri"/>
        <a:ea typeface="Calibri"/>
        <a:cs typeface="Calibri"/>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40000"/>
            </a:schemeClr>
          </a:solidFill>
        </a:fill>
      </a:tcStyle>
    </a:band1H>
    <a:band2H>
      <a:tcTxStyle/>
      <a:tcStyle>
        <a:tcBdr/>
      </a:tcStyle>
    </a:band2H>
    <a:band1V>
      <a:tcTxStyle/>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fill>
          <a:solidFill>
            <a:schemeClr val="accent3">
              <a:alpha val="40000"/>
            </a:schemeClr>
          </a:solidFill>
        </a:fill>
      </a:tcStyle>
    </a:band1V>
    <a:band2V>
      <a:tcTxStyle/>
      <a:tcStyle>
        <a:tcBdr/>
      </a:tcStyle>
    </a:band2V>
    <a:lastCol>
      <a:tcTxStyle b="on"/>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a:schemeClr val="lt1"/>
        <a:latin typeface="Calibri"/>
        <a:ea typeface="Calibri"/>
        <a:cs typeface="Calibri"/>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0" autoAdjust="0"/>
    <p:restoredTop sz="94630" autoAdjust="0"/>
  </p:normalViewPr>
  <p:slideViewPr>
    <p:cSldViewPr snapToGrid="0">
      <p:cViewPr>
        <p:scale>
          <a:sx n="80" d="100"/>
          <a:sy n="80" d="100"/>
        </p:scale>
        <p:origin x="-1555" y="-14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7.fntdata"/><Relationship Id="rId42" Type="http://schemas.openxmlformats.org/officeDocument/2006/relationships/font" Target="fonts/font16.fntdata"/><Relationship Id="rId41" Type="http://schemas.openxmlformats.org/officeDocument/2006/relationships/font" Target="fonts/font15.fntdata"/><Relationship Id="rId40" Type="http://schemas.openxmlformats.org/officeDocument/2006/relationships/font" Target="fonts/font14.fntdata"/><Relationship Id="rId4" Type="http://schemas.openxmlformats.org/officeDocument/2006/relationships/notesMaster" Target="notesMasters/notesMaster1.xml"/><Relationship Id="rId39" Type="http://schemas.openxmlformats.org/officeDocument/2006/relationships/font" Target="fonts/font13.fntdata"/><Relationship Id="rId38" Type="http://schemas.openxmlformats.org/officeDocument/2006/relationships/font" Target="fonts/font12.fntdata"/><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79" name="Google Shape;7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400"/>
              <a:buFont typeface="Arial" panose="020B0604020202020204"/>
              <a:buNone/>
            </a:pPr>
            <a:fld id="{00000000-1234-1234-1234-123412341234}" type="slidenum">
              <a:rPr lang="en-US" sz="1400">
                <a:latin typeface="Arial" panose="020B0604020202020204"/>
                <a:ea typeface="Arial" panose="020B0604020202020204"/>
                <a:cs typeface="Arial" panose="020B0604020202020204"/>
                <a:sym typeface="Arial" panose="020B0604020202020204"/>
              </a:rPr>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above mentioned are 80</a:t>
            </a:r>
            <a:r>
              <a:rPr lang="en-IN" baseline="0" dirty="0" smtClean="0"/>
              <a:t> different class labels (objects) used for Training.. Training Data was taken from COCO – dataset 2014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Now</a:t>
            </a:r>
            <a:r>
              <a:rPr lang="en-IN" baseline="0" dirty="0" smtClean="0"/>
              <a:t> when the User clicks the button “ Run the </a:t>
            </a:r>
            <a:r>
              <a:rPr lang="en-IN" baseline="0" dirty="0" err="1" smtClean="0"/>
              <a:t>Progamme</a:t>
            </a:r>
            <a:r>
              <a:rPr lang="en-IN" baseline="0" dirty="0" smtClean="0"/>
              <a:t>” the output image gets displayed on “Show the detected </a:t>
            </a:r>
            <a:r>
              <a:rPr lang="en-IN" baseline="0" dirty="0" err="1" smtClean="0"/>
              <a:t>img</a:t>
            </a:r>
            <a:r>
              <a:rPr lang="en-IN" baseline="0" dirty="0" smtClean="0"/>
              <a:t>” frame.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This running</a:t>
            </a:r>
            <a:r>
              <a:rPr lang="en-IN" baseline="0" dirty="0" smtClean="0"/>
              <a:t> of the Program things happen in the backend in any Python compiler like IDLE python or PYCHARM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9"/>
        <p:cNvGrpSpPr/>
        <p:nvPr/>
      </p:nvGrpSpPr>
      <p:grpSpPr>
        <a:xfrm>
          <a:off x="0" y="0"/>
          <a:ext cx="0" cy="0"/>
          <a:chOff x="0" y="0"/>
          <a:chExt cx="0" cy="0"/>
        </a:xfrm>
      </p:grpSpPr>
      <p:pic>
        <p:nvPicPr>
          <p:cNvPr id="20" name="Google Shape;20;p2" descr="C:\Users\DELL\Downloads\Slider__00 (2).png"/>
          <p:cNvPicPr preferRelativeResize="0"/>
          <p:nvPr/>
        </p:nvPicPr>
        <p:blipFill rotWithShape="1">
          <a:blip r:embed="rId2"/>
          <a:srcRect t="82887"/>
          <a:stretch>
            <a:fillRect/>
          </a:stretch>
        </p:blipFill>
        <p:spPr>
          <a:xfrm>
            <a:off x="0" y="5638800"/>
            <a:ext cx="9144000" cy="1219200"/>
          </a:xfrm>
          <a:prstGeom prst="rect">
            <a:avLst/>
          </a:prstGeom>
          <a:noFill/>
          <a:ln>
            <a:noFill/>
          </a:ln>
        </p:spPr>
      </p:pic>
      <p:sp>
        <p:nvSpPr>
          <p:cNvPr id="21" name="Google Shape;21;p2"/>
          <p:cNvSpPr txBox="1">
            <a:spLocks noGrp="1"/>
          </p:cNvSpPr>
          <p:nvPr>
            <p:ph type="ctrTitle"/>
          </p:nvPr>
        </p:nvSpPr>
        <p:spPr>
          <a:xfrm>
            <a:off x="685800" y="2130428"/>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2"/>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28" name="Google Shape;28;p3"/>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29" name="Google Shape;2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panose="020F050202020403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a:spLocks noGrp="1"/>
          </p:cNvSpPr>
          <p:nvPr>
            <p:ph type="body" idx="1"/>
          </p:nvPr>
        </p:nvSpPr>
        <p:spPr>
          <a:xfrm>
            <a:off x="457200" y="1535113"/>
            <a:ext cx="4040188" cy="6397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5" name="Google Shape;35;p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36" name="Google Shape;36;p4"/>
          <p:cNvSpPr txBox="1">
            <a:spLocks noGrp="1"/>
          </p:cNvSpPr>
          <p:nvPr>
            <p:ph type="body" idx="3"/>
          </p:nvPr>
        </p:nvSpPr>
        <p:spPr>
          <a:xfrm>
            <a:off x="4645029" y="1535113"/>
            <a:ext cx="4041775" cy="6397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7" name="Google Shape;37;p4"/>
          <p:cNvSpPr txBox="1">
            <a:spLocks noGrp="1"/>
          </p:cNvSpPr>
          <p:nvPr>
            <p:ph type="body" idx="4"/>
          </p:nvPr>
        </p:nvSpPr>
        <p:spPr>
          <a:xfrm>
            <a:off x="4645029"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38" name="Google Shape;3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6"/>
        <p:cNvGrpSpPr/>
        <p:nvPr/>
      </p:nvGrpSpPr>
      <p:grpSpPr>
        <a:xfrm>
          <a:off x="0" y="0"/>
          <a:ext cx="0" cy="0"/>
          <a:chOff x="0" y="0"/>
          <a:chExt cx="0" cy="0"/>
        </a:xfrm>
      </p:grpSpPr>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4" y="273049"/>
            <a:ext cx="3008313" cy="116205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a:spLocks noGrp="1"/>
          </p:cNvSpPr>
          <p:nvPr>
            <p:ph type="body" idx="1"/>
          </p:nvPr>
        </p:nvSpPr>
        <p:spPr>
          <a:xfrm>
            <a:off x="3575050" y="273053"/>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3" name="Google Shape;53;p7"/>
          <p:cNvSpPr txBox="1">
            <a:spLocks noGrp="1"/>
          </p:cNvSpPr>
          <p:nvPr>
            <p:ph type="body" idx="2"/>
          </p:nvPr>
        </p:nvSpPr>
        <p:spPr>
          <a:xfrm>
            <a:off x="457204"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4" name="Google Shape;5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792288" y="4800601"/>
            <a:ext cx="5486400" cy="56673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Google Shape;60;p8"/>
          <p:cNvSpPr txBox="1">
            <a:spLocks noGrp="1"/>
          </p:cNvSpPr>
          <p:nvPr>
            <p:ph type="body" idx="1"/>
          </p:nvPr>
        </p:nvSpPr>
        <p:spPr>
          <a:xfrm>
            <a:off x="1792288" y="5367339"/>
            <a:ext cx="5486400" cy="8048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a:spLocks noGrp="1"/>
          </p:cNvSpPr>
          <p:nvPr>
            <p:ph type="body" idx="1"/>
          </p:nvPr>
        </p:nvSpPr>
        <p:spPr>
          <a:xfrm rot="5400000">
            <a:off x="2309018"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67" name="Google Shape;6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rot="5400000">
            <a:off x="4732337" y="2171703"/>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a:spLocks noGrp="1"/>
          </p:cNvSpPr>
          <p:nvPr>
            <p:ph type="body" idx="1"/>
          </p:nvPr>
        </p:nvSpPr>
        <p:spPr>
          <a:xfrm rot="5400000">
            <a:off x="541338" y="19050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3" name="Google Shape;73;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 descr="C:\Users\DELL\Downloads\Slider__00 (2).png"/>
          <p:cNvPicPr preferRelativeResize="0"/>
          <p:nvPr/>
        </p:nvPicPr>
        <p:blipFill rotWithShape="1">
          <a:blip r:embed="rId10"/>
          <a:srcRect t="82887"/>
          <a:stretch>
            <a:fillRect/>
          </a:stretch>
        </p:blipFill>
        <p:spPr>
          <a:xfrm>
            <a:off x="0" y="5638800"/>
            <a:ext cx="9144000" cy="1219200"/>
          </a:xfrm>
          <a:prstGeom prst="rect">
            <a:avLst/>
          </a:prstGeom>
          <a:noFill/>
          <a:ln>
            <a:noFill/>
          </a:ln>
        </p:spPr>
      </p:pic>
      <p:sp>
        <p:nvSpPr>
          <p:cNvPr id="16" name="Google Shape;16;p1"/>
          <p:cNvSpPr txBox="1"/>
          <p:nvPr/>
        </p:nvSpPr>
        <p:spPr>
          <a:xfrm>
            <a:off x="4800600" y="6567488"/>
            <a:ext cx="21336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800"/>
              <a:buFont typeface="Calibri" panose="020F0502020204030204"/>
              <a:buNone/>
            </a:pPr>
            <a:r>
              <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t>12/24/2018</a:t>
            </a:r>
            <a:endPar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1"/>
          <p:cNvSpPr txBox="1"/>
          <p:nvPr/>
        </p:nvSpPr>
        <p:spPr>
          <a:xfrm>
            <a:off x="6934200" y="6586538"/>
            <a:ext cx="21336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800"/>
              <a:buFont typeface="Calibri" panose="020F0502020204030204"/>
              <a:buNone/>
            </a:pPr>
            <a:fld id="{00000000-1234-1234-1234-123412341234}" type="slidenum">
              <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8" name="Google Shape;18;p1" descr="C:\Users\DELL\Downloads\Slider__00 (3).png"/>
          <p:cNvPicPr preferRelativeResize="0"/>
          <p:nvPr/>
        </p:nvPicPr>
        <p:blipFill rotWithShape="1">
          <a:blip r:embed="rId11"/>
          <a:srcRect b="74998"/>
          <a:stretch>
            <a:fillRect/>
          </a:stretch>
        </p:blipFill>
        <p:spPr>
          <a:xfrm>
            <a:off x="0" y="-228600"/>
            <a:ext cx="9144000" cy="1676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ctrTitle"/>
          </p:nvPr>
        </p:nvSpPr>
        <p:spPr>
          <a:xfrm>
            <a:off x="228600" y="857250"/>
            <a:ext cx="8351874" cy="1135200"/>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Arial" panose="020B0604020202020204"/>
              <a:buNone/>
            </a:pPr>
            <a:r>
              <a:rPr lang="en-US" sz="2800" b="1" dirty="0">
                <a:solidFill>
                  <a:srgbClr val="17365D"/>
                </a:solidFill>
              </a:rPr>
              <a:t>  </a:t>
            </a:r>
            <a:br>
              <a:rPr lang="en-US" sz="2800" b="1" dirty="0">
                <a:solidFill>
                  <a:srgbClr val="17365D"/>
                </a:solidFill>
              </a:rPr>
            </a:br>
            <a:br>
              <a:rPr lang="en-US" sz="28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8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800" b="1"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​Multi Object </a:t>
            </a:r>
            <a:r>
              <a:rPr lang="en-US" sz="2800" b="1"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Recognition for Visually-Impaired People Using </a:t>
            </a:r>
            <a:r>
              <a:rPr lang="en-US" sz="2800" b="1"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br>
              <a:rPr lang="en-US" sz="2800" b="1" i="1" dirty="0" smtClean="0">
                <a:solidFill>
                  <a:schemeClr val="dk1"/>
                </a:solidFill>
              </a:rPr>
            </a:br>
            <a:b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800" b="1" dirty="0">
              <a:solidFill>
                <a:srgbClr val="17365D"/>
              </a:solidFill>
            </a:endParaRPr>
          </a:p>
        </p:txBody>
      </p:sp>
      <p:sp>
        <p:nvSpPr>
          <p:cNvPr id="82" name="Google Shape;82;p11"/>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panose="020B0604020202020204"/>
              <a:buNone/>
            </a:pPr>
            <a:r>
              <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DEPARTMENT OF CSE</a:t>
            </a:r>
            <a:endPar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 name="Google Shape;83;p11"/>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a:t>Date</a:t>
            </a:r>
            <a:endParaRPr lang="en-US"/>
          </a:p>
        </p:txBody>
      </p:sp>
      <p:sp>
        <p:nvSpPr>
          <p:cNvPr id="84" name="Google Shape;84;p11"/>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1200"/>
              <a:buNone/>
            </a:pPr>
            <a:fld id="{00000000-1234-1234-1234-123412341234}" type="slidenum">
              <a:rPr lang="en-US"/>
            </a:fld>
            <a:endParaRPr lang="en-US"/>
          </a:p>
        </p:txBody>
      </p:sp>
      <p:sp>
        <p:nvSpPr>
          <p:cNvPr id="85" name="Google Shape;85;p11"/>
          <p:cNvSpPr txBox="1"/>
          <p:nvPr/>
        </p:nvSpPr>
        <p:spPr>
          <a:xfrm>
            <a:off x="228600" y="2181225"/>
            <a:ext cx="8382000" cy="43608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2000"/>
              <a:buFont typeface="Arial" panose="020B0604020202020204"/>
              <a:buNone/>
            </a:pPr>
            <a:r>
              <a:rPr lang="en-US" sz="2000" b="1" i="0" u="none" strike="noStrike" cap="none" dirty="0">
                <a:solidFill>
                  <a:srgbClr val="002060"/>
                </a:solidFill>
                <a:latin typeface="Calibri" panose="020F0502020204030204"/>
                <a:ea typeface="Calibri" panose="020F0502020204030204"/>
                <a:cs typeface="Calibri" panose="020F0502020204030204"/>
                <a:sym typeface="Calibri" panose="020F0502020204030204"/>
              </a:rPr>
              <a:t>Area/ </a:t>
            </a:r>
            <a:r>
              <a:rPr lang="en-US" sz="2000" b="1" i="0" u="none" strike="noStrike" cap="none" dirty="0" smtClean="0">
                <a:solidFill>
                  <a:srgbClr val="002060"/>
                </a:solidFill>
                <a:latin typeface="Calibri" panose="020F0502020204030204"/>
                <a:ea typeface="Calibri" panose="020F0502020204030204"/>
                <a:cs typeface="Calibri" panose="020F0502020204030204"/>
                <a:sym typeface="Calibri" panose="020F0502020204030204"/>
              </a:rPr>
              <a:t>Specialization:</a:t>
            </a:r>
            <a:r>
              <a:rPr lang="en-US" sz="2000" b="1" dirty="0">
                <a:solidFill>
                  <a:srgbClr val="002060"/>
                </a:solidFill>
                <a:latin typeface="Calibri" panose="020F0502020204030204"/>
                <a:ea typeface="Calibri" panose="020F0502020204030204"/>
                <a:cs typeface="Calibri" panose="020F0502020204030204"/>
                <a:sym typeface="Calibri" panose="020F0502020204030204"/>
              </a:rPr>
              <a:t> </a:t>
            </a:r>
            <a:r>
              <a:rPr lang="en-US" sz="2000" dirty="0" smtClean="0">
                <a:solidFill>
                  <a:srgbClr val="002060"/>
                </a:solidFill>
                <a:latin typeface="Calibri" panose="020F0502020204030204"/>
                <a:ea typeface="Calibri" panose="020F0502020204030204"/>
                <a:cs typeface="Calibri" panose="020F0502020204030204"/>
                <a:sym typeface="Calibri" panose="020F0502020204030204"/>
              </a:rPr>
              <a:t>Machine Learning</a:t>
            </a:r>
            <a:endParaRPr sz="2000" i="0" u="none" strike="noStrike" cap="none" dirty="0">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Clr>
                <a:srgbClr val="000000"/>
              </a:buClr>
              <a:buSzPts val="2000"/>
              <a:buFont typeface="Arial" panose="020B0604020202020204"/>
              <a:buNone/>
            </a:pPr>
            <a:r>
              <a:rPr lang="en-US"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Project Type</a:t>
            </a:r>
            <a:r>
              <a:rPr lang="en-US" sz="2000" b="1"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200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Academic Main project</a:t>
            </a:r>
            <a:endParaRPr sz="20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743200" marR="0" lvl="0" indent="457200" algn="l" rtl="0">
              <a:spcBef>
                <a:spcPts val="0"/>
              </a:spcBef>
              <a:spcAft>
                <a:spcPts val="0"/>
              </a:spcAft>
              <a:buClr>
                <a:srgbClr val="000000"/>
              </a:buClr>
              <a:buSzPts val="2000"/>
              <a:buFont typeface="Arial" panose="020B0604020202020204"/>
              <a:buNone/>
            </a:pPr>
            <a:r>
              <a:rPr lang="en-US" sz="2000" b="1" i="0" u="sng" strike="noStrike" cap="none" dirty="0">
                <a:solidFill>
                  <a:srgbClr val="974806"/>
                </a:solidFill>
                <a:latin typeface="Bookman Old Style" panose="02050604050505020204"/>
                <a:ea typeface="Bookman Old Style" panose="02050604050505020204"/>
                <a:cs typeface="Bookman Old Style" panose="02050604050505020204"/>
                <a:sym typeface="Bookman Old Style" panose="02050604050505020204"/>
              </a:rPr>
              <a:t> BATCH-No 32</a:t>
            </a: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r>
              <a:rPr lang="en-US" sz="2000" b="1" i="0" u="none" strike="noStrike" cap="none" dirty="0">
                <a:solidFill>
                  <a:srgbClr val="FF0000"/>
                </a:solidFill>
                <a:latin typeface="Arial" panose="020B0604020202020204"/>
                <a:ea typeface="Arial" panose="020B0604020202020204"/>
                <a:cs typeface="Arial" panose="020B0604020202020204"/>
                <a:sym typeface="Arial" panose="020B06040202020202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464820" marR="0" lvl="0" indent="-464820" algn="l" rtl="0">
              <a:spcBef>
                <a:spcPts val="0"/>
              </a:spcBef>
              <a:spcAft>
                <a:spcPts val="0"/>
              </a:spcAft>
              <a:buClr>
                <a:srgbClr val="000000"/>
              </a:buClr>
              <a:buSzPts val="2000"/>
              <a:buFont typeface="Arial" panose="020B0604020202020204"/>
              <a:buNone/>
            </a:pPr>
            <a:r>
              <a:rPr lang="en-US" sz="2000" b="1" i="0" u="none" strike="noStrike" cap="none" dirty="0">
                <a:solidFill>
                  <a:srgbClr val="FF0000"/>
                </a:solidFill>
                <a:latin typeface="Arial" panose="020B0604020202020204"/>
                <a:ea typeface="Arial" panose="020B0604020202020204"/>
                <a:cs typeface="Arial" panose="020B0604020202020204"/>
                <a:sym typeface="Arial" panose="020B0604020202020204"/>
              </a:rPr>
              <a:t>								                                     		</a:t>
            </a:r>
            <a:r>
              <a:rPr lang="en-US" sz="2000" b="1" i="0" u="none" strike="noStrike" cap="none" dirty="0" smtClean="0">
                <a:solidFill>
                  <a:srgbClr val="FF0000"/>
                </a:solidFill>
                <a:latin typeface="Arial" panose="020B0604020202020204"/>
                <a:ea typeface="Arial" panose="020B0604020202020204"/>
                <a:cs typeface="Arial" panose="020B0604020202020204"/>
                <a:sym typeface="Arial" panose="020B0604020202020204"/>
              </a:rPr>
              <a:t>Project Guide : </a:t>
            </a:r>
            <a:r>
              <a:rPr lang="en-US" sz="2000" b="1" i="0" u="none" strike="noStrike" cap="none" dirty="0">
                <a:solidFill>
                  <a:srgbClr val="FF0000"/>
                </a:solidFill>
                <a:latin typeface="Arial" panose="020B0604020202020204"/>
                <a:ea typeface="Arial" panose="020B0604020202020204"/>
                <a:cs typeface="Arial" panose="020B0604020202020204"/>
                <a:sym typeface="Arial" panose="020B0604020202020204"/>
              </a:rPr>
              <a:t>​Mr.​ </a:t>
            </a:r>
            <a:r>
              <a:rPr lang="en-US" sz="2000" b="1" i="0" u="none" strike="noStrike" cap="none" dirty="0" err="1">
                <a:solidFill>
                  <a:srgbClr val="FF0000"/>
                </a:solidFill>
                <a:latin typeface="Arial" panose="020B0604020202020204"/>
                <a:ea typeface="Arial" panose="020B0604020202020204"/>
                <a:cs typeface="Arial" panose="020B0604020202020204"/>
                <a:sym typeface="Arial" panose="020B0604020202020204"/>
              </a:rPr>
              <a:t>B.Vamsi</a:t>
            </a:r>
            <a:r>
              <a:rPr lang="en-US" sz="2000" b="1" i="0" u="none" strike="noStrike" cap="none" dirty="0">
                <a:solidFill>
                  <a:srgbClr val="FF0000"/>
                </a:solidFill>
                <a:latin typeface="Arial" panose="020B0604020202020204"/>
                <a:ea typeface="Arial" panose="020B0604020202020204"/>
                <a:cs typeface="Arial" panose="020B0604020202020204"/>
                <a:sym typeface="Arial" panose="020B0604020202020204"/>
              </a:rPr>
              <a:t>  </a:t>
            </a:r>
            <a:endParaRPr sz="20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464820" marR="0" lvl="0" indent="-464820" algn="l" rtl="0">
              <a:spcBef>
                <a:spcPts val="0"/>
              </a:spcBef>
              <a:spcAft>
                <a:spcPts val="0"/>
              </a:spcAft>
              <a:buClr>
                <a:schemeClr val="dk1"/>
              </a:buClr>
              <a:buSzPts val="1100"/>
              <a:buFont typeface="Arial" panose="020B0604020202020204"/>
              <a:buNone/>
            </a:pPr>
            <a:r>
              <a:rPr lang="en-US" sz="2000" b="1" i="0" u="none" strike="noStrike" cap="none" dirty="0">
                <a:solidFill>
                  <a:srgbClr val="FF0000"/>
                </a:solidFill>
                <a:latin typeface="Arial" panose="020B0604020202020204"/>
                <a:ea typeface="Arial" panose="020B0604020202020204"/>
                <a:cs typeface="Arial" panose="020B0604020202020204"/>
                <a:sym typeface="Arial" panose="020B0604020202020204"/>
              </a:rPr>
              <a:t> </a:t>
            </a:r>
            <a:endParaRPr sz="20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465455" marR="0" lvl="0" indent="-465455" algn="l" rtl="0">
              <a:spcBef>
                <a:spcPts val="0"/>
              </a:spcBef>
              <a:spcAft>
                <a:spcPts val="0"/>
              </a:spcAft>
              <a:buClr>
                <a:srgbClr val="000000"/>
              </a:buClr>
              <a:buSzPts val="2000"/>
              <a:buFont typeface="Arial" panose="020B0604020202020204"/>
              <a:buNone/>
            </a:pPr>
            <a:endParaRPr sz="2000" b="1" dirty="0">
              <a:solidFill>
                <a:srgbClr val="FF0000"/>
              </a:solidFill>
            </a:endParaRPr>
          </a:p>
          <a:p>
            <a:pPr marL="465455" marR="0" lvl="0" indent="-465455" algn="l" rtl="0">
              <a:spcBef>
                <a:spcPts val="0"/>
              </a:spcBef>
              <a:spcAft>
                <a:spcPts val="0"/>
              </a:spcAft>
              <a:buClr>
                <a:srgbClr val="000000"/>
              </a:buClr>
              <a:buSzPts val="1800"/>
              <a:buFont typeface="Arial" panose="020B0604020202020204"/>
              <a:buNone/>
            </a:pPr>
            <a:r>
              <a:rPr lang="en-US" sz="1800" b="1"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endParaRPr sz="1400" b="1" i="0" u="none" strike="noStrike" cap="none" dirty="0">
              <a:solidFill>
                <a:srgbClr val="002060"/>
              </a:solidFill>
              <a:latin typeface="Calibri" panose="020F0502020204030204"/>
              <a:ea typeface="Calibri" panose="020F0502020204030204"/>
              <a:cs typeface="Calibri" panose="020F0502020204030204"/>
              <a:sym typeface="Calibri" panose="020F0502020204030204"/>
            </a:endParaRPr>
          </a:p>
        </p:txBody>
      </p:sp>
      <p:sp>
        <p:nvSpPr>
          <p:cNvPr id="86" name="Google Shape;86;p11"/>
          <p:cNvSpPr txBox="1"/>
          <p:nvPr/>
        </p:nvSpPr>
        <p:spPr>
          <a:xfrm>
            <a:off x="4648200" y="268288"/>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panose="020B0502050000020003"/>
              <a:buNone/>
            </a:pPr>
            <a:r>
              <a:rPr lang="en-US"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DRC-1</a:t>
            </a:r>
            <a:endParaRPr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 name="Google Shape;87;p11"/>
          <p:cNvSpPr txBox="1"/>
          <p:nvPr/>
        </p:nvSpPr>
        <p:spPr>
          <a:xfrm>
            <a:off x="0" y="0"/>
            <a:ext cx="1828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panose="020B0502050000020003"/>
              <a:buNone/>
            </a:pPr>
            <a:r>
              <a:rPr lang="en-US"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Title Slide</a:t>
            </a:r>
            <a:endParaRPr lang="en-US"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graphicFrame>
        <p:nvGraphicFramePr>
          <p:cNvPr id="88" name="Google Shape;88;p11"/>
          <p:cNvGraphicFramePr/>
          <p:nvPr/>
        </p:nvGraphicFramePr>
        <p:xfrm>
          <a:off x="361011" y="3367552"/>
          <a:ext cx="8219463" cy="1912735"/>
        </p:xfrm>
        <a:graphic>
          <a:graphicData uri="http://schemas.openxmlformats.org/drawingml/2006/table">
            <a:tbl>
              <a:tblPr firstRow="1" bandRow="1">
                <a:noFill/>
                <a:tableStyleId>{45F8092C-0FE7-4037-97D5-A9C5B5D4B5A0}</a:tableStyleId>
              </a:tblPr>
              <a:tblGrid>
                <a:gridCol w="2039600"/>
                <a:gridCol w="3396175"/>
                <a:gridCol w="2783688"/>
              </a:tblGrid>
              <a:tr h="498165">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dirty="0"/>
                        <a:t>REGISTER </a:t>
                      </a:r>
                      <a:r>
                        <a:rPr lang="en-US" sz="1600" u="none" strike="noStrike" cap="none" dirty="0" smtClean="0"/>
                        <a:t>NUMBERS</a:t>
                      </a:r>
                      <a:endParaRPr sz="1600" b="0" u="none" strike="noStrike" cap="none" dirty="0"/>
                    </a:p>
                  </a:txBody>
                  <a:tcPr marL="91450" marR="91450" marT="45725" marB="45725">
                    <a:solidFill>
                      <a:srgbClr val="E5B8B7"/>
                    </a:solidFill>
                  </a:tcP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a:t>NAME OF STUDENTS</a:t>
                      </a:r>
                      <a:endParaRPr sz="1600" b="0" u="none" strike="noStrike" cap="none"/>
                    </a:p>
                  </a:txBody>
                  <a:tcPr marL="91450" marR="91450" marT="45725" marB="45725">
                    <a:solidFill>
                      <a:srgbClr val="00B0F0"/>
                    </a:solidFill>
                  </a:tcP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dirty="0"/>
                        <a:t>NO OF MEETINGS WITH GUIDE</a:t>
                      </a:r>
                      <a:endParaRPr sz="1600" b="0" u="none" strike="noStrike" cap="none"/>
                    </a:p>
                  </a:txBody>
                  <a:tcPr marL="91450" marR="91450" marT="45725" marB="45725"/>
                </a:tc>
              </a:tr>
              <a:tr h="1333605">
                <a:tc>
                  <a:txBody>
                    <a:bodyPr/>
                    <a:lstStyle/>
                    <a:p>
                      <a:pPr marL="0" lvl="0" indent="0" algn="l" rtl="0">
                        <a:spcBef>
                          <a:spcPts val="0"/>
                        </a:spcBef>
                        <a:spcAft>
                          <a:spcPts val="0"/>
                        </a:spcAft>
                        <a:buClr>
                          <a:schemeClr val="dk1"/>
                        </a:buClr>
                        <a:buSzPts val="1400"/>
                        <a:buFont typeface="Arial" panose="020B0604020202020204"/>
                        <a:buNone/>
                      </a:pPr>
                      <a:r>
                        <a:rPr lang="en-US" dirty="0" smtClean="0">
                          <a:solidFill>
                            <a:schemeClr val="dk1"/>
                          </a:solidFill>
                        </a:rPr>
                        <a:t>16L31A05E4</a:t>
                      </a:r>
                      <a:endParaRPr lang="en-US" dirty="0" smtClean="0">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dirty="0" smtClean="0"/>
                        <a:t>16L31A05E7</a:t>
                      </a:r>
                      <a:endParaRPr lang="en-US" dirty="0" smtClean="0"/>
                    </a:p>
                    <a:p>
                      <a:pPr marL="0" lvl="0" indent="0" algn="l" rtl="0">
                        <a:spcBef>
                          <a:spcPts val="0"/>
                        </a:spcBef>
                        <a:spcAft>
                          <a:spcPts val="0"/>
                        </a:spcAft>
                        <a:buClr>
                          <a:schemeClr val="dk1"/>
                        </a:buClr>
                        <a:buSzPts val="1400"/>
                        <a:buFont typeface="Arial" panose="020B0604020202020204"/>
                        <a:buNone/>
                      </a:pPr>
                      <a:r>
                        <a:rPr lang="en-US" dirty="0" smtClean="0">
                          <a:solidFill>
                            <a:schemeClr val="dk1"/>
                          </a:solidFill>
                        </a:rPr>
                        <a:t>16L31A05H5</a:t>
                      </a:r>
                      <a:endParaRPr lang="en-US" dirty="0" smtClean="0">
                        <a:solidFill>
                          <a:schemeClr val="dk1"/>
                        </a:solidFill>
                      </a:endParaRPr>
                    </a:p>
                    <a:p>
                      <a:pPr marL="0" lvl="0" indent="0" algn="l" rtl="0">
                        <a:spcBef>
                          <a:spcPts val="0"/>
                        </a:spcBef>
                        <a:spcAft>
                          <a:spcPts val="0"/>
                        </a:spcAft>
                        <a:buClr>
                          <a:schemeClr val="dk1"/>
                        </a:buClr>
                        <a:buSzPts val="1400"/>
                        <a:buFont typeface="Arial" panose="020B0604020202020204"/>
                        <a:buNone/>
                      </a:pPr>
                      <a:r>
                        <a:rPr lang="en-US" dirty="0" smtClean="0">
                          <a:solidFill>
                            <a:schemeClr val="dk1"/>
                          </a:solidFill>
                        </a:rPr>
                        <a:t>16L31A05C7</a:t>
                      </a:r>
                      <a:endParaRPr lang="en-US" dirty="0" smtClean="0">
                        <a:solidFill>
                          <a:schemeClr val="dk1"/>
                        </a:solidFill>
                      </a:endParaRPr>
                    </a:p>
                    <a:p>
                      <a:pPr marL="0" lvl="0" indent="0" algn="l" rtl="0">
                        <a:spcBef>
                          <a:spcPts val="0"/>
                        </a:spcBef>
                        <a:spcAft>
                          <a:spcPts val="0"/>
                        </a:spcAft>
                        <a:buClr>
                          <a:schemeClr val="dk1"/>
                        </a:buClr>
                        <a:buSzPts val="1400"/>
                        <a:buFont typeface="Arial" panose="020B0604020202020204"/>
                        <a:buNone/>
                      </a:pPr>
                      <a:endParaRPr lang="en-US" dirty="0" smtClean="0">
                        <a:solidFill>
                          <a:schemeClr val="dk1"/>
                        </a:solidFill>
                      </a:endParaRPr>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chemeClr val="dk1"/>
                        </a:buClr>
                        <a:buSzPts val="1400"/>
                        <a:buFont typeface="Calibri" panose="020F0502020204030204"/>
                        <a:buNone/>
                      </a:pPr>
                      <a:r>
                        <a:rPr lang="en-US" b="1" dirty="0"/>
                        <a:t>K.V.K </a:t>
                      </a:r>
                      <a:r>
                        <a:rPr lang="en-US" b="1" dirty="0" smtClean="0"/>
                        <a:t>VARMA</a:t>
                      </a:r>
                      <a:endParaRPr lang="en-US" b="1" dirty="0" smtClean="0"/>
                    </a:p>
                    <a:p>
                      <a:pPr marL="0" marR="0" lvl="0" indent="0" algn="l" rtl="0">
                        <a:lnSpc>
                          <a:spcPct val="100000"/>
                        </a:lnSpc>
                        <a:spcBef>
                          <a:spcPts val="0"/>
                        </a:spcBef>
                        <a:spcAft>
                          <a:spcPts val="0"/>
                        </a:spcAft>
                        <a:buClr>
                          <a:srgbClr val="000000"/>
                        </a:buClr>
                        <a:buSzPts val="1400"/>
                        <a:buFont typeface="Arial" panose="020B0604020202020204"/>
                        <a:buNone/>
                      </a:pPr>
                      <a:r>
                        <a:rPr lang="en-US" b="1" dirty="0" smtClean="0">
                          <a:latin typeface="Calibri" panose="020F0502020204030204"/>
                          <a:ea typeface="Calibri" panose="020F0502020204030204"/>
                          <a:cs typeface="Calibri" panose="020F0502020204030204"/>
                          <a:sym typeface="Calibri" panose="020F0502020204030204"/>
                        </a:rPr>
                        <a:t>BOMMALI SNEHASHISH</a:t>
                      </a:r>
                      <a:endParaRPr lang="en-US" b="1" dirty="0" smtClean="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b="1" dirty="0" smtClean="0">
                          <a:latin typeface="Calibri" panose="020F0502020204030204"/>
                          <a:ea typeface="Calibri" panose="020F0502020204030204"/>
                          <a:cs typeface="Calibri" panose="020F0502020204030204"/>
                          <a:sym typeface="Calibri" panose="020F0502020204030204"/>
                        </a:rPr>
                        <a:t>S.V.S RAMESH</a:t>
                      </a:r>
                      <a:endParaRPr lang="en-US" b="1" dirty="0" smtClean="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b="1" dirty="0" smtClean="0">
                          <a:latin typeface="Calibri" panose="020F0502020204030204"/>
                          <a:ea typeface="Calibri" panose="020F0502020204030204"/>
                          <a:cs typeface="Calibri" panose="020F0502020204030204"/>
                          <a:sym typeface="Calibri" panose="020F0502020204030204"/>
                        </a:rPr>
                        <a:t>CH.B.V PRAVEEN</a:t>
                      </a:r>
                      <a:endParaRPr lang="en-US" b="1" dirty="0" smtClean="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400"/>
                        <a:buFont typeface="Calibri" panose="020F0502020204030204"/>
                        <a:buNone/>
                      </a:pPr>
                      <a:endParaRPr b="1"/>
                    </a:p>
                  </a:txBody>
                  <a:tcPr marL="91450" marR="91450" marT="45725" marB="45725">
                    <a:solidFill>
                      <a:srgbClr val="CCC0D9"/>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dirty="0" smtClean="0">
                          <a:latin typeface="Calibri" panose="020F0502020204030204"/>
                          <a:ea typeface="Calibri" panose="020F0502020204030204"/>
                          <a:cs typeface="Calibri" panose="020F0502020204030204"/>
                          <a:sym typeface="Calibri" panose="020F0502020204030204"/>
                        </a:rPr>
                        <a:t>25</a:t>
                      </a:r>
                      <a:endParaRPr lang="en-US" dirty="0" smtClean="0">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dirty="0" smtClean="0">
                          <a:latin typeface="Calibri" panose="020F0502020204030204"/>
                          <a:ea typeface="Calibri" panose="020F0502020204030204"/>
                          <a:cs typeface="Calibri" panose="020F0502020204030204"/>
                          <a:sym typeface="Calibri" panose="020F0502020204030204"/>
                        </a:rPr>
                        <a:t>25</a:t>
                      </a:r>
                      <a:endParaRPr lang="en-US" dirty="0" smtClean="0">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dirty="0" smtClean="0">
                          <a:latin typeface="Calibri" panose="020F0502020204030204"/>
                          <a:ea typeface="Calibri" panose="020F0502020204030204"/>
                          <a:cs typeface="Calibri" panose="020F0502020204030204"/>
                          <a:sym typeface="Calibri" panose="020F0502020204030204"/>
                        </a:rPr>
                        <a:t>23</a:t>
                      </a:r>
                      <a:endParaRPr lang="en-US" dirty="0" smtClean="0">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dirty="0" smtClean="0">
                          <a:latin typeface="Calibri" panose="020F0502020204030204"/>
                          <a:ea typeface="Calibri" panose="020F0502020204030204"/>
                          <a:cs typeface="Calibri" panose="020F0502020204030204"/>
                          <a:sym typeface="Calibri" panose="020F0502020204030204"/>
                        </a:rPr>
                        <a:t>10</a:t>
                      </a:r>
                      <a:endParaRPr lang="en-US" dirty="0" smtClean="0">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dirty="0">
                        <a:latin typeface="Calibri" panose="020F0502020204030204"/>
                        <a:ea typeface="Calibri" panose="020F0502020204030204"/>
                        <a:cs typeface="Calibri" panose="020F0502020204030204"/>
                        <a:sym typeface="Calibri" panose="020F0502020204030204"/>
                      </a:endParaRPr>
                    </a:p>
                  </a:txBody>
                  <a:tcPr marL="91450" marR="91450" marT="45725" marB="45725">
                    <a:solidFill>
                      <a:srgbClr val="8CB3E3"/>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67350" cy="742950"/>
          </a:xfrm>
        </p:spPr>
        <p:txBody>
          <a:bodyPr/>
          <a:lstStyle/>
          <a:p>
            <a:r>
              <a:rPr lang="en-IN" sz="2800" dirty="0" smtClean="0">
                <a:solidFill>
                  <a:schemeClr val="bg1"/>
                </a:solidFill>
                <a:latin typeface="Quattrocento Sans" panose="020B0502050000020003" charset="0"/>
              </a:rPr>
              <a:t>Graphical work flow ( </a:t>
            </a:r>
            <a:r>
              <a:rPr lang="en-IN" sz="2800" dirty="0" err="1" smtClean="0">
                <a:solidFill>
                  <a:schemeClr val="bg1"/>
                </a:solidFill>
                <a:latin typeface="Quattrocento Sans" panose="020B0502050000020003" charset="0"/>
              </a:rPr>
              <a:t>Uml</a:t>
            </a:r>
            <a:r>
              <a:rPr lang="en-IN" sz="2800" dirty="0" smtClean="0">
                <a:solidFill>
                  <a:schemeClr val="bg1"/>
                </a:solidFill>
                <a:latin typeface="Quattrocento Sans" panose="020B0502050000020003" charset="0"/>
              </a:rPr>
              <a:t> </a:t>
            </a:r>
            <a:r>
              <a:rPr lang="en-IN" sz="2800" dirty="0" err="1" smtClean="0">
                <a:solidFill>
                  <a:schemeClr val="bg1"/>
                </a:solidFill>
                <a:latin typeface="Quattrocento Sans" panose="020B0502050000020003" charset="0"/>
              </a:rPr>
              <a:t>diag</a:t>
            </a:r>
            <a:r>
              <a:rPr lang="en-IN" sz="2800" dirty="0" smtClean="0">
                <a:solidFill>
                  <a:schemeClr val="bg1"/>
                </a:solidFill>
                <a:latin typeface="Quattrocento Sans" panose="020B0502050000020003" charset="0"/>
              </a:rPr>
              <a:t>)</a:t>
            </a:r>
            <a:endParaRPr lang="en-US" sz="2800" dirty="0">
              <a:solidFill>
                <a:schemeClr val="bg1"/>
              </a:solidFill>
              <a:latin typeface="Quattrocento Sans" panose="020B0502050000020003" charset="0"/>
            </a:endParaRPr>
          </a:p>
        </p:txBody>
      </p:sp>
      <p:sp>
        <p:nvSpPr>
          <p:cNvPr id="3" name="Text Placeholder 2"/>
          <p:cNvSpPr>
            <a:spLocks noGrp="1"/>
          </p:cNvSpPr>
          <p:nvPr>
            <p:ph type="body" idx="1"/>
          </p:nvPr>
        </p:nvSpPr>
        <p:spPr>
          <a:xfrm>
            <a:off x="133350" y="857251"/>
            <a:ext cx="4362450" cy="5268914"/>
          </a:xfrm>
        </p:spPr>
        <p:txBody>
          <a:bodyPr/>
          <a:lstStyle/>
          <a:p>
            <a:r>
              <a:rPr lang="en-IN" dirty="0" smtClean="0"/>
              <a:t>Class Diagram</a:t>
            </a:r>
            <a:endParaRPr lang="en-US" dirty="0"/>
          </a:p>
        </p:txBody>
      </p:sp>
      <p:sp>
        <p:nvSpPr>
          <p:cNvPr id="4" name="Text Placeholder 3"/>
          <p:cNvSpPr>
            <a:spLocks noGrp="1"/>
          </p:cNvSpPr>
          <p:nvPr>
            <p:ph type="body" idx="2"/>
          </p:nvPr>
        </p:nvSpPr>
        <p:spPr>
          <a:xfrm>
            <a:off x="4438651" y="847725"/>
            <a:ext cx="4705350" cy="5734050"/>
          </a:xfrm>
        </p:spPr>
        <p:txBody>
          <a:bodyPr/>
          <a:lstStyle/>
          <a:p>
            <a:r>
              <a:rPr lang="en-IN" dirty="0" smtClean="0"/>
              <a:t>Use case Diagram</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p:cNvPicPr/>
          <p:nvPr/>
        </p:nvPicPr>
        <p:blipFill>
          <a:blip r:embed="rId1">
            <a:extLst>
              <a:ext uri="{28A0092B-C50C-407E-A947-70E740481C1C}">
                <a14:useLocalDpi xmlns:a14="http://schemas.microsoft.com/office/drawing/2010/main" val="0"/>
              </a:ext>
            </a:extLst>
          </a:blip>
          <a:stretch>
            <a:fillRect/>
          </a:stretch>
        </p:blipFill>
        <p:spPr>
          <a:xfrm>
            <a:off x="205740" y="1682115"/>
            <a:ext cx="4251960" cy="4937760"/>
          </a:xfrm>
          <a:prstGeom prst="rect">
            <a:avLst/>
          </a:prstGeom>
        </p:spPr>
      </p:pic>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467225" y="1533525"/>
            <a:ext cx="4552950" cy="5029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24500" cy="762000"/>
          </a:xfrm>
        </p:spPr>
        <p:txBody>
          <a:bodyPr/>
          <a:lstStyle/>
          <a:p>
            <a:r>
              <a:rPr lang="en-IN" sz="2800" dirty="0" smtClean="0">
                <a:solidFill>
                  <a:schemeClr val="bg1"/>
                </a:solidFill>
                <a:latin typeface="Quattrocento Sans" panose="020B0502050000020003" charset="0"/>
              </a:rPr>
              <a:t>Graphical work flow ( </a:t>
            </a:r>
            <a:r>
              <a:rPr lang="en-IN" sz="2800" dirty="0" err="1" smtClean="0">
                <a:solidFill>
                  <a:schemeClr val="bg1"/>
                </a:solidFill>
                <a:latin typeface="Quattrocento Sans" panose="020B0502050000020003" charset="0"/>
              </a:rPr>
              <a:t>Uml</a:t>
            </a:r>
            <a:r>
              <a:rPr lang="en-IN" sz="2800" dirty="0" smtClean="0">
                <a:solidFill>
                  <a:schemeClr val="bg1"/>
                </a:solidFill>
                <a:latin typeface="Quattrocento Sans" panose="020B0502050000020003" charset="0"/>
              </a:rPr>
              <a:t> </a:t>
            </a:r>
            <a:r>
              <a:rPr lang="en-IN" sz="2800" dirty="0" err="1" smtClean="0">
                <a:solidFill>
                  <a:schemeClr val="bg1"/>
                </a:solidFill>
                <a:latin typeface="Quattrocento Sans" panose="020B0502050000020003" charset="0"/>
              </a:rPr>
              <a:t>diag</a:t>
            </a:r>
            <a:r>
              <a:rPr lang="en-IN" sz="2800" dirty="0" smtClean="0">
                <a:solidFill>
                  <a:schemeClr val="bg1"/>
                </a:solidFill>
                <a:latin typeface="Quattrocento Sans" panose="020B0502050000020003" charset="0"/>
              </a:rPr>
              <a:t>)</a:t>
            </a:r>
            <a:endParaRPr lang="en-US" sz="2800" dirty="0"/>
          </a:p>
        </p:txBody>
      </p:sp>
      <p:sp>
        <p:nvSpPr>
          <p:cNvPr id="3" name="Text Placeholder 2"/>
          <p:cNvSpPr>
            <a:spLocks noGrp="1"/>
          </p:cNvSpPr>
          <p:nvPr>
            <p:ph type="body" idx="1"/>
          </p:nvPr>
        </p:nvSpPr>
        <p:spPr>
          <a:xfrm>
            <a:off x="123825" y="885825"/>
            <a:ext cx="4371975" cy="5638800"/>
          </a:xfrm>
        </p:spPr>
        <p:txBody>
          <a:bodyPr/>
          <a:lstStyle/>
          <a:p>
            <a:r>
              <a:rPr lang="en-IN" dirty="0" smtClean="0"/>
              <a:t>Sequence diagram</a:t>
            </a:r>
            <a:endParaRPr lang="en-US" dirty="0"/>
          </a:p>
        </p:txBody>
      </p:sp>
      <p:sp>
        <p:nvSpPr>
          <p:cNvPr id="4" name="Text Placeholder 3"/>
          <p:cNvSpPr>
            <a:spLocks noGrp="1"/>
          </p:cNvSpPr>
          <p:nvPr>
            <p:ph type="body" idx="2"/>
          </p:nvPr>
        </p:nvSpPr>
        <p:spPr>
          <a:xfrm>
            <a:off x="4514849" y="876301"/>
            <a:ext cx="4505325" cy="5648324"/>
          </a:xfrm>
        </p:spPr>
        <p:txBody>
          <a:bodyPr/>
          <a:lstStyle/>
          <a:p>
            <a:r>
              <a:rPr lang="en-IN" dirty="0" err="1" smtClean="0"/>
              <a:t>Colloboration</a:t>
            </a:r>
            <a:r>
              <a:rPr lang="en-IN" dirty="0" smtClean="0"/>
              <a:t> diagram</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p:cNvPicPr/>
          <p:nvPr/>
        </p:nvPicPr>
        <p:blipFill>
          <a:blip r:embed="rId1">
            <a:extLst>
              <a:ext uri="{28A0092B-C50C-407E-A947-70E740481C1C}">
                <a14:useLocalDpi xmlns:a14="http://schemas.microsoft.com/office/drawing/2010/main" val="0"/>
              </a:ext>
            </a:extLst>
          </a:blip>
          <a:stretch>
            <a:fillRect/>
          </a:stretch>
        </p:blipFill>
        <p:spPr>
          <a:xfrm>
            <a:off x="188595" y="1516380"/>
            <a:ext cx="4440555" cy="5036820"/>
          </a:xfrm>
          <a:prstGeom prst="rect">
            <a:avLst/>
          </a:prstGeom>
        </p:spPr>
      </p:pic>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419600" y="1495425"/>
            <a:ext cx="4724400" cy="5057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962025"/>
            <a:ext cx="8429625" cy="5164139"/>
          </a:xfrm>
        </p:spPr>
        <p:txBody>
          <a:bodyPr/>
          <a:lstStyle/>
          <a:p>
            <a:pPr>
              <a:buNone/>
            </a:pPr>
            <a:r>
              <a:rPr lang="en-IN" sz="9600" dirty="0" smtClean="0">
                <a:latin typeface="Chiller" panose="04020404031007020602" pitchFamily="82" charset="0"/>
              </a:rPr>
              <a:t>      </a:t>
            </a:r>
            <a:endParaRPr lang="en-IN" sz="9600" dirty="0" smtClean="0">
              <a:latin typeface="Chiller" panose="04020404031007020602" pitchFamily="82" charset="0"/>
            </a:endParaRPr>
          </a:p>
          <a:p>
            <a:pPr>
              <a:buNone/>
            </a:pPr>
            <a:r>
              <a:rPr lang="en-IN" sz="9600" dirty="0" smtClean="0">
                <a:latin typeface="Chiller" panose="04020404031007020602" pitchFamily="82" charset="0"/>
              </a:rPr>
              <a:t>     </a:t>
            </a:r>
            <a:r>
              <a:rPr lang="en-IN" sz="9600" dirty="0" smtClean="0">
                <a:solidFill>
                  <a:srgbClr val="FF0000"/>
                </a:solidFill>
                <a:latin typeface="Algerian" panose="04020705040A02060702" pitchFamily="82" charset="0"/>
              </a:rPr>
              <a:t>Output </a:t>
            </a:r>
            <a:endParaRPr lang="en-US" sz="9600" dirty="0">
              <a:solidFill>
                <a:srgbClr val="FF0000"/>
              </a:solidFill>
              <a:latin typeface="Algerian" panose="04020705040A02060702" pitchFamily="8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53075" cy="657225"/>
          </a:xfrm>
        </p:spPr>
        <p:txBody>
          <a:bodyPr/>
          <a:lstStyle/>
          <a:p>
            <a:r>
              <a:rPr lang="en-IN" sz="2800" dirty="0" smtClean="0">
                <a:solidFill>
                  <a:schemeClr val="bg1"/>
                </a:solidFill>
                <a:latin typeface="Quattrocento Sans" panose="020B0502050000020003" charset="0"/>
              </a:rPr>
              <a:t>Home Screen</a:t>
            </a:r>
            <a:endParaRPr lang="en-US" sz="2800" dirty="0">
              <a:solidFill>
                <a:schemeClr val="bg1"/>
              </a:solidFill>
              <a:latin typeface="Quattrocento Sans" panose="020B0502050000020003"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image16.jpeg"/>
          <p:cNvPicPr/>
          <p:nvPr/>
        </p:nvPicPr>
        <p:blipFill>
          <a:blip r:embed="rId1" cstate="print">
            <a:extLst>
              <a:ext uri="{28A0092B-C50C-407E-A947-70E740481C1C}">
                <a14:useLocalDpi xmlns:a14="http://schemas.microsoft.com/office/drawing/2010/main" val="0"/>
              </a:ext>
            </a:extLst>
          </a:blip>
          <a:stretch>
            <a:fillRect/>
          </a:stretch>
        </p:blipFill>
        <p:spPr>
          <a:xfrm>
            <a:off x="219075" y="971550"/>
            <a:ext cx="8696325" cy="53149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05450" cy="733425"/>
          </a:xfrm>
        </p:spPr>
        <p:txBody>
          <a:bodyPr/>
          <a:lstStyle/>
          <a:p>
            <a:r>
              <a:rPr lang="en-IN" sz="2800" dirty="0" err="1" smtClean="0">
                <a:solidFill>
                  <a:schemeClr val="bg1"/>
                </a:solidFill>
                <a:latin typeface="Quattrocento Sans" panose="020B0502050000020003" charset="0"/>
              </a:rPr>
              <a:t>Dispalying</a:t>
            </a:r>
            <a:r>
              <a:rPr lang="en-IN" sz="2800" dirty="0" smtClean="0">
                <a:solidFill>
                  <a:schemeClr val="bg1"/>
                </a:solidFill>
                <a:latin typeface="Quattrocento Sans" panose="020B0502050000020003" charset="0"/>
              </a:rPr>
              <a:t> Input-Image</a:t>
            </a:r>
            <a:endParaRPr lang="en-US" sz="2800" dirty="0">
              <a:solidFill>
                <a:schemeClr val="bg1"/>
              </a:solidFill>
              <a:latin typeface="Quattrocento Sans" panose="020B0502050000020003"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209550" y="1000125"/>
            <a:ext cx="8715375" cy="541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543550" cy="723900"/>
          </a:xfrm>
        </p:spPr>
        <p:txBody>
          <a:bodyPr/>
          <a:lstStyle/>
          <a:p>
            <a:r>
              <a:rPr lang="en-IN" sz="2800" dirty="0" smtClean="0">
                <a:solidFill>
                  <a:schemeClr val="bg1"/>
                </a:solidFill>
                <a:latin typeface="Quattrocento Sans" panose="020B0502050000020003" charset="0"/>
              </a:rPr>
              <a:t>Running the </a:t>
            </a:r>
            <a:r>
              <a:rPr lang="en-IN" sz="2800" dirty="0" err="1" smtClean="0">
                <a:solidFill>
                  <a:schemeClr val="bg1"/>
                </a:solidFill>
                <a:latin typeface="Quattrocento Sans" panose="020B0502050000020003" charset="0"/>
              </a:rPr>
              <a:t>Progamme</a:t>
            </a:r>
            <a:endParaRPr lang="en-US" sz="2800" dirty="0">
              <a:solidFill>
                <a:schemeClr val="bg1"/>
              </a:solidFill>
              <a:latin typeface="Quattrocento Sans" panose="020B0502050000020003"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4" name="Picture 3"/>
          <p:cNvPicPr/>
          <p:nvPr/>
        </p:nvPicPr>
        <p:blipFill>
          <a:blip r:embed="rId1" cstate="print">
            <a:extLst>
              <a:ext uri="{28A0092B-C50C-407E-A947-70E740481C1C}">
                <a14:useLocalDpi xmlns:a14="http://schemas.microsoft.com/office/drawing/2010/main" val="0"/>
              </a:ext>
            </a:extLst>
          </a:blip>
          <a:stretch>
            <a:fillRect/>
          </a:stretch>
        </p:blipFill>
        <p:spPr>
          <a:xfrm>
            <a:off x="200025" y="1076324"/>
            <a:ext cx="8782050" cy="5267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72125" cy="781050"/>
          </a:xfrm>
        </p:spPr>
        <p:txBody>
          <a:bodyPr/>
          <a:lstStyle/>
          <a:p>
            <a:r>
              <a:rPr lang="en-IN" sz="1800" dirty="0" smtClean="0">
                <a:solidFill>
                  <a:schemeClr val="bg1"/>
                </a:solidFill>
                <a:latin typeface="Quattrocento Sans" panose="020B0502050000020003" charset="0"/>
              </a:rPr>
              <a:t>Displaying the Result   ( Detected  Image with bounding boxes)</a:t>
            </a:r>
            <a:endParaRPr lang="en-US" sz="1800" dirty="0">
              <a:solidFill>
                <a:schemeClr val="bg1"/>
              </a:solidFill>
              <a:latin typeface="Quattrocento Sans" panose="020B0502050000020003"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219074" y="1143000"/>
            <a:ext cx="8639175" cy="5276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57825" cy="733425"/>
          </a:xfrm>
        </p:spPr>
        <p:txBody>
          <a:bodyPr/>
          <a:lstStyle/>
          <a:p>
            <a:r>
              <a:rPr lang="en-IN" sz="2800" dirty="0" smtClean="0">
                <a:solidFill>
                  <a:schemeClr val="bg1"/>
                </a:solidFill>
                <a:latin typeface="Quattrocento Sans" panose="020B0502050000020003" charset="0"/>
              </a:rPr>
              <a:t>Playing the  AUDIO output</a:t>
            </a:r>
            <a:endParaRPr lang="en-US" sz="2800" dirty="0">
              <a:solidFill>
                <a:schemeClr val="bg1"/>
              </a:solidFill>
              <a:latin typeface="Quattrocento Sans" panose="020B0502050000020003"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4" name="Picture 3"/>
          <p:cNvPicPr/>
          <p:nvPr/>
        </p:nvPicPr>
        <p:blipFill>
          <a:blip r:embed="rId1" cstate="print">
            <a:extLst>
              <a:ext uri="{28A0092B-C50C-407E-A947-70E740481C1C}">
                <a14:useLocalDpi xmlns:a14="http://schemas.microsoft.com/office/drawing/2010/main" val="0"/>
              </a:ext>
            </a:extLst>
          </a:blip>
          <a:stretch>
            <a:fillRect/>
          </a:stretch>
        </p:blipFill>
        <p:spPr>
          <a:xfrm>
            <a:off x="200025" y="942974"/>
            <a:ext cx="8515350" cy="52673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ctrTitle"/>
          </p:nvPr>
        </p:nvSpPr>
        <p:spPr>
          <a:xfrm>
            <a:off x="152400" y="0"/>
            <a:ext cx="47244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Quattrocento Sans" panose="020B0502050000020003"/>
              <a:buNone/>
            </a:pPr>
            <a:r>
              <a:rPr lang="en-US" sz="2800"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Mapping of PO’s</a:t>
            </a:r>
            <a:endParaRPr sz="4400">
              <a:latin typeface="Calibri" panose="020F0502020204030204"/>
              <a:ea typeface="Calibri" panose="020F0502020204030204"/>
              <a:cs typeface="Calibri" panose="020F0502020204030204"/>
              <a:sym typeface="Calibri" panose="020F0502020204030204"/>
            </a:endParaRPr>
          </a:p>
        </p:txBody>
      </p:sp>
      <p:sp>
        <p:nvSpPr>
          <p:cNvPr id="156" name="Google Shape;156;p17"/>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a:t>Date</a:t>
            </a:r>
            <a:endParaRPr lang="en-US"/>
          </a:p>
        </p:txBody>
      </p:sp>
      <p:sp>
        <p:nvSpPr>
          <p:cNvPr id="157" name="Google Shape;157;p17"/>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1200"/>
              <a:buNone/>
            </a:pPr>
            <a:fld id="{00000000-1234-1234-1234-123412341234}" type="slidenum">
              <a:rPr lang="en-US"/>
            </a:fld>
            <a:endParaRPr lang="en-US"/>
          </a:p>
        </p:txBody>
      </p:sp>
      <p:sp>
        <p:nvSpPr>
          <p:cNvPr id="158" name="Google Shape;158;p17"/>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panose="020B0604020202020204"/>
              <a:buNone/>
            </a:pPr>
            <a:r>
              <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DEPARTMENT OF CSE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17"/>
          <p:cNvSpPr txBox="1"/>
          <p:nvPr/>
        </p:nvSpPr>
        <p:spPr>
          <a:xfrm>
            <a:off x="4586288" y="28575"/>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panose="020B0502050000020003"/>
              <a:buNone/>
            </a:pPr>
            <a:r>
              <a:rPr lang="en-US" sz="24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DRC-1</a:t>
            </a:r>
            <a:endParaRPr sz="24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 name="Google Shape;161;p17"/>
          <p:cNvSpPr txBox="1"/>
          <p:nvPr/>
        </p:nvSpPr>
        <p:spPr>
          <a:xfrm>
            <a:off x="152400" y="5770563"/>
            <a:ext cx="8763000" cy="64611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B0F0"/>
              </a:buClr>
              <a:buSzPts val="1800"/>
              <a:buFont typeface="Noto Sans Symbols"/>
              <a:buChar char="❖"/>
            </a:pPr>
            <a:r>
              <a:rPr lang="en-US" sz="1800" b="1" i="0" u="none" strike="noStrike" cap="none">
                <a:solidFill>
                  <a:srgbClr val="00B0F0"/>
                </a:solidFill>
                <a:latin typeface="Calibri" panose="020F0502020204030204"/>
                <a:ea typeface="Calibri" panose="020F0502020204030204"/>
                <a:cs typeface="Calibri" panose="020F0502020204030204"/>
                <a:sym typeface="Calibri" panose="020F0502020204030204"/>
              </a:rPr>
              <a:t>WE WILL BE SUBMITTING THE FINAL DOCUMENTATION WORK AT INTERNATIONAL CONFERENCE  IN THE MONTH OF MARCH 2020.</a:t>
            </a:r>
            <a:endParaRPr sz="1800" b="1" i="0" u="none" strike="noStrike" cap="none">
              <a:solidFill>
                <a:srgbClr val="00B0F0"/>
              </a:solidFill>
              <a:latin typeface="Calibri" panose="020F0502020204030204"/>
              <a:ea typeface="Calibri" panose="020F0502020204030204"/>
              <a:cs typeface="Calibri" panose="020F0502020204030204"/>
              <a:sym typeface="Calibri" panose="020F0502020204030204"/>
            </a:endParaRPr>
          </a:p>
        </p:txBody>
      </p:sp>
      <p:graphicFrame>
        <p:nvGraphicFramePr>
          <p:cNvPr id="162" name="Google Shape;162;p17"/>
          <p:cNvGraphicFramePr/>
          <p:nvPr/>
        </p:nvGraphicFramePr>
        <p:xfrm>
          <a:off x="1905000" y="3886200"/>
          <a:ext cx="5410200" cy="1844080"/>
        </p:xfrm>
        <a:graphic>
          <a:graphicData uri="http://schemas.openxmlformats.org/drawingml/2006/table">
            <a:tbl>
              <a:tblPr firstRow="1" bandRow="1">
                <a:gradFill>
                  <a:gsLst>
                    <a:gs pos="0">
                      <a:srgbClr val="DAFEA4"/>
                    </a:gs>
                    <a:gs pos="35000">
                      <a:srgbClr val="E3FEBF"/>
                    </a:gs>
                    <a:gs pos="100000">
                      <a:srgbClr val="F4FEE6"/>
                    </a:gs>
                  </a:gsLst>
                  <a:lin ang="16200000" scaled="0"/>
                </a:gradFill>
                <a:tableStyleId>{15B4BA17-C967-47E6-BCD9-F79CBC34947D}</a:tableStyleId>
              </a:tblPr>
              <a:tblGrid>
                <a:gridCol w="1217300"/>
                <a:gridCol w="1352550"/>
                <a:gridCol w="1487800"/>
                <a:gridCol w="1352550"/>
              </a:tblGrid>
              <a:tr h="381000">
                <a:tc gridSpan="4">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PROGRAM SPECIFIC OUTCOMES</a:t>
                      </a:r>
                      <a:endParaRPr sz="18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hMerge="1">
                  <a:tcPr/>
                </a:tc>
                <a:tc hMerge="1">
                  <a:tcPr/>
                </a:tc>
                <a:tc hMerge="1">
                  <a:tcPr/>
                </a:tc>
              </a:tr>
              <a:tr h="29980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a:t>PSO1</a:t>
                      </a:r>
                      <a:endParaRPr sz="16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a:t>PSO2</a:t>
                      </a:r>
                      <a:endParaRPr sz="16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a:t>PSO3</a:t>
                      </a:r>
                      <a:endParaRPr sz="1600" b="1" u="none" strike="noStrike" cap="none"/>
                    </a:p>
                  </a:txBody>
                  <a:tcPr marL="91450" marR="91450" marT="45725" marB="45725"/>
                </a:tc>
              </a:tr>
              <a:tr h="299800">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dirty="0"/>
                        <a:t>CO1</a:t>
                      </a:r>
                      <a:endParaRPr sz="16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2</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3</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smtClean="0"/>
                        <a:t>-</a:t>
                      </a:r>
                      <a:endParaRPr sz="1800" u="none" strike="noStrike" cap="none"/>
                    </a:p>
                  </a:txBody>
                  <a:tcPr marL="91450" marR="91450" marT="45725" marB="45725"/>
                </a:tc>
              </a:tr>
              <a:tr h="299800">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dirty="0"/>
                        <a:t>CO2</a:t>
                      </a:r>
                      <a:endParaRPr sz="16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2</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2</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2</a:t>
                      </a:r>
                      <a:endParaRPr sz="1800" u="none" strike="noStrike" cap="none"/>
                    </a:p>
                  </a:txBody>
                  <a:tcPr marL="91450" marR="91450" marT="45725" marB="45725"/>
                </a:tc>
              </a:tr>
              <a:tr h="299800">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dirty="0"/>
                        <a:t>CO3</a:t>
                      </a:r>
                      <a:endParaRPr sz="16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a:t>1</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smtClean="0"/>
                        <a:t>2</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dirty="0" smtClean="0"/>
                        <a:t>3</a:t>
                      </a:r>
                      <a:endParaRPr sz="1800" u="none" strike="noStrike" cap="none"/>
                    </a:p>
                  </a:txBody>
                  <a:tcPr marL="91450" marR="91450" marT="45725" marB="45725"/>
                </a:tc>
              </a:tr>
            </a:tbl>
          </a:graphicData>
        </a:graphic>
      </p:graphicFrame>
      <p:graphicFrame>
        <p:nvGraphicFramePr>
          <p:cNvPr id="12" name="Table 6"/>
          <p:cNvGraphicFramePr>
            <a:graphicFrameLocks noGrp="1"/>
          </p:cNvGraphicFramePr>
          <p:nvPr/>
        </p:nvGraphicFramePr>
        <p:xfrm>
          <a:off x="85055" y="999461"/>
          <a:ext cx="8952615" cy="2700669"/>
        </p:xfrm>
        <a:graphic>
          <a:graphicData uri="http://schemas.openxmlformats.org/drawingml/2006/table">
            <a:tbl>
              <a:tblPr firstRow="1" bandRow="1"/>
              <a:tblGrid>
                <a:gridCol w="489147"/>
                <a:gridCol w="691625"/>
                <a:gridCol w="644222"/>
                <a:gridCol w="806842"/>
                <a:gridCol w="587930"/>
                <a:gridCol w="794333"/>
                <a:gridCol w="731786"/>
                <a:gridCol w="881896"/>
                <a:gridCol w="575424"/>
                <a:gridCol w="700514"/>
                <a:gridCol w="650477"/>
                <a:gridCol w="688004"/>
                <a:gridCol w="710415"/>
              </a:tblGrid>
              <a:tr h="1305748">
                <a:tc>
                  <a:txBody>
                    <a:bodyPr/>
                    <a:lstStyle/>
                    <a:p>
                      <a:pPr algn="just"/>
                      <a:endParaRPr lang="en-IN" dirty="0">
                        <a:solidFill>
                          <a:schemeClr val="accent3"/>
                        </a:solidFill>
                      </a:endParaRPr>
                    </a:p>
                  </a:txBody>
                  <a:tcPr>
                    <a:solidFill>
                      <a:srgbClr val="00B050"/>
                    </a:solidFill>
                  </a:tcPr>
                </a:tc>
                <a:tc>
                  <a:txBody>
                    <a:bodyPr/>
                    <a:lstStyle/>
                    <a:p>
                      <a:pPr algn="just"/>
                      <a:r>
                        <a:rPr lang="en-IN" b="1" dirty="0">
                          <a:solidFill>
                            <a:schemeClr val="tx1">
                              <a:lumMod val="95000"/>
                              <a:lumOff val="5000"/>
                            </a:schemeClr>
                          </a:solidFill>
                        </a:rPr>
                        <a:t>PO1</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Engineering     </a:t>
                      </a:r>
                      <a:endParaRPr lang="en-IN" sz="800" b="1" dirty="0">
                        <a:solidFill>
                          <a:schemeClr val="tx1">
                            <a:lumMod val="95000"/>
                            <a:lumOff val="5000"/>
                          </a:schemeClr>
                        </a:solidFill>
                      </a:endParaRPr>
                    </a:p>
                    <a:p>
                      <a:pPr algn="just"/>
                      <a:r>
                        <a:rPr lang="en-IN" sz="800" b="1" dirty="0">
                          <a:solidFill>
                            <a:schemeClr val="tx1">
                              <a:lumMod val="95000"/>
                              <a:lumOff val="5000"/>
                            </a:schemeClr>
                          </a:solidFill>
                        </a:rPr>
                        <a:t>knowledge</a:t>
                      </a:r>
                      <a:r>
                        <a:rPr lang="en-IN" sz="1000" b="1" dirty="0">
                          <a:solidFill>
                            <a:schemeClr val="tx1">
                              <a:lumMod val="95000"/>
                              <a:lumOff val="5000"/>
                            </a:schemeClr>
                          </a:solidFill>
                        </a:rPr>
                        <a:t>)</a:t>
                      </a:r>
                      <a:endParaRPr lang="en-IN" sz="1000" b="1" dirty="0">
                        <a:solidFill>
                          <a:schemeClr val="tx1">
                            <a:lumMod val="95000"/>
                            <a:lumOff val="5000"/>
                          </a:schemeClr>
                        </a:solidFill>
                      </a:endParaRPr>
                    </a:p>
                  </a:txBody>
                  <a:tcPr>
                    <a:solidFill>
                      <a:srgbClr val="00B050"/>
                    </a:solidFill>
                  </a:tcPr>
                </a:tc>
                <a:tc>
                  <a:txBody>
                    <a:bodyPr/>
                    <a:lstStyle/>
                    <a:p>
                      <a:pPr algn="just"/>
                      <a:r>
                        <a:rPr lang="en-IN" b="1" baseline="0" dirty="0">
                          <a:solidFill>
                            <a:schemeClr val="tx1">
                              <a:lumMod val="95000"/>
                              <a:lumOff val="5000"/>
                            </a:schemeClr>
                          </a:solidFill>
                        </a:rPr>
                        <a:t>PO2</a:t>
                      </a:r>
                      <a:endParaRPr lang="en-IN" b="1" baseline="0" dirty="0">
                        <a:solidFill>
                          <a:schemeClr val="tx1">
                            <a:lumMod val="95000"/>
                            <a:lumOff val="5000"/>
                          </a:schemeClr>
                        </a:solidFill>
                      </a:endParaRPr>
                    </a:p>
                    <a:p>
                      <a:pPr algn="just"/>
                      <a:r>
                        <a:rPr lang="en-IN" sz="1000" b="1" baseline="0" dirty="0">
                          <a:solidFill>
                            <a:schemeClr val="tx1">
                              <a:lumMod val="95000"/>
                              <a:lumOff val="5000"/>
                            </a:schemeClr>
                          </a:solidFill>
                        </a:rPr>
                        <a:t>(</a:t>
                      </a:r>
                      <a:r>
                        <a:rPr lang="en-IN" sz="800" b="1" baseline="0" dirty="0">
                          <a:solidFill>
                            <a:schemeClr val="tx1">
                              <a:lumMod val="95000"/>
                              <a:lumOff val="5000"/>
                            </a:schemeClr>
                          </a:solidFill>
                        </a:rPr>
                        <a:t>Problem analysis</a:t>
                      </a:r>
                      <a:r>
                        <a:rPr lang="en-IN" sz="1000" b="1" baseline="0" dirty="0">
                          <a:solidFill>
                            <a:schemeClr val="tx1">
                              <a:lumMod val="95000"/>
                              <a:lumOff val="5000"/>
                            </a:schemeClr>
                          </a:solidFill>
                        </a:rPr>
                        <a:t>)</a:t>
                      </a:r>
                      <a:endParaRPr lang="en-IN" sz="1000" b="1" baseline="0" dirty="0">
                        <a:solidFill>
                          <a:schemeClr val="tx1">
                            <a:lumMod val="95000"/>
                            <a:lumOff val="5000"/>
                          </a:schemeClr>
                        </a:solidFill>
                      </a:endParaRPr>
                    </a:p>
                  </a:txBody>
                  <a:tcPr>
                    <a:solidFill>
                      <a:srgbClr val="00B050"/>
                    </a:solidFill>
                  </a:tcPr>
                </a:tc>
                <a:tc>
                  <a:txBody>
                    <a:bodyPr/>
                    <a:lstStyle/>
                    <a:p>
                      <a:pPr algn="just"/>
                      <a:r>
                        <a:rPr lang="en-IN" b="1" baseline="0" dirty="0">
                          <a:solidFill>
                            <a:schemeClr val="tx1">
                              <a:lumMod val="95000"/>
                              <a:lumOff val="5000"/>
                            </a:schemeClr>
                          </a:solidFill>
                        </a:rPr>
                        <a:t>PO3</a:t>
                      </a:r>
                      <a:endParaRPr lang="en-IN" b="1" baseline="0" dirty="0">
                        <a:solidFill>
                          <a:schemeClr val="tx1">
                            <a:lumMod val="95000"/>
                            <a:lumOff val="5000"/>
                          </a:schemeClr>
                        </a:solidFill>
                      </a:endParaRPr>
                    </a:p>
                    <a:p>
                      <a:pPr algn="just"/>
                      <a:r>
                        <a:rPr lang="en-IN" sz="1000" b="1" baseline="0" dirty="0">
                          <a:solidFill>
                            <a:schemeClr val="tx1">
                              <a:lumMod val="95000"/>
                              <a:lumOff val="5000"/>
                            </a:schemeClr>
                          </a:solidFill>
                        </a:rPr>
                        <a:t>(</a:t>
                      </a:r>
                      <a:r>
                        <a:rPr lang="en-IN" sz="800" b="1" baseline="0" dirty="0">
                          <a:solidFill>
                            <a:schemeClr val="tx1">
                              <a:lumMod val="95000"/>
                              <a:lumOff val="5000"/>
                            </a:schemeClr>
                          </a:solidFill>
                        </a:rPr>
                        <a:t>Design/</a:t>
                      </a:r>
                      <a:endParaRPr lang="en-IN" sz="800" b="1" baseline="0" dirty="0">
                        <a:solidFill>
                          <a:schemeClr val="tx1">
                            <a:lumMod val="95000"/>
                            <a:lumOff val="5000"/>
                          </a:schemeClr>
                        </a:solidFill>
                      </a:endParaRPr>
                    </a:p>
                    <a:p>
                      <a:pPr algn="just"/>
                      <a:r>
                        <a:rPr lang="en-IN" sz="800" b="1" baseline="0" dirty="0">
                          <a:solidFill>
                            <a:schemeClr val="tx1">
                              <a:lumMod val="95000"/>
                              <a:lumOff val="5000"/>
                            </a:schemeClr>
                          </a:solidFill>
                        </a:rPr>
                        <a:t>development of solution</a:t>
                      </a:r>
                      <a:r>
                        <a:rPr lang="en-IN" sz="1000" b="1" baseline="0" dirty="0">
                          <a:solidFill>
                            <a:schemeClr val="tx1">
                              <a:lumMod val="95000"/>
                              <a:lumOff val="5000"/>
                            </a:schemeClr>
                          </a:solidFill>
                        </a:rPr>
                        <a:t>)</a:t>
                      </a:r>
                      <a:endParaRPr lang="en-IN" sz="1000" b="1" baseline="0"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PO4</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CIOCP</a:t>
                      </a:r>
                      <a:r>
                        <a:rPr lang="en-IN" sz="1000" b="1" dirty="0">
                          <a:solidFill>
                            <a:schemeClr val="tx1">
                              <a:lumMod val="95000"/>
                              <a:lumOff val="5000"/>
                            </a:schemeClr>
                          </a:solidFill>
                        </a:rPr>
                        <a:t>)</a:t>
                      </a:r>
                      <a:endParaRPr lang="en-IN" sz="1000"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PO5</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Modern tool usage</a:t>
                      </a:r>
                      <a:r>
                        <a:rPr lang="en-IN" sz="10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PO6</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The engineer and society</a:t>
                      </a:r>
                      <a:r>
                        <a:rPr lang="en-IN" sz="10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PO7</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Environment &amp; sustainability</a:t>
                      </a:r>
                      <a:r>
                        <a:rPr lang="en-IN" sz="10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PO8</a:t>
                      </a:r>
                      <a:endParaRPr lang="en-IN" b="1" dirty="0">
                        <a:solidFill>
                          <a:schemeClr val="tx1">
                            <a:lumMod val="95000"/>
                            <a:lumOff val="5000"/>
                          </a:schemeClr>
                        </a:solidFill>
                      </a:endParaRPr>
                    </a:p>
                    <a:p>
                      <a:pPr algn="just"/>
                      <a:r>
                        <a:rPr lang="en-IN" sz="900" b="1" dirty="0">
                          <a:solidFill>
                            <a:schemeClr val="tx1">
                              <a:lumMod val="95000"/>
                              <a:lumOff val="5000"/>
                            </a:schemeClr>
                          </a:solidFill>
                        </a:rPr>
                        <a:t>(</a:t>
                      </a:r>
                      <a:r>
                        <a:rPr lang="en-IN" sz="800" b="1" dirty="0">
                          <a:solidFill>
                            <a:schemeClr val="tx1">
                              <a:lumMod val="95000"/>
                              <a:lumOff val="5000"/>
                            </a:schemeClr>
                          </a:solidFill>
                        </a:rPr>
                        <a:t>ethics</a:t>
                      </a:r>
                      <a:r>
                        <a:rPr lang="en-IN" sz="9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PO9</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Individual</a:t>
                      </a:r>
                      <a:endParaRPr lang="en-IN" sz="800" b="1" dirty="0">
                        <a:solidFill>
                          <a:schemeClr val="tx1">
                            <a:lumMod val="95000"/>
                            <a:lumOff val="5000"/>
                          </a:schemeClr>
                        </a:solidFill>
                      </a:endParaRPr>
                    </a:p>
                    <a:p>
                      <a:pPr algn="just"/>
                      <a:r>
                        <a:rPr lang="en-IN" sz="800" b="1" dirty="0">
                          <a:solidFill>
                            <a:schemeClr val="tx1">
                              <a:lumMod val="95000"/>
                              <a:lumOff val="5000"/>
                            </a:schemeClr>
                          </a:solidFill>
                        </a:rPr>
                        <a:t> and </a:t>
                      </a:r>
                      <a:endParaRPr lang="en-IN" sz="800" b="1" dirty="0">
                        <a:solidFill>
                          <a:schemeClr val="tx1">
                            <a:lumMod val="95000"/>
                            <a:lumOff val="5000"/>
                          </a:schemeClr>
                        </a:solidFill>
                      </a:endParaRPr>
                    </a:p>
                    <a:p>
                      <a:pPr algn="just"/>
                      <a:r>
                        <a:rPr lang="en-IN" sz="800" b="1" dirty="0">
                          <a:solidFill>
                            <a:schemeClr val="tx1">
                              <a:lumMod val="95000"/>
                              <a:lumOff val="5000"/>
                            </a:schemeClr>
                          </a:solidFill>
                        </a:rPr>
                        <a:t>team work</a:t>
                      </a:r>
                      <a:r>
                        <a:rPr lang="en-IN" sz="10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PO10</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Communication</a:t>
                      </a:r>
                      <a:r>
                        <a:rPr lang="en-IN" sz="10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PO11</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Project management and finance</a:t>
                      </a:r>
                      <a:r>
                        <a:rPr lang="en-IN" sz="1000" b="1" dirty="0">
                          <a:solidFill>
                            <a:schemeClr val="tx1">
                              <a:lumMod val="95000"/>
                              <a:lumOff val="5000"/>
                            </a:schemeClr>
                          </a:solidFill>
                        </a:rPr>
                        <a:t>)</a:t>
                      </a:r>
                      <a:endParaRPr lang="en-IN" b="1" dirty="0">
                        <a:solidFill>
                          <a:schemeClr val="tx1">
                            <a:lumMod val="95000"/>
                            <a:lumOff val="5000"/>
                          </a:schemeClr>
                        </a:solidFill>
                      </a:endParaRPr>
                    </a:p>
                  </a:txBody>
                  <a:tcPr>
                    <a:solidFill>
                      <a:srgbClr val="00B050"/>
                    </a:solidFill>
                  </a:tcPr>
                </a:tc>
                <a:tc>
                  <a:txBody>
                    <a:bodyPr/>
                    <a:lstStyle/>
                    <a:p>
                      <a:pPr algn="just"/>
                      <a:r>
                        <a:rPr lang="en-IN" b="1" dirty="0">
                          <a:solidFill>
                            <a:schemeClr val="tx1">
                              <a:lumMod val="95000"/>
                              <a:lumOff val="5000"/>
                            </a:schemeClr>
                          </a:solidFill>
                        </a:rPr>
                        <a:t>PO12</a:t>
                      </a:r>
                      <a:endParaRPr lang="en-IN" b="1" dirty="0">
                        <a:solidFill>
                          <a:schemeClr val="tx1">
                            <a:lumMod val="95000"/>
                            <a:lumOff val="5000"/>
                          </a:schemeClr>
                        </a:solidFill>
                      </a:endParaRPr>
                    </a:p>
                    <a:p>
                      <a:pPr algn="just"/>
                      <a:r>
                        <a:rPr lang="en-IN" sz="1000" b="1" dirty="0">
                          <a:solidFill>
                            <a:schemeClr val="tx1">
                              <a:lumMod val="95000"/>
                              <a:lumOff val="5000"/>
                            </a:schemeClr>
                          </a:solidFill>
                        </a:rPr>
                        <a:t>(</a:t>
                      </a:r>
                      <a:r>
                        <a:rPr lang="en-IN" sz="800" b="1" dirty="0">
                          <a:solidFill>
                            <a:schemeClr val="tx1">
                              <a:lumMod val="95000"/>
                              <a:lumOff val="5000"/>
                            </a:schemeClr>
                          </a:solidFill>
                        </a:rPr>
                        <a:t>Life long learning</a:t>
                      </a:r>
                      <a:r>
                        <a:rPr lang="en-IN" sz="1000" b="1" dirty="0">
                          <a:solidFill>
                            <a:schemeClr val="tx1">
                              <a:lumMod val="95000"/>
                              <a:lumOff val="5000"/>
                            </a:schemeClr>
                          </a:solidFill>
                        </a:rPr>
                        <a:t> )</a:t>
                      </a:r>
                      <a:endParaRPr lang="en-IN" b="1" dirty="0">
                        <a:solidFill>
                          <a:schemeClr val="tx1">
                            <a:lumMod val="95000"/>
                            <a:lumOff val="5000"/>
                          </a:schemeClr>
                        </a:solidFill>
                      </a:endParaRPr>
                    </a:p>
                  </a:txBody>
                  <a:tcPr>
                    <a:solidFill>
                      <a:srgbClr val="00B050"/>
                    </a:solidFill>
                  </a:tcPr>
                </a:tc>
              </a:tr>
              <a:tr h="499503">
                <a:tc>
                  <a:txBody>
                    <a:bodyPr/>
                    <a:lstStyle/>
                    <a:p>
                      <a:pPr algn="just"/>
                      <a:r>
                        <a:rPr lang="en-IN" sz="1050" b="1" dirty="0"/>
                        <a:t>CO1</a:t>
                      </a:r>
                      <a:endParaRPr lang="en-IN" b="1" dirty="0"/>
                    </a:p>
                  </a:txBody>
                  <a:tcPr>
                    <a:solidFill>
                      <a:srgbClr val="FFC000"/>
                    </a:solidFill>
                  </a:tcPr>
                </a:tc>
                <a:tc>
                  <a:txBody>
                    <a:bodyPr/>
                    <a:lstStyle/>
                    <a:p>
                      <a:pPr algn="just"/>
                      <a:r>
                        <a:rPr lang="en-IN" dirty="0" smtClean="0"/>
                        <a:t>3</a:t>
                      </a:r>
                      <a:endParaRPr lang="en-IN" dirty="0"/>
                    </a:p>
                  </a:txBody>
                  <a:tcPr>
                    <a:solidFill>
                      <a:schemeClr val="accent1">
                        <a:lumMod val="20000"/>
                        <a:lumOff val="80000"/>
                      </a:schemeClr>
                    </a:solidFill>
                  </a:tcPr>
                </a:tc>
                <a:tc>
                  <a:txBody>
                    <a:bodyPr/>
                    <a:lstStyle/>
                    <a:p>
                      <a:pPr algn="just"/>
                      <a:r>
                        <a:rPr lang="en-IN" dirty="0" smtClean="0"/>
                        <a:t>3</a:t>
                      </a:r>
                      <a:endParaRPr lang="en-IN" dirty="0"/>
                    </a:p>
                  </a:txBody>
                  <a:tcPr>
                    <a:solidFill>
                      <a:schemeClr val="accent1">
                        <a:lumMod val="20000"/>
                        <a:lumOff val="80000"/>
                      </a:schemeClr>
                    </a:solidFill>
                  </a:tcPr>
                </a:tc>
                <a:tc>
                  <a:txBody>
                    <a:bodyPr/>
                    <a:lstStyle/>
                    <a:p>
                      <a:pPr algn="just"/>
                      <a:r>
                        <a:rPr lang="en-IN" dirty="0"/>
                        <a:t>3</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a:t>2</a:t>
                      </a:r>
                      <a:endParaRPr lang="en-IN" dirty="0"/>
                    </a:p>
                  </a:txBody>
                  <a:tcPr>
                    <a:solidFill>
                      <a:schemeClr val="accent1">
                        <a:lumMod val="20000"/>
                        <a:lumOff val="80000"/>
                      </a:schemeClr>
                    </a:solidFill>
                  </a:tcPr>
                </a:tc>
                <a:tc>
                  <a:txBody>
                    <a:bodyPr/>
                    <a:lstStyle/>
                    <a:p>
                      <a:pPr algn="just"/>
                      <a:r>
                        <a:rPr lang="en-IN" dirty="0" smtClean="0"/>
                        <a:t>1</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a:t>3</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2</a:t>
                      </a:r>
                      <a:endParaRPr lang="en-IN" dirty="0"/>
                    </a:p>
                  </a:txBody>
                  <a:tcPr>
                    <a:solidFill>
                      <a:schemeClr val="accent1">
                        <a:lumMod val="20000"/>
                        <a:lumOff val="80000"/>
                      </a:schemeClr>
                    </a:solidFill>
                  </a:tcPr>
                </a:tc>
              </a:tr>
              <a:tr h="460262">
                <a:tc>
                  <a:txBody>
                    <a:bodyPr/>
                    <a:lstStyle/>
                    <a:p>
                      <a:pPr algn="just"/>
                      <a:r>
                        <a:rPr lang="en-IN" sz="1050" b="1" dirty="0"/>
                        <a:t>CO2</a:t>
                      </a:r>
                      <a:endParaRPr lang="en-IN" b="1" dirty="0"/>
                    </a:p>
                  </a:txBody>
                  <a:tcPr>
                    <a:solidFill>
                      <a:srgbClr val="FFC000"/>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2</a:t>
                      </a:r>
                      <a:endParaRPr lang="en-IN" dirty="0"/>
                    </a:p>
                  </a:txBody>
                  <a:tcPr>
                    <a:solidFill>
                      <a:schemeClr val="accent1">
                        <a:lumMod val="20000"/>
                        <a:lumOff val="80000"/>
                      </a:schemeClr>
                    </a:solidFill>
                  </a:tcPr>
                </a:tc>
                <a:tc>
                  <a:txBody>
                    <a:bodyPr/>
                    <a:lstStyle/>
                    <a:p>
                      <a:pPr algn="just"/>
                      <a:r>
                        <a:rPr lang="en-IN" dirty="0"/>
                        <a:t>3</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r>
              <a:tr h="435156">
                <a:tc>
                  <a:txBody>
                    <a:bodyPr/>
                    <a:lstStyle/>
                    <a:p>
                      <a:pPr algn="just"/>
                      <a:r>
                        <a:rPr lang="en-IN" sz="1050" b="1" dirty="0"/>
                        <a:t>CO3</a:t>
                      </a:r>
                      <a:endParaRPr lang="en-IN" b="1" dirty="0"/>
                    </a:p>
                  </a:txBody>
                  <a:tcPr>
                    <a:solidFill>
                      <a:srgbClr val="FFC000"/>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3</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3</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c>
                  <a:txBody>
                    <a:bodyPr/>
                    <a:lstStyle/>
                    <a:p>
                      <a:pPr algn="just"/>
                      <a:r>
                        <a:rPr lang="en-IN" dirty="0" smtClean="0"/>
                        <a:t>-</a:t>
                      </a:r>
                      <a:endParaRPr lang="en-IN" dirty="0"/>
                    </a:p>
                  </a:txBody>
                  <a:tcP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152400" y="0"/>
            <a:ext cx="47244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Quattrocento Sans" panose="020B0502050000020003"/>
              <a:buNone/>
            </a:pPr>
            <a:r>
              <a:rPr lang="en-US" sz="2800"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Structured Abstract</a:t>
            </a:r>
            <a:endParaRPr lang="en-US" sz="2800"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 name="Google Shape;147;p16"/>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a:t>Date</a:t>
            </a:r>
            <a:endParaRPr lang="en-US"/>
          </a:p>
        </p:txBody>
      </p:sp>
      <p:sp>
        <p:nvSpPr>
          <p:cNvPr id="148" name="Google Shape;148;p16"/>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1200"/>
              <a:buNone/>
            </a:pPr>
            <a:fld id="{00000000-1234-1234-1234-123412341234}" type="slidenum">
              <a:rPr lang="en-US"/>
            </a:fld>
            <a:endParaRPr lang="en-US"/>
          </a:p>
        </p:txBody>
      </p:sp>
      <p:sp>
        <p:nvSpPr>
          <p:cNvPr id="149" name="Google Shape;149;p16"/>
          <p:cNvSpPr txBox="1"/>
          <p:nvPr/>
        </p:nvSpPr>
        <p:spPr>
          <a:xfrm>
            <a:off x="4586288" y="28575"/>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panose="020B0502050000020003"/>
              <a:buNone/>
            </a:pPr>
            <a:r>
              <a:rPr lang="en-US" sz="2400" b="0" i="0" u="none" strike="noStrike" cap="none"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DRC-1</a:t>
            </a:r>
            <a:endParaRPr sz="24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 name="Google Shape;150;p16"/>
          <p:cNvSpPr/>
          <p:nvPr/>
        </p:nvSpPr>
        <p:spPr>
          <a:xfrm>
            <a:off x="0" y="737228"/>
            <a:ext cx="9067800" cy="5851525"/>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panose="020F0502020204030204"/>
              <a:buChar char="➢"/>
            </a:pPr>
            <a:r>
              <a:rPr lang="en-US"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PURPOSE</a:t>
            </a: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Helping the Visual</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ly impaired people</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marR="0" lvl="0" algn="l" rtl="0">
              <a:spcBef>
                <a:spcPts val="0"/>
              </a:spcBef>
              <a:spcAft>
                <a:spcPts val="0"/>
              </a:spcAft>
              <a:buClr>
                <a:schemeClr val="dk1"/>
              </a:buClr>
              <a:buSzPts val="1800"/>
            </a:pPr>
            <a:endParaRPr sz="18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marR="0" lvl="0" indent="-342900" algn="l" rtl="0">
              <a:spcBef>
                <a:spcPts val="0"/>
              </a:spcBef>
              <a:spcAft>
                <a:spcPts val="0"/>
              </a:spcAft>
              <a:buClr>
                <a:schemeClr val="dk1"/>
              </a:buClr>
              <a:buSzPts val="1800"/>
              <a:buFont typeface="Calibri" panose="020F0502020204030204"/>
              <a:buChar char="➢"/>
            </a:pPr>
            <a:r>
              <a:rPr lang="en-US"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r>
              <a:rPr lang="en-US" sz="1800" b="1" i="0" u="sng"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1800" i="0"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To get more accuracy than existing system.</a:t>
            </a:r>
            <a:endParaRPr lang="en-US" sz="1800" i="0"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marR="0" lvl="0" algn="l" rtl="0">
              <a:spcBef>
                <a:spcPts val="0"/>
              </a:spcBef>
              <a:spcAft>
                <a:spcPts val="0"/>
              </a:spcAft>
              <a:buClr>
                <a:schemeClr val="dk1"/>
              </a:buClr>
              <a:buSzPts val="1800"/>
            </a:pP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marR="0" lvl="0" indent="-342900" algn="l" rtl="0">
              <a:spcBef>
                <a:spcPts val="0"/>
              </a:spcBef>
              <a:spcAft>
                <a:spcPts val="0"/>
              </a:spcAft>
              <a:buClr>
                <a:schemeClr val="dk1"/>
              </a:buClr>
              <a:buSzPts val="1800"/>
              <a:buFont typeface="Calibri" panose="020F0502020204030204"/>
              <a:buChar char="➢"/>
            </a:pPr>
            <a:r>
              <a:rPr lang="en-US"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METHODOLOGY:</a:t>
            </a: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methodology consists of the following sequence of steps:</a:t>
            </a:r>
            <a:endParaRPr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00100" marR="0" lvl="0" indent="-342900" algn="just" rtl="0">
              <a:spcBef>
                <a:spcPts val="0"/>
              </a:spcBef>
              <a:spcAft>
                <a:spcPts val="0"/>
              </a:spcAft>
              <a:buClr>
                <a:srgbClr val="00B050"/>
              </a:buClr>
              <a:buSzPts val="1800"/>
              <a:buFont typeface="Arial" panose="020B0604020202020204"/>
              <a:buChar char="•"/>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PROBLEM FINDING </a:t>
            </a:r>
            <a:r>
              <a:rPr lang="en-US" sz="1600" b="1"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Ashish</a:t>
            </a:r>
            <a:r>
              <a:rPr lang="en-US" sz="1600"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a:t>
            </a:r>
            <a:r>
              <a:rPr lang="en-US" sz="1600"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V</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arma</a:t>
            </a:r>
            <a:endParaRPr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00100" marR="0" lvl="0" indent="-342900" algn="just" rtl="0">
              <a:spcBef>
                <a:spcPts val="0"/>
              </a:spcBef>
              <a:spcAft>
                <a:spcPts val="0"/>
              </a:spcAft>
              <a:buClr>
                <a:srgbClr val="00B050"/>
              </a:buClr>
              <a:buSzPts val="1800"/>
              <a:buFont typeface="Arial" panose="020B0604020202020204"/>
              <a:buChar char="•"/>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LITERATURE REVIEW </a:t>
            </a:r>
            <a:r>
              <a:rPr lang="en-US" sz="1600" b="1"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Ramesh</a:t>
            </a:r>
            <a:r>
              <a:rPr lang="en-US" sz="1600"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Ashish</a:t>
            </a:r>
            <a:endParaRPr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00100" marR="0" lvl="0" indent="-342900" algn="just" rtl="0">
              <a:spcBef>
                <a:spcPts val="0"/>
              </a:spcBef>
              <a:spcAft>
                <a:spcPts val="0"/>
              </a:spcAft>
              <a:buClr>
                <a:srgbClr val="00B050"/>
              </a:buClr>
              <a:buSzPts val="1800"/>
              <a:buFont typeface="Arial" panose="020B0604020202020204"/>
              <a:buChar char="•"/>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GATHERING OF </a:t>
            </a:r>
            <a:r>
              <a:rPr lang="en-US" sz="1600" b="1"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REQUIREMENTS: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Varma</a:t>
            </a:r>
            <a:r>
              <a:rPr lang="en-US" sz="1600"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Praveen</a:t>
            </a:r>
            <a:endParaRPr sz="16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00100" marR="0" lvl="0" indent="-342900" algn="just" rtl="0">
              <a:spcBef>
                <a:spcPts val="0"/>
              </a:spcBef>
              <a:spcAft>
                <a:spcPts val="0"/>
              </a:spcAft>
              <a:buClr>
                <a:srgbClr val="00B050"/>
              </a:buClr>
              <a:buSzPts val="1800"/>
              <a:buFont typeface="Arial" panose="020B0604020202020204"/>
              <a:buChar char="•"/>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BUILDING MODEL FOR PROPOSED WORK </a:t>
            </a:r>
            <a:r>
              <a:rPr lang="en-US" sz="16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1600" b="1"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Varma</a:t>
            </a:r>
            <a:r>
              <a:rPr lang="en-US" sz="1600"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Ashish</a:t>
            </a:r>
            <a:r>
              <a:rPr lang="en-US" sz="16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Ramesh</a:t>
            </a:r>
            <a:endParaRPr sz="16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00100" marR="0" lvl="0" indent="-342900" algn="just" rtl="0">
              <a:spcBef>
                <a:spcPts val="0"/>
              </a:spcBef>
              <a:spcAft>
                <a:spcPts val="0"/>
              </a:spcAft>
              <a:buClr>
                <a:srgbClr val="00B050"/>
              </a:buClr>
              <a:buSzPts val="1800"/>
              <a:buFont typeface="Arial" panose="020B0604020202020204"/>
              <a:buChar char="•"/>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IMPLEMENTATION, TESTING, RESULTS AND </a:t>
            </a:r>
            <a:r>
              <a:rPr lang="en-US" sz="1600" b="1"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ANALYSIS :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Ashish</a:t>
            </a:r>
            <a:r>
              <a:rPr lang="en-US" sz="1600"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Praveen,Varma</a:t>
            </a:r>
            <a:endParaRPr sz="16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00100" marR="0" lvl="0" indent="-342900" algn="just" rtl="0">
              <a:spcBef>
                <a:spcPts val="0"/>
              </a:spcBef>
              <a:spcAft>
                <a:spcPts val="0"/>
              </a:spcAft>
              <a:buClr>
                <a:srgbClr val="00B050"/>
              </a:buClr>
              <a:buSzPts val="1800"/>
              <a:buFont typeface="Arial" panose="020B0604020202020204"/>
              <a:buChar char="•"/>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THESIS PREPARATION AND SUBMISSION </a:t>
            </a:r>
            <a:r>
              <a:rPr lang="en-US" sz="1600" b="1" i="0" u="none" strike="noStrike" cap="none" dirty="0" smtClean="0">
                <a:solidFill>
                  <a:srgbClr val="00B05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i="0" u="none" strike="noStrike" cap="none"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Praveen, </a:t>
            </a:r>
            <a:r>
              <a:rPr lang="en-US" sz="1600" i="0" u="none" strike="noStrike" cap="none" dirty="0" err="1"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Ramesh</a:t>
            </a:r>
            <a:endParaRPr lang="en-US" sz="1600" i="0" u="none" strike="noStrike" cap="none"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marR="0" lvl="0" algn="just" rtl="0">
              <a:spcBef>
                <a:spcPts val="0"/>
              </a:spcBef>
              <a:spcAft>
                <a:spcPts val="0"/>
              </a:spcAft>
              <a:buClr>
                <a:srgbClr val="00B050"/>
              </a:buClr>
              <a:buSzPts val="1800"/>
            </a:pPr>
            <a:endParaRPr sz="1800" b="1" i="0" u="none" strike="noStrike" cap="none" dirty="0">
              <a:solidFill>
                <a:srgbClr val="00B05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marR="0" lvl="0" indent="-342900" algn="just" rtl="0">
              <a:spcBef>
                <a:spcPts val="0"/>
              </a:spcBef>
              <a:spcAft>
                <a:spcPts val="0"/>
              </a:spcAft>
              <a:buClr>
                <a:schemeClr val="dk1"/>
              </a:buClr>
              <a:buSzPts val="1800"/>
              <a:buFont typeface="Calibri" panose="020F0502020204030204"/>
              <a:buChar char="➢"/>
            </a:pPr>
            <a:r>
              <a:rPr lang="en-US"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FINDINGS:</a:t>
            </a:r>
            <a:r>
              <a:rPr lang="en-US"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914400" marR="0" lvl="0" indent="0" algn="just" rtl="0">
              <a:spcBef>
                <a:spcPts val="600"/>
              </a:spcBef>
              <a:spcAft>
                <a:spcPts val="0"/>
              </a:spcAft>
              <a:buClr>
                <a:srgbClr val="000000"/>
              </a:buClr>
              <a:buSzPts val="1800"/>
              <a:buFont typeface="Arial" panose="020B0604020202020204"/>
              <a:buNone/>
            </a:pP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marR="0" lvl="0" indent="-342900" algn="just" rtl="0">
              <a:spcBef>
                <a:spcPts val="600"/>
              </a:spcBef>
              <a:spcAft>
                <a:spcPts val="0"/>
              </a:spcAft>
              <a:buClr>
                <a:schemeClr val="dk1"/>
              </a:buClr>
              <a:buSzPts val="1800"/>
              <a:buFont typeface="Calibri" panose="020F0502020204030204"/>
              <a:buChar char="➢"/>
            </a:pPr>
            <a:r>
              <a:rPr lang="en-US"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PRACTICAL IMPLICATIONS</a:t>
            </a: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marR="0" lvl="0" indent="0" algn="just" rtl="0">
              <a:spcBef>
                <a:spcPts val="600"/>
              </a:spcBef>
              <a:spcAft>
                <a:spcPts val="0"/>
              </a:spcAft>
              <a:buClr>
                <a:srgbClr val="000000"/>
              </a:buClr>
              <a:buSzPts val="1800"/>
              <a:buFont typeface="Arial" panose="020B0604020202020204"/>
              <a:buNone/>
            </a:pPr>
            <a:endParaRPr sz="18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marR="0" lvl="0" indent="-342900" algn="just" rtl="0">
              <a:spcBef>
                <a:spcPts val="60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i="0" u="none" strike="noStrike" cap="none" dirty="0">
                <a:solidFill>
                  <a:schemeClr val="lt1"/>
                </a:solidFill>
                <a:latin typeface="Times New Roman" panose="02020603050405020304" pitchFamily="18" charset="0"/>
                <a:ea typeface="Quattrocento Sans" panose="020B0502050000020003"/>
                <a:cs typeface="Times New Roman" panose="02020603050405020304" pitchFamily="18" charset="0"/>
                <a:sym typeface="Quattrocento Sans" panose="020B0502050000020003"/>
              </a:rPr>
              <a:t>DEPARTMENT OF CSE</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p>
            <a:pPr marL="342900" marR="0" lvl="0" indent="-342900" algn="just" rtl="0">
              <a:spcBef>
                <a:spcPts val="600"/>
              </a:spcBef>
              <a:spcAft>
                <a:spcPts val="0"/>
              </a:spcAft>
              <a:buClr>
                <a:srgbClr val="000000"/>
              </a:buClr>
              <a:buSzPts val="1600"/>
              <a:buFont typeface="Arial" panose="020B0604020202020204"/>
              <a:buNone/>
            </a:pPr>
            <a:endParaRPr sz="16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65455" marR="0" lvl="0" indent="-351155" algn="l" rtl="0">
              <a:lnSpc>
                <a:spcPct val="150000"/>
              </a:lnSpc>
              <a:spcBef>
                <a:spcPts val="0"/>
              </a:spcBef>
              <a:spcAft>
                <a:spcPts val="0"/>
              </a:spcAft>
              <a:buClr>
                <a:schemeClr val="dk1"/>
              </a:buClr>
              <a:buSzPts val="1800"/>
              <a:buFont typeface="Noto Sans Symbols"/>
              <a:buNone/>
            </a:pP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0" y="0"/>
            <a:ext cx="47244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800"/>
              <a:buFont typeface="Calibri" panose="020F0502020204030204"/>
              <a:buNone/>
            </a:pPr>
            <a:r>
              <a:rPr lang="en-US" sz="2800"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Motivation/Origin</a:t>
            </a:r>
            <a:endParaRPr lang="en-US" sz="2800"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 name="Google Shape;94;p12"/>
          <p:cNvSpPr txBox="1">
            <a:spLocks noGrp="1"/>
          </p:cNvSpPr>
          <p:nvPr>
            <p:ph type="subTitle" idx="1"/>
          </p:nvPr>
        </p:nvSpPr>
        <p:spPr>
          <a:xfrm>
            <a:off x="152400" y="838200"/>
            <a:ext cx="8839200" cy="5562600"/>
          </a:xfrm>
          <a:prstGeom prst="rect">
            <a:avLst/>
          </a:prstGeom>
          <a:noFill/>
          <a:ln>
            <a:noFill/>
          </a:ln>
        </p:spPr>
        <p:txBody>
          <a:bodyPr spcFirstLastPara="1" wrap="square" lIns="91425" tIns="45700" rIns="91425" bIns="45700" anchor="t" anchorCtr="0">
            <a:noAutofit/>
          </a:bodyPr>
          <a:lstStyle/>
          <a:p>
            <a:pPr marL="342900" lvl="0" indent="-342900" algn="just" rtl="0">
              <a:spcBef>
                <a:spcPts val="400"/>
              </a:spcBef>
              <a:spcAft>
                <a:spcPts val="0"/>
              </a:spcAft>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In everyday life, we have come across many people who are visually impaired. They are not able to see the things which are in front of </a:t>
            </a:r>
            <a:r>
              <a:rPr lang="en-US" sz="2400"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them.</a:t>
            </a:r>
            <a:endParaRPr lang="en-US" sz="2400"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spcBef>
                <a:spcPts val="400"/>
              </a:spcBef>
              <a:spcAft>
                <a:spcPts val="0"/>
              </a:spcAft>
            </a:pPr>
            <a:endParaRPr lang="en-US" sz="24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gn="just" rtl="0">
              <a:spcBef>
                <a:spcPts val="400"/>
              </a:spcBef>
              <a:spcAft>
                <a:spcPts val="0"/>
              </a:spcAft>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So</a:t>
            </a:r>
            <a:r>
              <a:rPr lang="en-US" sz="24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 we decided to provide them a solution by building a system  which can help them  by detecting the multiple objects around them and tells them the particular object which is in front of </a:t>
            </a:r>
            <a:r>
              <a:rPr lang="en-US" sz="2400"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them.</a:t>
            </a:r>
            <a:endParaRPr lang="en-US" sz="2400"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spcBef>
                <a:spcPts val="400"/>
              </a:spcBef>
              <a:spcAft>
                <a:spcPts val="0"/>
              </a:spcAft>
            </a:pPr>
            <a:endParaRPr lang="en-US" sz="24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gn="just" rtl="0">
              <a:spcBef>
                <a:spcPts val="400"/>
              </a:spcBef>
              <a:spcAft>
                <a:spcPts val="0"/>
              </a:spcAft>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Now </a:t>
            </a:r>
            <a:r>
              <a:rPr lang="en-US" sz="24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our Work is to develop a model which would able to solve blind people vision problems.</a:t>
            </a:r>
            <a:endParaRPr sz="24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lnSpc>
                <a:spcPct val="100000"/>
              </a:lnSpc>
              <a:spcBef>
                <a:spcPts val="400"/>
              </a:spcBef>
              <a:spcAft>
                <a:spcPts val="0"/>
              </a:spcAft>
              <a:buNone/>
            </a:pPr>
            <a:endParaRPr sz="2400"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95" name="Google Shape;95;p12"/>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a:t>Date</a:t>
            </a:r>
            <a:endParaRPr lang="en-US"/>
          </a:p>
        </p:txBody>
      </p:sp>
      <p:sp>
        <p:nvSpPr>
          <p:cNvPr id="96" name="Google Shape;96;p12"/>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1200"/>
              <a:buNone/>
            </a:pPr>
            <a:fld id="{00000000-1234-1234-1234-123412341234}" type="slidenum">
              <a:rPr lang="en-US"/>
            </a:fld>
            <a:endParaRPr lang="en-US"/>
          </a:p>
        </p:txBody>
      </p:sp>
      <p:sp>
        <p:nvSpPr>
          <p:cNvPr id="97" name="Google Shape;97;p12"/>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panose="020B0604020202020204"/>
              <a:buNone/>
            </a:pPr>
            <a:r>
              <a:rPr lang="en-US" sz="16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DEPARTMENT OF CSE</a:t>
            </a:r>
            <a:endParaRPr lang="en-US" sz="16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 name="Google Shape;98;p12"/>
          <p:cNvSpPr txBox="1"/>
          <p:nvPr/>
        </p:nvSpPr>
        <p:spPr>
          <a:xfrm>
            <a:off x="4648200" y="28575"/>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DRC-1</a:t>
            </a:r>
            <a:endParaRPr sz="2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3"/>
          <p:cNvSpPr txBox="1">
            <a:spLocks noGrp="1"/>
          </p:cNvSpPr>
          <p:nvPr>
            <p:ph type="ctrTitle"/>
          </p:nvPr>
        </p:nvSpPr>
        <p:spPr>
          <a:xfrm>
            <a:off x="0" y="0"/>
            <a:ext cx="47244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Quattrocento Sans" panose="020B0502050000020003"/>
              <a:buNone/>
            </a:pPr>
            <a:r>
              <a:rPr lang="en-US" sz="2800">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Motivation/Origin</a:t>
            </a:r>
            <a:endParaRPr lang="en-US" sz="2800">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 name="Google Shape;104;p13"/>
          <p:cNvSpPr txBox="1">
            <a:spLocks noGrp="1"/>
          </p:cNvSpPr>
          <p:nvPr>
            <p:ph type="subTitle" idx="1"/>
          </p:nvPr>
        </p:nvSpPr>
        <p:spPr>
          <a:xfrm>
            <a:off x="152400" y="838835"/>
            <a:ext cx="8771255" cy="565531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chemeClr val="dk1"/>
              </a:buClr>
              <a:buSzPts val="1800"/>
              <a:buFont typeface="Arial" panose="020B0604020202020204"/>
              <a:buChar char="➢"/>
            </a:pPr>
            <a:r>
              <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PROBLEM STATEMENT:</a:t>
            </a:r>
            <a:endPar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indent="0" algn="just" rtl="0">
              <a:lnSpc>
                <a:spcPct val="150000"/>
              </a:lnSpc>
              <a:spcBef>
                <a:spcPts val="0"/>
              </a:spcBef>
              <a:spcAft>
                <a:spcPts val="0"/>
              </a:spcAft>
              <a:buClr>
                <a:schemeClr val="dk1"/>
              </a:buClr>
              <a:buSzPts val="1800"/>
              <a:buFont typeface="Arial" panose="020B0604020202020204"/>
            </a:pPr>
            <a:r>
              <a:rPr lang="en-IN" alt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Visual information is the basis for most navigational  task, So visually impaired people are at disadvantage because necessary information about the surrounding environment is not available. Without vision it can be challenging for a visually impaired person to navigate through a room or hallway without bumping into obstacles.</a:t>
            </a:r>
            <a:endPar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342900" algn="just" rtl="0">
              <a:lnSpc>
                <a:spcPct val="150000"/>
              </a:lnSpc>
              <a:spcBef>
                <a:spcPts val="0"/>
              </a:spcBef>
              <a:spcAft>
                <a:spcPts val="0"/>
              </a:spcAft>
              <a:buClr>
                <a:schemeClr val="dk1"/>
              </a:buClr>
              <a:buSzPts val="1800"/>
              <a:buFont typeface="Calibri" panose="020F0502020204030204"/>
              <a:buChar char="➢"/>
            </a:pPr>
            <a:r>
              <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ABSTRACT:</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a:lnSpc>
                <a:spcPct val="150000"/>
              </a:lnSpc>
              <a:spcBef>
                <a:spcPts val="0"/>
              </a:spcBef>
            </a:pP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dirty="0" smtClean="0">
                <a:solidFill>
                  <a:schemeClr val="tx1"/>
                </a:solidFill>
                <a:latin typeface="Times New Roman" panose="02020603050405020304" pitchFamily="18" charset="0"/>
                <a:cs typeface="Times New Roman" panose="02020603050405020304" pitchFamily="18" charset="0"/>
              </a:rPr>
              <a:t>This project presents a new technique for assisting visually-impaired people in recognizing objects in   environment. The existing methodologies which aims to solve the problem of object recognition in a traditional way with a single-label strategy. By using machine learning and vision technologies, our work is to provide an efficient solutions for assisting visually-impaired people with a multi-label strategy. In the proposed work we are solving the existing system problem by using classification </a:t>
            </a:r>
            <a:r>
              <a:rPr lang="en-IN" altLang="en-US" sz="1800" dirty="0" smtClean="0">
                <a:solidFill>
                  <a:schemeClr val="tx1"/>
                </a:solidFill>
                <a:latin typeface="Times New Roman" panose="02020603050405020304" pitchFamily="18" charset="0"/>
                <a:cs typeface="Times New Roman" panose="02020603050405020304" pitchFamily="18" charset="0"/>
              </a:rPr>
              <a:t>.</a:t>
            </a:r>
            <a:r>
              <a:rPr lang="en-US" sz="1800" dirty="0" smtClean="0">
                <a:solidFill>
                  <a:schemeClr val="tx1"/>
                </a:solidFill>
                <a:latin typeface="Times New Roman" panose="02020603050405020304" pitchFamily="18" charset="0"/>
                <a:cs typeface="Times New Roman" panose="02020603050405020304" pitchFamily="18" charset="0"/>
              </a:rPr>
              <a:t> The model used to assist the visually impaired people can independently recognize objects which are near to them.</a:t>
            </a:r>
            <a:endParaRPr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lnSpc>
                <a:spcPct val="150000"/>
              </a:lnSpc>
              <a:spcBef>
                <a:spcPts val="0"/>
              </a:spcBef>
              <a:spcAft>
                <a:spcPts val="0"/>
              </a:spcAft>
              <a:buNone/>
            </a:pP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spcBef>
                <a:spcPts val="400"/>
              </a:spcBef>
              <a:spcAft>
                <a:spcPts val="0"/>
              </a:spcAft>
              <a:buNone/>
            </a:pP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lnSpc>
                <a:spcPct val="150000"/>
              </a:lnSpc>
              <a:spcBef>
                <a:spcPts val="0"/>
              </a:spcBef>
              <a:spcAft>
                <a:spcPts val="0"/>
              </a:spcAft>
              <a:buSzPts val="3200"/>
              <a:buFont typeface="Arial" panose="020B0604020202020204"/>
              <a:buNone/>
            </a:pP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914400" lvl="0" indent="0" algn="just" rtl="0">
              <a:lnSpc>
                <a:spcPct val="150000"/>
              </a:lnSpc>
              <a:spcBef>
                <a:spcPts val="0"/>
              </a:spcBef>
              <a:spcAft>
                <a:spcPts val="0"/>
              </a:spcAft>
              <a:buSzPts val="3200"/>
              <a:buFont typeface="Arial" panose="020B0604020202020204"/>
              <a:buNone/>
            </a:pP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0" algn="just" rtl="0">
              <a:spcBef>
                <a:spcPts val="400"/>
              </a:spcBef>
              <a:spcAft>
                <a:spcPts val="0"/>
              </a:spcAft>
              <a:buSzPts val="3200"/>
              <a:buFont typeface="Arial" panose="020B0604020202020204"/>
              <a:buNone/>
            </a:pP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5" name="Google Shape;105;p13"/>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a:t>Date</a:t>
            </a:r>
            <a:endParaRPr lang="en-US"/>
          </a:p>
        </p:txBody>
      </p:sp>
      <p:sp>
        <p:nvSpPr>
          <p:cNvPr id="106" name="Google Shape;106;p13"/>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1200"/>
              <a:buNone/>
            </a:pPr>
            <a:fld id="{00000000-1234-1234-1234-123412341234}" type="slidenum">
              <a:rPr lang="en-US"/>
            </a:fld>
            <a:endParaRPr lang="en-US"/>
          </a:p>
        </p:txBody>
      </p:sp>
      <p:sp>
        <p:nvSpPr>
          <p:cNvPr id="107" name="Google Shape;107;p13"/>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panose="020B0604020202020204"/>
              <a:buNone/>
            </a:pPr>
            <a:r>
              <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DEPARTMENT OF CSE</a:t>
            </a:r>
            <a:endPar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 name="Google Shape;108;p13"/>
          <p:cNvSpPr txBox="1"/>
          <p:nvPr/>
        </p:nvSpPr>
        <p:spPr>
          <a:xfrm>
            <a:off x="4648200" y="28575"/>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panose="020B0502050000020003"/>
              <a:buNone/>
            </a:pPr>
            <a:r>
              <a:rPr lang="en-US"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DRC-1</a:t>
            </a:r>
            <a:endParaRPr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ctrTitle"/>
          </p:nvPr>
        </p:nvSpPr>
        <p:spPr>
          <a:xfrm>
            <a:off x="0" y="0"/>
            <a:ext cx="47244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Quattrocento Sans" panose="020B0502050000020003"/>
              <a:buNone/>
            </a:pPr>
            <a:r>
              <a:rPr lang="en-US" sz="2800"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Motivation/Origin</a:t>
            </a:r>
            <a:endParaRPr lang="en-US" sz="2800"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 name="Google Shape;114;p14"/>
          <p:cNvSpPr txBox="1">
            <a:spLocks noGrp="1"/>
          </p:cNvSpPr>
          <p:nvPr>
            <p:ph type="subTitle" idx="1"/>
          </p:nvPr>
        </p:nvSpPr>
        <p:spPr>
          <a:xfrm>
            <a:off x="304800" y="893445"/>
            <a:ext cx="8534400" cy="5222875"/>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800"/>
              <a:buFont typeface="Arial" panose="020B0604020202020204"/>
              <a:buNone/>
            </a:pPr>
            <a:r>
              <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EXISTING </a:t>
            </a:r>
            <a:r>
              <a:rPr lang="en-US"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SYSTEM:</a:t>
            </a:r>
            <a:endPar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lnSpc>
                <a:spcPct val="115000"/>
              </a:lnSpc>
              <a:spcBef>
                <a:spcPts val="0"/>
              </a:spcBef>
              <a:spcAft>
                <a:spcPts val="0"/>
              </a:spcAft>
              <a:buClr>
                <a:schemeClr val="dk1"/>
              </a:buClr>
              <a:buSzPts val="1800"/>
              <a:buFont typeface="Arial" panose="020B0604020202020204"/>
              <a:buNone/>
            </a:pPr>
            <a:endPar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lgn="just" rtl="0">
              <a:lnSpc>
                <a:spcPct val="115000"/>
              </a:lnSpc>
              <a:spcBef>
                <a:spcPts val="0"/>
              </a:spcBef>
              <a:spcAft>
                <a:spcPts val="0"/>
              </a:spcAft>
              <a:buClr>
                <a:schemeClr val="dk1"/>
              </a:buClr>
              <a:buSzPts val="1800"/>
              <a:buFont typeface="Arial" panose="020B0604020202020204" pitchFamily="34" charset="0"/>
              <a:buChar char="•"/>
            </a:pPr>
            <a:r>
              <a:rPr lang="en-US"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Rim </a:t>
            </a:r>
            <a:r>
              <a:rPr lang="en-US" sz="1800" b="1"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Trabelsi</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1"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Issam</a:t>
            </a:r>
            <a:r>
              <a:rPr lang="en-US"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1"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Jabri</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et al. (2018) has proposed their work on “</a:t>
            </a:r>
            <a:r>
              <a:rPr lang="en-US"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Indoor Object </a:t>
            </a:r>
            <a:r>
              <a:rPr lang="en-US" sz="1800" b="1"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Recognization</a:t>
            </a:r>
            <a:r>
              <a:rPr lang="en-US"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in RGBD images with complex –Valued Neural Networks for Visually-impaired people</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to recognize </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 single object with an accuracy of </a:t>
            </a:r>
            <a:r>
              <a:rPr lang="en-US"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79%</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lnSpc>
                <a:spcPct val="115000"/>
              </a:lnSpc>
              <a:spcBef>
                <a:spcPts val="0"/>
              </a:spcBef>
              <a:spcAft>
                <a:spcPts val="0"/>
              </a:spcAft>
              <a:buClr>
                <a:schemeClr val="dk1"/>
              </a:buClr>
              <a:buSzPts val="1800"/>
            </a:pPr>
            <a:endParaRPr lang="en-IN"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lnSpc>
                <a:spcPct val="115000"/>
              </a:lnSpc>
              <a:spcBef>
                <a:spcPts val="0"/>
              </a:spcBef>
              <a:spcAft>
                <a:spcPts val="0"/>
              </a:spcAft>
              <a:buClr>
                <a:schemeClr val="dk1"/>
              </a:buClr>
              <a:buSzPts val="1800"/>
            </a:pPr>
            <a:r>
              <a:rPr lang="en-IN"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PROPOSED SYSTEM:</a:t>
            </a:r>
            <a:endParaRPr lang="en-IN"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just" rtl="0">
              <a:lnSpc>
                <a:spcPct val="115000"/>
              </a:lnSpc>
              <a:spcBef>
                <a:spcPts val="0"/>
              </a:spcBef>
              <a:spcAft>
                <a:spcPts val="0"/>
              </a:spcAft>
              <a:buClr>
                <a:schemeClr val="dk1"/>
              </a:buClr>
              <a:buSzPts val="1800"/>
            </a:pPr>
            <a:endPar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lgn="l" rtl="0">
              <a:lnSpc>
                <a:spcPct val="115000"/>
              </a:lnSpc>
              <a:spcBef>
                <a:spcPts val="0"/>
              </a:spcBef>
              <a:spcAft>
                <a:spcPts val="0"/>
              </a:spcAft>
              <a:buClr>
                <a:schemeClr val="dk1"/>
              </a:buClr>
              <a:buSzPts val="1800"/>
              <a:buFont typeface="Arial" panose="020B0604020202020204" pitchFamily="34" charset="0"/>
              <a:buChar char="•"/>
            </a:pP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Now </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our work aims at solving Multi Object Detection problem </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where we </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detect multiple kinds of Objects in a single </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Image which includes Objects not only present in the indoor but also the objects which are present in the outdoor also </a:t>
            </a:r>
            <a:r>
              <a:rPr lang="en-IN" alt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using Retina-Net</a:t>
            </a:r>
            <a:r>
              <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lgn="l" rtl="0">
              <a:lnSpc>
                <a:spcPct val="115000"/>
              </a:lnSpc>
              <a:spcBef>
                <a:spcPts val="0"/>
              </a:spcBef>
              <a:spcAft>
                <a:spcPts val="0"/>
              </a:spcAft>
              <a:buClr>
                <a:schemeClr val="dk1"/>
              </a:buClr>
              <a:buSzPts val="1800"/>
              <a:buFont typeface="Arial" panose="020B0604020202020204" pitchFamily="34" charset="0"/>
              <a:buChar char="•"/>
            </a:pPr>
            <a:r>
              <a:rPr lang="en-IN" sz="18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dataset which we included contains 80 different objects collected from COCO dataset and those 80 class labels can be viewed in the next slide.</a:t>
            </a:r>
            <a:endParaRPr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15" name="Google Shape;115;p14"/>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a:t>Date</a:t>
            </a:r>
            <a:endParaRPr lang="en-US"/>
          </a:p>
        </p:txBody>
      </p:sp>
      <p:sp>
        <p:nvSpPr>
          <p:cNvPr id="116" name="Google Shape;116;p14"/>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1200"/>
              <a:buNone/>
            </a:pPr>
            <a:fld id="{00000000-1234-1234-1234-123412341234}" type="slidenum">
              <a:rPr lang="en-US"/>
            </a:fld>
            <a:endParaRPr lang="en-US"/>
          </a:p>
        </p:txBody>
      </p:sp>
      <p:sp>
        <p:nvSpPr>
          <p:cNvPr id="117" name="Google Shape;117;p14"/>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panose="020B0604020202020204"/>
              <a:buNone/>
            </a:pPr>
            <a:r>
              <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rPr>
              <a:t>DEPARTMENT OF CSE</a:t>
            </a:r>
            <a:endParaRPr lang="en-US" sz="16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 name="Google Shape;118;p14"/>
          <p:cNvSpPr txBox="1"/>
          <p:nvPr/>
        </p:nvSpPr>
        <p:spPr>
          <a:xfrm>
            <a:off x="4648200" y="28575"/>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panose="020B0502050000020003"/>
              <a:buNone/>
            </a:pPr>
            <a:endParaRPr sz="2800" b="0" i="0" u="none" strike="noStrike" cap="none">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372100" cy="714375"/>
          </a:xfrm>
        </p:spPr>
        <p:txBody>
          <a:bodyPr/>
          <a:lstStyle/>
          <a:p>
            <a:r>
              <a:rPr lang="en-IN" sz="2400" dirty="0" smtClean="0">
                <a:solidFill>
                  <a:schemeClr val="bg1"/>
                </a:solidFill>
                <a:latin typeface="Quattrocento Sans" panose="020B0502050000020003" charset="0"/>
              </a:rPr>
              <a:t>DATASET  used  &amp;  Class Labels</a:t>
            </a:r>
            <a:endParaRPr lang="en-US" sz="2400" dirty="0">
              <a:solidFill>
                <a:schemeClr val="bg1"/>
              </a:solidFill>
              <a:latin typeface="Quattrocento Sans" panose="020B0502050000020003"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8" name="Rectangle 7"/>
          <p:cNvSpPr/>
          <p:nvPr/>
        </p:nvSpPr>
        <p:spPr>
          <a:xfrm>
            <a:off x="123826" y="963066"/>
            <a:ext cx="8867774" cy="6232475"/>
          </a:xfrm>
          <a:prstGeom prst="rect">
            <a:avLst/>
          </a:prstGeom>
        </p:spPr>
        <p:txBody>
          <a:bodyPr wrap="square">
            <a:spAutoFit/>
          </a:bodyPr>
          <a:lstStyle/>
          <a:p>
            <a:pPr>
              <a:lnSpc>
                <a:spcPct val="150000"/>
              </a:lnSpc>
            </a:pPr>
            <a:r>
              <a:rPr lang="en-US" dirty="0" err="1" smtClean="0"/>
              <a:t>actual_labels</a:t>
            </a:r>
            <a:r>
              <a:rPr lang="en-US" dirty="0" smtClean="0"/>
              <a:t> =</a:t>
            </a:r>
            <a:endParaRPr lang="en-US" dirty="0" smtClean="0"/>
          </a:p>
          <a:p>
            <a:pPr>
              <a:lnSpc>
                <a:spcPct val="150000"/>
              </a:lnSpc>
            </a:pPr>
            <a:r>
              <a:rPr lang="en-US" dirty="0" smtClean="0"/>
              <a:t>	 [</a:t>
            </a:r>
            <a:endParaRPr lang="en-US" dirty="0" smtClean="0"/>
          </a:p>
          <a:p>
            <a:pPr>
              <a:lnSpc>
                <a:spcPct val="150000"/>
              </a:lnSpc>
            </a:pPr>
            <a:r>
              <a:rPr lang="en-US" dirty="0" smtClean="0"/>
              <a:t>	     "person", "bicycle", "car", "motorcycle", "airplane",</a:t>
            </a:r>
            <a:endParaRPr lang="en-US" dirty="0" smtClean="0"/>
          </a:p>
          <a:p>
            <a:pPr>
              <a:lnSpc>
                <a:spcPct val="150000"/>
              </a:lnSpc>
            </a:pPr>
            <a:r>
              <a:rPr lang="en-US" dirty="0" smtClean="0"/>
              <a:t>                         "bus", "train", "truck", "boat", "traffic light", "fire hydrant", "stop sign",</a:t>
            </a:r>
            <a:endParaRPr lang="en-US" dirty="0" smtClean="0"/>
          </a:p>
          <a:p>
            <a:pPr>
              <a:lnSpc>
                <a:spcPct val="150000"/>
              </a:lnSpc>
            </a:pPr>
            <a:r>
              <a:rPr lang="en-US" dirty="0" smtClean="0"/>
              <a:t>                         "parking meter", "bench", "bird", "cat", "dog", "horse", "sheep", "cow", "elephant", "bear",</a:t>
            </a:r>
            <a:endParaRPr lang="en-US" dirty="0" smtClean="0"/>
          </a:p>
          <a:p>
            <a:pPr>
              <a:lnSpc>
                <a:spcPct val="150000"/>
              </a:lnSpc>
            </a:pPr>
            <a:r>
              <a:rPr lang="en-US" dirty="0" smtClean="0"/>
              <a:t>                         "zebra", "giraffe", "backpack", "umbrella", "handbag", "tie", "suitcase", "</a:t>
            </a:r>
            <a:r>
              <a:rPr lang="en-US" dirty="0" err="1" smtClean="0"/>
              <a:t>frisbee</a:t>
            </a:r>
            <a:r>
              <a:rPr lang="en-US" dirty="0" smtClean="0"/>
              <a:t>", "skis",</a:t>
            </a:r>
            <a:endParaRPr lang="en-US" dirty="0" smtClean="0"/>
          </a:p>
          <a:p>
            <a:pPr>
              <a:lnSpc>
                <a:spcPct val="150000"/>
              </a:lnSpc>
            </a:pPr>
            <a:r>
              <a:rPr lang="en-US" dirty="0" smtClean="0"/>
              <a:t>                         "snowboard", "sports ball", "kite", "baseball bat", "baseball glove", "skateboard", "surfboard",</a:t>
            </a:r>
            <a:endParaRPr lang="en-US" dirty="0" smtClean="0"/>
          </a:p>
          <a:p>
            <a:pPr>
              <a:lnSpc>
                <a:spcPct val="150000"/>
              </a:lnSpc>
            </a:pPr>
            <a:r>
              <a:rPr lang="en-US" dirty="0" smtClean="0"/>
              <a:t>	       "tennis racket", "bottle", "wine glass", "cup", "fork", "knife", "spoon", "bowl", "banana", "apple", </a:t>
            </a:r>
            <a:endParaRPr lang="en-US" dirty="0" smtClean="0"/>
          </a:p>
          <a:p>
            <a:pPr>
              <a:lnSpc>
                <a:spcPct val="150000"/>
              </a:lnSpc>
            </a:pPr>
            <a:r>
              <a:rPr lang="en-US" dirty="0" smtClean="0"/>
              <a:t>	       "sandwich", "broccoli", "carrot", "hot dog", "pizza", "donut", "cake", "chair", "couch", "orange",</a:t>
            </a:r>
            <a:endParaRPr lang="en-US" dirty="0" smtClean="0"/>
          </a:p>
          <a:p>
            <a:pPr>
              <a:lnSpc>
                <a:spcPct val="150000"/>
              </a:lnSpc>
            </a:pPr>
            <a:r>
              <a:rPr lang="en-US" dirty="0" smtClean="0"/>
              <a:t>                         "potted plant", "dining table", "toilet", "</a:t>
            </a:r>
            <a:r>
              <a:rPr lang="en-US" dirty="0" err="1" smtClean="0"/>
              <a:t>tv</a:t>
            </a:r>
            <a:r>
              <a:rPr lang="en-US" dirty="0" smtClean="0"/>
              <a:t>", "laptop", "mouse", "remote", "keyboard", "cell phone",</a:t>
            </a:r>
            <a:endParaRPr lang="en-US" dirty="0" smtClean="0"/>
          </a:p>
          <a:p>
            <a:pPr>
              <a:lnSpc>
                <a:spcPct val="150000"/>
              </a:lnSpc>
            </a:pPr>
            <a:r>
              <a:rPr lang="en-US" dirty="0" smtClean="0"/>
              <a:t>                         "</a:t>
            </a:r>
            <a:r>
              <a:rPr lang="en-US" dirty="0" err="1" smtClean="0"/>
              <a:t>bed","microwave</a:t>
            </a:r>
            <a:r>
              <a:rPr lang="en-US" dirty="0" smtClean="0"/>
              <a:t>", "oven", "toaster", "sink", "refrigerator", "book", "clock", "vase", "scissors", 	       "teddy </a:t>
            </a:r>
            <a:r>
              <a:rPr lang="en-US" dirty="0" err="1" smtClean="0"/>
              <a:t>bear","hair</a:t>
            </a:r>
            <a:r>
              <a:rPr lang="en-US" dirty="0" smtClean="0"/>
              <a:t> dryer", "toothbrush” </a:t>
            </a:r>
            <a:endParaRPr lang="en-US" dirty="0" smtClean="0"/>
          </a:p>
          <a:p>
            <a:pPr>
              <a:lnSpc>
                <a:spcPct val="150000"/>
              </a:lnSpc>
            </a:pPr>
            <a:r>
              <a:rPr lang="en-US" dirty="0" smtClean="0"/>
              <a:t>	 ]</a:t>
            </a:r>
            <a:endParaRPr lang="en-IN" dirty="0" smtClean="0"/>
          </a:p>
          <a:p>
            <a:pPr>
              <a:lnSpc>
                <a:spcPct val="150000"/>
              </a:lnSpc>
            </a:pPr>
            <a:r>
              <a:rPr lang="en-IN" dirty="0" smtClean="0"/>
              <a:t>The  above  mentioned  are  80  different  class  labels (objects)  used  for  Training our model.. </a:t>
            </a:r>
            <a:endParaRPr lang="en-IN" dirty="0" smtClean="0"/>
          </a:p>
          <a:p>
            <a:pPr>
              <a:lnSpc>
                <a:spcPct val="150000"/>
              </a:lnSpc>
            </a:pPr>
            <a:r>
              <a:rPr lang="en-IN" dirty="0" smtClean="0"/>
              <a:t>Training Data  was  taken  from  COCO – dataset 2014 .</a:t>
            </a:r>
            <a:endParaRPr lang="en-US" dirty="0" smtClean="0"/>
          </a:p>
          <a:p>
            <a:pPr>
              <a:lnSpc>
                <a:spcPct val="150000"/>
              </a:lnSpc>
            </a:pPr>
            <a:endParaRPr lang="en-US" dirty="0" smtClean="0"/>
          </a:p>
          <a:p>
            <a:pPr>
              <a:lnSpc>
                <a:spcPct val="150000"/>
              </a:lnSpc>
            </a:pPr>
            <a:endParaRPr lang="en-IN" dirty="0" smtClean="0"/>
          </a:p>
          <a:p>
            <a:pPr>
              <a:lnSpc>
                <a:spcPct val="150000"/>
              </a:lnSpc>
            </a:pPr>
            <a:endParaRPr lang="en-IN" dirty="0" smtClean="0"/>
          </a:p>
          <a:p>
            <a:pPr>
              <a:lnSpc>
                <a:spcPct val="15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457825" cy="723900"/>
          </a:xfrm>
        </p:spPr>
        <p:txBody>
          <a:bodyPr/>
          <a:lstStyle/>
          <a:p>
            <a:r>
              <a:rPr lang="en-IN" sz="2800" dirty="0" smtClean="0">
                <a:solidFill>
                  <a:schemeClr val="bg1"/>
                </a:solidFill>
                <a:latin typeface="Quattrocento Sans" panose="020B0502050000020003" charset="0"/>
              </a:rPr>
              <a:t>Algorithm</a:t>
            </a:r>
            <a:endParaRPr lang="en-US" sz="2800" dirty="0">
              <a:solidFill>
                <a:schemeClr val="bg1"/>
              </a:solidFill>
              <a:latin typeface="Quattrocento Sans" panose="020B0502050000020003" charset="0"/>
            </a:endParaRPr>
          </a:p>
        </p:txBody>
      </p:sp>
      <p:sp>
        <p:nvSpPr>
          <p:cNvPr id="3" name="Text Placeholder 2"/>
          <p:cNvSpPr>
            <a:spLocks noGrp="1"/>
          </p:cNvSpPr>
          <p:nvPr>
            <p:ph type="body" idx="1"/>
          </p:nvPr>
        </p:nvSpPr>
        <p:spPr>
          <a:xfrm>
            <a:off x="247651" y="933451"/>
            <a:ext cx="8734424" cy="5476874"/>
          </a:xfrm>
        </p:spPr>
        <p:txBody>
          <a:bodyPr/>
          <a:lstStyle/>
          <a:p>
            <a:endParaRPr lang="en-US" sz="12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descr="RetinaNet.png"/>
          <p:cNvPicPr/>
          <p:nvPr/>
        </p:nvPicPr>
        <p:blipFill>
          <a:blip r:embed="rId1"/>
          <a:stretch>
            <a:fillRect/>
          </a:stretch>
        </p:blipFill>
        <p:spPr>
          <a:xfrm>
            <a:off x="123825" y="4305300"/>
            <a:ext cx="8648700" cy="2105024"/>
          </a:xfrm>
          <a:prstGeom prst="rect">
            <a:avLst/>
          </a:prstGeom>
        </p:spPr>
      </p:pic>
      <p:pic>
        <p:nvPicPr>
          <p:cNvPr id="7" name="Picture 6" descr="1112.PNG"/>
          <p:cNvPicPr>
            <a:picLocks noChangeAspect="1"/>
          </p:cNvPicPr>
          <p:nvPr/>
        </p:nvPicPr>
        <p:blipFill>
          <a:blip r:embed="rId2"/>
          <a:stretch>
            <a:fillRect/>
          </a:stretch>
        </p:blipFill>
        <p:spPr>
          <a:xfrm>
            <a:off x="123825" y="733425"/>
            <a:ext cx="9020175" cy="3829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24500" cy="733425"/>
          </a:xfrm>
        </p:spPr>
        <p:txBody>
          <a:bodyPr/>
          <a:lstStyle/>
          <a:p>
            <a:r>
              <a:rPr lang="en-IN" sz="2800" dirty="0" smtClean="0">
                <a:solidFill>
                  <a:schemeClr val="bg1"/>
                </a:solidFill>
                <a:latin typeface="Quattrocento Sans" panose="020B0502050000020003" charset="0"/>
              </a:rPr>
              <a:t>Pre-Requirements for Project</a:t>
            </a:r>
            <a:endParaRPr lang="en-US" sz="2800" dirty="0">
              <a:solidFill>
                <a:schemeClr val="bg1"/>
              </a:solidFill>
              <a:latin typeface="Quattrocento Sans" panose="020B0502050000020003" charset="0"/>
            </a:endParaRPr>
          </a:p>
        </p:txBody>
      </p:sp>
      <p:sp>
        <p:nvSpPr>
          <p:cNvPr id="3" name="Text Placeholder 2"/>
          <p:cNvSpPr>
            <a:spLocks noGrp="1"/>
          </p:cNvSpPr>
          <p:nvPr>
            <p:ph type="body" idx="1"/>
          </p:nvPr>
        </p:nvSpPr>
        <p:spPr>
          <a:xfrm>
            <a:off x="228600" y="838200"/>
            <a:ext cx="8686799" cy="5591175"/>
          </a:xfrm>
        </p:spPr>
        <p:txBody>
          <a:bodyPr/>
          <a:lstStyle/>
          <a:p>
            <a:pPr>
              <a:buFont typeface="Wingdings" panose="05000000000000000000" pitchFamily="2" charset="2"/>
              <a:buChar char="Ø"/>
            </a:pPr>
            <a:r>
              <a:rPr lang="en-US" sz="1800" dirty="0" smtClean="0"/>
              <a:t>To perform object detection using </a:t>
            </a:r>
            <a:r>
              <a:rPr lang="en-US" sz="1800" dirty="0" err="1" smtClean="0"/>
              <a:t>ImageAI</a:t>
            </a:r>
            <a:r>
              <a:rPr lang="en-US" sz="1800" dirty="0" smtClean="0"/>
              <a:t> ,you need to install all the required packages.</a:t>
            </a:r>
            <a:endParaRPr lang="en-US" sz="1800" b="1" dirty="0" smtClean="0"/>
          </a:p>
          <a:p>
            <a:pPr lvl="0"/>
            <a:r>
              <a:rPr lang="en-US" sz="1800" dirty="0" smtClean="0"/>
              <a:t>Download Python 3</a:t>
            </a:r>
            <a:endParaRPr lang="en-US" sz="1800" b="1" dirty="0" smtClean="0"/>
          </a:p>
          <a:p>
            <a:pPr lvl="0"/>
            <a:r>
              <a:rPr lang="en-US" sz="1800" dirty="0" smtClean="0"/>
              <a:t>Install </a:t>
            </a:r>
            <a:r>
              <a:rPr lang="en-US" sz="1800" dirty="0" err="1" smtClean="0"/>
              <a:t>ImageAI</a:t>
            </a:r>
            <a:r>
              <a:rPr lang="en-US" sz="1800" dirty="0" smtClean="0"/>
              <a:t> and dependencies.</a:t>
            </a:r>
            <a:endParaRPr lang="en-US" sz="1800" b="1" dirty="0" smtClean="0"/>
          </a:p>
          <a:p>
            <a:pPr lvl="0"/>
            <a:r>
              <a:rPr lang="en-US" sz="1800" dirty="0" smtClean="0"/>
              <a:t>Install </a:t>
            </a:r>
            <a:r>
              <a:rPr lang="en-US" sz="1800" dirty="0" err="1" smtClean="0"/>
              <a:t>Tensorflow</a:t>
            </a:r>
            <a:r>
              <a:rPr lang="en-US" sz="1800" dirty="0" smtClean="0"/>
              <a:t> (version = 2.15.0)</a:t>
            </a:r>
            <a:endParaRPr lang="en-US" sz="1800" b="1" dirty="0" smtClean="0"/>
          </a:p>
          <a:p>
            <a:pPr lvl="0"/>
            <a:r>
              <a:rPr lang="en-US" sz="1800" dirty="0" smtClean="0"/>
              <a:t>Install </a:t>
            </a:r>
            <a:r>
              <a:rPr lang="en-US" sz="1800" dirty="0" err="1" smtClean="0"/>
              <a:t>OpenCV</a:t>
            </a:r>
            <a:endParaRPr lang="en-US" sz="1800" b="1" dirty="0" smtClean="0"/>
          </a:p>
          <a:p>
            <a:pPr lvl="0"/>
            <a:r>
              <a:rPr lang="en-US" sz="1800" dirty="0" smtClean="0"/>
              <a:t>Install </a:t>
            </a:r>
            <a:r>
              <a:rPr lang="en-US" sz="1800" dirty="0" err="1" smtClean="0"/>
              <a:t>Keras</a:t>
            </a:r>
            <a:endParaRPr lang="en-US" sz="1800" dirty="0" smtClean="0"/>
          </a:p>
          <a:p>
            <a:pPr lvl="0">
              <a:buNone/>
            </a:pPr>
            <a:endParaRPr lang="en-US" sz="1800" dirty="0" smtClean="0"/>
          </a:p>
          <a:p>
            <a:pPr lvl="0">
              <a:buFont typeface="Wingdings" panose="05000000000000000000" pitchFamily="2" charset="2"/>
              <a:buChar char="Ø"/>
            </a:pPr>
            <a:r>
              <a:rPr lang="en-IN" sz="1800" dirty="0" smtClean="0"/>
              <a:t>Python GTTS(Google Text To Speech)</a:t>
            </a:r>
            <a:endParaRPr lang="en-IN" sz="1800" dirty="0" smtClean="0"/>
          </a:p>
          <a:p>
            <a:pPr lvl="0">
              <a:buNone/>
            </a:pPr>
            <a:endParaRPr lang="en-US" sz="1800" dirty="0" smtClean="0"/>
          </a:p>
          <a:p>
            <a:pPr>
              <a:buFont typeface="Wingdings" panose="05000000000000000000" pitchFamily="2" charset="2"/>
              <a:buChar char="Ø"/>
            </a:pPr>
            <a:r>
              <a:rPr lang="en-IN" sz="1800" dirty="0" smtClean="0"/>
              <a:t>UI development is done using Python TKINTER module</a:t>
            </a:r>
            <a:endParaRPr lang="en-IN" sz="1800" dirty="0" smtClean="0"/>
          </a:p>
          <a:p>
            <a:pPr>
              <a:buFont typeface="Arial" panose="020B0604020202020204" pitchFamily="34" charset="0"/>
              <a:buChar char="•"/>
            </a:pPr>
            <a:r>
              <a:rPr lang="en-IN" sz="1800" dirty="0" err="1" smtClean="0"/>
              <a:t>Tkinter</a:t>
            </a:r>
            <a:r>
              <a:rPr lang="en-IN" sz="1800" dirty="0" smtClean="0"/>
              <a:t> widgets</a:t>
            </a:r>
            <a:endParaRPr lang="en-IN" sz="1800" dirty="0" smtClean="0"/>
          </a:p>
          <a:p>
            <a:pPr>
              <a:buFont typeface="Arial" panose="020B0604020202020204" pitchFamily="34" charset="0"/>
              <a:buChar char="•"/>
            </a:pPr>
            <a:r>
              <a:rPr lang="en-IN" sz="1800" dirty="0" smtClean="0"/>
              <a:t>Button </a:t>
            </a:r>
            <a:endParaRPr lang="en-IN" sz="1800" dirty="0" smtClean="0"/>
          </a:p>
          <a:p>
            <a:pPr>
              <a:buFont typeface="Arial" panose="020B0604020202020204" pitchFamily="34" charset="0"/>
              <a:buChar char="•"/>
            </a:pPr>
            <a:r>
              <a:rPr lang="en-IN" sz="1800" dirty="0" smtClean="0"/>
              <a:t>Menu</a:t>
            </a:r>
            <a:endParaRPr lang="en-IN" sz="1800" dirty="0" smtClean="0"/>
          </a:p>
          <a:p>
            <a:pPr>
              <a:buFont typeface="Arial" panose="020B0604020202020204" pitchFamily="34" charset="0"/>
              <a:buChar char="•"/>
            </a:pPr>
            <a:r>
              <a:rPr lang="en-IN" sz="1800" dirty="0" smtClean="0"/>
              <a:t>Frame</a:t>
            </a:r>
            <a:endParaRPr lang="en-IN" sz="1800" dirty="0" smtClean="0"/>
          </a:p>
          <a:p>
            <a:pPr>
              <a:buFont typeface="Arial" panose="020B0604020202020204" pitchFamily="34" charset="0"/>
              <a:buChar char="•"/>
            </a:pPr>
            <a:r>
              <a:rPr lang="en-IN" sz="1800" dirty="0" smtClean="0"/>
              <a:t>Label</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638800" cy="666750"/>
          </a:xfrm>
        </p:spPr>
        <p:txBody>
          <a:bodyPr/>
          <a:lstStyle/>
          <a:p>
            <a:r>
              <a:rPr lang="en-IN" sz="2400" dirty="0" smtClean="0">
                <a:solidFill>
                  <a:schemeClr val="bg1"/>
                </a:solidFill>
                <a:latin typeface="Quattrocento Sans" panose="020B0502050000020003" charset="0"/>
              </a:rPr>
              <a:t>Hardware &amp; Software Requirements</a:t>
            </a:r>
            <a:endParaRPr lang="en-US" sz="2400" dirty="0">
              <a:solidFill>
                <a:schemeClr val="bg1"/>
              </a:solidFill>
              <a:latin typeface="Quattrocento Sans" panose="020B0502050000020003" charset="0"/>
            </a:endParaRPr>
          </a:p>
        </p:txBody>
      </p:sp>
      <p:sp>
        <p:nvSpPr>
          <p:cNvPr id="3" name="Text Placeholder 2"/>
          <p:cNvSpPr>
            <a:spLocks noGrp="1"/>
          </p:cNvSpPr>
          <p:nvPr>
            <p:ph type="body" idx="1"/>
          </p:nvPr>
        </p:nvSpPr>
        <p:spPr>
          <a:xfrm>
            <a:off x="161925" y="1238249"/>
            <a:ext cx="4371975" cy="4772025"/>
          </a:xfrm>
        </p:spPr>
        <p:txBody>
          <a:bodyPr/>
          <a:lstStyle/>
          <a:p>
            <a:pPr>
              <a:buNone/>
            </a:pPr>
            <a:endParaRPr lang="en-US" sz="1400" b="1" dirty="0" smtClean="0"/>
          </a:p>
          <a:p>
            <a:pPr>
              <a:buNone/>
            </a:pPr>
            <a:r>
              <a:rPr lang="en-IN" sz="1800" b="1" dirty="0" smtClean="0">
                <a:solidFill>
                  <a:srgbClr val="FF0000"/>
                </a:solidFill>
              </a:rPr>
              <a:t>         Hardware Requirement</a:t>
            </a:r>
            <a:endParaRPr lang="en-US" sz="1800" b="1" dirty="0" smtClean="0">
              <a:solidFill>
                <a:srgbClr val="FF0000"/>
              </a:solidFill>
            </a:endParaRPr>
          </a:p>
          <a:p>
            <a:endParaRPr lang="en-US" sz="1400" b="1" dirty="0" smtClean="0"/>
          </a:p>
          <a:p>
            <a:endParaRPr lang="en-US" sz="1400" b="1" dirty="0" smtClean="0"/>
          </a:p>
          <a:p>
            <a:pPr>
              <a:buNone/>
            </a:pPr>
            <a:r>
              <a:rPr lang="en-US" sz="1400" dirty="0" smtClean="0"/>
              <a:t>Processor        -</a:t>
            </a:r>
            <a:r>
              <a:rPr lang="en-US" sz="1400" dirty="0" smtClean="0">
                <a:sym typeface="Wingdings" panose="05000000000000000000" pitchFamily="2" charset="2"/>
              </a:rPr>
              <a:t>---      </a:t>
            </a:r>
            <a:r>
              <a:rPr lang="en-US" sz="1400" dirty="0" smtClean="0"/>
              <a:t>Pentium-IV 3.5GHz</a:t>
            </a:r>
            <a:endParaRPr lang="en-US" sz="1400" dirty="0" smtClean="0"/>
          </a:p>
          <a:p>
            <a:pPr>
              <a:buNone/>
            </a:pPr>
            <a:r>
              <a:rPr lang="en-US" sz="1400" dirty="0" smtClean="0"/>
              <a:t>RAM                 ----      4 GB(min)</a:t>
            </a:r>
            <a:endParaRPr lang="en-US" sz="1400" dirty="0" smtClean="0"/>
          </a:p>
          <a:p>
            <a:pPr>
              <a:buNone/>
            </a:pPr>
            <a:r>
              <a:rPr lang="en-US" sz="1400" dirty="0" smtClean="0"/>
              <a:t>Hard Disk         ----       40GB</a:t>
            </a:r>
            <a:endParaRPr lang="en-US" sz="1400" dirty="0" smtClean="0"/>
          </a:p>
          <a:p>
            <a:pPr>
              <a:buNone/>
            </a:pPr>
            <a:r>
              <a:rPr lang="en-US" sz="1400" dirty="0" smtClean="0"/>
              <a:t>Input Device     ----      Standard Windows 		       	Keyboard, Mouse, mobile 		phone with camera</a:t>
            </a:r>
            <a:endParaRPr lang="en-US" sz="1400" dirty="0" smtClean="0"/>
          </a:p>
          <a:p>
            <a:pPr>
              <a:buNone/>
            </a:pPr>
            <a:r>
              <a:rPr lang="en-US" sz="1400" dirty="0" smtClean="0"/>
              <a:t>Output Device   ----      Monitor, speakers</a:t>
            </a:r>
            <a:endParaRPr lang="en-US" sz="1400" dirty="0" smtClean="0"/>
          </a:p>
          <a:p>
            <a:endParaRPr lang="en-US" dirty="0"/>
          </a:p>
        </p:txBody>
      </p:sp>
      <p:sp>
        <p:nvSpPr>
          <p:cNvPr id="4" name="Text Placeholder 3"/>
          <p:cNvSpPr>
            <a:spLocks noGrp="1"/>
          </p:cNvSpPr>
          <p:nvPr>
            <p:ph type="body" idx="2"/>
          </p:nvPr>
        </p:nvSpPr>
        <p:spPr>
          <a:xfrm>
            <a:off x="4524375" y="1476375"/>
            <a:ext cx="4448175" cy="4543424"/>
          </a:xfrm>
        </p:spPr>
        <p:txBody>
          <a:bodyPr/>
          <a:lstStyle/>
          <a:p>
            <a:pPr>
              <a:buNone/>
            </a:pPr>
            <a:r>
              <a:rPr lang="en-IN" b="1" dirty="0" smtClean="0">
                <a:solidFill>
                  <a:srgbClr val="FF0000"/>
                </a:solidFill>
              </a:rPr>
              <a:t>	 </a:t>
            </a:r>
            <a:r>
              <a:rPr lang="en-IN" sz="1800" b="1" dirty="0" smtClean="0">
                <a:solidFill>
                  <a:srgbClr val="FF0000"/>
                </a:solidFill>
              </a:rPr>
              <a:t>Software Requirement</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6" name="Table 5"/>
          <p:cNvGraphicFramePr>
            <a:graphicFrameLocks noGrp="1"/>
          </p:cNvGraphicFramePr>
          <p:nvPr/>
        </p:nvGraphicFramePr>
        <p:xfrm>
          <a:off x="4800601" y="2343151"/>
          <a:ext cx="3962399" cy="2267584"/>
        </p:xfrm>
        <a:graphic>
          <a:graphicData uri="http://schemas.openxmlformats.org/drawingml/2006/table">
            <a:tbl>
              <a:tblPr/>
              <a:tblGrid>
                <a:gridCol w="1762125"/>
                <a:gridCol w="2200274"/>
              </a:tblGrid>
              <a:tr h="584845">
                <a:tc>
                  <a:txBody>
                    <a:bodyPr/>
                    <a:lstStyle/>
                    <a:p>
                      <a:pPr marL="1097280" marR="1062355" algn="l">
                        <a:spcBef>
                          <a:spcPts val="90"/>
                        </a:spcBef>
                        <a:spcAft>
                          <a:spcPts val="0"/>
                        </a:spcAft>
                      </a:pPr>
                      <a:endParaRPr lang="en-US" sz="1100" dirty="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78535" marR="1018540" algn="ctr">
                        <a:spcBef>
                          <a:spcPts val="90"/>
                        </a:spcBef>
                        <a:spcAft>
                          <a:spcPts val="0"/>
                        </a:spcAft>
                      </a:pPr>
                      <a:endParaRPr lang="en-US" sz="1100" dirty="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165">
                <a:tc>
                  <a:txBody>
                    <a:bodyPr/>
                    <a:lstStyle/>
                    <a:p>
                      <a:pPr marL="93980">
                        <a:lnSpc>
                          <a:spcPts val="1350"/>
                        </a:lnSpc>
                        <a:spcAft>
                          <a:spcPts val="0"/>
                        </a:spcAft>
                      </a:pPr>
                      <a:r>
                        <a:rPr lang="en-US" sz="1200" dirty="0">
                          <a:solidFill>
                            <a:srgbClr val="333333"/>
                          </a:solidFill>
                          <a:latin typeface="Times New Roman" panose="02020603050405020304"/>
                          <a:ea typeface="Times New Roman" panose="02020603050405020304"/>
                          <a:cs typeface="Mangal"/>
                        </a:rPr>
                        <a:t>Operating System</a:t>
                      </a:r>
                      <a:endParaRPr lang="en-US" sz="1100" dirty="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530">
                        <a:lnSpc>
                          <a:spcPts val="1350"/>
                        </a:lnSpc>
                        <a:spcAft>
                          <a:spcPts val="0"/>
                        </a:spcAft>
                      </a:pPr>
                      <a:r>
                        <a:rPr lang="en-US" sz="1200">
                          <a:solidFill>
                            <a:srgbClr val="333333"/>
                          </a:solidFill>
                          <a:latin typeface="Times New Roman" panose="02020603050405020304"/>
                          <a:ea typeface="Times New Roman" panose="02020603050405020304"/>
                          <a:cs typeface="Mangal"/>
                        </a:rPr>
                        <a:t>Windows XP or Later Version</a:t>
                      </a:r>
                      <a:endParaRPr lang="en-US" sz="110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409">
                <a:tc>
                  <a:txBody>
                    <a:bodyPr/>
                    <a:lstStyle/>
                    <a:p>
                      <a:pPr marL="93980">
                        <a:lnSpc>
                          <a:spcPts val="1360"/>
                        </a:lnSpc>
                        <a:spcAft>
                          <a:spcPts val="0"/>
                        </a:spcAft>
                      </a:pPr>
                      <a:r>
                        <a:rPr lang="en-US" sz="1200" dirty="0">
                          <a:solidFill>
                            <a:srgbClr val="333333"/>
                          </a:solidFill>
                          <a:latin typeface="Times New Roman" panose="02020603050405020304"/>
                          <a:ea typeface="Times New Roman" panose="02020603050405020304"/>
                          <a:cs typeface="Mangal"/>
                        </a:rPr>
                        <a:t>Database</a:t>
                      </a:r>
                      <a:endParaRPr lang="en-US" sz="1100" dirty="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530">
                        <a:lnSpc>
                          <a:spcPts val="1360"/>
                        </a:lnSpc>
                        <a:spcAft>
                          <a:spcPts val="0"/>
                        </a:spcAft>
                      </a:pPr>
                      <a:r>
                        <a:rPr lang="en-US" sz="1200">
                          <a:solidFill>
                            <a:srgbClr val="333333"/>
                          </a:solidFill>
                          <a:latin typeface="Times New Roman" panose="02020603050405020304"/>
                          <a:ea typeface="Times New Roman" panose="02020603050405020304"/>
                          <a:cs typeface="Mangal"/>
                        </a:rPr>
                        <a:t>System storage</a:t>
                      </a:r>
                      <a:endParaRPr lang="en-US" sz="110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165">
                <a:tc>
                  <a:txBody>
                    <a:bodyPr/>
                    <a:lstStyle/>
                    <a:p>
                      <a:pPr marL="93980">
                        <a:lnSpc>
                          <a:spcPts val="1350"/>
                        </a:lnSpc>
                        <a:spcAft>
                          <a:spcPts val="0"/>
                        </a:spcAft>
                      </a:pPr>
                      <a:r>
                        <a:rPr lang="en-US" sz="1200" dirty="0">
                          <a:latin typeface="Times New Roman" panose="02020603050405020304"/>
                          <a:ea typeface="Times New Roman" panose="02020603050405020304"/>
                          <a:cs typeface="Mangal"/>
                        </a:rPr>
                        <a:t>Language</a:t>
                      </a:r>
                      <a:endParaRPr lang="en-US" sz="1100" dirty="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50"/>
                        </a:lnSpc>
                        <a:spcAft>
                          <a:spcPts val="0"/>
                        </a:spcAft>
                      </a:pPr>
                      <a:r>
                        <a:rPr lang="en-US" sz="1200" dirty="0">
                          <a:latin typeface="Times New Roman" panose="02020603050405020304"/>
                          <a:ea typeface="Times New Roman" panose="02020603050405020304"/>
                          <a:cs typeface="Mangal"/>
                        </a:rPr>
                        <a:t>Python</a:t>
                      </a:r>
                      <a:endParaRPr lang="en-US" sz="1100" dirty="0">
                        <a:latin typeface="Times New Roman" panose="02020603050405020304"/>
                        <a:ea typeface="Times New Roman" panose="02020603050405020304"/>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4" name="TextBox 3"/>
          <p:cNvSpPr txBox="1"/>
          <p:nvPr/>
        </p:nvSpPr>
        <p:spPr>
          <a:xfrm>
            <a:off x="191382" y="170121"/>
            <a:ext cx="2923954" cy="461665"/>
          </a:xfrm>
          <a:prstGeom prst="rect">
            <a:avLst/>
          </a:prstGeom>
          <a:noFill/>
        </p:spPr>
        <p:txBody>
          <a:bodyPr wrap="square" rtlCol="0">
            <a:spAutoFit/>
          </a:bodyPr>
          <a:lstStyle/>
          <a:p>
            <a:r>
              <a:rPr lang="en-IN" sz="2400" dirty="0" smtClean="0">
                <a:solidFill>
                  <a:schemeClr val="bg1"/>
                </a:solidFill>
              </a:rPr>
              <a:t>Graphical Abstract</a:t>
            </a:r>
            <a:endParaRPr lang="en-US" sz="2400" dirty="0">
              <a:solidFill>
                <a:schemeClr val="bg1"/>
              </a:solidFill>
            </a:endParaRPr>
          </a:p>
        </p:txBody>
      </p:sp>
      <p:sp>
        <p:nvSpPr>
          <p:cNvPr id="5" name="TextBox 4"/>
          <p:cNvSpPr txBox="1"/>
          <p:nvPr/>
        </p:nvSpPr>
        <p:spPr>
          <a:xfrm>
            <a:off x="4635795" y="265814"/>
            <a:ext cx="903768" cy="615553"/>
          </a:xfrm>
          <a:prstGeom prst="rect">
            <a:avLst/>
          </a:prstGeom>
          <a:noFill/>
        </p:spPr>
        <p:txBody>
          <a:bodyPr wrap="square" rtlCol="0">
            <a:spAutoFit/>
          </a:bodyPr>
          <a:lstStyle/>
          <a:p>
            <a:pPr lvl="0"/>
            <a:endParaRPr lang="en-US" sz="2000" dirty="0" smtClean="0">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dirty="0"/>
          </a:p>
        </p:txBody>
      </p:sp>
      <p:sp>
        <p:nvSpPr>
          <p:cNvPr id="6" name="Oval 5"/>
          <p:cNvSpPr/>
          <p:nvPr/>
        </p:nvSpPr>
        <p:spPr>
          <a:xfrm>
            <a:off x="138223" y="1041990"/>
            <a:ext cx="1403498" cy="68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Blind Person</a:t>
            </a:r>
            <a:endParaRPr lang="en-US" dirty="0"/>
          </a:p>
        </p:txBody>
      </p:sp>
      <p:cxnSp>
        <p:nvCxnSpPr>
          <p:cNvPr id="8" name="Straight Arrow Connector 7"/>
          <p:cNvCxnSpPr>
            <a:stCxn id="6" idx="6"/>
          </p:cNvCxnSpPr>
          <p:nvPr/>
        </p:nvCxnSpPr>
        <p:spPr>
          <a:xfrm>
            <a:off x="1541721" y="1382232"/>
            <a:ext cx="669851" cy="10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5146158" y="1180214"/>
            <a:ext cx="2105247" cy="53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Pre-processing</a:t>
            </a:r>
            <a:endParaRPr lang="en-US" dirty="0"/>
          </a:p>
        </p:txBody>
      </p:sp>
      <p:sp>
        <p:nvSpPr>
          <p:cNvPr id="11" name="Rectangle 10"/>
          <p:cNvSpPr/>
          <p:nvPr/>
        </p:nvSpPr>
        <p:spPr>
          <a:xfrm>
            <a:off x="5135526" y="2137145"/>
            <a:ext cx="2020185" cy="69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Classification</a:t>
            </a:r>
            <a:endParaRPr lang="en-US" dirty="0"/>
          </a:p>
        </p:txBody>
      </p:sp>
      <p:sp>
        <p:nvSpPr>
          <p:cNvPr id="15" name="Can 14"/>
          <p:cNvSpPr/>
          <p:nvPr/>
        </p:nvSpPr>
        <p:spPr>
          <a:xfrm>
            <a:off x="2349795" y="1031358"/>
            <a:ext cx="1329070" cy="7761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Image Store/Gallery</a:t>
            </a:r>
            <a:endParaRPr lang="en-US" dirty="0"/>
          </a:p>
        </p:txBody>
      </p:sp>
      <p:sp>
        <p:nvSpPr>
          <p:cNvPr id="16" name="Cube 15"/>
          <p:cNvSpPr/>
          <p:nvPr/>
        </p:nvSpPr>
        <p:spPr>
          <a:xfrm>
            <a:off x="4486946" y="335986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Face Data</a:t>
            </a:r>
            <a:endParaRPr lang="en-US" dirty="0"/>
          </a:p>
        </p:txBody>
      </p:sp>
      <p:sp>
        <p:nvSpPr>
          <p:cNvPr id="18" name="Cube 17"/>
          <p:cNvSpPr/>
          <p:nvPr/>
        </p:nvSpPr>
        <p:spPr>
          <a:xfrm>
            <a:off x="6308677" y="338467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Data</a:t>
            </a:r>
            <a:endParaRPr lang="en-US" dirty="0"/>
          </a:p>
        </p:txBody>
      </p:sp>
      <p:sp>
        <p:nvSpPr>
          <p:cNvPr id="19" name="Rectangle 18"/>
          <p:cNvSpPr/>
          <p:nvPr/>
        </p:nvSpPr>
        <p:spPr>
          <a:xfrm>
            <a:off x="5341088" y="5851465"/>
            <a:ext cx="2020185" cy="69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Algorithm</a:t>
            </a:r>
            <a:endParaRPr lang="en-US" dirty="0"/>
          </a:p>
        </p:txBody>
      </p:sp>
      <p:sp>
        <p:nvSpPr>
          <p:cNvPr id="20" name="Rectangle 19"/>
          <p:cNvSpPr/>
          <p:nvPr/>
        </p:nvSpPr>
        <p:spPr>
          <a:xfrm>
            <a:off x="1644501" y="5727405"/>
            <a:ext cx="2020185" cy="69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Voice Output of the Object/Face</a:t>
            </a:r>
            <a:endParaRPr lang="en-US" dirty="0"/>
          </a:p>
        </p:txBody>
      </p:sp>
      <p:cxnSp>
        <p:nvCxnSpPr>
          <p:cNvPr id="22" name="Straight Arrow Connector 21"/>
          <p:cNvCxnSpPr/>
          <p:nvPr/>
        </p:nvCxnSpPr>
        <p:spPr>
          <a:xfrm>
            <a:off x="3572540" y="1446023"/>
            <a:ext cx="148855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5964870" y="1935127"/>
            <a:ext cx="29771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rot="10800000">
            <a:off x="3710764" y="6060560"/>
            <a:ext cx="1765005" cy="212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20" idx="1"/>
          </p:cNvCxnSpPr>
          <p:nvPr/>
        </p:nvCxnSpPr>
        <p:spPr>
          <a:xfrm rot="10800000">
            <a:off x="701751" y="1796905"/>
            <a:ext cx="942751" cy="427605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Elbow Connector 53"/>
          <p:cNvCxnSpPr/>
          <p:nvPr/>
        </p:nvCxnSpPr>
        <p:spPr>
          <a:xfrm rot="5400000">
            <a:off x="5438555" y="2705984"/>
            <a:ext cx="680483" cy="584791"/>
          </a:xfrm>
          <a:prstGeom prst="bentConnector3">
            <a:avLst>
              <a:gd name="adj1" fmla="val 4531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rot="16200000" flipH="1">
            <a:off x="5996760" y="2743193"/>
            <a:ext cx="616692" cy="4465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5259572" y="4876809"/>
            <a:ext cx="2020185" cy="69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Multi Object Classification</a:t>
            </a:r>
            <a:endParaRPr lang="en-US" dirty="0"/>
          </a:p>
        </p:txBody>
      </p:sp>
      <p:cxnSp>
        <p:nvCxnSpPr>
          <p:cNvPr id="72" name="Straight Arrow Connector 71"/>
          <p:cNvCxnSpPr>
            <a:stCxn id="16" idx="3"/>
          </p:cNvCxnSpPr>
          <p:nvPr/>
        </p:nvCxnSpPr>
        <p:spPr>
          <a:xfrm rot="16200000" flipH="1">
            <a:off x="5115702" y="4403321"/>
            <a:ext cx="240528" cy="585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rot="10800000" flipV="1">
            <a:off x="6687886" y="4635798"/>
            <a:ext cx="202013" cy="1913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5400000">
            <a:off x="6257257" y="5739815"/>
            <a:ext cx="194941" cy="7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6458</Words>
  <Application>WPS Presentation</Application>
  <PresentationFormat>On-screen Show (4:3)</PresentationFormat>
  <Paragraphs>441</Paragraphs>
  <Slides>19</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SimSun</vt:lpstr>
      <vt:lpstr>Wingdings</vt:lpstr>
      <vt:lpstr>Arial</vt:lpstr>
      <vt:lpstr>Calibri</vt:lpstr>
      <vt:lpstr>Times New Roman</vt:lpstr>
      <vt:lpstr>Quattrocento Sans</vt:lpstr>
      <vt:lpstr>Bookman Old Style</vt:lpstr>
      <vt:lpstr>Times New Roman</vt:lpstr>
      <vt:lpstr>Quattrocento Sans</vt:lpstr>
      <vt:lpstr>Mangal</vt:lpstr>
      <vt:lpstr>Segoe Print</vt:lpstr>
      <vt:lpstr>Chiller</vt:lpstr>
      <vt:lpstr>Algerian</vt:lpstr>
      <vt:lpstr>Noto Sans Symbols</vt:lpstr>
      <vt:lpstr>Microsoft YaHei</vt:lpstr>
      <vt:lpstr>Arial Unicode MS</vt:lpstr>
      <vt:lpstr>Office Theme</vt:lpstr>
      <vt:lpstr>     ​Multi Object Recognition for Visually-Impaired People Using Machine Learning  </vt:lpstr>
      <vt:lpstr>Motivation/Origin</vt:lpstr>
      <vt:lpstr>Motivation/Origin</vt:lpstr>
      <vt:lpstr>Motivation/Origin</vt:lpstr>
      <vt:lpstr>DATASET  used  &amp;  Class Labels</vt:lpstr>
      <vt:lpstr>Algorithm</vt:lpstr>
      <vt:lpstr>Pre-Requirements for Project</vt:lpstr>
      <vt:lpstr>Hardware &amp; Software Requirements</vt:lpstr>
      <vt:lpstr>PowerPoint 演示文稿</vt:lpstr>
      <vt:lpstr>Graphical work flow ( Uml diag)</vt:lpstr>
      <vt:lpstr>Graphical work flow ( Uml diag)</vt:lpstr>
      <vt:lpstr>PowerPoint 演示文稿</vt:lpstr>
      <vt:lpstr>Home Screen</vt:lpstr>
      <vt:lpstr>Dispalying Input-Image</vt:lpstr>
      <vt:lpstr>Running the Progamme</vt:lpstr>
      <vt:lpstr>Displaying the Result   ( Detected  Image with bounding boxes)</vt:lpstr>
      <vt:lpstr>Playing the  AUDIO output</vt:lpstr>
      <vt:lpstr>Mapping of PO’s</vt:lpstr>
      <vt:lpstr>Structured Abstract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​I​ndoor Object Recognition for Visually-Impaired People Using Machine Learning  </dc:title>
  <dc:creator/>
  <cp:lastModifiedBy>venka</cp:lastModifiedBy>
  <cp:revision>71</cp:revision>
  <dcterms:created xsi:type="dcterms:W3CDTF">2020-08-02T07:30:13Z</dcterms:created>
  <dcterms:modified xsi:type="dcterms:W3CDTF">2020-08-02T08:33:06Z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