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8640" y="2054860"/>
            <a:ext cx="3218179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782" y="367347"/>
            <a:ext cx="9747250" cy="12026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119" y="1604581"/>
            <a:ext cx="8841740" cy="2805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06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abc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b="0">
                <a:latin typeface="Trebuchet MS"/>
                <a:cs typeface="Trebuchet MS"/>
              </a:rPr>
              <a:t>T</a:t>
            </a:r>
            <a:r>
              <a:rPr dirty="0" sz="3200" spc="75" b="0">
                <a:latin typeface="Trebuchet MS"/>
                <a:cs typeface="Trebuchet MS"/>
              </a:rPr>
              <a:t> </a:t>
            </a:r>
            <a:r>
              <a:rPr dirty="0" sz="3200" b="0">
                <a:latin typeface="Trebuchet MS"/>
                <a:cs typeface="Trebuchet MS"/>
              </a:rPr>
              <a:t>MUKESH</a:t>
            </a:r>
            <a:r>
              <a:rPr dirty="0" sz="3200" spc="-170" b="0">
                <a:latin typeface="Trebuchet MS"/>
                <a:cs typeface="Trebuchet MS"/>
              </a:rPr>
              <a:t> </a:t>
            </a:r>
            <a:r>
              <a:rPr dirty="0" sz="3200" spc="-20" b="0">
                <a:latin typeface="Trebuchet MS"/>
                <a:cs typeface="Trebuchet MS"/>
              </a:rPr>
              <a:t>VARMA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86525" y="2816288"/>
            <a:ext cx="18611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25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9399" y="6493994"/>
            <a:ext cx="850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0719" y="6026922"/>
            <a:ext cx="1856105" cy="6432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u="sng" sz="200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dirty="0" u="sng" sz="2000" spc="-6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20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42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4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dirty="0" sz="1100" spc="-114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367347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RESULTS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95985" y="1597977"/>
            <a:ext cx="8070850" cy="7524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5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result</a:t>
            </a:r>
            <a:r>
              <a:rPr dirty="0" sz="1550" spc="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5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6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an</a:t>
            </a:r>
            <a:r>
              <a:rPr dirty="0" sz="1550" spc="459">
                <a:latin typeface="Arial"/>
                <a:cs typeface="Arial"/>
              </a:rPr>
              <a:t> </a:t>
            </a:r>
            <a:r>
              <a:rPr dirty="0" sz="1550" spc="50">
                <a:latin typeface="Arial"/>
                <a:cs typeface="Arial"/>
              </a:rPr>
              <a:t>cnn</a:t>
            </a:r>
            <a:r>
              <a:rPr dirty="0" sz="1550" spc="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4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capable</a:t>
            </a:r>
            <a:r>
              <a:rPr dirty="0" sz="1550" spc="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9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generating</a:t>
            </a:r>
            <a:r>
              <a:rPr dirty="0" sz="1550" spc="4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459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adding</a:t>
            </a:r>
            <a:r>
              <a:rPr dirty="0" sz="1550" spc="4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colors</a:t>
            </a:r>
            <a:r>
              <a:rPr dirty="0" sz="1550" spc="6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60">
                <a:latin typeface="Arial"/>
                <a:cs typeface="Arial"/>
              </a:rPr>
              <a:t>  </a:t>
            </a:r>
            <a:r>
              <a:rPr dirty="0" sz="1550" spc="-25">
                <a:latin typeface="Arial"/>
                <a:cs typeface="Arial"/>
              </a:rPr>
              <a:t>the </a:t>
            </a:r>
            <a:r>
              <a:rPr dirty="0" sz="1550">
                <a:latin typeface="Arial"/>
                <a:cs typeface="Arial"/>
              </a:rPr>
              <a:t>grayscale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image.</a:t>
            </a:r>
            <a:r>
              <a:rPr dirty="0" sz="1550" spc="2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assigning</a:t>
            </a:r>
            <a:r>
              <a:rPr dirty="0" sz="1550" spc="1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method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accurate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1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each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predicted</a:t>
            </a:r>
            <a:r>
              <a:rPr dirty="0" sz="1550" spc="12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and </a:t>
            </a:r>
            <a:r>
              <a:rPr dirty="0" sz="1550">
                <a:latin typeface="Arial"/>
                <a:cs typeface="Arial"/>
              </a:rPr>
              <a:t>assigned</a:t>
            </a:r>
            <a:r>
              <a:rPr dirty="0" sz="1550" spc="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correct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appropriate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colors.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087225" cy="6467475"/>
          </a:xfrm>
          <a:custGeom>
            <a:avLst/>
            <a:gdLst/>
            <a:ahLst/>
            <a:cxnLst/>
            <a:rect l="l" t="t" r="r" b="b"/>
            <a:pathLst>
              <a:path w="12087225" h="6467475">
                <a:moveTo>
                  <a:pt x="0" y="6467475"/>
                </a:moveTo>
                <a:lnTo>
                  <a:pt x="12087225" y="6467475"/>
                </a:lnTo>
                <a:lnTo>
                  <a:pt x="12087225" y="0"/>
                </a:lnTo>
                <a:lnTo>
                  <a:pt x="0" y="0"/>
                </a:lnTo>
                <a:lnTo>
                  <a:pt x="0" y="646747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36600" y="1254124"/>
            <a:ext cx="86302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0">
                <a:latin typeface="Trebuchet MS"/>
                <a:cs typeface="Trebuchet MS"/>
              </a:rPr>
              <a:t>Image</a:t>
            </a:r>
            <a:r>
              <a:rPr dirty="0" sz="2750" spc="100" b="0">
                <a:latin typeface="Trebuchet MS"/>
                <a:cs typeface="Trebuchet MS"/>
              </a:rPr>
              <a:t> </a:t>
            </a:r>
            <a:r>
              <a:rPr dirty="0" sz="2750" b="0">
                <a:latin typeface="Trebuchet MS"/>
                <a:cs typeface="Trebuchet MS"/>
              </a:rPr>
              <a:t>Colorization:-Ad</a:t>
            </a:r>
            <a:r>
              <a:rPr dirty="0" sz="2750" b="0" i="1">
                <a:latin typeface="Trebuchet MS"/>
                <a:cs typeface="Trebuchet MS"/>
              </a:rPr>
              <a:t>d</a:t>
            </a:r>
            <a:r>
              <a:rPr dirty="0" sz="2750" b="0">
                <a:latin typeface="Trebuchet MS"/>
                <a:cs typeface="Trebuchet MS"/>
              </a:rPr>
              <a:t>ing</a:t>
            </a:r>
            <a:r>
              <a:rPr dirty="0" sz="2750" spc="85" b="0">
                <a:latin typeface="Trebuchet MS"/>
                <a:cs typeface="Trebuchet MS"/>
              </a:rPr>
              <a:t> </a:t>
            </a:r>
            <a:r>
              <a:rPr dirty="0" sz="2750" b="0">
                <a:latin typeface="Trebuchet MS"/>
                <a:cs typeface="Trebuchet MS"/>
              </a:rPr>
              <a:t>colors</a:t>
            </a:r>
            <a:r>
              <a:rPr dirty="0" sz="2750" spc="130" b="0">
                <a:latin typeface="Trebuchet MS"/>
                <a:cs typeface="Trebuchet MS"/>
              </a:rPr>
              <a:t> </a:t>
            </a:r>
            <a:r>
              <a:rPr dirty="0" sz="2750" b="0">
                <a:latin typeface="Trebuchet MS"/>
                <a:cs typeface="Trebuchet MS"/>
              </a:rPr>
              <a:t>to</a:t>
            </a:r>
            <a:r>
              <a:rPr dirty="0" sz="2750" spc="60" b="0">
                <a:latin typeface="Trebuchet MS"/>
                <a:cs typeface="Trebuchet MS"/>
              </a:rPr>
              <a:t> </a:t>
            </a:r>
            <a:r>
              <a:rPr dirty="0" sz="2750" b="0">
                <a:latin typeface="Trebuchet MS"/>
                <a:cs typeface="Trebuchet MS"/>
              </a:rPr>
              <a:t>grayscale</a:t>
            </a:r>
            <a:r>
              <a:rPr dirty="0" sz="2750" spc="280" b="0">
                <a:latin typeface="Trebuchet MS"/>
                <a:cs typeface="Trebuchet MS"/>
              </a:rPr>
              <a:t> </a:t>
            </a:r>
            <a:r>
              <a:rPr dirty="0" sz="2750" spc="-10" b="0">
                <a:latin typeface="Trebuchet MS"/>
                <a:cs typeface="Trebuchet MS"/>
              </a:rPr>
              <a:t>images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6600" y="1683702"/>
            <a:ext cx="57092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>
                <a:latin typeface="Trebuchet MS"/>
                <a:cs typeface="Trebuchet MS"/>
              </a:rPr>
              <a:t>using</a:t>
            </a:r>
            <a:r>
              <a:rPr dirty="0" sz="2750" spc="2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Convolutional</a:t>
            </a:r>
            <a:r>
              <a:rPr dirty="0" sz="2750" spc="204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Neural</a:t>
            </a:r>
            <a:r>
              <a:rPr dirty="0" sz="2750" spc="15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Network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819785" y="2685097"/>
            <a:ext cx="8080375" cy="1725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base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idea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1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train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29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predict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plausible</a:t>
            </a:r>
            <a:r>
              <a:rPr dirty="0" sz="1550" spc="1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colorings</a:t>
            </a:r>
            <a:r>
              <a:rPr dirty="0" sz="1550" spc="1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grayscale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images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training</a:t>
            </a:r>
            <a:r>
              <a:rPr dirty="0" sz="1550" spc="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2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giving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sample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images</a:t>
            </a:r>
            <a:r>
              <a:rPr dirty="0" sz="1550" spc="1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inputs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making</a:t>
            </a:r>
            <a:r>
              <a:rPr dirty="0" sz="1550" spc="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learn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and </a:t>
            </a:r>
            <a:r>
              <a:rPr dirty="0" sz="1550">
                <a:latin typeface="Arial"/>
                <a:cs typeface="Arial"/>
              </a:rPr>
              <a:t>make</a:t>
            </a:r>
            <a:r>
              <a:rPr dirty="0" sz="1550" spc="2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suitable</a:t>
            </a:r>
            <a:r>
              <a:rPr dirty="0" sz="1550" spc="229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prediction</a:t>
            </a:r>
            <a:r>
              <a:rPr dirty="0" sz="1550" spc="20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given</a:t>
            </a:r>
            <a:r>
              <a:rPr dirty="0" sz="1550" spc="1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image.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CNN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works</a:t>
            </a:r>
            <a:r>
              <a:rPr dirty="0" sz="1550" spc="2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2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taking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sample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image</a:t>
            </a:r>
            <a:endParaRPr sz="1550">
              <a:latin typeface="Arial"/>
              <a:cs typeface="Arial"/>
            </a:endParaRPr>
          </a:p>
          <a:p>
            <a:pPr algn="just" marL="12700" marR="6985">
              <a:lnSpc>
                <a:spcPct val="101000"/>
              </a:lnSpc>
              <a:spcBef>
                <a:spcPts val="75"/>
              </a:spcBef>
            </a:pPr>
            <a:r>
              <a:rPr dirty="0" sz="1550">
                <a:latin typeface="Arial"/>
                <a:cs typeface="Arial"/>
              </a:rPr>
              <a:t>,designating</a:t>
            </a:r>
            <a:r>
              <a:rPr dirty="0" sz="1550" spc="2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</a:t>
            </a:r>
            <a:r>
              <a:rPr dirty="0" sz="1550" spc="3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some</a:t>
            </a:r>
            <a:r>
              <a:rPr dirty="0" sz="1550" spc="3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weightage</a:t>
            </a:r>
            <a:r>
              <a:rPr dirty="0" sz="1550" spc="43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based</a:t>
            </a:r>
            <a:r>
              <a:rPr dirty="0" sz="1550" spc="3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on</a:t>
            </a:r>
            <a:r>
              <a:rPr dirty="0" sz="1550" spc="3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4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different</a:t>
            </a:r>
            <a:r>
              <a:rPr dirty="0" sz="1550" spc="4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objects</a:t>
            </a:r>
            <a:r>
              <a:rPr dirty="0" sz="1550" spc="3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3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3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image,</a:t>
            </a:r>
            <a:r>
              <a:rPr dirty="0" sz="1550" spc="33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analyzing </a:t>
            </a:r>
            <a:r>
              <a:rPr dirty="0" sz="1550">
                <a:latin typeface="Arial"/>
                <a:cs typeface="Arial"/>
              </a:rPr>
              <a:t>them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based</a:t>
            </a:r>
            <a:r>
              <a:rPr dirty="0" sz="1550" spc="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on</a:t>
            </a:r>
            <a:r>
              <a:rPr dirty="0" sz="1550" spc="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knowledge</a:t>
            </a:r>
            <a:r>
              <a:rPr dirty="0" sz="1550" spc="3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gained</a:t>
            </a:r>
            <a:r>
              <a:rPr dirty="0" sz="1550" spc="1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identifies</a:t>
            </a:r>
            <a:r>
              <a:rPr dirty="0" sz="1550" spc="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assigns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colors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5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image.</a:t>
            </a:r>
            <a:endParaRPr sz="1550">
              <a:latin typeface="Arial"/>
              <a:cs typeface="Arial"/>
            </a:endParaRPr>
          </a:p>
          <a:p>
            <a:pPr algn="just" marL="12700" marR="5080">
              <a:lnSpc>
                <a:spcPct val="101000"/>
              </a:lnSpc>
              <a:spcBef>
                <a:spcPts val="70"/>
              </a:spcBef>
            </a:pPr>
            <a:r>
              <a:rPr dirty="0" sz="1550">
                <a:latin typeface="Arial"/>
                <a:cs typeface="Arial"/>
              </a:rPr>
              <a:t>CNN</a:t>
            </a:r>
            <a:r>
              <a:rPr dirty="0" sz="1550" spc="3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has</a:t>
            </a:r>
            <a:r>
              <a:rPr dirty="0" sz="1550" spc="3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three</a:t>
            </a:r>
            <a:r>
              <a:rPr dirty="0" sz="1550" spc="4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layers</a:t>
            </a:r>
            <a:r>
              <a:rPr dirty="0" sz="1550" spc="3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such</a:t>
            </a:r>
            <a:r>
              <a:rPr dirty="0" sz="1550" spc="3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3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</a:t>
            </a:r>
            <a:r>
              <a:rPr dirty="0" sz="1550" spc="3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layer,</a:t>
            </a:r>
            <a:r>
              <a:rPr dirty="0" sz="1550" spc="3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Pooling</a:t>
            </a:r>
            <a:r>
              <a:rPr dirty="0" sz="1550" spc="3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layer,</a:t>
            </a:r>
            <a:r>
              <a:rPr dirty="0" sz="1550" spc="3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Fully-Connected</a:t>
            </a:r>
            <a:r>
              <a:rPr dirty="0" sz="1550" spc="37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layer </a:t>
            </a:r>
            <a:r>
              <a:rPr dirty="0" sz="1550">
                <a:latin typeface="Arial"/>
                <a:cs typeface="Arial"/>
              </a:rPr>
              <a:t>which</a:t>
            </a:r>
            <a:r>
              <a:rPr dirty="0" sz="1550" spc="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helps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them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for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working</a:t>
            </a:r>
            <a:r>
              <a:rPr dirty="0" sz="1550" spc="1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5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images.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077575" cy="6781800"/>
          </a:xfrm>
          <a:custGeom>
            <a:avLst/>
            <a:gdLst/>
            <a:ahLst/>
            <a:cxnLst/>
            <a:rect l="l" t="t" r="r" b="b"/>
            <a:pathLst>
              <a:path w="11077575" h="6781800">
                <a:moveTo>
                  <a:pt x="0" y="6781798"/>
                </a:moveTo>
                <a:lnTo>
                  <a:pt x="11077575" y="6781798"/>
                </a:lnTo>
                <a:lnTo>
                  <a:pt x="11077575" y="0"/>
                </a:lnTo>
                <a:lnTo>
                  <a:pt x="0" y="0"/>
                </a:lnTo>
                <a:lnTo>
                  <a:pt x="0" y="678179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0" y="3848099"/>
            <a:ext cx="3105150" cy="3009900"/>
            <a:chOff x="0" y="3848099"/>
            <a:chExt cx="3105150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38898"/>
              <a:ext cx="3105149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48099"/>
              <a:ext cx="714374" cy="30098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406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1719326" y="1702117"/>
            <a:ext cx="449072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Who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Users?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1890395" algn="l"/>
                <a:tab pos="2414270" algn="l"/>
              </a:tabLst>
            </a:pPr>
            <a:r>
              <a:rPr dirty="0" sz="1800">
                <a:latin typeface="Arial"/>
                <a:cs typeface="Arial"/>
              </a:rPr>
              <a:t>Your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and</a:t>
            </a:r>
            <a:r>
              <a:rPr dirty="0" sz="1800">
                <a:latin typeface="Arial"/>
                <a:cs typeface="Arial"/>
              </a:rPr>
              <a:t>	Its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</a:t>
            </a:r>
            <a:r>
              <a:rPr dirty="0" sz="1800" spc="-2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Proposition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Your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460375" indent="-447675">
              <a:lnSpc>
                <a:spcPts val="2130"/>
              </a:lnSpc>
              <a:buAutoNum type="arabicPeriod"/>
              <a:tabLst>
                <a:tab pos="460375" algn="l"/>
              </a:tabLst>
            </a:pPr>
            <a:r>
              <a:rPr dirty="0" sz="1800" spc="-10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0375" algn="l"/>
              </a:tabLst>
            </a:pPr>
            <a:r>
              <a:rPr dirty="0" sz="1800" spc="-10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884" y="891793"/>
            <a:ext cx="56584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859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60"/>
              <a:t>STATEMENT</a:t>
            </a:r>
            <a:endParaRPr sz="42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11212" y="2138298"/>
            <a:ext cx="7925434" cy="1000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55"/>
              </a:spcBef>
            </a:pPr>
            <a:r>
              <a:rPr dirty="0" sz="1550">
                <a:latin typeface="Arial"/>
                <a:cs typeface="Arial"/>
              </a:rPr>
              <a:t>Developing</a:t>
            </a:r>
            <a:r>
              <a:rPr dirty="0" sz="1550" spc="25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3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254">
                <a:latin typeface="Arial"/>
                <a:cs typeface="Arial"/>
              </a:rPr>
              <a:t> </a:t>
            </a:r>
            <a:r>
              <a:rPr dirty="0" sz="1550" spc="50">
                <a:latin typeface="Arial"/>
                <a:cs typeface="Arial"/>
              </a:rPr>
              <a:t>can</a:t>
            </a:r>
            <a:r>
              <a:rPr dirty="0" sz="1550" spc="1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automatically</a:t>
            </a:r>
            <a:r>
              <a:rPr dirty="0" sz="1550" spc="2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add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</a:t>
            </a:r>
            <a:r>
              <a:rPr dirty="0" sz="1550" spc="2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3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grayscale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images</a:t>
            </a:r>
            <a:r>
              <a:rPr dirty="0" sz="1550" spc="3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using</a:t>
            </a:r>
            <a:r>
              <a:rPr dirty="0" sz="1550" spc="27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deep </a:t>
            </a:r>
            <a:r>
              <a:rPr dirty="0" sz="1550">
                <a:latin typeface="Arial"/>
                <a:cs typeface="Arial"/>
              </a:rPr>
              <a:t>learning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techniques</a:t>
            </a:r>
            <a:r>
              <a:rPr dirty="0" sz="1550" spc="11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such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1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Convolutional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neural</a:t>
            </a:r>
            <a:r>
              <a:rPr dirty="0" sz="1550" spc="1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network.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trains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predict </a:t>
            </a:r>
            <a:r>
              <a:rPr dirty="0" sz="1550">
                <a:latin typeface="Arial"/>
                <a:cs typeface="Arial"/>
              </a:rPr>
              <a:t>plausible</a:t>
            </a:r>
            <a:r>
              <a:rPr dirty="0" sz="1550" spc="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colorings</a:t>
            </a:r>
            <a:r>
              <a:rPr dirty="0" sz="1550" spc="7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based</a:t>
            </a:r>
            <a:r>
              <a:rPr dirty="0" sz="1550" spc="6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on</a:t>
            </a:r>
            <a:r>
              <a:rPr dirty="0" sz="1550" spc="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input</a:t>
            </a:r>
            <a:r>
              <a:rPr dirty="0" sz="1550" spc="240">
                <a:latin typeface="Arial"/>
                <a:cs typeface="Arial"/>
              </a:rPr>
              <a:t>   </a:t>
            </a:r>
            <a:r>
              <a:rPr dirty="0" sz="1550">
                <a:latin typeface="Arial"/>
                <a:cs typeface="Arial"/>
              </a:rPr>
              <a:t>grayscale</a:t>
            </a:r>
            <a:r>
              <a:rPr dirty="0" sz="1550" spc="6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images.The</a:t>
            </a:r>
            <a:r>
              <a:rPr dirty="0" sz="1550" spc="10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6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will</a:t>
            </a:r>
            <a:r>
              <a:rPr dirty="0" sz="1550" spc="47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automaticaly </a:t>
            </a:r>
            <a:r>
              <a:rPr dirty="0" sz="1550">
                <a:latin typeface="Arial"/>
                <a:cs typeface="Arial"/>
              </a:rPr>
              <a:t>predict</a:t>
            </a:r>
            <a:r>
              <a:rPr dirty="0" sz="1550" spc="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colors</a:t>
            </a:r>
            <a:r>
              <a:rPr dirty="0" sz="1550" spc="-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for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applies</a:t>
            </a:r>
            <a:r>
              <a:rPr dirty="0" sz="1550" spc="1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them</a:t>
            </a:r>
            <a:r>
              <a:rPr dirty="0" sz="1550" spc="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without</a:t>
            </a:r>
            <a:r>
              <a:rPr dirty="0" sz="1550" spc="1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any</a:t>
            </a:r>
            <a:r>
              <a:rPr dirty="0" sz="1550" spc="5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processing.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9209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239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24230" y="2155888"/>
            <a:ext cx="6021705" cy="22212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8255">
              <a:lnSpc>
                <a:spcPct val="100899"/>
              </a:lnSpc>
              <a:spcBef>
                <a:spcPts val="110"/>
              </a:spcBef>
            </a:pP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project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about</a:t>
            </a:r>
            <a:r>
              <a:rPr dirty="0" sz="1550" spc="1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assigning</a:t>
            </a:r>
            <a:r>
              <a:rPr dirty="0" sz="1550" spc="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colors</a:t>
            </a:r>
            <a:r>
              <a:rPr dirty="0" sz="1550" spc="1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grayscale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229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using </a:t>
            </a:r>
            <a:r>
              <a:rPr dirty="0" sz="1550">
                <a:latin typeface="Arial"/>
                <a:cs typeface="Arial"/>
              </a:rPr>
              <a:t>deep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learning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technique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such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Convolutional</a:t>
            </a:r>
            <a:r>
              <a:rPr dirty="0" sz="1550" spc="20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neural</a:t>
            </a:r>
            <a:r>
              <a:rPr dirty="0" sz="1550" spc="114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network.</a:t>
            </a:r>
            <a:endParaRPr sz="1550">
              <a:latin typeface="Arial"/>
              <a:cs typeface="Arial"/>
            </a:endParaRPr>
          </a:p>
          <a:p>
            <a:pPr algn="just" marL="12700" marR="5080">
              <a:lnSpc>
                <a:spcPct val="103600"/>
              </a:lnSpc>
              <a:spcBef>
                <a:spcPts val="25"/>
              </a:spcBef>
            </a:pP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3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convolutional</a:t>
            </a:r>
            <a:r>
              <a:rPr dirty="0" sz="1550" spc="3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neural</a:t>
            </a:r>
            <a:r>
              <a:rPr dirty="0" sz="1550" spc="4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network</a:t>
            </a:r>
            <a:r>
              <a:rPr dirty="0" sz="1550" spc="3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3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3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feed-forward</a:t>
            </a:r>
            <a:r>
              <a:rPr dirty="0" sz="1550" spc="3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neural</a:t>
            </a:r>
            <a:r>
              <a:rPr dirty="0" sz="1550" spc="37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network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generally</a:t>
            </a:r>
            <a:r>
              <a:rPr dirty="0" sz="1550" spc="2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used</a:t>
            </a:r>
            <a:r>
              <a:rPr dirty="0" sz="1550" spc="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analyze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visual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images</a:t>
            </a:r>
            <a:r>
              <a:rPr dirty="0" sz="1550" spc="1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processing</a:t>
            </a:r>
            <a:r>
              <a:rPr dirty="0" sz="1550" spc="11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data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19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grid-like</a:t>
            </a:r>
            <a:r>
              <a:rPr dirty="0" sz="1550" spc="229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topology.</a:t>
            </a:r>
            <a:r>
              <a:rPr dirty="0" sz="1550" spc="434">
                <a:latin typeface="Arial"/>
                <a:cs typeface="Arial"/>
              </a:rPr>
              <a:t>   </a:t>
            </a:r>
            <a:r>
              <a:rPr dirty="0" sz="1550">
                <a:latin typeface="Arial"/>
                <a:cs typeface="Arial"/>
              </a:rPr>
              <a:t>It's</a:t>
            </a:r>
            <a:r>
              <a:rPr dirty="0" sz="1550" spc="24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also</a:t>
            </a:r>
            <a:r>
              <a:rPr dirty="0" sz="1550" spc="229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known</a:t>
            </a:r>
            <a:r>
              <a:rPr dirty="0" sz="1550" spc="19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24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22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ConvNet.</a:t>
            </a:r>
            <a:r>
              <a:rPr dirty="0" sz="1550" spc="260">
                <a:latin typeface="Arial"/>
                <a:cs typeface="Arial"/>
              </a:rPr>
              <a:t>  </a:t>
            </a:r>
            <a:r>
              <a:rPr dirty="0" sz="1550" spc="-50">
                <a:latin typeface="Arial"/>
                <a:cs typeface="Arial"/>
              </a:rPr>
              <a:t>A </a:t>
            </a:r>
            <a:r>
              <a:rPr dirty="0" sz="1550">
                <a:latin typeface="Arial"/>
                <a:cs typeface="Arial"/>
              </a:rPr>
              <a:t>convolution</a:t>
            </a:r>
            <a:r>
              <a:rPr dirty="0" sz="1550" spc="4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</a:t>
            </a:r>
            <a:r>
              <a:rPr dirty="0" sz="1550" spc="3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transforms</a:t>
            </a:r>
            <a:r>
              <a:rPr dirty="0" sz="1550" spc="4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409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input</a:t>
            </a:r>
            <a:r>
              <a:rPr dirty="0" sz="1550" spc="4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4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3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order</a:t>
            </a:r>
            <a:r>
              <a:rPr dirty="0" sz="1550" spc="3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409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extract </a:t>
            </a:r>
            <a:r>
              <a:rPr dirty="0" sz="1550">
                <a:latin typeface="Arial"/>
                <a:cs typeface="Arial"/>
              </a:rPr>
              <a:t>features</a:t>
            </a:r>
            <a:r>
              <a:rPr dirty="0" sz="1550" spc="1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from</a:t>
            </a:r>
            <a:r>
              <a:rPr dirty="0" sz="1550" spc="-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it.</a:t>
            </a:r>
            <a:r>
              <a:rPr dirty="0" sz="1550" spc="130">
                <a:latin typeface="Arial"/>
                <a:cs typeface="Arial"/>
              </a:rPr>
              <a:t> </a:t>
            </a:r>
            <a:r>
              <a:rPr dirty="0" sz="1550" spc="55">
                <a:latin typeface="Arial"/>
                <a:cs typeface="Arial"/>
              </a:rPr>
              <a:t>In</a:t>
            </a:r>
            <a:r>
              <a:rPr dirty="0" sz="1550" spc="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this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transformation,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convolved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with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2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kernel</a:t>
            </a:r>
            <a:r>
              <a:rPr dirty="0" sz="1550" spc="2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(or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filter).</a:t>
            </a:r>
            <a:r>
              <a:rPr dirty="0" sz="1550" spc="3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kernel</a:t>
            </a:r>
            <a:r>
              <a:rPr dirty="0" sz="1550" spc="2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is</a:t>
            </a:r>
            <a:r>
              <a:rPr dirty="0" sz="1550" spc="3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3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small</a:t>
            </a:r>
            <a:r>
              <a:rPr dirty="0" sz="1550" spc="3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matrix,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2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its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height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and </a:t>
            </a:r>
            <a:r>
              <a:rPr dirty="0" sz="1550">
                <a:latin typeface="Arial"/>
                <a:cs typeface="Arial"/>
              </a:rPr>
              <a:t>width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smaller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than</a:t>
            </a:r>
            <a:r>
              <a:rPr dirty="0" sz="1550" spc="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convolved.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6732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310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114"/>
              <a:t> </a:t>
            </a:r>
            <a:r>
              <a:rPr dirty="0" sz="3200"/>
              <a:t>END</a:t>
            </a:r>
            <a:r>
              <a:rPr dirty="0" sz="3200" spc="-6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15657" y="1842198"/>
            <a:ext cx="7781925" cy="12484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4000"/>
              </a:lnSpc>
              <a:spcBef>
                <a:spcPts val="50"/>
              </a:spcBef>
            </a:pPr>
            <a:r>
              <a:rPr dirty="0" sz="1550">
                <a:latin typeface="Arial"/>
                <a:cs typeface="Arial"/>
              </a:rPr>
              <a:t>Some</a:t>
            </a:r>
            <a:r>
              <a:rPr dirty="0" sz="1550" spc="2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2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5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important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applications</a:t>
            </a:r>
            <a:r>
              <a:rPr dirty="0" sz="1550" spc="2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2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this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field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are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science</a:t>
            </a:r>
            <a:r>
              <a:rPr dirty="0" sz="1550" spc="2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technology</a:t>
            </a:r>
            <a:r>
              <a:rPr dirty="0" sz="1550" spc="27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including </a:t>
            </a:r>
            <a:r>
              <a:rPr dirty="0" sz="1550">
                <a:latin typeface="Arial"/>
                <a:cs typeface="Arial"/>
              </a:rPr>
              <a:t>computer</a:t>
            </a:r>
            <a:r>
              <a:rPr dirty="0" sz="1550" spc="15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vision,</a:t>
            </a:r>
            <a:r>
              <a:rPr dirty="0" sz="1550" spc="1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remote</a:t>
            </a:r>
            <a:r>
              <a:rPr dirty="0" sz="1550" spc="1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sensing,</a:t>
            </a:r>
            <a:r>
              <a:rPr dirty="0" sz="1550" spc="1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feature</a:t>
            </a:r>
            <a:r>
              <a:rPr dirty="0" sz="1550" spc="1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extraction,</a:t>
            </a:r>
            <a:r>
              <a:rPr dirty="0" sz="1550" spc="1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face</a:t>
            </a:r>
            <a:r>
              <a:rPr dirty="0" sz="1550" spc="16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detection,</a:t>
            </a:r>
            <a:r>
              <a:rPr dirty="0" sz="1550" spc="155">
                <a:latin typeface="Arial"/>
                <a:cs typeface="Arial"/>
              </a:rPr>
              <a:t>  </a:t>
            </a:r>
            <a:r>
              <a:rPr dirty="0" sz="1550" spc="-10">
                <a:latin typeface="Arial"/>
                <a:cs typeface="Arial"/>
              </a:rPr>
              <a:t>forecasting, </a:t>
            </a:r>
            <a:r>
              <a:rPr dirty="0" sz="1550">
                <a:latin typeface="Arial"/>
                <a:cs typeface="Arial"/>
              </a:rPr>
              <a:t>optical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character</a:t>
            </a:r>
            <a:r>
              <a:rPr dirty="0" sz="1550" spc="3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recognition,</a:t>
            </a:r>
            <a:r>
              <a:rPr dirty="0" sz="1550" spc="48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finger-print</a:t>
            </a:r>
            <a:r>
              <a:rPr dirty="0" sz="1550" spc="4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detection,</a:t>
            </a:r>
            <a:r>
              <a:rPr dirty="0" sz="1550" spc="3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optical</a:t>
            </a:r>
            <a:r>
              <a:rPr dirty="0" sz="1550" spc="3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sorting,</a:t>
            </a:r>
            <a:r>
              <a:rPr dirty="0" sz="1550" spc="3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argument</a:t>
            </a:r>
            <a:r>
              <a:rPr dirty="0" sz="1550" spc="3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reality, </a:t>
            </a:r>
            <a:r>
              <a:rPr dirty="0" sz="1550">
                <a:latin typeface="Arial"/>
                <a:cs typeface="Arial"/>
              </a:rPr>
              <a:t>microscope</a:t>
            </a:r>
            <a:r>
              <a:rPr dirty="0" sz="1550" spc="4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imaging,</a:t>
            </a:r>
            <a:r>
              <a:rPr dirty="0" sz="1550" spc="55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lane</a:t>
            </a:r>
            <a:r>
              <a:rPr dirty="0" sz="1550" spc="4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departure</a:t>
            </a:r>
            <a:r>
              <a:rPr dirty="0" sz="1550" spc="4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caution</a:t>
            </a:r>
            <a:r>
              <a:rPr dirty="0" sz="1550" spc="4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.</a:t>
            </a:r>
            <a:r>
              <a:rPr dirty="0" sz="1550" spc="4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It</a:t>
            </a:r>
            <a:r>
              <a:rPr dirty="0" sz="1550" spc="4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also</a:t>
            </a:r>
            <a:r>
              <a:rPr dirty="0" sz="1550" spc="45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has</a:t>
            </a:r>
            <a:r>
              <a:rPr dirty="0" sz="1550" spc="4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applications</a:t>
            </a:r>
            <a:r>
              <a:rPr dirty="0" sz="1550" spc="4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459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medical </a:t>
            </a:r>
            <a:r>
              <a:rPr dirty="0" sz="1550">
                <a:latin typeface="Arial"/>
                <a:cs typeface="Arial"/>
              </a:rPr>
              <a:t>imaging,</a:t>
            </a:r>
            <a:r>
              <a:rPr dirty="0" sz="1550" spc="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satellite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imaging,</a:t>
            </a:r>
            <a:r>
              <a:rPr dirty="0" sz="1550" spc="2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improving</a:t>
            </a:r>
            <a:r>
              <a:rPr dirty="0" sz="1550" spc="1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visual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quality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-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multimedia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content.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6252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YOUR</a:t>
            </a:r>
            <a:r>
              <a:rPr dirty="0" sz="3600" spc="-160"/>
              <a:t> </a:t>
            </a:r>
            <a:r>
              <a:rPr dirty="0" sz="3600" spc="-10"/>
              <a:t>SOLUTION</a:t>
            </a:r>
            <a:r>
              <a:rPr dirty="0" sz="3600" spc="-459"/>
              <a:t> </a:t>
            </a:r>
            <a:r>
              <a:rPr dirty="0" sz="3600"/>
              <a:t>AND</a:t>
            </a:r>
            <a:r>
              <a:rPr dirty="0" sz="3600" spc="-45"/>
              <a:t> </a:t>
            </a:r>
            <a:r>
              <a:rPr dirty="0" sz="3600"/>
              <a:t>ITS</a:t>
            </a:r>
            <a:r>
              <a:rPr dirty="0" sz="3600" spc="55"/>
              <a:t> </a:t>
            </a:r>
            <a:r>
              <a:rPr dirty="0" sz="3600"/>
              <a:t>VALUE</a:t>
            </a:r>
            <a:r>
              <a:rPr dirty="0" sz="3600" spc="-27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357879" y="1864423"/>
            <a:ext cx="6106795" cy="14865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400"/>
              </a:lnSpc>
              <a:spcBef>
                <a:spcPts val="65"/>
              </a:spcBef>
            </a:pPr>
            <a:r>
              <a:rPr dirty="0" sz="1550">
                <a:latin typeface="Arial"/>
                <a:cs typeface="Arial"/>
              </a:rPr>
              <a:t>This</a:t>
            </a:r>
            <a:r>
              <a:rPr dirty="0" sz="1550" spc="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solution</a:t>
            </a:r>
            <a:r>
              <a:rPr dirty="0" sz="1550" spc="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involves</a:t>
            </a:r>
            <a:r>
              <a:rPr dirty="0" sz="1550" spc="2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creating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 spc="55">
                <a:latin typeface="Arial"/>
                <a:cs typeface="Arial"/>
              </a:rPr>
              <a:t>an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cnn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where</a:t>
            </a:r>
            <a:r>
              <a:rPr dirty="0" sz="1550" spc="1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5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model</a:t>
            </a:r>
            <a:r>
              <a:rPr dirty="0" sz="1550" spc="17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gets </a:t>
            </a:r>
            <a:r>
              <a:rPr dirty="0" sz="1550">
                <a:latin typeface="Arial"/>
                <a:cs typeface="Arial"/>
              </a:rPr>
              <a:t>trained</a:t>
            </a:r>
            <a:r>
              <a:rPr dirty="0" sz="1550" spc="3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using</a:t>
            </a:r>
            <a:r>
              <a:rPr dirty="0" sz="1550" spc="229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3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sample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images</a:t>
            </a:r>
            <a:r>
              <a:rPr dirty="0" sz="1550" spc="300">
                <a:latin typeface="Arial"/>
                <a:cs typeface="Arial"/>
              </a:rPr>
              <a:t>  </a:t>
            </a:r>
            <a:r>
              <a:rPr dirty="0" sz="1550">
                <a:latin typeface="Arial"/>
                <a:cs typeface="Arial"/>
              </a:rPr>
              <a:t>provided</a:t>
            </a:r>
            <a:r>
              <a:rPr dirty="0" sz="1550" spc="2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as</a:t>
            </a:r>
            <a:r>
              <a:rPr dirty="0" sz="1550" spc="32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input</a:t>
            </a:r>
            <a:r>
              <a:rPr dirty="0" sz="1550" spc="2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.</a:t>
            </a:r>
            <a:r>
              <a:rPr dirty="0" sz="1550" spc="2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CNNs</a:t>
            </a:r>
            <a:r>
              <a:rPr dirty="0" sz="1550" spc="31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work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2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applying</a:t>
            </a:r>
            <a:r>
              <a:rPr dirty="0" sz="1550" spc="2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series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2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</a:t>
            </a:r>
            <a:r>
              <a:rPr dirty="0" sz="1550" spc="2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3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pooling</a:t>
            </a:r>
            <a:r>
              <a:rPr dirty="0" sz="1550" spc="25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layers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to</a:t>
            </a:r>
            <a:r>
              <a:rPr dirty="0" sz="1550" spc="250">
                <a:latin typeface="Arial"/>
                <a:cs typeface="Arial"/>
              </a:rPr>
              <a:t> </a:t>
            </a:r>
            <a:r>
              <a:rPr dirty="0" sz="1550" spc="55">
                <a:latin typeface="Arial"/>
                <a:cs typeface="Arial"/>
              </a:rPr>
              <a:t>an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input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2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or</a:t>
            </a:r>
            <a:r>
              <a:rPr dirty="0" sz="1550" spc="3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video.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Convolution</a:t>
            </a:r>
            <a:r>
              <a:rPr dirty="0" sz="1550" spc="2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layers</a:t>
            </a:r>
            <a:r>
              <a:rPr dirty="0" sz="1550" spc="3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extract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features</a:t>
            </a:r>
            <a:r>
              <a:rPr dirty="0" sz="1550" spc="3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from</a:t>
            </a:r>
            <a:r>
              <a:rPr dirty="0" sz="1550" spc="2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2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input </a:t>
            </a:r>
            <a:r>
              <a:rPr dirty="0" sz="1550">
                <a:latin typeface="Arial"/>
                <a:cs typeface="Arial"/>
              </a:rPr>
              <a:t>by</a:t>
            </a:r>
            <a:r>
              <a:rPr dirty="0" sz="1550" spc="4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sliding</a:t>
            </a:r>
            <a:r>
              <a:rPr dirty="0" sz="1550" spc="3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</a:t>
            </a:r>
            <a:r>
              <a:rPr dirty="0" sz="1550" spc="4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small</a:t>
            </a:r>
            <a:r>
              <a:rPr dirty="0" sz="1550" spc="3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filter,</a:t>
            </a:r>
            <a:r>
              <a:rPr dirty="0" sz="1550" spc="4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or</a:t>
            </a:r>
            <a:r>
              <a:rPr dirty="0" sz="1550" spc="4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kernel,</a:t>
            </a:r>
            <a:r>
              <a:rPr dirty="0" sz="1550" spc="43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over</a:t>
            </a:r>
            <a:r>
              <a:rPr dirty="0" sz="1550" spc="43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4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image</a:t>
            </a:r>
            <a:r>
              <a:rPr dirty="0" sz="1550" spc="45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or</a:t>
            </a:r>
            <a:r>
              <a:rPr dirty="0" sz="1550" spc="434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video</a:t>
            </a:r>
            <a:r>
              <a:rPr dirty="0" sz="1550" spc="46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and </a:t>
            </a:r>
            <a:r>
              <a:rPr dirty="0" sz="1550">
                <a:latin typeface="Arial"/>
                <a:cs typeface="Arial"/>
              </a:rPr>
              <a:t>computing</a:t>
            </a:r>
            <a:r>
              <a:rPr dirty="0" sz="1550" spc="2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dot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product</a:t>
            </a:r>
            <a:r>
              <a:rPr dirty="0" sz="1550" spc="1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between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10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filter</a:t>
            </a:r>
            <a:r>
              <a:rPr dirty="0" sz="1550" spc="1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and</a:t>
            </a:r>
            <a:r>
              <a:rPr dirty="0" sz="1550" spc="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input.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9877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WOW</a:t>
            </a:r>
            <a:r>
              <a:rPr dirty="0" sz="4250" spc="25"/>
              <a:t> </a:t>
            </a:r>
            <a:r>
              <a:rPr dirty="0" sz="4250"/>
              <a:t>IN</a:t>
            </a:r>
            <a:r>
              <a:rPr dirty="0" sz="4250" spc="-85"/>
              <a:t> </a:t>
            </a:r>
            <a:r>
              <a:rPr dirty="0" sz="4250"/>
              <a:t>YOUR</a:t>
            </a:r>
            <a:r>
              <a:rPr dirty="0" sz="4250" spc="-7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-</a:t>
            </a:r>
            <a:r>
              <a:rPr dirty="0" sz="1800"/>
              <a:t>&gt;</a:t>
            </a:r>
            <a:r>
              <a:rPr dirty="0" sz="1800" spc="-10"/>
              <a:t> </a:t>
            </a:r>
            <a:r>
              <a:rPr dirty="0" sz="1800"/>
              <a:t>No</a:t>
            </a:r>
            <a:r>
              <a:rPr dirty="0" sz="1800" spc="-20"/>
              <a:t> </a:t>
            </a:r>
            <a:r>
              <a:rPr dirty="0" sz="1800"/>
              <a:t>require</a:t>
            </a:r>
            <a:r>
              <a:rPr dirty="0" sz="1800" spc="-90"/>
              <a:t> </a:t>
            </a:r>
            <a:r>
              <a:rPr dirty="0" sz="1800"/>
              <a:t>human</a:t>
            </a:r>
            <a:r>
              <a:rPr dirty="0" sz="1800" spc="-95"/>
              <a:t> </a:t>
            </a:r>
            <a:r>
              <a:rPr dirty="0" sz="1800"/>
              <a:t>supervision</a:t>
            </a:r>
            <a:r>
              <a:rPr dirty="0" sz="1800" spc="50"/>
              <a:t> </a:t>
            </a:r>
            <a:r>
              <a:rPr dirty="0" sz="1800" spc="-10"/>
              <a:t>required.</a:t>
            </a:r>
            <a:endParaRPr sz="1800"/>
          </a:p>
          <a:p>
            <a:pPr marL="139065">
              <a:lnSpc>
                <a:spcPct val="100000"/>
              </a:lnSpc>
              <a:spcBef>
                <a:spcPts val="20"/>
              </a:spcBef>
            </a:pPr>
            <a:r>
              <a:rPr dirty="0" sz="1800" spc="-10"/>
              <a:t>-</a:t>
            </a:r>
            <a:r>
              <a:rPr dirty="0" sz="1800"/>
              <a:t>&gt;</a:t>
            </a:r>
            <a:r>
              <a:rPr dirty="0" sz="1800" spc="-5"/>
              <a:t> </a:t>
            </a:r>
            <a:r>
              <a:rPr dirty="0" sz="1800"/>
              <a:t>Automatic</a:t>
            </a:r>
            <a:r>
              <a:rPr dirty="0" sz="1800" spc="-5"/>
              <a:t> </a:t>
            </a:r>
            <a:r>
              <a:rPr dirty="0" sz="1800"/>
              <a:t>feature</a:t>
            </a:r>
            <a:r>
              <a:rPr dirty="0" sz="1800" spc="-95"/>
              <a:t> </a:t>
            </a:r>
            <a:r>
              <a:rPr dirty="0" sz="1800" spc="-10"/>
              <a:t>extraction.</a:t>
            </a:r>
            <a:endParaRPr sz="1800"/>
          </a:p>
          <a:p>
            <a:pPr marL="139065">
              <a:lnSpc>
                <a:spcPts val="2130"/>
              </a:lnSpc>
              <a:spcBef>
                <a:spcPts val="20"/>
              </a:spcBef>
            </a:pPr>
            <a:r>
              <a:rPr dirty="0" sz="1800" spc="-10"/>
              <a:t>-</a:t>
            </a:r>
            <a:r>
              <a:rPr dirty="0" sz="1800"/>
              <a:t>&gt; Highly</a:t>
            </a:r>
            <a:r>
              <a:rPr dirty="0" sz="1800" spc="-130"/>
              <a:t> </a:t>
            </a:r>
            <a:r>
              <a:rPr dirty="0" sz="1800"/>
              <a:t>accurate</a:t>
            </a:r>
            <a:r>
              <a:rPr dirty="0" sz="1800" spc="-10"/>
              <a:t> </a:t>
            </a:r>
            <a:r>
              <a:rPr dirty="0" sz="1800"/>
              <a:t>at</a:t>
            </a:r>
            <a:r>
              <a:rPr dirty="0" sz="1800" spc="-35"/>
              <a:t> </a:t>
            </a:r>
            <a:r>
              <a:rPr dirty="0" sz="1800"/>
              <a:t>image</a:t>
            </a:r>
            <a:r>
              <a:rPr dirty="0" sz="1800" spc="-10"/>
              <a:t> </a:t>
            </a:r>
            <a:r>
              <a:rPr dirty="0" sz="1800"/>
              <a:t>recognition</a:t>
            </a:r>
            <a:r>
              <a:rPr dirty="0" sz="1800" spc="-10"/>
              <a:t> </a:t>
            </a:r>
            <a:r>
              <a:rPr dirty="0" sz="1800"/>
              <a:t>&amp;</a:t>
            </a:r>
            <a:r>
              <a:rPr dirty="0" sz="1800" spc="15"/>
              <a:t> </a:t>
            </a:r>
            <a:r>
              <a:rPr dirty="0" sz="1800" spc="-10"/>
              <a:t>classification.</a:t>
            </a:r>
            <a:endParaRPr sz="1800"/>
          </a:p>
          <a:p>
            <a:pPr marL="139065">
              <a:lnSpc>
                <a:spcPts val="2130"/>
              </a:lnSpc>
            </a:pPr>
            <a:r>
              <a:rPr dirty="0" sz="1800" spc="-10"/>
              <a:t>-</a:t>
            </a:r>
            <a:r>
              <a:rPr dirty="0" sz="1800"/>
              <a:t>&gt;</a:t>
            </a:r>
            <a:r>
              <a:rPr dirty="0" sz="1800" spc="50"/>
              <a:t> </a:t>
            </a:r>
            <a:r>
              <a:rPr dirty="0" sz="1800"/>
              <a:t>Weight</a:t>
            </a:r>
            <a:r>
              <a:rPr dirty="0" sz="1800" spc="-80"/>
              <a:t> </a:t>
            </a:r>
            <a:r>
              <a:rPr dirty="0" sz="1800" spc="-10"/>
              <a:t>sharing.</a:t>
            </a:r>
            <a:endParaRPr sz="1800"/>
          </a:p>
          <a:p>
            <a:pPr marL="139065">
              <a:lnSpc>
                <a:spcPct val="100000"/>
              </a:lnSpc>
              <a:spcBef>
                <a:spcPts val="15"/>
              </a:spcBef>
            </a:pPr>
            <a:r>
              <a:rPr dirty="0" sz="1800" spc="-10"/>
              <a:t>-</a:t>
            </a:r>
            <a:r>
              <a:rPr dirty="0" sz="1800"/>
              <a:t>&gt;</a:t>
            </a:r>
            <a:r>
              <a:rPr dirty="0" sz="1800" spc="-50"/>
              <a:t> </a:t>
            </a:r>
            <a:r>
              <a:rPr dirty="0" sz="1800"/>
              <a:t>Minimizes</a:t>
            </a:r>
            <a:r>
              <a:rPr dirty="0" sz="1800" spc="15"/>
              <a:t> </a:t>
            </a:r>
            <a:r>
              <a:rPr dirty="0" sz="1800" spc="-10"/>
              <a:t>computation.</a:t>
            </a:r>
            <a:endParaRPr sz="1800"/>
          </a:p>
          <a:p>
            <a:pPr marL="139065">
              <a:lnSpc>
                <a:spcPct val="100000"/>
              </a:lnSpc>
              <a:spcBef>
                <a:spcPts val="20"/>
              </a:spcBef>
            </a:pPr>
            <a:r>
              <a:rPr dirty="0" sz="1800" spc="-10"/>
              <a:t>-</a:t>
            </a:r>
            <a:r>
              <a:rPr dirty="0" sz="1800"/>
              <a:t>&gt;</a:t>
            </a:r>
            <a:r>
              <a:rPr dirty="0" sz="1800" spc="-5"/>
              <a:t> </a:t>
            </a:r>
            <a:r>
              <a:rPr dirty="0" sz="1800"/>
              <a:t>Uses</a:t>
            </a:r>
            <a:r>
              <a:rPr dirty="0" sz="1800" spc="5"/>
              <a:t> </a:t>
            </a:r>
            <a:r>
              <a:rPr dirty="0" sz="1800"/>
              <a:t>same</a:t>
            </a:r>
            <a:r>
              <a:rPr dirty="0" sz="1800" spc="-20"/>
              <a:t> </a:t>
            </a:r>
            <a:r>
              <a:rPr dirty="0" sz="1800"/>
              <a:t>knowledge</a:t>
            </a:r>
            <a:r>
              <a:rPr dirty="0" sz="1800" spc="-90"/>
              <a:t> </a:t>
            </a:r>
            <a:r>
              <a:rPr dirty="0" sz="1800"/>
              <a:t>across</a:t>
            </a:r>
            <a:r>
              <a:rPr dirty="0" sz="1800" spc="5"/>
              <a:t> </a:t>
            </a:r>
            <a:r>
              <a:rPr dirty="0" sz="1800"/>
              <a:t>all</a:t>
            </a:r>
            <a:r>
              <a:rPr dirty="0" sz="1800" spc="-20"/>
              <a:t> </a:t>
            </a:r>
            <a:r>
              <a:rPr dirty="0" sz="1800"/>
              <a:t>image</a:t>
            </a:r>
            <a:r>
              <a:rPr dirty="0" sz="1800" spc="-15"/>
              <a:t> </a:t>
            </a:r>
            <a:r>
              <a:rPr dirty="0" sz="1800" spc="-10"/>
              <a:t>locations.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8083" rIns="0" bIns="0" rtlCol="0" vert="horz">
            <a:spAutoFit/>
          </a:bodyPr>
          <a:lstStyle/>
          <a:p>
            <a:pPr marL="12700" marR="6985">
              <a:lnSpc>
                <a:spcPct val="100899"/>
              </a:lnSpc>
              <a:spcBef>
                <a:spcPts val="105"/>
              </a:spcBef>
            </a:pPr>
            <a:r>
              <a:rPr dirty="0" b="1">
                <a:latin typeface="Arial"/>
                <a:cs typeface="Arial"/>
              </a:rPr>
              <a:t>Environment:</a:t>
            </a:r>
            <a:r>
              <a:rPr dirty="0" spc="225" b="1">
                <a:latin typeface="Arial"/>
                <a:cs typeface="Arial"/>
              </a:rPr>
              <a:t> </a:t>
            </a:r>
            <a:r>
              <a:rPr dirty="0"/>
              <a:t>Defines</a:t>
            </a:r>
            <a:r>
              <a:rPr dirty="0" spc="280"/>
              <a:t> </a:t>
            </a:r>
            <a:r>
              <a:rPr dirty="0"/>
              <a:t>the</a:t>
            </a:r>
            <a:r>
              <a:rPr dirty="0" spc="270"/>
              <a:t> </a:t>
            </a:r>
            <a:r>
              <a:rPr dirty="0"/>
              <a:t>Image</a:t>
            </a:r>
            <a:r>
              <a:rPr dirty="0" spc="280"/>
              <a:t> </a:t>
            </a:r>
            <a:r>
              <a:rPr dirty="0"/>
              <a:t>colorization</a:t>
            </a:r>
            <a:r>
              <a:rPr dirty="0" spc="290"/>
              <a:t> </a:t>
            </a:r>
            <a:r>
              <a:rPr dirty="0"/>
              <a:t>process</a:t>
            </a:r>
            <a:r>
              <a:rPr dirty="0" spc="285"/>
              <a:t> </a:t>
            </a:r>
            <a:r>
              <a:rPr dirty="0"/>
              <a:t>and</a:t>
            </a:r>
            <a:r>
              <a:rPr dirty="0" spc="270"/>
              <a:t> </a:t>
            </a:r>
            <a:r>
              <a:rPr dirty="0"/>
              <a:t>provides</a:t>
            </a:r>
            <a:r>
              <a:rPr dirty="0" spc="360"/>
              <a:t> </a:t>
            </a:r>
            <a:r>
              <a:rPr dirty="0"/>
              <a:t>methods</a:t>
            </a:r>
            <a:r>
              <a:rPr dirty="0" spc="280"/>
              <a:t> </a:t>
            </a:r>
            <a:r>
              <a:rPr dirty="0"/>
              <a:t>for</a:t>
            </a:r>
            <a:r>
              <a:rPr dirty="0" spc="245"/>
              <a:t> </a:t>
            </a:r>
            <a:r>
              <a:rPr dirty="0"/>
              <a:t>interacting</a:t>
            </a:r>
            <a:r>
              <a:rPr dirty="0" spc="210"/>
              <a:t> </a:t>
            </a:r>
            <a:r>
              <a:rPr dirty="0" spc="-20"/>
              <a:t>with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 spc="-10"/>
              <a:t>agent.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</a:p>
          <a:p>
            <a:pPr marL="12700">
              <a:lnSpc>
                <a:spcPct val="100000"/>
              </a:lnSpc>
              <a:tabLst>
                <a:tab pos="4864100" algn="l"/>
              </a:tabLst>
            </a:pPr>
            <a:r>
              <a:rPr dirty="0" b="1">
                <a:latin typeface="Arial"/>
                <a:cs typeface="Arial"/>
              </a:rPr>
              <a:t>CNN:</a:t>
            </a:r>
            <a:r>
              <a:rPr dirty="0" spc="170" b="1">
                <a:latin typeface="Arial"/>
                <a:cs typeface="Arial"/>
              </a:rPr>
              <a:t> </a:t>
            </a:r>
            <a:r>
              <a:rPr dirty="0"/>
              <a:t>Implement</a:t>
            </a:r>
            <a:r>
              <a:rPr dirty="0" spc="305"/>
              <a:t> </a:t>
            </a:r>
            <a:r>
              <a:rPr dirty="0"/>
              <a:t>the cnn</a:t>
            </a:r>
            <a:r>
              <a:rPr dirty="0" spc="70"/>
              <a:t> </a:t>
            </a:r>
            <a:r>
              <a:rPr dirty="0"/>
              <a:t>algorithm</a:t>
            </a:r>
            <a:r>
              <a:rPr dirty="0" spc="8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analyzing</a:t>
            </a:r>
            <a:r>
              <a:rPr dirty="0" spc="200"/>
              <a:t> </a:t>
            </a:r>
            <a:r>
              <a:rPr dirty="0" spc="-25"/>
              <a:t>and</a:t>
            </a:r>
            <a:r>
              <a:rPr dirty="0"/>
              <a:t>	assigning</a:t>
            </a:r>
            <a:r>
              <a:rPr dirty="0" spc="145"/>
              <a:t> </a:t>
            </a:r>
            <a:r>
              <a:rPr dirty="0"/>
              <a:t>appropriate</a:t>
            </a:r>
            <a:r>
              <a:rPr dirty="0" spc="150"/>
              <a:t> </a:t>
            </a:r>
            <a:r>
              <a:rPr dirty="0"/>
              <a:t>colors</a:t>
            </a:r>
            <a:r>
              <a:rPr dirty="0" spc="80"/>
              <a:t> </a:t>
            </a:r>
            <a:r>
              <a:rPr dirty="0"/>
              <a:t>to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140"/>
              <a:t> </a:t>
            </a:r>
            <a:r>
              <a:rPr dirty="0" spc="-10"/>
              <a:t>images.</a:t>
            </a:r>
          </a:p>
          <a:p>
            <a:pPr>
              <a:lnSpc>
                <a:spcPct val="100000"/>
              </a:lnSpc>
              <a:spcBef>
                <a:spcPts val="170"/>
              </a:spcBef>
            </a:pPr>
          </a:p>
          <a:p>
            <a:pPr marL="12700" marR="5080">
              <a:lnSpc>
                <a:spcPct val="100899"/>
              </a:lnSpc>
            </a:pPr>
            <a:r>
              <a:rPr dirty="0" b="1">
                <a:latin typeface="Arial"/>
                <a:cs typeface="Arial"/>
              </a:rPr>
              <a:t>Training:</a:t>
            </a:r>
            <a:r>
              <a:rPr dirty="0" spc="310" b="1">
                <a:latin typeface="Arial"/>
                <a:cs typeface="Arial"/>
              </a:rPr>
              <a:t> </a:t>
            </a:r>
            <a:r>
              <a:rPr dirty="0"/>
              <a:t>By</a:t>
            </a:r>
            <a:r>
              <a:rPr dirty="0" spc="430"/>
              <a:t> </a:t>
            </a:r>
            <a:r>
              <a:rPr dirty="0"/>
              <a:t>using</a:t>
            </a:r>
            <a:r>
              <a:rPr dirty="0" spc="275"/>
              <a:t> </a:t>
            </a:r>
            <a:r>
              <a:rPr dirty="0"/>
              <a:t>the</a:t>
            </a:r>
            <a:r>
              <a:rPr dirty="0" spc="340"/>
              <a:t> </a:t>
            </a:r>
            <a:r>
              <a:rPr dirty="0"/>
              <a:t>cnn</a:t>
            </a:r>
            <a:r>
              <a:rPr dirty="0" spc="260"/>
              <a:t> </a:t>
            </a:r>
            <a:r>
              <a:rPr dirty="0"/>
              <a:t>layers</a:t>
            </a:r>
            <a:r>
              <a:rPr dirty="0" spc="350"/>
              <a:t> </a:t>
            </a:r>
            <a:r>
              <a:rPr dirty="0"/>
              <a:t>the</a:t>
            </a:r>
            <a:r>
              <a:rPr dirty="0" spc="345"/>
              <a:t> </a:t>
            </a:r>
            <a:r>
              <a:rPr dirty="0"/>
              <a:t>system</a:t>
            </a:r>
            <a:r>
              <a:rPr dirty="0" spc="204"/>
              <a:t> </a:t>
            </a:r>
            <a:r>
              <a:rPr dirty="0"/>
              <a:t>can</a:t>
            </a:r>
            <a:r>
              <a:rPr dirty="0" spc="345"/>
              <a:t> </a:t>
            </a:r>
            <a:r>
              <a:rPr dirty="0"/>
              <a:t>keep</a:t>
            </a:r>
            <a:r>
              <a:rPr dirty="0" spc="265"/>
              <a:t> </a:t>
            </a:r>
            <a:r>
              <a:rPr dirty="0"/>
              <a:t>record</a:t>
            </a:r>
            <a:r>
              <a:rPr dirty="0" spc="270"/>
              <a:t> </a:t>
            </a:r>
            <a:r>
              <a:rPr dirty="0"/>
              <a:t>of</a:t>
            </a:r>
            <a:r>
              <a:rPr dirty="0" spc="325"/>
              <a:t> </a:t>
            </a:r>
            <a:r>
              <a:rPr dirty="0"/>
              <a:t>the</a:t>
            </a:r>
            <a:r>
              <a:rPr dirty="0" spc="345"/>
              <a:t> </a:t>
            </a:r>
            <a:r>
              <a:rPr dirty="0"/>
              <a:t>images</a:t>
            </a:r>
            <a:r>
              <a:rPr dirty="0" spc="360"/>
              <a:t> </a:t>
            </a:r>
            <a:r>
              <a:rPr dirty="0"/>
              <a:t>and</a:t>
            </a:r>
            <a:r>
              <a:rPr dirty="0" spc="265"/>
              <a:t> </a:t>
            </a:r>
            <a:r>
              <a:rPr dirty="0"/>
              <a:t>their</a:t>
            </a:r>
            <a:r>
              <a:rPr dirty="0" spc="315"/>
              <a:t> </a:t>
            </a:r>
            <a:r>
              <a:rPr dirty="0" spc="-10"/>
              <a:t>colors. </a:t>
            </a:r>
            <a:r>
              <a:rPr dirty="0"/>
              <a:t>Using</a:t>
            </a:r>
            <a:r>
              <a:rPr dirty="0" spc="130"/>
              <a:t> </a:t>
            </a:r>
            <a:r>
              <a:rPr dirty="0"/>
              <a:t>the</a:t>
            </a:r>
            <a:r>
              <a:rPr dirty="0" spc="130"/>
              <a:t> </a:t>
            </a:r>
            <a:r>
              <a:rPr dirty="0"/>
              <a:t>training</a:t>
            </a:r>
            <a:r>
              <a:rPr dirty="0" spc="130"/>
              <a:t> </a:t>
            </a:r>
            <a:r>
              <a:rPr dirty="0"/>
              <a:t>it</a:t>
            </a:r>
            <a:r>
              <a:rPr dirty="0" spc="-35"/>
              <a:t> </a:t>
            </a:r>
            <a:r>
              <a:rPr dirty="0"/>
              <a:t>will</a:t>
            </a:r>
            <a:r>
              <a:rPr dirty="0" spc="130"/>
              <a:t> </a:t>
            </a:r>
            <a:r>
              <a:rPr dirty="0"/>
              <a:t>add</a:t>
            </a:r>
            <a:r>
              <a:rPr dirty="0" spc="55"/>
              <a:t> </a:t>
            </a:r>
            <a:r>
              <a:rPr dirty="0"/>
              <a:t>colors</a:t>
            </a:r>
            <a:r>
              <a:rPr dirty="0" spc="70"/>
              <a:t> </a:t>
            </a:r>
            <a:r>
              <a:rPr dirty="0"/>
              <a:t>by</a:t>
            </a:r>
            <a:r>
              <a:rPr dirty="0" spc="145"/>
              <a:t> </a:t>
            </a:r>
            <a:r>
              <a:rPr dirty="0"/>
              <a:t>identifying</a:t>
            </a:r>
            <a:r>
              <a:rPr dirty="0" spc="60"/>
              <a:t> </a:t>
            </a:r>
            <a:r>
              <a:rPr dirty="0"/>
              <a:t>each</a:t>
            </a:r>
            <a:r>
              <a:rPr dirty="0" spc="40"/>
              <a:t>  </a:t>
            </a:r>
            <a:r>
              <a:rPr dirty="0" spc="-10"/>
              <a:t>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2024-03-31T13:37:42Z</dcterms:created>
  <dcterms:modified xsi:type="dcterms:W3CDTF">2024-03-31T13:37:42Z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LastSaved">
    <vt:filetime>2024-03-31T00:00:00Z</vt:filetime>
  </property>
</Properties>
</file>