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46CE7D5-CF57-46EF-B807-FDD0502418D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46CE7D5-CF57-46EF-B807-FDD0502418D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6506" y="2869565"/>
            <a:ext cx="9218083" cy="1752600"/>
          </a:xfrm>
        </p:spPr>
        <p:txBody>
          <a:bodyPr vert="horz" lIns="91440" tIns="45720" rIns="91440" bIns="45720" rtlCol="0" anchor="t">
            <a:normAutofit/>
          </a:bodyPr>
          <a:lstStyle/>
          <a:p>
            <a:pPr lvl="1" algn="r"/>
            <a:r>
              <a:rPr lang="en-US" dirty="0"/>
              <a:t>Varma V S N Datla(VU21CSEN0100963)</a:t>
            </a:r>
            <a:endParaRPr lang="en-US" dirty="0"/>
          </a:p>
          <a:p>
            <a:pPr lvl="1" algn="r"/>
            <a:r>
              <a:rPr lang="en-US" dirty="0"/>
              <a:t>Ch. Teja Phani Chand(VU21CSEN0100228)</a:t>
            </a:r>
            <a:endParaRPr lang="en-US" dirty="0"/>
          </a:p>
          <a:p>
            <a:pPr lvl="1" algn="r"/>
            <a:r>
              <a:rPr lang="en-US" dirty="0"/>
              <a:t>K Gowri Shankar(VU21CSEN0100246) </a:t>
            </a:r>
            <a:endParaRPr lang="en-US" dirty="0"/>
          </a:p>
          <a:p>
            <a:pPr lvl="1" algn="r"/>
            <a:endParaRPr lang="en-US" dirty="0"/>
          </a:p>
        </p:txBody>
      </p:sp>
      <p:sp>
        <p:nvSpPr>
          <p:cNvPr id="2" name="Title 1"/>
          <p:cNvSpPr>
            <a:spLocks noGrp="1"/>
          </p:cNvSpPr>
          <p:nvPr>
            <p:ph type="ctrTitle"/>
          </p:nvPr>
        </p:nvSpPr>
        <p:spPr>
          <a:xfrm>
            <a:off x="1524000" y="891223"/>
            <a:ext cx="9144000" cy="2335409"/>
          </a:xfrm>
        </p:spPr>
        <p:txBody>
          <a:bodyPr/>
          <a:lstStyle/>
          <a:p>
            <a:r>
              <a:rPr lang="en-US" sz="4800" dirty="0"/>
              <a:t>Prediction of </a:t>
            </a:r>
            <a:r>
              <a:rPr lang="en-US" sz="4800" dirty="0" err="1"/>
              <a:t>Cholestrol</a:t>
            </a:r>
            <a:r>
              <a:rPr lang="en-US" sz="4800" dirty="0"/>
              <a:t> Levels Using CNN</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4645"/>
            <a:ext cx="10972800" cy="582613"/>
          </a:xfrm>
        </p:spPr>
        <p:txBody>
          <a:bodyPr>
            <a:normAutofit/>
          </a:bodyPr>
          <a:lstStyle/>
          <a:p>
            <a:r>
              <a:rPr lang="en-US" sz="3200" dirty="0">
                <a:solidFill>
                  <a:srgbClr val="00B050"/>
                </a:solidFill>
                <a:ea typeface="+mj-lt"/>
                <a:cs typeface="+mj-lt"/>
              </a:rPr>
              <a:t>Introduction</a:t>
            </a:r>
            <a:endParaRPr lang="en-US" sz="3200" dirty="0">
              <a:solidFill>
                <a:srgbClr val="00B050"/>
              </a:solidFill>
              <a:ea typeface="+mj-lt"/>
              <a:cs typeface="+mj-lt"/>
            </a:endParaRPr>
          </a:p>
        </p:txBody>
      </p:sp>
      <p:sp>
        <p:nvSpPr>
          <p:cNvPr id="3" name="Content Placeholder 2"/>
          <p:cNvSpPr>
            <a:spLocks noGrp="1"/>
          </p:cNvSpPr>
          <p:nvPr>
            <p:ph idx="1"/>
          </p:nvPr>
        </p:nvSpPr>
        <p:spPr>
          <a:xfrm>
            <a:off x="838200" y="1136390"/>
            <a:ext cx="10515600" cy="4789748"/>
          </a:xfrm>
        </p:spPr>
        <p:txBody>
          <a:bodyPr vert="horz" lIns="91440" tIns="45720" rIns="91440" bIns="45720" rtlCol="0" anchor="t">
            <a:normAutofit/>
          </a:bodyPr>
          <a:lstStyle/>
          <a:p>
            <a:r>
              <a:rPr lang="en-US" sz="2400" b="1" dirty="0">
                <a:ea typeface="+mn-lt"/>
                <a:cs typeface="+mn-lt"/>
              </a:rPr>
              <a:t>Purpose</a:t>
            </a:r>
            <a:r>
              <a:rPr lang="en-US" sz="2400" dirty="0">
                <a:ea typeface="+mn-lt"/>
                <a:cs typeface="+mn-lt"/>
              </a:rPr>
              <a:t>: The purpose of this project is to develop a Convolutional Neural Network (CNN)-based system to estimate cholesterol levels and assess the risk of cardiovascular diseases. The system will analyze socioeconomic, behavioral, and clinical risk factors to predict cholesterol levels.</a:t>
            </a:r>
            <a:endParaRPr lang="en-US" sz="2400"/>
          </a:p>
          <a:p>
            <a:r>
              <a:rPr lang="en-US" sz="2400" b="1" dirty="0">
                <a:ea typeface="+mn-lt"/>
                <a:cs typeface="+mn-lt"/>
              </a:rPr>
              <a:t>Scope</a:t>
            </a:r>
            <a:r>
              <a:rPr lang="en-US" sz="2400" dirty="0">
                <a:ea typeface="+mn-lt"/>
                <a:cs typeface="+mn-lt"/>
              </a:rPr>
              <a:t>: This project will primarily target medical institutions, researchers, and healthcare providers interested in assessing and predicting cholesterol-related health risks. The system will automate cholesterol level estimation using advanced machine learning techniques, making the process faster, more accurate, and scalable.</a:t>
            </a:r>
            <a:endParaRPr lang="en-US" sz="2400"/>
          </a:p>
          <a:p>
            <a:r>
              <a:rPr lang="en-US" sz="2400" b="1" dirty="0">
                <a:ea typeface="+mn-lt"/>
                <a:cs typeface="+mn-lt"/>
              </a:rPr>
              <a:t>Intended Audience</a:t>
            </a:r>
            <a:r>
              <a:rPr lang="en-US" sz="2400" dirty="0">
                <a:ea typeface="+mn-lt"/>
                <a:cs typeface="+mn-lt"/>
              </a:rPr>
              <a:t>: Medical researchers, healthcare professionals, and institutions, data scientists, and software developers working on health-tech solutions.</a:t>
            </a:r>
            <a:endParaRPr lang="en-US" sz="240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5595"/>
            <a:ext cx="10972800" cy="582613"/>
          </a:xfrm>
        </p:spPr>
        <p:txBody>
          <a:bodyPr>
            <a:normAutofit/>
          </a:bodyPr>
          <a:lstStyle/>
          <a:p>
            <a:r>
              <a:rPr lang="en-US" sz="4000" dirty="0">
                <a:solidFill>
                  <a:srgbClr val="00B050"/>
                </a:solidFill>
                <a:ea typeface="+mj-lt"/>
                <a:cs typeface="+mj-lt"/>
              </a:rPr>
              <a:t>Overall Description</a:t>
            </a:r>
            <a:endParaRPr lang="en-US" sz="4000" dirty="0">
              <a:solidFill>
                <a:srgbClr val="00B050"/>
              </a:solidFill>
              <a:ea typeface="+mj-lt"/>
              <a:cs typeface="+mj-lt"/>
            </a:endParaRPr>
          </a:p>
        </p:txBody>
      </p:sp>
      <p:sp>
        <p:nvSpPr>
          <p:cNvPr id="3" name="Content Placeholder 2"/>
          <p:cNvSpPr>
            <a:spLocks noGrp="1"/>
          </p:cNvSpPr>
          <p:nvPr>
            <p:ph idx="1"/>
          </p:nvPr>
        </p:nvSpPr>
        <p:spPr>
          <a:xfrm>
            <a:off x="838200" y="1272088"/>
            <a:ext cx="10515600" cy="4654050"/>
          </a:xfrm>
        </p:spPr>
        <p:txBody>
          <a:bodyPr vert="horz" lIns="91440" tIns="45720" rIns="91440" bIns="45720" rtlCol="0" anchor="t">
            <a:normAutofit fontScale="90000" lnSpcReduction="10000"/>
          </a:bodyPr>
          <a:lstStyle/>
          <a:p>
            <a:r>
              <a:rPr lang="en-US" sz="2355" b="1" dirty="0">
                <a:ea typeface="+mn-lt"/>
                <a:cs typeface="+mn-lt"/>
              </a:rPr>
              <a:t>System Overview</a:t>
            </a:r>
            <a:r>
              <a:rPr lang="en-US" sz="2355" dirty="0">
                <a:ea typeface="+mn-lt"/>
                <a:cs typeface="+mn-lt"/>
              </a:rPr>
              <a:t>: The system will accept input data such as socioeconomic, behavioral, and clinical factors (e.g., age, lifestyle, dietary habits, genetic factors, and pre-existing health conditions). Using CNNs, the system will process this data and output a predicted cholesterol level. The system will consist of data preprocessing modules, a CNN model, and result visualization tools.</a:t>
            </a:r>
            <a:endParaRPr lang="en-US" sz="2355" dirty="0"/>
          </a:p>
          <a:p>
            <a:r>
              <a:rPr lang="en-US" sz="2355" b="1" dirty="0">
                <a:ea typeface="+mn-lt"/>
                <a:cs typeface="+mn-lt"/>
              </a:rPr>
              <a:t>Product Features</a:t>
            </a:r>
            <a:r>
              <a:rPr lang="en-US" sz="2355" dirty="0">
                <a:ea typeface="+mn-lt"/>
                <a:cs typeface="+mn-lt"/>
              </a:rPr>
              <a:t>:</a:t>
            </a:r>
            <a:endParaRPr lang="en-US" sz="2355" dirty="0"/>
          </a:p>
          <a:p>
            <a:pPr lvl="1">
              <a:buFont typeface="Courier New" panose="02070309020205020404" pitchFamily="34" charset="0"/>
              <a:buChar char="o"/>
            </a:pPr>
            <a:r>
              <a:rPr lang="en-US" sz="2355" dirty="0">
                <a:ea typeface="+mn-lt"/>
                <a:cs typeface="+mn-lt"/>
              </a:rPr>
              <a:t>Data input handling (clinical, behavioral, socioeconomic).</a:t>
            </a:r>
            <a:endParaRPr lang="en-US" sz="2355"/>
          </a:p>
          <a:p>
            <a:pPr lvl="1">
              <a:buFont typeface="Courier New" panose="02070309020205020404" pitchFamily="34" charset="0"/>
              <a:buChar char="o"/>
            </a:pPr>
            <a:r>
              <a:rPr lang="en-US" sz="2355" dirty="0">
                <a:ea typeface="+mn-lt"/>
                <a:cs typeface="+mn-lt"/>
              </a:rPr>
              <a:t>CNN-based cholesterol estimation.</a:t>
            </a:r>
            <a:endParaRPr lang="en-US" sz="2355"/>
          </a:p>
          <a:p>
            <a:pPr lvl="1">
              <a:buFont typeface="Courier New" panose="02070309020205020404" pitchFamily="34" charset="0"/>
              <a:buChar char="o"/>
            </a:pPr>
            <a:r>
              <a:rPr lang="en-US" sz="2355" dirty="0">
                <a:ea typeface="+mn-lt"/>
                <a:cs typeface="+mn-lt"/>
              </a:rPr>
              <a:t>Visual representation of cholesterol prediction and risk analysis.</a:t>
            </a:r>
            <a:endParaRPr lang="en-US" sz="2355"/>
          </a:p>
          <a:p>
            <a:pPr lvl="1">
              <a:buFont typeface="Courier New" panose="02070309020205020404" pitchFamily="34" charset="0"/>
              <a:buChar char="o"/>
            </a:pPr>
            <a:r>
              <a:rPr lang="en-US" sz="2355" dirty="0">
                <a:ea typeface="+mn-lt"/>
                <a:cs typeface="+mn-lt"/>
              </a:rPr>
              <a:t>User-friendly interface for medical professionals.</a:t>
            </a:r>
            <a:endParaRPr lang="en-US" sz="2355"/>
          </a:p>
          <a:p>
            <a:r>
              <a:rPr lang="en-US" sz="2355" b="1" dirty="0">
                <a:ea typeface="+mn-lt"/>
                <a:cs typeface="+mn-lt"/>
              </a:rPr>
              <a:t>Assumptions and Dependencies</a:t>
            </a:r>
            <a:r>
              <a:rPr lang="en-US" sz="2355" dirty="0">
                <a:ea typeface="+mn-lt"/>
                <a:cs typeface="+mn-lt"/>
              </a:rPr>
              <a:t>:</a:t>
            </a:r>
            <a:endParaRPr lang="en-US" sz="2355" dirty="0"/>
          </a:p>
          <a:p>
            <a:pPr lvl="1">
              <a:buFont typeface="Courier New" panose="02070309020205020404" pitchFamily="34" charset="0"/>
              <a:buChar char="o"/>
            </a:pPr>
            <a:r>
              <a:rPr lang="en-US" sz="2355" dirty="0">
                <a:ea typeface="+mn-lt"/>
                <a:cs typeface="+mn-lt"/>
              </a:rPr>
              <a:t>The system assumes access to clean and structured patient data.</a:t>
            </a:r>
            <a:endParaRPr lang="en-US" sz="2355"/>
          </a:p>
          <a:p>
            <a:pPr lvl="1">
              <a:buFont typeface="Courier New" panose="02070309020205020404" pitchFamily="34" charset="0"/>
              <a:buChar char="o"/>
            </a:pPr>
            <a:r>
              <a:rPr lang="en-US" sz="2355" dirty="0">
                <a:ea typeface="+mn-lt"/>
                <a:cs typeface="+mn-lt"/>
              </a:rPr>
              <a:t>The project is dependent on the availability of a dataset with labeled cholesterol values and associated risk factors.</a:t>
            </a:r>
            <a:endParaRPr lang="en-US" sz="2355"/>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B050"/>
                </a:solidFill>
                <a:ea typeface="+mj-lt"/>
                <a:cs typeface="+mj-lt"/>
              </a:rPr>
              <a:t>Functional Requirements</a:t>
            </a:r>
            <a:endParaRPr lang="en-US" sz="4000" dirty="0">
              <a:solidFill>
                <a:srgbClr val="00B050"/>
              </a:solidFill>
              <a:ea typeface="+mj-lt"/>
              <a:cs typeface="+mj-lt"/>
            </a:endParaRP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FR1</a:t>
            </a:r>
            <a:r>
              <a:rPr lang="en-US" dirty="0">
                <a:ea typeface="+mn-lt"/>
                <a:cs typeface="+mn-lt"/>
              </a:rPr>
              <a:t>: The system shall allow users to input data related to socioeconomic, behavioral, and clinical factors.</a:t>
            </a:r>
            <a:endParaRPr lang="en-US" dirty="0"/>
          </a:p>
          <a:p>
            <a:r>
              <a:rPr lang="en-US" b="1" dirty="0">
                <a:ea typeface="+mn-lt"/>
                <a:cs typeface="+mn-lt"/>
              </a:rPr>
              <a:t>FR2</a:t>
            </a:r>
            <a:r>
              <a:rPr lang="en-US" dirty="0">
                <a:ea typeface="+mn-lt"/>
                <a:cs typeface="+mn-lt"/>
              </a:rPr>
              <a:t>: The system shall process input data through a CNN model to estimate cholesterol levels.</a:t>
            </a:r>
            <a:endParaRPr lang="en-US" dirty="0"/>
          </a:p>
          <a:p>
            <a:r>
              <a:rPr lang="en-US" b="1" dirty="0">
                <a:ea typeface="+mn-lt"/>
                <a:cs typeface="+mn-lt"/>
              </a:rPr>
              <a:t>FR3</a:t>
            </a:r>
            <a:r>
              <a:rPr lang="en-US" dirty="0">
                <a:ea typeface="+mn-lt"/>
                <a:cs typeface="+mn-lt"/>
              </a:rPr>
              <a:t>: The system shall display the predicted cholesterol levels and associated risk in a user-friendly dashboard.</a:t>
            </a:r>
            <a:endParaRPr lang="en-US" dirty="0"/>
          </a:p>
          <a:p>
            <a:r>
              <a:rPr lang="en-US" b="1" dirty="0">
                <a:ea typeface="+mn-lt"/>
                <a:cs typeface="+mn-lt"/>
              </a:rPr>
              <a:t>FR4</a:t>
            </a:r>
            <a:r>
              <a:rPr lang="en-US" dirty="0">
                <a:ea typeface="+mn-lt"/>
                <a:cs typeface="+mn-lt"/>
              </a:rPr>
              <a:t>: The system shall provide data visualization tools to analyze trends in cholesterol levels across different demographic groups.</a:t>
            </a:r>
            <a:endParaRPr lang="en-US" dirty="0"/>
          </a:p>
          <a:p>
            <a:r>
              <a:rPr lang="en-US" b="1" dirty="0">
                <a:ea typeface="+mn-lt"/>
                <a:cs typeface="+mn-lt"/>
              </a:rPr>
              <a:t>FR5</a:t>
            </a:r>
            <a:r>
              <a:rPr lang="en-US" dirty="0">
                <a:ea typeface="+mn-lt"/>
                <a:cs typeface="+mn-lt"/>
              </a:rPr>
              <a:t>: The system shall allow users to export results in standard formats like PDF or CSV for further analysis.</a:t>
            </a:r>
            <a:endParaRPr lang="en-US" dirty="0"/>
          </a:p>
          <a:p>
            <a:r>
              <a:rPr lang="en-US" b="1" dirty="0">
                <a:ea typeface="+mn-lt"/>
                <a:cs typeface="+mn-lt"/>
              </a:rPr>
              <a:t>FR6</a:t>
            </a:r>
            <a:r>
              <a:rPr lang="en-US" dirty="0">
                <a:ea typeface="+mn-lt"/>
                <a:cs typeface="+mn-lt"/>
              </a:rPr>
              <a:t>: The system shall have the ability to re-train the CNN model as new data becomes available.</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50"/>
                </a:solidFill>
                <a:ea typeface="+mj-lt"/>
                <a:cs typeface="+mj-lt"/>
              </a:rPr>
              <a:t>Non-Functional Requirements</a:t>
            </a:r>
            <a:endParaRPr lang="en-US" sz="4000" b="1" dirty="0">
              <a:solidFill>
                <a:srgbClr val="00B050"/>
              </a:solidFill>
              <a:ea typeface="+mj-lt"/>
              <a:cs typeface="+mj-lt"/>
            </a:endParaRPr>
          </a:p>
        </p:txBody>
      </p:sp>
      <p:sp>
        <p:nvSpPr>
          <p:cNvPr id="3" name="Content Placeholder 2"/>
          <p:cNvSpPr>
            <a:spLocks noGrp="1"/>
          </p:cNvSpPr>
          <p:nvPr>
            <p:ph idx="1"/>
          </p:nvPr>
        </p:nvSpPr>
        <p:spPr>
          <a:xfrm>
            <a:off x="838200" y="1040948"/>
            <a:ext cx="10515600" cy="4654050"/>
          </a:xfrm>
        </p:spPr>
        <p:txBody>
          <a:bodyPr vert="horz" lIns="91440" tIns="45720" rIns="91440" bIns="45720" rtlCol="0" anchor="t">
            <a:noAutofit/>
          </a:bodyPr>
          <a:lstStyle/>
          <a:p>
            <a:r>
              <a:rPr lang="en-US" sz="2800" b="1" dirty="0">
                <a:ea typeface="+mn-lt"/>
                <a:cs typeface="+mn-lt"/>
              </a:rPr>
              <a:t>NFR1</a:t>
            </a:r>
            <a:r>
              <a:rPr lang="en-US" sz="2800" dirty="0">
                <a:ea typeface="+mn-lt"/>
                <a:cs typeface="+mn-lt"/>
              </a:rPr>
              <a:t>: The system shall provide real-time processing and prediction within acceptable response times (&lt; 3 seconds).</a:t>
            </a:r>
            <a:endParaRPr lang="en-US" sz="2800" dirty="0"/>
          </a:p>
          <a:p>
            <a:r>
              <a:rPr lang="en-US" sz="2800" b="1" dirty="0">
                <a:ea typeface="+mn-lt"/>
                <a:cs typeface="+mn-lt"/>
              </a:rPr>
              <a:t>NFR2</a:t>
            </a:r>
            <a:r>
              <a:rPr lang="en-US" sz="2800" dirty="0">
                <a:ea typeface="+mn-lt"/>
                <a:cs typeface="+mn-lt"/>
              </a:rPr>
              <a:t>: The system shall be accessible via web and mobile platforms with intuitive user interfaces.</a:t>
            </a:r>
            <a:endParaRPr lang="en-US" sz="2800" dirty="0"/>
          </a:p>
          <a:p>
            <a:r>
              <a:rPr lang="en-US" sz="2800" b="1" dirty="0">
                <a:ea typeface="+mn-lt"/>
                <a:cs typeface="+mn-lt"/>
              </a:rPr>
              <a:t>NFR3</a:t>
            </a:r>
            <a:r>
              <a:rPr lang="en-US" sz="2800" dirty="0">
                <a:ea typeface="+mn-lt"/>
                <a:cs typeface="+mn-lt"/>
              </a:rPr>
              <a:t>: The system shall ensure data privacy and security, particularly concerning sensitive patient information (HIPAA compliance).</a:t>
            </a:r>
            <a:endParaRPr lang="en-US" sz="2800" dirty="0"/>
          </a:p>
          <a:p>
            <a:r>
              <a:rPr lang="en-US" sz="2800" b="1" dirty="0">
                <a:ea typeface="+mn-lt"/>
                <a:cs typeface="+mn-lt"/>
              </a:rPr>
              <a:t>NFR4</a:t>
            </a:r>
            <a:r>
              <a:rPr lang="en-US" sz="2800" dirty="0">
                <a:ea typeface="+mn-lt"/>
                <a:cs typeface="+mn-lt"/>
              </a:rPr>
              <a:t>: The system shall support multiple users with role-based access controls (e.g., doctors, researchers).</a:t>
            </a:r>
            <a:endParaRPr lang="en-US" sz="2800" dirty="0"/>
          </a:p>
          <a:p>
            <a:r>
              <a:rPr lang="en-US" sz="2800" b="1" dirty="0">
                <a:ea typeface="+mn-lt"/>
                <a:cs typeface="+mn-lt"/>
              </a:rPr>
              <a:t>NFR5</a:t>
            </a:r>
            <a:r>
              <a:rPr lang="en-US" sz="2800" dirty="0">
                <a:ea typeface="+mn-lt"/>
                <a:cs typeface="+mn-lt"/>
              </a:rPr>
              <a:t>: The system shall be scalable to accommodate large datasets and multiple users simultaneously.</a:t>
            </a:r>
            <a:endParaRPr lang="en-US" sz="2800" dirty="0">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a typeface="+mj-lt"/>
                <a:cs typeface="+mj-lt"/>
              </a:rPr>
              <a:t>System Design Constraints</a:t>
            </a:r>
            <a:endParaRPr lang="en-US" dirty="0">
              <a:solidFill>
                <a:srgbClr val="00B050"/>
              </a:solidFill>
              <a:ea typeface="+mj-lt"/>
              <a:cs typeface="+mj-lt"/>
            </a:endParaRPr>
          </a:p>
        </p:txBody>
      </p:sp>
      <p:sp>
        <p:nvSpPr>
          <p:cNvPr id="3" name="Content Placeholder 2"/>
          <p:cNvSpPr>
            <a:spLocks noGrp="1"/>
          </p:cNvSpPr>
          <p:nvPr>
            <p:ph idx="1"/>
          </p:nvPr>
        </p:nvSpPr>
        <p:spPr/>
        <p:txBody>
          <a:bodyPr vert="horz" lIns="91440" tIns="45720" rIns="91440" bIns="45720" rtlCol="0" anchor="t">
            <a:normAutofit/>
          </a:bodyPr>
          <a:lstStyle/>
          <a:p>
            <a:r>
              <a:rPr lang="en-US" b="1" dirty="0">
                <a:ea typeface="+mn-lt"/>
                <a:cs typeface="+mn-lt"/>
              </a:rPr>
              <a:t>Technology Stack</a:t>
            </a:r>
            <a:r>
              <a:rPr lang="en-US" dirty="0">
                <a:ea typeface="+mn-lt"/>
                <a:cs typeface="+mn-lt"/>
              </a:rPr>
              <a:t>: The system will use Python for backend processing and CNN implementation, with a frontend designed using web frameworks like React or Angular. The database will use SQL or NoSQL (MongoDB) to store patient and cholesterol data.</a:t>
            </a:r>
            <a:endParaRPr lang="en-US" dirty="0">
              <a:ea typeface="+mn-lt"/>
              <a:cs typeface="+mn-lt"/>
            </a:endParaRPr>
          </a:p>
          <a:p>
            <a:pPr marL="0" indent="0">
              <a:buNone/>
            </a:pPr>
            <a:endParaRPr lang="en-US" dirty="0"/>
          </a:p>
          <a:p>
            <a:r>
              <a:rPr lang="en-US" b="1" dirty="0">
                <a:ea typeface="+mn-lt"/>
                <a:cs typeface="+mn-lt"/>
              </a:rPr>
              <a:t>Hardware Constraints</a:t>
            </a:r>
            <a:r>
              <a:rPr lang="en-US" dirty="0">
                <a:ea typeface="+mn-lt"/>
                <a:cs typeface="+mn-lt"/>
              </a:rPr>
              <a:t>: The system must run on servers equipped with GPUs to support neural network training and prediction.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pPr lvl="1" algn="r"/>
            <a:endParaRPr lang="en-US"/>
          </a:p>
          <a:p>
            <a:pPr lvl="1" algn="r"/>
            <a:endParaRPr lang="en-US" dirty="0"/>
          </a:p>
        </p:txBody>
      </p:sp>
      <p:sp>
        <p:nvSpPr>
          <p:cNvPr id="2" name="Title 1"/>
          <p:cNvSpPr>
            <a:spLocks noGrp="1"/>
          </p:cNvSpPr>
          <p:nvPr>
            <p:ph type="ctrTitle"/>
          </p:nvPr>
        </p:nvSpPr>
        <p:spPr>
          <a:xfrm>
            <a:off x="1524000" y="1759102"/>
            <a:ext cx="9144000" cy="1677794"/>
          </a:xfrm>
        </p:spPr>
        <p:txBody>
          <a:bodyPr/>
          <a:lstStyle/>
          <a:p>
            <a:r>
              <a:rPr lang="en-US" sz="4800" dirty="0">
                <a:ea typeface="+mj-lt"/>
                <a:cs typeface="+mj-lt"/>
              </a:rPr>
              <a:t>Tools / Methods Identification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a typeface="+mj-lt"/>
                <a:cs typeface="+mj-lt"/>
              </a:rPr>
              <a:t>Tools Identification</a:t>
            </a:r>
            <a:endParaRPr lang="en-US" dirty="0">
              <a:solidFill>
                <a:srgbClr val="00B050"/>
              </a:solidFill>
              <a:ea typeface="+mj-lt"/>
              <a:cs typeface="+mj-lt"/>
            </a:endParaRPr>
          </a:p>
        </p:txBody>
      </p:sp>
      <p:sp>
        <p:nvSpPr>
          <p:cNvPr id="3" name="Content Placeholder 2"/>
          <p:cNvSpPr>
            <a:spLocks noGrp="1"/>
          </p:cNvSpPr>
          <p:nvPr>
            <p:ph idx="1"/>
          </p:nvPr>
        </p:nvSpPr>
        <p:spPr/>
        <p:txBody>
          <a:bodyPr vert="horz" lIns="91440" tIns="45720" rIns="91440" bIns="45720" rtlCol="0" anchor="t"/>
          <a:lstStyle/>
          <a:p>
            <a:r>
              <a:rPr lang="en-US" sz="2400" b="1" dirty="0">
                <a:ea typeface="+mn-lt"/>
                <a:cs typeface="+mn-lt"/>
              </a:rPr>
              <a:t>Programming Language</a:t>
            </a:r>
            <a:r>
              <a:rPr lang="en-US" sz="2400" dirty="0">
                <a:ea typeface="+mn-lt"/>
                <a:cs typeface="+mn-lt"/>
              </a:rPr>
              <a:t>:</a:t>
            </a:r>
            <a:endParaRPr lang="en-US" sz="2400" dirty="0"/>
          </a:p>
          <a:p>
            <a:pPr lvl="1">
              <a:buFont typeface="Courier New" panose="02070309020205020404" pitchFamily="34" charset="0"/>
              <a:buChar char="o"/>
            </a:pPr>
            <a:r>
              <a:rPr lang="en-US" sz="2400" dirty="0">
                <a:ea typeface="+mn-lt"/>
                <a:cs typeface="+mn-lt"/>
              </a:rPr>
              <a:t>Python (for model development, data preprocessing, and server-side processing).</a:t>
            </a:r>
            <a:endParaRPr lang="en-US" sz="2400"/>
          </a:p>
          <a:p>
            <a:r>
              <a:rPr lang="en-US" sz="2400" b="1" dirty="0">
                <a:ea typeface="+mn-lt"/>
                <a:cs typeface="+mn-lt"/>
              </a:rPr>
              <a:t>Frameworks</a:t>
            </a:r>
            <a:r>
              <a:rPr lang="en-US" sz="2400" dirty="0">
                <a:ea typeface="+mn-lt"/>
                <a:cs typeface="+mn-lt"/>
              </a:rPr>
              <a:t>:</a:t>
            </a:r>
            <a:endParaRPr lang="en-US" sz="2400" dirty="0"/>
          </a:p>
          <a:p>
            <a:pPr lvl="1">
              <a:buFont typeface="Courier New" panose="02070309020205020404" pitchFamily="34" charset="0"/>
              <a:buChar char="o"/>
            </a:pPr>
            <a:r>
              <a:rPr lang="en-US" sz="2400" b="1" dirty="0">
                <a:ea typeface="+mn-lt"/>
                <a:cs typeface="+mn-lt"/>
              </a:rPr>
              <a:t>TensorFlow/</a:t>
            </a:r>
            <a:r>
              <a:rPr lang="en-US" sz="2400" b="1" err="1">
                <a:ea typeface="+mn-lt"/>
                <a:cs typeface="+mn-lt"/>
              </a:rPr>
              <a:t>Keras</a:t>
            </a:r>
            <a:r>
              <a:rPr lang="en-US" sz="2400" b="1" dirty="0">
                <a:ea typeface="+mn-lt"/>
                <a:cs typeface="+mn-lt"/>
              </a:rPr>
              <a:t> or </a:t>
            </a:r>
            <a:r>
              <a:rPr lang="en-US" sz="2400" b="1" err="1">
                <a:ea typeface="+mn-lt"/>
                <a:cs typeface="+mn-lt"/>
              </a:rPr>
              <a:t>PyTorch</a:t>
            </a:r>
            <a:r>
              <a:rPr lang="en-US" sz="2400" dirty="0">
                <a:ea typeface="+mn-lt"/>
                <a:cs typeface="+mn-lt"/>
              </a:rPr>
              <a:t>: For building and training the CNN model.</a:t>
            </a:r>
            <a:endParaRPr lang="en-US" sz="2400"/>
          </a:p>
          <a:p>
            <a:pPr lvl="1">
              <a:buFont typeface="Courier New" panose="02070309020205020404" pitchFamily="34" charset="0"/>
              <a:buChar char="o"/>
            </a:pPr>
            <a:r>
              <a:rPr lang="en-US" sz="2400" b="1" dirty="0">
                <a:ea typeface="+mn-lt"/>
                <a:cs typeface="+mn-lt"/>
              </a:rPr>
              <a:t>Flask/Django</a:t>
            </a:r>
            <a:r>
              <a:rPr lang="en-US" sz="2400" dirty="0">
                <a:ea typeface="+mn-lt"/>
                <a:cs typeface="+mn-lt"/>
              </a:rPr>
              <a:t>: For developing the web API to serve the model predictions.</a:t>
            </a:r>
            <a:endParaRPr lang="en-US" sz="2400"/>
          </a:p>
          <a:p>
            <a:pPr lvl="1">
              <a:buFont typeface="Courier New" panose="02070309020205020404" pitchFamily="34" charset="0"/>
              <a:buChar char="o"/>
            </a:pPr>
            <a:r>
              <a:rPr lang="en-US" sz="2400" b="1" dirty="0">
                <a:ea typeface="+mn-lt"/>
                <a:cs typeface="+mn-lt"/>
              </a:rPr>
              <a:t>React/Angular</a:t>
            </a:r>
            <a:r>
              <a:rPr lang="en-US" sz="2400" dirty="0">
                <a:ea typeface="+mn-lt"/>
                <a:cs typeface="+mn-lt"/>
              </a:rPr>
              <a:t>: For developing the frontend of the application.</a:t>
            </a:r>
            <a:endParaRPr lang="en-US" sz="2400"/>
          </a:p>
          <a:p>
            <a:r>
              <a:rPr lang="en-US" sz="2400" b="1" dirty="0">
                <a:ea typeface="+mn-lt"/>
                <a:cs typeface="+mn-lt"/>
              </a:rPr>
              <a:t>Database</a:t>
            </a:r>
            <a:r>
              <a:rPr lang="en-US" sz="2400" dirty="0">
                <a:ea typeface="+mn-lt"/>
                <a:cs typeface="+mn-lt"/>
              </a:rPr>
              <a:t>:</a:t>
            </a:r>
            <a:endParaRPr lang="en-US" sz="2400" dirty="0"/>
          </a:p>
          <a:p>
            <a:pPr lvl="1">
              <a:buFont typeface="Courier New" panose="02070309020205020404" pitchFamily="34" charset="0"/>
              <a:buChar char="o"/>
            </a:pPr>
            <a:r>
              <a:rPr lang="en-US" sz="2400" b="1" dirty="0">
                <a:ea typeface="+mn-lt"/>
                <a:cs typeface="+mn-lt"/>
              </a:rPr>
              <a:t>MongoDB</a:t>
            </a:r>
            <a:r>
              <a:rPr lang="en-US" sz="2400" dirty="0">
                <a:ea typeface="+mn-lt"/>
                <a:cs typeface="+mn-lt"/>
              </a:rPr>
              <a:t> (NoSQL) or </a:t>
            </a:r>
            <a:r>
              <a:rPr lang="en-US" sz="2400" b="1" dirty="0">
                <a:ea typeface="+mn-lt"/>
                <a:cs typeface="+mn-lt"/>
              </a:rPr>
              <a:t>PostgreSQL</a:t>
            </a:r>
            <a:r>
              <a:rPr lang="en-US" sz="2400" dirty="0">
                <a:ea typeface="+mn-lt"/>
                <a:cs typeface="+mn-lt"/>
              </a:rPr>
              <a:t> (SQL): For storing patient data and results.</a:t>
            </a:r>
            <a:endParaRPr lang="en-US" sz="2400"/>
          </a:p>
          <a:p>
            <a:r>
              <a:rPr lang="en-US" sz="2400" b="1" dirty="0">
                <a:ea typeface="+mn-lt"/>
                <a:cs typeface="+mn-lt"/>
              </a:rPr>
              <a:t>Visualization Tools</a:t>
            </a:r>
            <a:r>
              <a:rPr lang="en-US" sz="2400" dirty="0">
                <a:ea typeface="+mn-lt"/>
                <a:cs typeface="+mn-lt"/>
              </a:rPr>
              <a:t>:</a:t>
            </a:r>
            <a:endParaRPr lang="en-US" sz="2400" dirty="0"/>
          </a:p>
          <a:p>
            <a:pPr lvl="1">
              <a:buFont typeface="Courier New" panose="02070309020205020404" pitchFamily="34" charset="0"/>
              <a:buChar char="o"/>
            </a:pPr>
            <a:r>
              <a:rPr lang="en-US" sz="2400" b="1" dirty="0">
                <a:ea typeface="+mn-lt"/>
                <a:cs typeface="+mn-lt"/>
              </a:rPr>
              <a:t>Matplotlib</a:t>
            </a:r>
            <a:r>
              <a:rPr lang="en-US" sz="2400" dirty="0">
                <a:ea typeface="+mn-lt"/>
                <a:cs typeface="+mn-lt"/>
              </a:rPr>
              <a:t> or </a:t>
            </a:r>
            <a:r>
              <a:rPr lang="en-US" sz="2400" b="1" err="1">
                <a:ea typeface="+mn-lt"/>
                <a:cs typeface="+mn-lt"/>
              </a:rPr>
              <a:t>Plotly</a:t>
            </a:r>
            <a:r>
              <a:rPr lang="en-US" sz="2400" dirty="0">
                <a:ea typeface="+mn-lt"/>
                <a:cs typeface="+mn-lt"/>
              </a:rPr>
              <a:t>: For visualizing the results of the cholesterol predictions.</a:t>
            </a:r>
            <a:endParaRPr lang="en-US" sz="2400"/>
          </a:p>
          <a:p>
            <a:pPr lvl="1">
              <a:buFont typeface="Courier New" panose="02070309020205020404" pitchFamily="34" charset="0"/>
              <a:buChar char="o"/>
            </a:pPr>
            <a:r>
              <a:rPr lang="en-US" sz="2400" b="1" dirty="0">
                <a:ea typeface="+mn-lt"/>
                <a:cs typeface="+mn-lt"/>
              </a:rPr>
              <a:t>Dash</a:t>
            </a:r>
            <a:r>
              <a:rPr lang="en-US" sz="2400" dirty="0">
                <a:ea typeface="+mn-lt"/>
                <a:cs typeface="+mn-lt"/>
              </a:rPr>
              <a:t>: For building interactive dashboards.</a:t>
            </a:r>
            <a:endParaRPr lang="en-US" sz="2400"/>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831"/>
            <a:ext cx="10515600" cy="5656132"/>
          </a:xfrm>
        </p:spPr>
        <p:txBody>
          <a:bodyPr vert="horz" lIns="91440" tIns="45720" rIns="91440" bIns="45720" rtlCol="0" anchor="t">
            <a:normAutofit/>
          </a:bodyPr>
          <a:lstStyle/>
          <a:p>
            <a:r>
              <a:rPr lang="en-US" b="1" dirty="0">
                <a:ea typeface="+mn-lt"/>
                <a:cs typeface="+mn-lt"/>
              </a:rPr>
              <a:t>Version Control</a:t>
            </a:r>
            <a:r>
              <a:rPr lang="en-US" dirty="0">
                <a:ea typeface="+mn-lt"/>
                <a:cs typeface="+mn-lt"/>
              </a:rPr>
              <a:t>:</a:t>
            </a:r>
            <a:endParaRPr lang="en-US" dirty="0"/>
          </a:p>
          <a:p>
            <a:pPr lvl="2">
              <a:buFont typeface="Wingdings" panose="05000000000000000000" pitchFamily="34" charset="0"/>
              <a:buChar char="§"/>
            </a:pPr>
            <a:r>
              <a:rPr lang="en-US" b="1" dirty="0">
                <a:ea typeface="+mn-lt"/>
                <a:cs typeface="+mn-lt"/>
              </a:rPr>
              <a:t>Git</a:t>
            </a:r>
            <a:r>
              <a:rPr lang="en-US" dirty="0">
                <a:ea typeface="+mn-lt"/>
                <a:cs typeface="+mn-lt"/>
              </a:rPr>
              <a:t>: For managing code and version control.</a:t>
            </a:r>
            <a:endParaRPr lang="en-US"/>
          </a:p>
          <a:p>
            <a:r>
              <a:rPr lang="en-US" b="1" dirty="0">
                <a:ea typeface="+mn-lt"/>
                <a:cs typeface="+mn-lt"/>
              </a:rPr>
              <a:t>Deployment Tools</a:t>
            </a:r>
            <a:r>
              <a:rPr lang="en-US" dirty="0">
                <a:ea typeface="+mn-lt"/>
                <a:cs typeface="+mn-lt"/>
              </a:rPr>
              <a:t>:</a:t>
            </a:r>
            <a:endParaRPr lang="en-US" dirty="0"/>
          </a:p>
          <a:p>
            <a:pPr lvl="1">
              <a:buFont typeface="Courier New" panose="02070309020205020404" pitchFamily="34" charset="0"/>
              <a:buChar char="o"/>
            </a:pPr>
            <a:r>
              <a:rPr lang="en-US" b="1" dirty="0">
                <a:ea typeface="+mn-lt"/>
                <a:cs typeface="+mn-lt"/>
              </a:rPr>
              <a:t>Docker</a:t>
            </a:r>
            <a:r>
              <a:rPr lang="en-US" dirty="0">
                <a:ea typeface="+mn-lt"/>
                <a:cs typeface="+mn-lt"/>
              </a:rPr>
              <a:t>: For containerizing the application.</a:t>
            </a:r>
            <a:endParaRPr lang="en-US"/>
          </a:p>
          <a:p>
            <a:pPr lvl="1">
              <a:buFont typeface="Courier New" panose="02070309020205020404" pitchFamily="34" charset="0"/>
              <a:buChar char="o"/>
            </a:pPr>
            <a:r>
              <a:rPr lang="en-US" b="1" dirty="0">
                <a:ea typeface="+mn-lt"/>
                <a:cs typeface="+mn-lt"/>
              </a:rPr>
              <a:t>AWS/GCP/Azure</a:t>
            </a:r>
            <a:r>
              <a:rPr lang="en-US" dirty="0">
                <a:ea typeface="+mn-lt"/>
                <a:cs typeface="+mn-lt"/>
              </a:rPr>
              <a:t>: For deploying the application on a cloud platform to ensure scalability.</a:t>
            </a:r>
            <a:endParaRPr lang="en-US"/>
          </a:p>
          <a:p>
            <a:r>
              <a:rPr lang="en-US" b="1" dirty="0">
                <a:ea typeface="+mn-lt"/>
                <a:cs typeface="+mn-lt"/>
              </a:rPr>
              <a:t>Security</a:t>
            </a:r>
            <a:r>
              <a:rPr lang="en-US" dirty="0">
                <a:ea typeface="+mn-lt"/>
                <a:cs typeface="+mn-lt"/>
              </a:rPr>
              <a:t>:</a:t>
            </a:r>
            <a:endParaRPr lang="en-US" dirty="0"/>
          </a:p>
          <a:p>
            <a:pPr lvl="1">
              <a:buFont typeface="Courier New" panose="02070309020205020404" pitchFamily="34" charset="0"/>
              <a:buChar char="o"/>
            </a:pPr>
            <a:r>
              <a:rPr lang="en-US" b="1" dirty="0">
                <a:ea typeface="+mn-lt"/>
                <a:cs typeface="+mn-lt"/>
              </a:rPr>
              <a:t>OAuth 2.0</a:t>
            </a:r>
            <a:r>
              <a:rPr lang="en-US" dirty="0">
                <a:ea typeface="+mn-lt"/>
                <a:cs typeface="+mn-lt"/>
              </a:rPr>
              <a:t>: For secure user authentication and access management.</a:t>
            </a:r>
            <a:endParaRPr lang="en-US"/>
          </a:p>
          <a:p>
            <a:pPr lvl="1">
              <a:buFont typeface="Courier New" panose="02070309020205020404" pitchFamily="34" charset="0"/>
              <a:buChar char="o"/>
            </a:pPr>
            <a:r>
              <a:rPr lang="en-US" b="1" dirty="0">
                <a:ea typeface="+mn-lt"/>
                <a:cs typeface="+mn-lt"/>
              </a:rPr>
              <a:t>SSL Certificates</a:t>
            </a:r>
            <a:r>
              <a:rPr lang="en-US" dirty="0">
                <a:ea typeface="+mn-lt"/>
                <a:cs typeface="+mn-lt"/>
              </a:rPr>
              <a:t>: To ensure secure transmission of patient data.</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B050"/>
                </a:solidFill>
                <a:ea typeface="+mj-lt"/>
                <a:cs typeface="+mj-lt"/>
              </a:rPr>
              <a:t>Methods Identification</a:t>
            </a:r>
            <a:endParaRPr lang="en-US" sz="4000" dirty="0">
              <a:solidFill>
                <a:srgbClr val="00B050"/>
              </a:solidFill>
              <a:ea typeface="+mj-lt"/>
              <a:cs typeface="+mj-lt"/>
            </a:endParaRPr>
          </a:p>
        </p:txBody>
      </p:sp>
      <p:sp>
        <p:nvSpPr>
          <p:cNvPr id="3" name="Content Placeholder 2"/>
          <p:cNvSpPr>
            <a:spLocks noGrp="1"/>
          </p:cNvSpPr>
          <p:nvPr>
            <p:ph idx="1"/>
          </p:nvPr>
        </p:nvSpPr>
        <p:spPr>
          <a:xfrm>
            <a:off x="838200" y="1825625"/>
            <a:ext cx="10515600" cy="3307503"/>
          </a:xfrm>
        </p:spPr>
        <p:txBody>
          <a:bodyPr vert="horz" lIns="91440" tIns="45720" rIns="91440" bIns="45720" rtlCol="0" anchor="t">
            <a:normAutofit/>
          </a:bodyPr>
          <a:lstStyle/>
          <a:p>
            <a:r>
              <a:rPr lang="en-US" b="1" dirty="0">
                <a:ea typeface="+mn-lt"/>
                <a:cs typeface="+mn-lt"/>
              </a:rPr>
              <a:t>Data Preprocessing</a:t>
            </a:r>
            <a:r>
              <a:rPr lang="en-US" dirty="0">
                <a:ea typeface="+mn-lt"/>
                <a:cs typeface="+mn-lt"/>
              </a:rPr>
              <a:t>:</a:t>
            </a:r>
            <a:endParaRPr lang="en-US" dirty="0"/>
          </a:p>
          <a:p>
            <a:pPr lvl="1">
              <a:buFont typeface="Courier New" panose="02070309020205020404" pitchFamily="34" charset="0"/>
              <a:buChar char="o"/>
            </a:pPr>
            <a:r>
              <a:rPr lang="en-US" b="1" dirty="0">
                <a:ea typeface="+mn-lt"/>
                <a:cs typeface="+mn-lt"/>
              </a:rPr>
              <a:t>Standardization/Normalization</a:t>
            </a:r>
            <a:r>
              <a:rPr lang="en-US" dirty="0">
                <a:ea typeface="+mn-lt"/>
                <a:cs typeface="+mn-lt"/>
              </a:rPr>
              <a:t>: To scale the input features such as age, weight, and other clinical data for optimal performance of the CNN model.</a:t>
            </a:r>
            <a:endParaRPr lang="en-US"/>
          </a:p>
          <a:p>
            <a:pPr lvl="1">
              <a:buFont typeface="Courier New" panose="02070309020205020404" pitchFamily="34" charset="0"/>
              <a:buChar char="o"/>
            </a:pPr>
            <a:r>
              <a:rPr lang="en-US" b="1" dirty="0">
                <a:ea typeface="+mn-lt"/>
                <a:cs typeface="+mn-lt"/>
              </a:rPr>
              <a:t>Handling Missing Data</a:t>
            </a:r>
            <a:r>
              <a:rPr lang="en-US" dirty="0">
                <a:ea typeface="+mn-lt"/>
                <a:cs typeface="+mn-lt"/>
              </a:rPr>
              <a:t>: Using imputation methods like mean/mode filling or predictive models to handle missing values in the dataset.</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338"/>
            <a:ext cx="10515600" cy="5572625"/>
          </a:xfrm>
        </p:spPr>
        <p:txBody>
          <a:bodyPr vert="horz" lIns="91440" tIns="45720" rIns="91440" bIns="45720" rtlCol="0" anchor="t">
            <a:normAutofit/>
          </a:bodyPr>
          <a:lstStyle/>
          <a:p>
            <a:r>
              <a:rPr lang="en-US" sz="2400" b="1" dirty="0">
                <a:ea typeface="+mn-lt"/>
                <a:cs typeface="+mn-lt"/>
              </a:rPr>
              <a:t>CNN Architecture</a:t>
            </a:r>
            <a:r>
              <a:rPr lang="en-US" sz="2400" dirty="0">
                <a:ea typeface="+mn-lt"/>
                <a:cs typeface="+mn-lt"/>
              </a:rPr>
              <a:t>:</a:t>
            </a:r>
            <a:endParaRPr lang="en-US" sz="2400" dirty="0"/>
          </a:p>
          <a:p>
            <a:pPr lvl="1">
              <a:buFont typeface="Courier New" panose="02070309020205020404" pitchFamily="34" charset="0"/>
              <a:buChar char="o"/>
            </a:pPr>
            <a:r>
              <a:rPr lang="en-US" sz="2200" b="1" dirty="0">
                <a:ea typeface="+mn-lt"/>
                <a:cs typeface="+mn-lt"/>
              </a:rPr>
              <a:t>Convolutional Neural Networks (CNN)</a:t>
            </a:r>
            <a:r>
              <a:rPr lang="en-US" sz="2200" dirty="0">
                <a:ea typeface="+mn-lt"/>
                <a:cs typeface="+mn-lt"/>
              </a:rPr>
              <a:t>: The core neural network model for processing and analyzing patient data to predict cholesterol levels. The model will likely include multiple convolutional layers, pooling layers, and fully connected layers.</a:t>
            </a:r>
            <a:endParaRPr lang="en-US" sz="2200"/>
          </a:p>
          <a:p>
            <a:pPr lvl="1">
              <a:buFont typeface="Courier New" panose="02070309020205020404" pitchFamily="34" charset="0"/>
              <a:buChar char="o"/>
            </a:pPr>
            <a:r>
              <a:rPr lang="en-US" sz="2200" b="1" dirty="0">
                <a:ea typeface="+mn-lt"/>
                <a:cs typeface="+mn-lt"/>
              </a:rPr>
              <a:t>Activation Functions</a:t>
            </a:r>
            <a:r>
              <a:rPr lang="en-US" sz="2200" dirty="0">
                <a:ea typeface="+mn-lt"/>
                <a:cs typeface="+mn-lt"/>
              </a:rPr>
              <a:t>: </a:t>
            </a:r>
            <a:r>
              <a:rPr lang="en-US" sz="2200" err="1">
                <a:ea typeface="+mn-lt"/>
                <a:cs typeface="+mn-lt"/>
              </a:rPr>
              <a:t>ReLU</a:t>
            </a:r>
            <a:r>
              <a:rPr lang="en-US" sz="2200" dirty="0">
                <a:ea typeface="+mn-lt"/>
                <a:cs typeface="+mn-lt"/>
              </a:rPr>
              <a:t> activation function for non-linearity, and </a:t>
            </a:r>
            <a:r>
              <a:rPr lang="en-US" sz="2200" err="1">
                <a:ea typeface="+mn-lt"/>
                <a:cs typeface="+mn-lt"/>
              </a:rPr>
              <a:t>softmax</a:t>
            </a:r>
            <a:r>
              <a:rPr lang="en-US" sz="2200" dirty="0">
                <a:ea typeface="+mn-lt"/>
                <a:cs typeface="+mn-lt"/>
              </a:rPr>
              <a:t> for the output layer if classification tasks (e.g., risk category) are involved.</a:t>
            </a:r>
            <a:endParaRPr lang="en-US" sz="2200"/>
          </a:p>
          <a:p>
            <a:pPr lvl="1">
              <a:buFont typeface="Courier New" panose="02070309020205020404" pitchFamily="34" charset="0"/>
              <a:buChar char="o"/>
            </a:pPr>
            <a:r>
              <a:rPr lang="en-US" sz="2200" b="1" dirty="0">
                <a:ea typeface="+mn-lt"/>
                <a:cs typeface="+mn-lt"/>
              </a:rPr>
              <a:t>Optimizer</a:t>
            </a:r>
            <a:r>
              <a:rPr lang="en-US" sz="2200" dirty="0">
                <a:ea typeface="+mn-lt"/>
                <a:cs typeface="+mn-lt"/>
              </a:rPr>
              <a:t>: Adam or RMSprop to optimize the model during training.</a:t>
            </a:r>
            <a:endParaRPr lang="en-US" sz="2200"/>
          </a:p>
          <a:p>
            <a:r>
              <a:rPr lang="en-US" sz="2000" b="1" dirty="0">
                <a:ea typeface="+mn-lt"/>
                <a:cs typeface="+mn-lt"/>
              </a:rPr>
              <a:t>Training and Evaluation</a:t>
            </a:r>
            <a:r>
              <a:rPr lang="en-US" sz="2000" dirty="0">
                <a:ea typeface="+mn-lt"/>
                <a:cs typeface="+mn-lt"/>
              </a:rPr>
              <a:t>:</a:t>
            </a:r>
            <a:endParaRPr lang="en-US" sz="2000" dirty="0"/>
          </a:p>
          <a:p>
            <a:pPr lvl="1">
              <a:buFont typeface="Courier New" panose="02070309020205020404" pitchFamily="34" charset="0"/>
              <a:buChar char="o"/>
            </a:pPr>
            <a:r>
              <a:rPr lang="en-US" sz="1600" b="1" dirty="0">
                <a:ea typeface="+mn-lt"/>
                <a:cs typeface="+mn-lt"/>
              </a:rPr>
              <a:t>Cross-validation</a:t>
            </a:r>
            <a:r>
              <a:rPr lang="en-US" sz="1600" dirty="0">
                <a:ea typeface="+mn-lt"/>
                <a:cs typeface="+mn-lt"/>
              </a:rPr>
              <a:t>: To ensure robust evaluation of the CNN model.</a:t>
            </a:r>
            <a:endParaRPr lang="en-US" sz="1600"/>
          </a:p>
          <a:p>
            <a:pPr lvl="1">
              <a:buFont typeface="Courier New" panose="02070309020205020404" pitchFamily="34" charset="0"/>
              <a:buChar char="o"/>
            </a:pPr>
            <a:r>
              <a:rPr lang="en-US" sz="1600" b="1" dirty="0">
                <a:ea typeface="+mn-lt"/>
                <a:cs typeface="+mn-lt"/>
              </a:rPr>
              <a:t>Loss Function</a:t>
            </a:r>
            <a:r>
              <a:rPr lang="en-US" sz="1600" dirty="0">
                <a:ea typeface="+mn-lt"/>
                <a:cs typeface="+mn-lt"/>
              </a:rPr>
              <a:t>: Mean Squared Error (MSE) or categorical cross-entropy depending on the prediction type.</a:t>
            </a:r>
            <a:endParaRPr lang="en-US" sz="1600"/>
          </a:p>
          <a:p>
            <a:r>
              <a:rPr lang="en-US" sz="2000" b="1" dirty="0">
                <a:ea typeface="+mn-lt"/>
                <a:cs typeface="+mn-lt"/>
              </a:rPr>
              <a:t>Metrics</a:t>
            </a:r>
            <a:r>
              <a:rPr lang="en-US" sz="2000" dirty="0">
                <a:ea typeface="+mn-lt"/>
                <a:cs typeface="+mn-lt"/>
              </a:rPr>
              <a:t>: Mean Absolute Error (MAE) and accuracy for measuring the performance of the model.</a:t>
            </a:r>
            <a:endParaRPr lang="en-US" sz="20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Literature review </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n w="15875"/>
                <a:solidFill>
                  <a:srgbClr val="00B050"/>
                </a:solidFill>
                <a:effectLst/>
              </a:rPr>
              <a:t>1. </a:t>
            </a:r>
            <a:r>
              <a:rPr lang="en-US" b="1" dirty="0">
                <a:ln w="15875"/>
                <a:solidFill>
                  <a:srgbClr val="00B050"/>
                </a:solidFill>
                <a:effectLst/>
              </a:rPr>
              <a:t>Introduction to Convolutional Neural Networks (CNNs)</a:t>
            </a:r>
            <a:endParaRPr lang="en-US" dirty="0">
              <a:ln w="15875"/>
              <a:solidFill>
                <a:srgbClr val="00B050"/>
              </a:solidFill>
              <a:effectLst/>
            </a:endParaRPr>
          </a:p>
          <a:p>
            <a:r>
              <a:rPr lang="en-US" sz="2000" dirty="0">
                <a:ea typeface="+mn-lt"/>
                <a:cs typeface="+mn-lt"/>
              </a:rPr>
              <a:t>CNNs are a specific type of Artificial Neural Network (ANN) that has gained prominence due to their superior performance in tasks involving spatial data, particularly in pattern recognition such as image classification, object detection, and voice recognition. Unlike traditional ANNs, CNNs handle data in a way that reduces the number of parameters, making them more efficient and scalable for complex tasks (</a:t>
            </a:r>
            <a:r>
              <a:rPr lang="en-US" sz="2000" dirty="0" err="1">
                <a:ea typeface="+mn-lt"/>
                <a:cs typeface="+mn-lt"/>
              </a:rPr>
              <a:t>CNNResearchPaper</a:t>
            </a:r>
            <a:r>
              <a:rPr lang="en-US" sz="2000" dirty="0">
                <a:ea typeface="+mn-lt"/>
                <a:cs typeface="+mn-lt"/>
              </a:rPr>
              <a:t>). CNNs excel in extracting hierarchical patterns from data by utilizing a sequence of layers that progressively learn more abstract features, from simple edges to more complex shapes.</a:t>
            </a:r>
            <a:endParaRPr lang="en-US" sz="2000" dirty="0"/>
          </a:p>
          <a:p>
            <a:pPr marL="0" indent="0">
              <a:buNone/>
            </a:pPr>
            <a:endParaRPr lang="en-US" b="1" dirty="0"/>
          </a:p>
          <a:p>
            <a:endParaRPr lang="en-US" sz="2000" dirty="0"/>
          </a:p>
          <a:p>
            <a:endParaRPr lang="en-US" sz="20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pPr lvl="1" algn="r"/>
            <a:r>
              <a:rPr lang="en-US" dirty="0"/>
              <a:t>Varma V S N Datla</a:t>
            </a:r>
            <a:endParaRPr lang="en-US"/>
          </a:p>
          <a:p>
            <a:pPr lvl="1" algn="r"/>
            <a:r>
              <a:rPr lang="en-US" dirty="0"/>
              <a:t>Ch. Teja Phani Chand</a:t>
            </a:r>
            <a:endParaRPr lang="en-US" dirty="0"/>
          </a:p>
          <a:p>
            <a:pPr lvl="1" algn="r"/>
            <a:r>
              <a:rPr lang="en-US" dirty="0"/>
              <a:t>K Gowri Shankar </a:t>
            </a:r>
            <a:endParaRPr lang="en-US" dirty="0"/>
          </a:p>
          <a:p>
            <a:pPr lvl="1" algn="r"/>
            <a:endParaRPr lang="en-US" dirty="0"/>
          </a:p>
        </p:txBody>
      </p:sp>
      <p:sp>
        <p:nvSpPr>
          <p:cNvPr id="2" name="Title 1"/>
          <p:cNvSpPr>
            <a:spLocks noGrp="1"/>
          </p:cNvSpPr>
          <p:nvPr>
            <p:ph type="ctrTitle"/>
          </p:nvPr>
        </p:nvSpPr>
        <p:spPr>
          <a:xfrm>
            <a:off x="349885" y="1093153"/>
            <a:ext cx="9144000" cy="2335409"/>
          </a:xfrm>
        </p:spPr>
        <p:txBody>
          <a:bodyPr/>
          <a:lstStyle/>
          <a:p>
            <a:r>
              <a:rPr lang="en-US" sz="8000" dirty="0"/>
              <a:t>Thank You</a:t>
            </a:r>
            <a:endParaRPr lang="en-US" sz="80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543" y="447762"/>
            <a:ext cx="11235846" cy="6063228"/>
          </a:xfrm>
        </p:spPr>
        <p:txBody>
          <a:bodyPr vert="horz" lIns="91440" tIns="45720" rIns="91440" bIns="45720" rtlCol="0" anchor="t"/>
          <a:lstStyle/>
          <a:p>
            <a:pPr marL="0" indent="0">
              <a:buNone/>
            </a:pPr>
            <a:r>
              <a:rPr lang="en-US" sz="2400" dirty="0">
                <a:solidFill>
                  <a:srgbClr val="00B050"/>
                </a:solidFill>
                <a:ea typeface="+mn-lt"/>
                <a:cs typeface="+mn-lt"/>
              </a:rPr>
              <a:t>2. </a:t>
            </a:r>
            <a:r>
              <a:rPr lang="en-US" sz="2400" b="1" dirty="0">
                <a:solidFill>
                  <a:srgbClr val="00B050"/>
                </a:solidFill>
                <a:ea typeface="+mn-lt"/>
                <a:cs typeface="+mn-lt"/>
              </a:rPr>
              <a:t>Key Components of CNNs</a:t>
            </a:r>
            <a:endParaRPr lang="en-US" sz="2400" b="1" dirty="0">
              <a:solidFill>
                <a:srgbClr val="00B050"/>
              </a:solidFill>
              <a:ea typeface="+mn-lt"/>
              <a:cs typeface="+mn-lt"/>
            </a:endParaRPr>
          </a:p>
          <a:p>
            <a:pPr marL="0" indent="0">
              <a:buNone/>
            </a:pPr>
            <a:endParaRPr lang="en-US" sz="1800" dirty="0">
              <a:ea typeface="+mn-lt"/>
              <a:cs typeface="+mn-lt"/>
            </a:endParaRPr>
          </a:p>
          <a:p>
            <a:pPr lvl="1">
              <a:buFont typeface="Courier New" panose="02070309020205020404" pitchFamily="34" charset="0"/>
              <a:buChar char="o"/>
            </a:pPr>
            <a:r>
              <a:rPr lang="en-US" sz="1800" b="1" dirty="0">
                <a:ea typeface="+mn-lt"/>
                <a:cs typeface="+mn-lt"/>
              </a:rPr>
              <a:t>Convolutional Layer</a:t>
            </a:r>
            <a:r>
              <a:rPr lang="en-US" sz="1800" dirty="0">
                <a:ea typeface="+mn-lt"/>
                <a:cs typeface="+mn-lt"/>
              </a:rPr>
              <a:t>: The convolutional layer is the core building block of a CNN. It applies a series of filters or kernels across the input data (e.g., images) to detect local patterns. The convolution operation reduces the number of parameters compared to fully connected layers, as it involves local connectivity. This means that neurons are connected only to a small region of the input, not the entire input space, leading to more efficient computations. For instance, when dealing with images, convolution helps detect features such as edges, textures, and objects at different positions and scales (</a:t>
            </a:r>
            <a:r>
              <a:rPr lang="en-US" sz="1800" err="1">
                <a:ea typeface="+mn-lt"/>
                <a:cs typeface="+mn-lt"/>
              </a:rPr>
              <a:t>CNNResearchPaper</a:t>
            </a:r>
            <a:r>
              <a:rPr lang="en-US" sz="1800" dirty="0">
                <a:ea typeface="+mn-lt"/>
                <a:cs typeface="+mn-lt"/>
              </a:rPr>
              <a:t>).</a:t>
            </a:r>
            <a:endParaRPr lang="en-US" sz="1800" dirty="0">
              <a:ea typeface="+mn-lt"/>
              <a:cs typeface="+mn-lt"/>
            </a:endParaRPr>
          </a:p>
          <a:p>
            <a:pPr lvl="1">
              <a:buFont typeface="Courier New" panose="02070309020205020404" pitchFamily="34" charset="0"/>
              <a:buChar char="o"/>
            </a:pPr>
            <a:endParaRPr lang="en-US" sz="1800"/>
          </a:p>
          <a:p>
            <a:pPr lvl="1">
              <a:buFont typeface="Courier New" panose="02070309020205020404" pitchFamily="34" charset="0"/>
              <a:buChar char="o"/>
            </a:pPr>
            <a:r>
              <a:rPr lang="en-US" sz="1800" b="1" dirty="0">
                <a:ea typeface="+mn-lt"/>
                <a:cs typeface="+mn-lt"/>
              </a:rPr>
              <a:t>Stride and Padding</a:t>
            </a:r>
            <a:r>
              <a:rPr lang="en-US" sz="1800" dirty="0">
                <a:ea typeface="+mn-lt"/>
                <a:cs typeface="+mn-lt"/>
              </a:rPr>
              <a:t>: Stride is the step size with which the convolution filter moves over the input. By adjusting the stride, the overlap between filter applications can be controlled, which also influences the output size. A stride of 1, for example, preserves most of the spatial dimensions, whereas a larger stride leads to more </a:t>
            </a:r>
            <a:r>
              <a:rPr lang="en-US" sz="1800" err="1">
                <a:ea typeface="+mn-lt"/>
                <a:cs typeface="+mn-lt"/>
              </a:rPr>
              <a:t>downsampling</a:t>
            </a:r>
            <a:r>
              <a:rPr lang="en-US" sz="1800" dirty="0">
                <a:ea typeface="+mn-lt"/>
                <a:cs typeface="+mn-lt"/>
              </a:rPr>
              <a:t>, which reduces computational complexity. Padding (often zero-padding) is used to retain spatial dimensions by adding borders of zeros around the input image. This technique helps preserve important border features during convolution and also controls the output size (</a:t>
            </a:r>
            <a:r>
              <a:rPr lang="en-US" sz="1800" err="1">
                <a:ea typeface="+mn-lt"/>
                <a:cs typeface="+mn-lt"/>
              </a:rPr>
              <a:t>CNNResearchPaper</a:t>
            </a:r>
            <a:r>
              <a:rPr lang="en-US" sz="1800" dirty="0">
                <a:ea typeface="+mn-lt"/>
                <a:cs typeface="+mn-lt"/>
              </a:rPr>
              <a:t>).</a:t>
            </a:r>
            <a:endParaRPr lang="en-US" sz="1800" dirty="0">
              <a:ea typeface="+mn-lt"/>
              <a:cs typeface="+mn-lt"/>
            </a:endParaRPr>
          </a:p>
          <a:p>
            <a:pPr lvl="1">
              <a:buFont typeface="Courier New" panose="02070309020205020404" pitchFamily="34" charset="0"/>
              <a:buChar char="o"/>
            </a:pPr>
            <a:endParaRPr lang="en-US" sz="1800"/>
          </a:p>
          <a:p>
            <a:pPr lvl="1">
              <a:buFont typeface="Courier New" panose="02070309020205020404" pitchFamily="34" charset="0"/>
              <a:buChar char="o"/>
            </a:pPr>
            <a:r>
              <a:rPr lang="en-US" sz="1800" b="1" dirty="0">
                <a:ea typeface="+mn-lt"/>
                <a:cs typeface="+mn-lt"/>
              </a:rPr>
              <a:t>Non-linearity (Activation Functions)</a:t>
            </a:r>
            <a:r>
              <a:rPr lang="en-US" sz="1800" dirty="0">
                <a:ea typeface="+mn-lt"/>
                <a:cs typeface="+mn-lt"/>
              </a:rPr>
              <a:t>: The convolution layer is followed by a non-linear activation function to introduce non-linearity, allowing the network to model more complex functions. The most commonly used activation function in CNNs is the Rectified Linear Unit (</a:t>
            </a:r>
            <a:r>
              <a:rPr lang="en-US" sz="1800" err="1">
                <a:ea typeface="+mn-lt"/>
                <a:cs typeface="+mn-lt"/>
              </a:rPr>
              <a:t>ReLU</a:t>
            </a:r>
            <a:r>
              <a:rPr lang="en-US" sz="1800" dirty="0">
                <a:ea typeface="+mn-lt"/>
                <a:cs typeface="+mn-lt"/>
              </a:rPr>
              <a:t>), which effectively handles the vanishing gradient problem that often plagues deeper networks using older activation functions like sigmoid or tanh. </a:t>
            </a:r>
            <a:r>
              <a:rPr lang="en-US" sz="1800" err="1">
                <a:ea typeface="+mn-lt"/>
                <a:cs typeface="+mn-lt"/>
              </a:rPr>
              <a:t>ReLU</a:t>
            </a:r>
            <a:r>
              <a:rPr lang="en-US" sz="1800" dirty="0">
                <a:ea typeface="+mn-lt"/>
                <a:cs typeface="+mn-lt"/>
              </a:rPr>
              <a:t> speeds up the training process and creates sparse representations, improving the network’s learning capacity by emphasizing significant features and setting others to zero (</a:t>
            </a:r>
            <a:r>
              <a:rPr lang="en-US" sz="1800" err="1">
                <a:ea typeface="+mn-lt"/>
                <a:cs typeface="+mn-lt"/>
              </a:rPr>
              <a:t>CNNResearchPaper</a:t>
            </a:r>
            <a:r>
              <a:rPr lang="en-US" sz="1800" dirty="0">
                <a:ea typeface="+mn-lt"/>
                <a:cs typeface="+mn-lt"/>
              </a:rPr>
              <a:t>).</a:t>
            </a:r>
            <a:endParaRPr lang="en-US" sz="1800"/>
          </a:p>
          <a:p>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9078"/>
            <a:ext cx="10515600" cy="5697885"/>
          </a:xfrm>
        </p:spPr>
        <p:txBody>
          <a:bodyPr vert="horz" lIns="91440" tIns="45720" rIns="91440" bIns="45720" rtlCol="0" anchor="t">
            <a:normAutofit/>
          </a:bodyPr>
          <a:lstStyle/>
          <a:p>
            <a:r>
              <a:rPr lang="en-US" sz="2200" b="1" dirty="0">
                <a:ea typeface="+mn-lt"/>
                <a:cs typeface="+mn-lt"/>
              </a:rPr>
              <a:t>Pooling Layer</a:t>
            </a:r>
            <a:r>
              <a:rPr lang="en-US" sz="2200" dirty="0">
                <a:ea typeface="+mn-lt"/>
                <a:cs typeface="+mn-lt"/>
              </a:rPr>
              <a:t>: Pooling layers reduce the dimensionality of the input data while preserving important information. Max-pooling is a widely used technique where the maximum value from a region of the feature map is selected, providing a form of </a:t>
            </a:r>
            <a:r>
              <a:rPr lang="en-US" sz="2200" dirty="0" err="1">
                <a:ea typeface="+mn-lt"/>
                <a:cs typeface="+mn-lt"/>
              </a:rPr>
              <a:t>downsampling</a:t>
            </a:r>
            <a:r>
              <a:rPr lang="en-US" sz="2200" dirty="0">
                <a:ea typeface="+mn-lt"/>
                <a:cs typeface="+mn-lt"/>
              </a:rPr>
              <a:t>. This helps reduce computational complexity and allows the network to become invariant to small translations and distortions in the input, enhancing robustness to variations like scale and orientation (</a:t>
            </a:r>
            <a:r>
              <a:rPr lang="en-US" sz="2200" dirty="0" err="1">
                <a:ea typeface="+mn-lt"/>
                <a:cs typeface="+mn-lt"/>
              </a:rPr>
              <a:t>CNNResearchPaper</a:t>
            </a:r>
            <a:r>
              <a:rPr lang="en-US" sz="2200" dirty="0">
                <a:ea typeface="+mn-lt"/>
                <a:cs typeface="+mn-lt"/>
              </a:rPr>
              <a:t>).</a:t>
            </a:r>
            <a:endParaRPr lang="en-US" sz="2200" dirty="0">
              <a:ea typeface="+mn-lt"/>
              <a:cs typeface="+mn-lt"/>
            </a:endParaRPr>
          </a:p>
          <a:p>
            <a:endParaRPr lang="en-US" sz="2200" dirty="0">
              <a:ea typeface="+mn-lt"/>
              <a:cs typeface="+mn-lt"/>
            </a:endParaRPr>
          </a:p>
          <a:p>
            <a:r>
              <a:rPr lang="en-US" sz="2200" b="1" dirty="0">
                <a:ea typeface="+mn-lt"/>
                <a:cs typeface="+mn-lt"/>
              </a:rPr>
              <a:t>Fully Connected Layer</a:t>
            </a:r>
            <a:r>
              <a:rPr lang="en-US" sz="2200" dirty="0">
                <a:ea typeface="+mn-lt"/>
                <a:cs typeface="+mn-lt"/>
              </a:rPr>
              <a:t>: At the end of the convolutional and pooling layers, the fully connected (FC) layer serves as the final decision-making layer, where each neuron is connected to all neurons in the previous layer. This layer consolidates the learned features from the convolutional layers to make predictions or classifications. The FC layer resembles traditional neural networks and is used in the final stages for tasks like classification or regression (</a:t>
            </a:r>
            <a:r>
              <a:rPr lang="en-US" sz="2200" err="1">
                <a:ea typeface="+mn-lt"/>
                <a:cs typeface="+mn-lt"/>
              </a:rPr>
              <a:t>CNNResearchPaper</a:t>
            </a:r>
            <a:r>
              <a:rPr lang="en-US" sz="2200" dirty="0">
                <a:ea typeface="+mn-lt"/>
                <a:cs typeface="+mn-lt"/>
              </a:rPr>
              <a:t>).</a:t>
            </a:r>
            <a:endParaRPr lang="en-US" sz="2200" dirty="0">
              <a:ea typeface="+mn-lt"/>
              <a:cs typeface="+mn-lt"/>
            </a:endParaRPr>
          </a:p>
          <a:p>
            <a:endParaRPr lang="en-US" sz="22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954"/>
            <a:ext cx="10515600" cy="5677009"/>
          </a:xfrm>
        </p:spPr>
        <p:txBody>
          <a:bodyPr vert="horz" lIns="91440" tIns="45720" rIns="91440" bIns="45720" rtlCol="0" anchor="t">
            <a:noAutofit/>
          </a:bodyPr>
          <a:lstStyle/>
          <a:p>
            <a:r>
              <a:rPr lang="en-US" sz="2400" dirty="0">
                <a:solidFill>
                  <a:srgbClr val="00B050"/>
                </a:solidFill>
              </a:rPr>
              <a:t>3. </a:t>
            </a:r>
            <a:r>
              <a:rPr lang="en-US" sz="2400" b="1" dirty="0">
                <a:solidFill>
                  <a:srgbClr val="00B050"/>
                </a:solidFill>
              </a:rPr>
              <a:t>Popular CNN Architectures</a:t>
            </a:r>
            <a:endParaRPr lang="en-US" sz="2400" b="1" dirty="0">
              <a:solidFill>
                <a:srgbClr val="00B050"/>
              </a:solidFill>
            </a:endParaRPr>
          </a:p>
          <a:p>
            <a:pPr marL="0" indent="0">
              <a:buNone/>
            </a:pPr>
            <a:endParaRPr lang="en-US" sz="2400" dirty="0"/>
          </a:p>
          <a:p>
            <a:pPr lvl="1">
              <a:buFont typeface="Courier New" panose="02070309020205020404" pitchFamily="34" charset="0"/>
              <a:buChar char="o"/>
            </a:pPr>
            <a:r>
              <a:rPr lang="en-US" sz="2400" b="1" dirty="0">
                <a:ea typeface="+mn-lt"/>
                <a:cs typeface="+mn-lt"/>
              </a:rPr>
              <a:t>LeNet</a:t>
            </a:r>
            <a:r>
              <a:rPr lang="en-US" sz="2400" dirty="0">
                <a:ea typeface="+mn-lt"/>
                <a:cs typeface="+mn-lt"/>
              </a:rPr>
              <a:t>: Introduced by Yann LeCun, LeNet is one of the earliest CNN architectures, designed for recognizing handwritten digits in tasks such as digit classification in the MNIST dataset. It uses a combination of convolutional and fully connected layers, with subsampling layers to reduce dimensionality (</a:t>
            </a:r>
            <a:r>
              <a:rPr lang="en-US" sz="2400" err="1">
                <a:ea typeface="+mn-lt"/>
                <a:cs typeface="+mn-lt"/>
              </a:rPr>
              <a:t>CNNResearchPaper</a:t>
            </a:r>
            <a:r>
              <a:rPr lang="en-US" sz="2400" dirty="0">
                <a:ea typeface="+mn-lt"/>
                <a:cs typeface="+mn-lt"/>
              </a:rPr>
              <a:t>).</a:t>
            </a:r>
            <a:endParaRPr lang="en-US" sz="2400"/>
          </a:p>
          <a:p>
            <a:pPr marL="457200" lvl="1" indent="0">
              <a:buNone/>
            </a:pPr>
            <a:endParaRPr lang="en-US" sz="2400" dirty="0">
              <a:ea typeface="+mn-lt"/>
              <a:cs typeface="+mn-lt"/>
            </a:endParaRPr>
          </a:p>
          <a:p>
            <a:pPr lvl="1">
              <a:buFont typeface="Courier New" panose="02070309020205020404" pitchFamily="34" charset="0"/>
              <a:buChar char="o"/>
            </a:pPr>
            <a:r>
              <a:rPr lang="en-US" sz="2400" b="1" err="1">
                <a:ea typeface="+mn-lt"/>
                <a:cs typeface="+mn-lt"/>
              </a:rPr>
              <a:t>AlexNet</a:t>
            </a:r>
            <a:r>
              <a:rPr lang="en-US" sz="2400" dirty="0">
                <a:ea typeface="+mn-lt"/>
                <a:cs typeface="+mn-lt"/>
              </a:rPr>
              <a:t>: </a:t>
            </a:r>
            <a:r>
              <a:rPr lang="en-US" sz="2400" err="1">
                <a:ea typeface="+mn-lt"/>
                <a:cs typeface="+mn-lt"/>
              </a:rPr>
              <a:t>AlexNet</a:t>
            </a:r>
            <a:r>
              <a:rPr lang="en-US" sz="2400" dirty="0">
                <a:ea typeface="+mn-lt"/>
                <a:cs typeface="+mn-lt"/>
              </a:rPr>
              <a:t>, designed by </a:t>
            </a:r>
            <a:r>
              <a:rPr lang="en-US" sz="2400" err="1">
                <a:ea typeface="+mn-lt"/>
                <a:cs typeface="+mn-lt"/>
              </a:rPr>
              <a:t>Krizhevsky</a:t>
            </a:r>
            <a:r>
              <a:rPr lang="en-US" sz="2400" dirty="0">
                <a:ea typeface="+mn-lt"/>
                <a:cs typeface="+mn-lt"/>
              </a:rPr>
              <a:t> et al., is a deeper version of CNN that demonstrated the power of deep learning in large-scale image classification. It was the first deep network to show significant improvements in the ImageNet competition. </a:t>
            </a:r>
            <a:r>
              <a:rPr lang="en-US" sz="2400" err="1">
                <a:ea typeface="+mn-lt"/>
                <a:cs typeface="+mn-lt"/>
              </a:rPr>
              <a:t>AlexNet</a:t>
            </a:r>
            <a:r>
              <a:rPr lang="en-US" sz="2400" dirty="0">
                <a:ea typeface="+mn-lt"/>
                <a:cs typeface="+mn-lt"/>
              </a:rPr>
              <a:t> has five convolutional layers, multiple </a:t>
            </a:r>
            <a:r>
              <a:rPr lang="en-US" sz="2400" err="1">
                <a:ea typeface="+mn-lt"/>
                <a:cs typeface="+mn-lt"/>
              </a:rPr>
              <a:t>ReLU</a:t>
            </a:r>
            <a:r>
              <a:rPr lang="en-US" sz="2400" dirty="0">
                <a:ea typeface="+mn-lt"/>
                <a:cs typeface="+mn-lt"/>
              </a:rPr>
              <a:t> activations, and max-pooling layers, followed by fully connected layers. It dramatically influenced the growth of CNN research in computer vision (</a:t>
            </a:r>
            <a:r>
              <a:rPr lang="en-US" sz="2400" err="1">
                <a:ea typeface="+mn-lt"/>
                <a:cs typeface="+mn-lt"/>
              </a:rPr>
              <a:t>CNNResearchPaper</a:t>
            </a:r>
            <a:r>
              <a:rPr lang="en-US" sz="2400" dirty="0">
                <a:ea typeface="+mn-lt"/>
                <a:cs typeface="+mn-lt"/>
              </a:rPr>
              <a:t>) (</a:t>
            </a:r>
            <a:r>
              <a:rPr lang="en-US" sz="2400" err="1">
                <a:ea typeface="+mn-lt"/>
                <a:cs typeface="+mn-lt"/>
              </a:rPr>
              <a:t>CNNResearchPaper</a:t>
            </a:r>
            <a:r>
              <a:rPr lang="en-US" sz="2400" dirty="0">
                <a:ea typeface="+mn-lt"/>
                <a:cs typeface="+mn-lt"/>
              </a:rPr>
              <a:t>).</a:t>
            </a:r>
            <a:endParaRPr lang="en-US" sz="2400"/>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9078"/>
            <a:ext cx="10515600" cy="5697885"/>
          </a:xfrm>
        </p:spPr>
        <p:txBody>
          <a:bodyPr vert="horz" lIns="91440" tIns="45720" rIns="91440" bIns="45720" rtlCol="0" anchor="t">
            <a:normAutofit fontScale="90000" lnSpcReduction="20000"/>
          </a:bodyPr>
          <a:lstStyle/>
          <a:p>
            <a:pPr marL="0" indent="0">
              <a:buNone/>
            </a:pPr>
            <a:r>
              <a:rPr lang="en-US" sz="2700" dirty="0">
                <a:solidFill>
                  <a:srgbClr val="00B050"/>
                </a:solidFill>
              </a:rPr>
              <a:t>4. </a:t>
            </a:r>
            <a:r>
              <a:rPr lang="en-US" sz="2700" b="1" dirty="0">
                <a:solidFill>
                  <a:srgbClr val="00B050"/>
                </a:solidFill>
              </a:rPr>
              <a:t>CNN’s Advantages and Applications</a:t>
            </a:r>
            <a:endParaRPr lang="en-US" sz="2700" b="1" dirty="0">
              <a:solidFill>
                <a:srgbClr val="00B050"/>
              </a:solidFill>
            </a:endParaRPr>
          </a:p>
          <a:p>
            <a:pPr marL="0" indent="0">
              <a:buNone/>
            </a:pPr>
            <a:endParaRPr lang="en-US" sz="2400" dirty="0"/>
          </a:p>
          <a:p>
            <a:pPr lvl="1">
              <a:buFont typeface="Courier New" panose="02070309020205020404" pitchFamily="34" charset="0"/>
              <a:buChar char="o"/>
            </a:pPr>
            <a:r>
              <a:rPr lang="en-US" sz="2400" dirty="0">
                <a:ea typeface="+mn-lt"/>
                <a:cs typeface="+mn-lt"/>
              </a:rPr>
              <a:t>CNNs have several advantages over traditional ANNs, particularly when working with image data. These include:</a:t>
            </a:r>
            <a:endParaRPr lang="en-US" sz="2400" dirty="0">
              <a:ea typeface="+mn-lt"/>
              <a:cs typeface="+mn-lt"/>
            </a:endParaRPr>
          </a:p>
          <a:p>
            <a:pPr marL="457200" lvl="1" indent="0">
              <a:buFont typeface="Courier New" panose="02070309020205020404" pitchFamily="34" charset="0"/>
              <a:buNone/>
            </a:pPr>
            <a:endParaRPr lang="en-US" sz="2400" dirty="0"/>
          </a:p>
          <a:p>
            <a:pPr lvl="1">
              <a:buFont typeface="Courier New" panose="02070309020205020404" pitchFamily="34" charset="0"/>
              <a:buChar char="o"/>
            </a:pPr>
            <a:r>
              <a:rPr lang="en-US" sz="2400" b="1" dirty="0">
                <a:ea typeface="+mn-lt"/>
                <a:cs typeface="+mn-lt"/>
              </a:rPr>
              <a:t>Parameter Efficiency</a:t>
            </a:r>
            <a:r>
              <a:rPr lang="en-US" sz="2400" dirty="0">
                <a:ea typeface="+mn-lt"/>
                <a:cs typeface="+mn-lt"/>
              </a:rPr>
              <a:t>: By using local connectivity and weight sharing, CNNs drastically reduce the number of parameters compared to fully connected networks. This makes CNNs more efficient for large-scale problems, such as those involving high-resolution images.</a:t>
            </a:r>
            <a:endParaRPr lang="en-US" sz="2400" dirty="0">
              <a:ea typeface="+mn-lt"/>
              <a:cs typeface="+mn-lt"/>
            </a:endParaRPr>
          </a:p>
          <a:p>
            <a:pPr marL="457200" lvl="1" indent="0">
              <a:buFont typeface="Courier New" panose="02070309020205020404" pitchFamily="34" charset="0"/>
              <a:buNone/>
            </a:pPr>
            <a:endParaRPr lang="en-US" sz="2400"/>
          </a:p>
          <a:p>
            <a:pPr lvl="1">
              <a:buFont typeface="Courier New" panose="02070309020205020404" pitchFamily="34" charset="0"/>
              <a:buChar char="o"/>
            </a:pPr>
            <a:r>
              <a:rPr lang="en-US" sz="2400" b="1" dirty="0">
                <a:ea typeface="+mn-lt"/>
                <a:cs typeface="+mn-lt"/>
              </a:rPr>
              <a:t>Feature Hierarchy</a:t>
            </a:r>
            <a:r>
              <a:rPr lang="en-US" sz="2400" dirty="0">
                <a:ea typeface="+mn-lt"/>
                <a:cs typeface="+mn-lt"/>
              </a:rPr>
              <a:t>: CNNs automatically learn a hierarchy of features. Lower layers capture simple patterns like edges, while deeper layers identify more complex structures like faces or objects.</a:t>
            </a:r>
            <a:endParaRPr lang="en-US" sz="2400" dirty="0">
              <a:ea typeface="+mn-lt"/>
              <a:cs typeface="+mn-lt"/>
            </a:endParaRPr>
          </a:p>
          <a:p>
            <a:pPr marL="457200" lvl="1" indent="0">
              <a:buFont typeface="Courier New" panose="02070309020205020404" pitchFamily="34" charset="0"/>
              <a:buNone/>
            </a:pPr>
            <a:endParaRPr lang="en-US" sz="2400" dirty="0"/>
          </a:p>
          <a:p>
            <a:pPr lvl="1">
              <a:buFont typeface="Courier New" panose="02070309020205020404" pitchFamily="34" charset="0"/>
              <a:buChar char="o"/>
            </a:pPr>
            <a:r>
              <a:rPr lang="en-US" sz="2400" b="1" dirty="0">
                <a:ea typeface="+mn-lt"/>
                <a:cs typeface="+mn-lt"/>
              </a:rPr>
              <a:t>Robustness to Translations and Distortions</a:t>
            </a:r>
            <a:r>
              <a:rPr lang="en-US" sz="2400" dirty="0">
                <a:ea typeface="+mn-lt"/>
                <a:cs typeface="+mn-lt"/>
              </a:rPr>
              <a:t>: Pooling and convolution operations make CNNs invariant to small translations and distortions, allowing them to generalize better in tasks such as object detection and image recognition.</a:t>
            </a:r>
            <a:endParaRPr lang="en-US" sz="2400" dirty="0"/>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9078"/>
            <a:ext cx="10515600" cy="5697885"/>
          </a:xfrm>
        </p:spPr>
        <p:txBody>
          <a:bodyPr vert="horz" lIns="91440" tIns="45720" rIns="91440" bIns="45720" rtlCol="0" anchor="t">
            <a:normAutofit/>
          </a:bodyPr>
          <a:lstStyle/>
          <a:p>
            <a:r>
              <a:rPr lang="en-US" sz="2800" dirty="0"/>
              <a:t>CNNs have found widespread application in various domains:</a:t>
            </a:r>
            <a:endParaRPr lang="en-US" sz="2800" dirty="0"/>
          </a:p>
          <a:p>
            <a:pPr marL="0" indent="0">
              <a:buNone/>
            </a:pPr>
            <a:endParaRPr lang="en-US" sz="2800" dirty="0"/>
          </a:p>
          <a:p>
            <a:r>
              <a:rPr lang="en-US" sz="2800" b="1" dirty="0"/>
              <a:t>Image Recognition</a:t>
            </a:r>
            <a:r>
              <a:rPr lang="en-US" sz="2800" dirty="0"/>
              <a:t>: As seen in ImageNet, CNNs outperform traditional methods in large-scale image classification tasks.</a:t>
            </a:r>
            <a:endParaRPr lang="en-US" sz="2800" dirty="0"/>
          </a:p>
          <a:p>
            <a:r>
              <a:rPr lang="en-US" sz="2800" b="1" dirty="0"/>
              <a:t>Object Detection</a:t>
            </a:r>
            <a:r>
              <a:rPr lang="en-US" sz="2800" dirty="0"/>
              <a:t>: In tasks like face detection, CNNs can identify objects in an image regardless of position, scale, or orientation.</a:t>
            </a:r>
            <a:endParaRPr lang="en-US" sz="2800" dirty="0"/>
          </a:p>
          <a:p>
            <a:r>
              <a:rPr lang="en-US" sz="2800" b="1" dirty="0"/>
              <a:t>Speech and Natural Language Processing</a:t>
            </a:r>
            <a:r>
              <a:rPr lang="en-US" sz="2800" dirty="0"/>
              <a:t>: CNNs have been adapted for sequential data tasks like speech recognition and sentiment analysis in natural language processing (</a:t>
            </a:r>
            <a:r>
              <a:rPr lang="en-US" sz="2800" dirty="0" err="1"/>
              <a:t>CNNResearchPaper</a:t>
            </a:r>
            <a:r>
              <a:rPr lang="en-US" sz="2800" dirty="0"/>
              <a:t>) (</a:t>
            </a:r>
            <a:r>
              <a:rPr lang="en-US" sz="2800" dirty="0" err="1"/>
              <a:t>CNNResearchPaper</a:t>
            </a:r>
            <a:r>
              <a:rPr lang="en-US" sz="2800" dirty="0"/>
              <a:t>).</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9078"/>
            <a:ext cx="10515600" cy="5697885"/>
          </a:xfrm>
        </p:spPr>
        <p:txBody>
          <a:bodyPr vert="horz" lIns="91440" tIns="45720" rIns="91440" bIns="45720" rtlCol="0" anchor="t">
            <a:normAutofit lnSpcReduction="10000"/>
          </a:bodyPr>
          <a:lstStyle/>
          <a:p>
            <a:pPr marL="0" indent="0">
              <a:buNone/>
            </a:pPr>
            <a:r>
              <a:rPr lang="en-US" sz="2400" dirty="0">
                <a:solidFill>
                  <a:srgbClr val="00B050"/>
                </a:solidFill>
              </a:rPr>
              <a:t>5. </a:t>
            </a:r>
            <a:r>
              <a:rPr lang="en-US" sz="2400" b="1" dirty="0">
                <a:solidFill>
                  <a:srgbClr val="00B050"/>
                </a:solidFill>
              </a:rPr>
              <a:t>Conclusion</a:t>
            </a:r>
            <a:endParaRPr lang="en-US" sz="2400" b="1" dirty="0">
              <a:solidFill>
                <a:srgbClr val="00B050"/>
              </a:solidFill>
            </a:endParaRPr>
          </a:p>
          <a:p>
            <a:pPr marL="0" indent="0">
              <a:buNone/>
            </a:pPr>
            <a:endParaRPr lang="en-US" sz="2400" dirty="0">
              <a:solidFill>
                <a:srgbClr val="00B050"/>
              </a:solidFill>
            </a:endParaRPr>
          </a:p>
          <a:p>
            <a:pPr lvl="1">
              <a:buFont typeface="Courier New" panose="02070309020205020404" pitchFamily="34" charset="0"/>
              <a:buChar char="o"/>
            </a:pPr>
            <a:r>
              <a:rPr lang="en-US" sz="2400" dirty="0">
                <a:ea typeface="+mn-lt"/>
                <a:cs typeface="+mn-lt"/>
              </a:rPr>
              <a:t>The document concludes by highlighting CNN's significance in modern machine learning, particularly in the fields of image processing, object recognition, and natural language processing. The ability of CNNs to learn from data with minimal feature engineering, coupled with their capacity to scale efficiently with deep architectures, has led to their widespread adoption. Innovations like LeNet and </a:t>
            </a:r>
            <a:r>
              <a:rPr lang="en-US" sz="2400" err="1">
                <a:ea typeface="+mn-lt"/>
                <a:cs typeface="+mn-lt"/>
              </a:rPr>
              <a:t>AlexNet</a:t>
            </a:r>
            <a:r>
              <a:rPr lang="en-US" sz="2400" dirty="0">
                <a:ea typeface="+mn-lt"/>
                <a:cs typeface="+mn-lt"/>
              </a:rPr>
              <a:t> paved the way for deeper, more efficient models, pushing the boundaries of what is achievable in AI (</a:t>
            </a:r>
            <a:r>
              <a:rPr lang="en-US" sz="2400" err="1">
                <a:ea typeface="+mn-lt"/>
                <a:cs typeface="+mn-lt"/>
              </a:rPr>
              <a:t>CNNResearchPaper</a:t>
            </a:r>
            <a:r>
              <a:rPr lang="en-US" sz="2400" dirty="0">
                <a:ea typeface="+mn-lt"/>
                <a:cs typeface="+mn-lt"/>
              </a:rPr>
              <a:t>).</a:t>
            </a:r>
            <a:endParaRPr lang="en-US" sz="2400"/>
          </a:p>
          <a:p>
            <a:pPr marL="457200" lvl="1" indent="0">
              <a:buNone/>
            </a:pPr>
            <a:endParaRPr lang="en-US" sz="2400" dirty="0">
              <a:ea typeface="+mn-lt"/>
              <a:cs typeface="+mn-lt"/>
            </a:endParaRPr>
          </a:p>
          <a:p>
            <a:pPr lvl="1">
              <a:buFont typeface="Courier New" panose="02070309020205020404" pitchFamily="34" charset="0"/>
              <a:buChar char="o"/>
            </a:pPr>
            <a:r>
              <a:rPr lang="en-US" sz="2400" dirty="0">
                <a:ea typeface="+mn-lt"/>
                <a:cs typeface="+mn-lt"/>
              </a:rPr>
              <a:t>In brief, CNNs have revolutionized the field of deep learning, providing a framework for solving complex, real-world tasks. Their efficiency, flexibility, and effectiveness in handling high-dimensional data make them a cornerstone of modern AI applications.</a:t>
            </a:r>
            <a:endParaRPr lang="en-US" sz="2400"/>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35409"/>
          </a:xfrm>
        </p:spPr>
        <p:txBody>
          <a:bodyPr/>
          <a:lstStyle/>
          <a:p>
            <a:r>
              <a:rPr lang="en-US" sz="4800" b="1" dirty="0">
                <a:ea typeface="+mj-lt"/>
                <a:cs typeface="+mj-lt"/>
              </a:rPr>
              <a:t>Software Requirement Specifications (SRS)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12033</Words>
  <Application>WPS Presentation</Application>
  <PresentationFormat>Widescreen</PresentationFormat>
  <Paragraphs>158</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Courier New</vt:lpstr>
      <vt:lpstr>Aptos</vt:lpstr>
      <vt:lpstr>Ramabhadra</vt:lpstr>
      <vt:lpstr>Aptos Display</vt:lpstr>
      <vt:lpstr>Microsoft YaHei</vt:lpstr>
      <vt:lpstr>Arial Unicode MS</vt:lpstr>
      <vt:lpstr>Calibri</vt:lpstr>
      <vt:lpstr>Wingdings</vt:lpstr>
      <vt:lpstr>Gear Drives</vt:lpstr>
      <vt:lpstr>Prediction of Cholestrol Levels Using CNN</vt:lpstr>
      <vt:lpstr>Literature review </vt:lpstr>
      <vt:lpstr>PowerPoint 演示文稿</vt:lpstr>
      <vt:lpstr>PowerPoint 演示文稿</vt:lpstr>
      <vt:lpstr>PowerPoint 演示文稿</vt:lpstr>
      <vt:lpstr>PowerPoint 演示文稿</vt:lpstr>
      <vt:lpstr>PowerPoint 演示文稿</vt:lpstr>
      <vt:lpstr>PowerPoint 演示文稿</vt:lpstr>
      <vt:lpstr>Software Requirement Specifications (SRS)</vt:lpstr>
      <vt:lpstr>Introduction</vt:lpstr>
      <vt:lpstr>Overall Description</vt:lpstr>
      <vt:lpstr>Functional Requirements</vt:lpstr>
      <vt:lpstr>Non-Functional Requirements</vt:lpstr>
      <vt:lpstr>System Design Constraints</vt:lpstr>
      <vt:lpstr>Tools / Methods Identification</vt:lpstr>
      <vt:lpstr>Tools Identification</vt:lpstr>
      <vt:lpstr>PowerPoint 演示文稿</vt:lpstr>
      <vt:lpstr>Methods Identification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tejap</cp:lastModifiedBy>
  <cp:revision>208</cp:revision>
  <dcterms:created xsi:type="dcterms:W3CDTF">2024-10-07T05:01:00Z</dcterms:created>
  <dcterms:modified xsi:type="dcterms:W3CDTF">2024-10-07T10:35:47Z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144AA1385EB045EAAEC9CA76740283A5_12</vt:lpwstr>
  </property>
  <property fmtid="{D5CDD505-2E9C-101B-9397-08002B2CF9AE}" pid="3" name="KSOProductBuildVer">
    <vt:lpwstr>1033-12.2.0.18586</vt:lpwstr>
  </property>
</Properties>
</file>