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7"/>
  </p:notesMasterIdLst>
  <p:sldIdLst>
    <p:sldId id="256" r:id="rId2"/>
    <p:sldId id="258" r:id="rId3"/>
    <p:sldId id="257" r:id="rId4"/>
    <p:sldId id="267" r:id="rId5"/>
    <p:sldId id="265" r:id="rId6"/>
  </p:sldIdLst>
  <p:sldSz cx="14630400" cy="8229600"/>
  <p:notesSz cx="8229600" cy="14630400"/>
  <p:embeddedFontLst>
    <p:embeddedFont>
      <p:font typeface="Lucida Sans" panose="020B0602030504020204" pitchFamily="34" charset="0"/>
      <p:regular r:id="rId8"/>
      <p:bold r:id="rId9"/>
      <p:italic r:id="rId10"/>
      <p:boldItalic r:id="rId11"/>
    </p:embeddedFont>
    <p:embeddedFont>
      <p:font typeface="Source Sans 3"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8" d="100"/>
          <a:sy n="68" d="100"/>
        </p:scale>
        <p:origin x="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314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2E378-10D0-E52E-C4A8-8754D98D68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650339-2BDA-DCBD-B398-2E04AB8C69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DEDBFC-AAF7-D5E5-FF57-8FA2479E0A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99B628-C77C-0FD4-C0D8-968387E09F9A}"/>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716233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1787856" y="437650"/>
            <a:ext cx="11532359" cy="1367315"/>
          </a:xfrm>
          <a:prstGeom prst="rect">
            <a:avLst/>
          </a:prstGeom>
          <a:noFill/>
          <a:ln/>
        </p:spPr>
        <p:txBody>
          <a:bodyPr wrap="square" lIns="0" tIns="0" rIns="0" bIns="0" rtlCol="0" anchor="t"/>
          <a:lstStyle/>
          <a:p>
            <a:pPr marL="0" indent="0" algn="l">
              <a:lnSpc>
                <a:spcPts val="5050"/>
              </a:lnSpc>
              <a:buNone/>
            </a:pPr>
            <a:r>
              <a:rPr lang="en-US" sz="4050" b="1" dirty="0">
                <a:solidFill>
                  <a:srgbClr val="FFFFFF"/>
                </a:solidFill>
                <a:latin typeface="Lucida Sans" panose="020B0602030504020204" pitchFamily="34" charset="0"/>
                <a:ea typeface="Montserrat Bold" pitchFamily="34" charset="-122"/>
                <a:cs typeface="Montserrat Bold" pitchFamily="34" charset="-120"/>
              </a:rPr>
              <a:t>VITAL WATCH : Securing Every Heartbeat</a:t>
            </a:r>
            <a:endParaRPr lang="en-US" sz="4050" b="1" dirty="0">
              <a:latin typeface="Lucida Sans" panose="020B0602030504020204" pitchFamily="34" charset="0"/>
            </a:endParaRPr>
          </a:p>
        </p:txBody>
      </p:sp>
      <p:sp>
        <p:nvSpPr>
          <p:cNvPr id="4" name="Text 1"/>
          <p:cNvSpPr/>
          <p:nvPr/>
        </p:nvSpPr>
        <p:spPr>
          <a:xfrm>
            <a:off x="668742" y="1520248"/>
            <a:ext cx="13082412" cy="1367314"/>
          </a:xfrm>
          <a:prstGeom prst="rect">
            <a:avLst/>
          </a:prstGeom>
          <a:noFill/>
          <a:ln/>
        </p:spPr>
        <p:txBody>
          <a:bodyPr wrap="square" lIns="0" tIns="0" rIns="0" bIns="0" rtlCol="0" anchor="t"/>
          <a:lstStyle/>
          <a:p>
            <a:pPr marL="0" indent="0" algn="l">
              <a:lnSpc>
                <a:spcPts val="2650"/>
              </a:lnSpc>
              <a:buNone/>
            </a:pPr>
            <a:r>
              <a:rPr lang="en-US" sz="2000" b="1" dirty="0">
                <a:solidFill>
                  <a:srgbClr val="E2E6E9"/>
                </a:solidFill>
                <a:latin typeface="Source Sans 3" pitchFamily="34" charset="0"/>
                <a:ea typeface="Source Sans 3" pitchFamily="34" charset="-122"/>
                <a:cs typeface="Source Sans 3" pitchFamily="34" charset="-120"/>
              </a:rPr>
              <a:t>ENCRYPTION</a:t>
            </a:r>
            <a:r>
              <a:rPr lang="en-US" b="1" dirty="0">
                <a:solidFill>
                  <a:srgbClr val="E2E6E9"/>
                </a:solidFill>
                <a:latin typeface="Source Sans 3" pitchFamily="34" charset="0"/>
                <a:ea typeface="Source Sans 3" pitchFamily="34" charset="-122"/>
                <a:cs typeface="Source Sans 3" pitchFamily="34" charset="-120"/>
              </a:rPr>
              <a:t> </a:t>
            </a:r>
            <a:r>
              <a:rPr lang="en-US" sz="1750" dirty="0">
                <a:solidFill>
                  <a:srgbClr val="E2E6E9"/>
                </a:solidFill>
                <a:latin typeface="Source Sans 3" pitchFamily="34" charset="0"/>
                <a:ea typeface="Source Sans 3" pitchFamily="34" charset="-122"/>
                <a:cs typeface="Source Sans 3" pitchFamily="34" charset="-120"/>
              </a:rPr>
              <a:t> </a:t>
            </a:r>
            <a:r>
              <a:rPr lang="en-US" sz="2000" i="1" dirty="0">
                <a:solidFill>
                  <a:srgbClr val="E2E6E9"/>
                </a:solidFill>
                <a:latin typeface="Source Sans 3" pitchFamily="34" charset="0"/>
                <a:ea typeface="Source Sans 3" pitchFamily="34" charset="-122"/>
                <a:cs typeface="Source Sans 3" pitchFamily="34" charset="-120"/>
              </a:rPr>
              <a:t>is the process of encoding information, making it unreadable without the correct key. This transforms readable data (plaintext) into an unintelligible format (ciphertext). It is the fundamental practice for ensuring data privacy and security in the digital age</a:t>
            </a:r>
            <a:r>
              <a:rPr lang="en-US" sz="2000" dirty="0">
                <a:solidFill>
                  <a:srgbClr val="E2E6E9"/>
                </a:solidFill>
                <a:latin typeface="Source Sans 3" pitchFamily="34" charset="0"/>
                <a:ea typeface="Source Sans 3" pitchFamily="34" charset="-122"/>
                <a:cs typeface="Source Sans 3" pitchFamily="34" charset="-120"/>
              </a:rPr>
              <a:t>.</a:t>
            </a:r>
            <a:endParaRPr lang="en-US" sz="2000" dirty="0"/>
          </a:p>
        </p:txBody>
      </p:sp>
      <p:pic>
        <p:nvPicPr>
          <p:cNvPr id="17" name="Picture 16">
            <a:extLst>
              <a:ext uri="{FF2B5EF4-FFF2-40B4-BE49-F238E27FC236}">
                <a16:creationId xmlns:a16="http://schemas.microsoft.com/office/drawing/2014/main" id="{FCB3FD61-9EC8-A645-9588-7120FE924323}"/>
              </a:ext>
            </a:extLst>
          </p:cNvPr>
          <p:cNvPicPr>
            <a:picLocks noChangeAspect="1"/>
          </p:cNvPicPr>
          <p:nvPr/>
        </p:nvPicPr>
        <p:blipFill>
          <a:blip r:embed="rId3"/>
          <a:stretch>
            <a:fillRect/>
          </a:stretch>
        </p:blipFill>
        <p:spPr>
          <a:xfrm>
            <a:off x="3291167" y="2224585"/>
            <a:ext cx="8855340" cy="59698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3798" y="985599"/>
            <a:ext cx="12902803" cy="647581"/>
          </a:xfrm>
          <a:prstGeom prst="rect">
            <a:avLst/>
          </a:prstGeom>
          <a:noFill/>
          <a:ln/>
        </p:spPr>
        <p:txBody>
          <a:bodyPr wrap="square" lIns="0" tIns="0" rIns="0" bIns="0" rtlCol="0" anchor="t"/>
          <a:lstStyle/>
          <a:p>
            <a:pPr marL="0" indent="0" algn="l">
              <a:lnSpc>
                <a:spcPts val="4400"/>
              </a:lnSpc>
              <a:buNone/>
            </a:pPr>
            <a:r>
              <a:rPr lang="en-US" sz="4000" b="1" dirty="0">
                <a:solidFill>
                  <a:srgbClr val="FFFFFF"/>
                </a:solidFill>
                <a:latin typeface="Lucida Sans" panose="020B0602030504020204" pitchFamily="34" charset="0"/>
                <a:ea typeface="Montserrat Bold" pitchFamily="34" charset="-122"/>
                <a:cs typeface="Montserrat Bold" pitchFamily="34" charset="-120"/>
              </a:rPr>
              <a:t>Why Encryption is Vital for Patient Data ?</a:t>
            </a:r>
          </a:p>
        </p:txBody>
      </p:sp>
      <p:sp>
        <p:nvSpPr>
          <p:cNvPr id="3" name="Text 1"/>
          <p:cNvSpPr/>
          <p:nvPr/>
        </p:nvSpPr>
        <p:spPr>
          <a:xfrm>
            <a:off x="837307" y="1953458"/>
            <a:ext cx="12902803" cy="740331"/>
          </a:xfrm>
          <a:prstGeom prst="rect">
            <a:avLst/>
          </a:prstGeom>
          <a:noFill/>
          <a:ln/>
        </p:spPr>
        <p:txBody>
          <a:bodyPr wrap="square" lIns="0" tIns="0" rIns="0" bIns="0" rtlCol="0" anchor="t"/>
          <a:lstStyle/>
          <a:p>
            <a:pPr marL="0" indent="0" algn="l">
              <a:lnSpc>
                <a:spcPts val="2900"/>
              </a:lnSpc>
              <a:buNone/>
            </a:pPr>
            <a:r>
              <a:rPr lang="en-US" sz="2000" dirty="0">
                <a:solidFill>
                  <a:srgbClr val="E2E6E9"/>
                </a:solidFill>
                <a:latin typeface="Source Sans 3" pitchFamily="34" charset="0"/>
                <a:ea typeface="Source Sans 3" pitchFamily="34" charset="-122"/>
                <a:cs typeface="Source Sans 3" pitchFamily="34" charset="-120"/>
              </a:rPr>
              <a:t>Healthcare monitoring devices, such as the Vital Watch, collect and transmit highly sensitive Protected Health Information (PHI). Securing this data is not just a technical necessity, but a legal and ethical mandate.</a:t>
            </a:r>
            <a:endParaRPr lang="en-US" sz="2000" dirty="0"/>
          </a:p>
        </p:txBody>
      </p:sp>
      <p:sp>
        <p:nvSpPr>
          <p:cNvPr id="4" name="Shape 2"/>
          <p:cNvSpPr/>
          <p:nvPr/>
        </p:nvSpPr>
        <p:spPr>
          <a:xfrm>
            <a:off x="802838" y="3584308"/>
            <a:ext cx="4136350" cy="3624858"/>
          </a:xfrm>
          <a:prstGeom prst="roundRect">
            <a:avLst>
              <a:gd name="adj" fmla="val 4036"/>
            </a:avLst>
          </a:prstGeom>
          <a:solidFill>
            <a:srgbClr val="111213"/>
          </a:solidFill>
          <a:ln w="30480">
            <a:solidFill>
              <a:srgbClr val="494A4B"/>
            </a:solidFill>
            <a:prstDash val="solid"/>
          </a:ln>
        </p:spPr>
      </p:sp>
      <p:sp>
        <p:nvSpPr>
          <p:cNvPr id="5" name="Shape 3"/>
          <p:cNvSpPr/>
          <p:nvPr/>
        </p:nvSpPr>
        <p:spPr>
          <a:xfrm>
            <a:off x="833318" y="3619024"/>
            <a:ext cx="121920" cy="3624858"/>
          </a:xfrm>
          <a:prstGeom prst="roundRect">
            <a:avLst>
              <a:gd name="adj" fmla="val 30368"/>
            </a:avLst>
          </a:prstGeom>
          <a:solidFill>
            <a:srgbClr val="FFFFFF"/>
          </a:solidFill>
          <a:ln/>
        </p:spPr>
      </p:sp>
      <p:sp>
        <p:nvSpPr>
          <p:cNvPr id="6" name="Text 4"/>
          <p:cNvSpPr/>
          <p:nvPr/>
        </p:nvSpPr>
        <p:spPr>
          <a:xfrm>
            <a:off x="1232535" y="3896320"/>
            <a:ext cx="3490317" cy="701278"/>
          </a:xfrm>
          <a:prstGeom prst="rect">
            <a:avLst/>
          </a:prstGeom>
          <a:noFill/>
          <a:ln/>
        </p:spPr>
        <p:txBody>
          <a:bodyPr wrap="square" lIns="0" tIns="0" rIns="0" bIns="0" rtlCol="0" anchor="t"/>
          <a:lstStyle/>
          <a:p>
            <a:pPr marL="0" indent="0" algn="l">
              <a:lnSpc>
                <a:spcPts val="2750"/>
              </a:lnSpc>
              <a:buNone/>
            </a:pPr>
            <a:r>
              <a:rPr lang="en-US" sz="2200" b="1" dirty="0">
                <a:solidFill>
                  <a:srgbClr val="E2E6E9"/>
                </a:solidFill>
                <a:latin typeface="Lucida Sans" panose="020B0602030504020204" pitchFamily="34" charset="0"/>
                <a:ea typeface="Montserrat Bold" pitchFamily="34" charset="-122"/>
                <a:cs typeface="Montserrat Bold" pitchFamily="34" charset="-120"/>
              </a:rPr>
              <a:t>Regulatory Compliance (HIPAA, GDPR)</a:t>
            </a:r>
            <a:endParaRPr lang="en-US" sz="2200" dirty="0"/>
          </a:p>
        </p:txBody>
      </p:sp>
      <p:sp>
        <p:nvSpPr>
          <p:cNvPr id="7" name="Text 5"/>
          <p:cNvSpPr/>
          <p:nvPr/>
        </p:nvSpPr>
        <p:spPr>
          <a:xfrm>
            <a:off x="1232535" y="4745593"/>
            <a:ext cx="3490317" cy="1850827"/>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3" pitchFamily="34" charset="0"/>
                <a:ea typeface="Source Sans 3" pitchFamily="34" charset="-122"/>
                <a:cs typeface="Source Sans 3" pitchFamily="34" charset="-120"/>
              </a:rPr>
              <a:t>Encryption is a primary control mechanism mandated by global healthcare regulations to protect patient privacy and avoid massive legal penalties.</a:t>
            </a:r>
            <a:endParaRPr lang="en-US" sz="1900" dirty="0"/>
          </a:p>
        </p:txBody>
      </p:sp>
      <p:sp>
        <p:nvSpPr>
          <p:cNvPr id="8" name="Shape 6"/>
          <p:cNvSpPr/>
          <p:nvPr/>
        </p:nvSpPr>
        <p:spPr>
          <a:xfrm>
            <a:off x="5186005" y="3619024"/>
            <a:ext cx="4136350" cy="3624858"/>
          </a:xfrm>
          <a:prstGeom prst="roundRect">
            <a:avLst>
              <a:gd name="adj" fmla="val 4036"/>
            </a:avLst>
          </a:prstGeom>
          <a:solidFill>
            <a:srgbClr val="111213"/>
          </a:solidFill>
          <a:ln w="30480">
            <a:solidFill>
              <a:srgbClr val="494A4B"/>
            </a:solidFill>
            <a:prstDash val="solid"/>
          </a:ln>
        </p:spPr>
      </p:sp>
      <p:sp>
        <p:nvSpPr>
          <p:cNvPr id="9" name="Shape 7"/>
          <p:cNvSpPr/>
          <p:nvPr/>
        </p:nvSpPr>
        <p:spPr>
          <a:xfrm>
            <a:off x="5216485" y="3619024"/>
            <a:ext cx="121920" cy="3624858"/>
          </a:xfrm>
          <a:prstGeom prst="roundRect">
            <a:avLst>
              <a:gd name="adj" fmla="val 30368"/>
            </a:avLst>
          </a:prstGeom>
          <a:solidFill>
            <a:srgbClr val="FFFFFF"/>
          </a:solidFill>
          <a:ln/>
        </p:spPr>
      </p:sp>
      <p:sp>
        <p:nvSpPr>
          <p:cNvPr id="10" name="Text 8"/>
          <p:cNvSpPr/>
          <p:nvPr/>
        </p:nvSpPr>
        <p:spPr>
          <a:xfrm>
            <a:off x="5615702" y="3896320"/>
            <a:ext cx="3490317" cy="701278"/>
          </a:xfrm>
          <a:prstGeom prst="rect">
            <a:avLst/>
          </a:prstGeom>
          <a:noFill/>
          <a:ln/>
        </p:spPr>
        <p:txBody>
          <a:bodyPr wrap="square" lIns="0" tIns="0" rIns="0" bIns="0" rtlCol="0" anchor="t"/>
          <a:lstStyle/>
          <a:p>
            <a:pPr marL="0" indent="0" algn="l">
              <a:lnSpc>
                <a:spcPts val="2750"/>
              </a:lnSpc>
              <a:buNone/>
            </a:pPr>
            <a:r>
              <a:rPr lang="en-US" sz="2200" b="1" dirty="0">
                <a:solidFill>
                  <a:srgbClr val="E2E6E9"/>
                </a:solidFill>
                <a:latin typeface="Lucida Sans" panose="020B0602030504020204" pitchFamily="34" charset="0"/>
                <a:ea typeface="Montserrat Bold" pitchFamily="34" charset="-122"/>
                <a:cs typeface="Montserrat Bold" pitchFamily="34" charset="-120"/>
              </a:rPr>
              <a:t>Preventing Data Breaches</a:t>
            </a:r>
            <a:endParaRPr lang="en-US" sz="2200" dirty="0"/>
          </a:p>
        </p:txBody>
      </p:sp>
      <p:sp>
        <p:nvSpPr>
          <p:cNvPr id="11" name="Text 9"/>
          <p:cNvSpPr/>
          <p:nvPr/>
        </p:nvSpPr>
        <p:spPr>
          <a:xfrm>
            <a:off x="5615702" y="4745593"/>
            <a:ext cx="3490317" cy="1850827"/>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3" pitchFamily="34" charset="0"/>
                <a:ea typeface="Source Sans 3" pitchFamily="34" charset="-122"/>
                <a:cs typeface="Source Sans 3" pitchFamily="34" charset="-120"/>
              </a:rPr>
              <a:t>In the event of physical device loss or network interception, AES-128 encryption renders the captured patient data useless to malicious actors.</a:t>
            </a:r>
            <a:endParaRPr lang="en-US" sz="1900" dirty="0"/>
          </a:p>
        </p:txBody>
      </p:sp>
      <p:sp>
        <p:nvSpPr>
          <p:cNvPr id="12" name="Shape 10"/>
          <p:cNvSpPr/>
          <p:nvPr/>
        </p:nvSpPr>
        <p:spPr>
          <a:xfrm>
            <a:off x="9630132" y="3619024"/>
            <a:ext cx="4136350" cy="3624858"/>
          </a:xfrm>
          <a:prstGeom prst="roundRect">
            <a:avLst>
              <a:gd name="adj" fmla="val 4036"/>
            </a:avLst>
          </a:prstGeom>
          <a:solidFill>
            <a:srgbClr val="111213"/>
          </a:solidFill>
          <a:ln w="30480">
            <a:solidFill>
              <a:srgbClr val="494A4B"/>
            </a:solidFill>
            <a:prstDash val="solid"/>
          </a:ln>
        </p:spPr>
      </p:sp>
      <p:sp>
        <p:nvSpPr>
          <p:cNvPr id="13" name="Shape 11"/>
          <p:cNvSpPr/>
          <p:nvPr/>
        </p:nvSpPr>
        <p:spPr>
          <a:xfrm>
            <a:off x="9599652" y="3619024"/>
            <a:ext cx="121920" cy="3624858"/>
          </a:xfrm>
          <a:prstGeom prst="roundRect">
            <a:avLst>
              <a:gd name="adj" fmla="val 30368"/>
            </a:avLst>
          </a:prstGeom>
          <a:solidFill>
            <a:srgbClr val="FFFFFF"/>
          </a:solidFill>
          <a:ln/>
        </p:spPr>
      </p:sp>
      <p:sp>
        <p:nvSpPr>
          <p:cNvPr id="14" name="Text 12"/>
          <p:cNvSpPr/>
          <p:nvPr/>
        </p:nvSpPr>
        <p:spPr>
          <a:xfrm>
            <a:off x="9998869" y="3896320"/>
            <a:ext cx="3490317" cy="701278"/>
          </a:xfrm>
          <a:prstGeom prst="rect">
            <a:avLst/>
          </a:prstGeom>
          <a:noFill/>
          <a:ln/>
        </p:spPr>
        <p:txBody>
          <a:bodyPr wrap="square" lIns="0" tIns="0" rIns="0" bIns="0" rtlCol="0" anchor="t"/>
          <a:lstStyle/>
          <a:p>
            <a:pPr marL="0" indent="0" algn="l">
              <a:lnSpc>
                <a:spcPts val="2750"/>
              </a:lnSpc>
              <a:buNone/>
            </a:pPr>
            <a:r>
              <a:rPr lang="en-US" sz="2200" b="1" dirty="0">
                <a:solidFill>
                  <a:srgbClr val="E2E6E9"/>
                </a:solidFill>
                <a:latin typeface="Lucida Sans" panose="020B0602030504020204" pitchFamily="34" charset="0"/>
                <a:ea typeface="Montserrat Bold" pitchFamily="34" charset="-122"/>
                <a:cs typeface="Montserrat Bold" pitchFamily="34" charset="-120"/>
              </a:rPr>
              <a:t>Maintaining Patient Confidentiality</a:t>
            </a:r>
            <a:endParaRPr lang="en-US" sz="2200" dirty="0"/>
          </a:p>
        </p:txBody>
      </p:sp>
      <p:sp>
        <p:nvSpPr>
          <p:cNvPr id="15" name="Text 13"/>
          <p:cNvSpPr/>
          <p:nvPr/>
        </p:nvSpPr>
        <p:spPr>
          <a:xfrm>
            <a:off x="9998869" y="4745593"/>
            <a:ext cx="3490317" cy="2220992"/>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3" pitchFamily="34" charset="0"/>
                <a:ea typeface="Source Sans 3" pitchFamily="34" charset="-122"/>
                <a:cs typeface="Source Sans 3" pitchFamily="34" charset="-120"/>
              </a:rPr>
              <a:t>Securing heart rate, temperature, and other metrics ensures trust between the patient and the healthcare provider, fostering greater adoption of remote monitoring.</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88670" y="619601"/>
            <a:ext cx="13053060" cy="1766888"/>
          </a:xfrm>
          <a:prstGeom prst="rect">
            <a:avLst/>
          </a:prstGeom>
          <a:noFill/>
          <a:ln/>
        </p:spPr>
        <p:txBody>
          <a:bodyPr wrap="square" lIns="0" tIns="0" rIns="0" bIns="0" rtlCol="0" anchor="t"/>
          <a:lstStyle/>
          <a:p>
            <a:pPr marL="0" indent="0" algn="l">
              <a:lnSpc>
                <a:spcPts val="6950"/>
              </a:lnSpc>
              <a:buNone/>
            </a:pPr>
            <a:r>
              <a:rPr lang="en-US" sz="5400" b="1" dirty="0">
                <a:solidFill>
                  <a:srgbClr val="FFFFFF"/>
                </a:solidFill>
                <a:latin typeface="Lucida Sans" panose="020B0602030504020204" pitchFamily="34" charset="0"/>
                <a:ea typeface="Montserrat Bold" pitchFamily="34" charset="-122"/>
                <a:cs typeface="Montserrat Bold" pitchFamily="34" charset="-120"/>
              </a:rPr>
              <a:t>Introducing AES-128: The Gold Standard for Data Protection</a:t>
            </a:r>
            <a:endParaRPr lang="en-US" sz="5400" dirty="0"/>
          </a:p>
        </p:txBody>
      </p:sp>
      <p:sp>
        <p:nvSpPr>
          <p:cNvPr id="3" name="Text 1"/>
          <p:cNvSpPr/>
          <p:nvPr/>
        </p:nvSpPr>
        <p:spPr>
          <a:xfrm>
            <a:off x="570738" y="2660752"/>
            <a:ext cx="11739976" cy="1014055"/>
          </a:xfrm>
          <a:prstGeom prst="rect">
            <a:avLst/>
          </a:prstGeom>
          <a:noFill/>
          <a:ln/>
        </p:spPr>
        <p:txBody>
          <a:bodyPr wrap="square" lIns="0" tIns="0" rIns="0" bIns="0" rtlCol="0" anchor="t"/>
          <a:lstStyle/>
          <a:p>
            <a:pPr marL="0" indent="0" algn="l">
              <a:lnSpc>
                <a:spcPts val="2650"/>
              </a:lnSpc>
              <a:buNone/>
            </a:pPr>
            <a:r>
              <a:rPr lang="en-US" sz="2400" dirty="0">
                <a:solidFill>
                  <a:srgbClr val="E2E6E9"/>
                </a:solidFill>
                <a:latin typeface="Source Sans 3" pitchFamily="34" charset="0"/>
                <a:ea typeface="Source Sans 3" pitchFamily="34" charset="-122"/>
                <a:cs typeface="Source Sans 3" pitchFamily="34" charset="-120"/>
              </a:rPr>
              <a:t>The </a:t>
            </a:r>
            <a:r>
              <a:rPr lang="en-US" sz="2400" b="1" dirty="0">
                <a:solidFill>
                  <a:srgbClr val="E2E6E9"/>
                </a:solidFill>
                <a:latin typeface="Source Sans 3" pitchFamily="34" charset="0"/>
                <a:ea typeface="Source Sans 3" pitchFamily="34" charset="-122"/>
                <a:cs typeface="Source Sans 3" pitchFamily="34" charset="-120"/>
              </a:rPr>
              <a:t>Advanced Encryption Standard (AES) </a:t>
            </a:r>
            <a:r>
              <a:rPr lang="en-US" sz="2400" dirty="0">
                <a:solidFill>
                  <a:srgbClr val="E2E6E9"/>
                </a:solidFill>
                <a:latin typeface="Source Sans 3" pitchFamily="34" charset="0"/>
                <a:ea typeface="Source Sans 3" pitchFamily="34" charset="-122"/>
                <a:cs typeface="Source Sans 3" pitchFamily="34" charset="-120"/>
              </a:rPr>
              <a:t>is a symmetric block cipher adopted by the U.S. government and used worldwide. It is a robust and highly secure algorithm chosen for its efficiency and strength.</a:t>
            </a:r>
            <a:endParaRPr lang="en-US" sz="2400" dirty="0"/>
          </a:p>
        </p:txBody>
      </p:sp>
      <p:sp>
        <p:nvSpPr>
          <p:cNvPr id="4" name="Text 2"/>
          <p:cNvSpPr/>
          <p:nvPr/>
        </p:nvSpPr>
        <p:spPr>
          <a:xfrm>
            <a:off x="788670" y="4733566"/>
            <a:ext cx="7611904" cy="338018"/>
          </a:xfrm>
          <a:prstGeom prst="rect">
            <a:avLst/>
          </a:prstGeom>
          <a:noFill/>
          <a:ln/>
        </p:spPr>
        <p:txBody>
          <a:bodyPr wrap="none" lIns="0" tIns="0" rIns="0" bIns="0" rtlCol="0" anchor="t"/>
          <a:lstStyle/>
          <a:p>
            <a:pPr marL="342900" indent="-342900" algn="l">
              <a:lnSpc>
                <a:spcPts val="2650"/>
              </a:lnSpc>
              <a:buSzPct val="100000"/>
              <a:buChar char="•"/>
            </a:pPr>
            <a:r>
              <a:rPr lang="en-US" sz="1750" b="1" dirty="0">
                <a:solidFill>
                  <a:srgbClr val="E2E6E9"/>
                </a:solidFill>
                <a:latin typeface="Source Sans 3" pitchFamily="34" charset="0"/>
                <a:ea typeface="Source Sans 3" pitchFamily="34" charset="-122"/>
                <a:cs typeface="Source Sans 3" pitchFamily="34" charset="-120"/>
              </a:rPr>
              <a:t>Guards Every Heartbeat: </a:t>
            </a:r>
            <a:r>
              <a:rPr lang="en-US" sz="1750" dirty="0">
                <a:solidFill>
                  <a:srgbClr val="E2E6E9"/>
                </a:solidFill>
                <a:latin typeface="Source Sans 3" pitchFamily="34" charset="0"/>
                <a:ea typeface="Source Sans 3" pitchFamily="34" charset="-122"/>
                <a:cs typeface="Source Sans 3" pitchFamily="34" charset="-120"/>
              </a:rPr>
              <a:t> Each reading(HR, BP,SpO2) is transformed into unreadable code before transmission ensuring privacy in every pulse.</a:t>
            </a:r>
            <a:endParaRPr lang="en-US" sz="1750" dirty="0"/>
          </a:p>
        </p:txBody>
      </p:sp>
      <p:sp>
        <p:nvSpPr>
          <p:cNvPr id="5" name="Text 3"/>
          <p:cNvSpPr/>
          <p:nvPr/>
        </p:nvSpPr>
        <p:spPr>
          <a:xfrm>
            <a:off x="803910" y="5409602"/>
            <a:ext cx="7611904" cy="338018"/>
          </a:xfrm>
          <a:prstGeom prst="rect">
            <a:avLst/>
          </a:prstGeom>
          <a:noFill/>
          <a:ln/>
        </p:spPr>
        <p:txBody>
          <a:bodyPr wrap="none" lIns="0" tIns="0" rIns="0" bIns="0" rtlCol="0" anchor="t"/>
          <a:lstStyle/>
          <a:p>
            <a:pPr marL="342900" indent="-342900" algn="l">
              <a:lnSpc>
                <a:spcPts val="2650"/>
              </a:lnSpc>
              <a:buSzPct val="100000"/>
              <a:buChar char="•"/>
            </a:pPr>
            <a:r>
              <a:rPr lang="en-US" sz="1750" b="1" dirty="0">
                <a:solidFill>
                  <a:srgbClr val="E2E6E9"/>
                </a:solidFill>
                <a:latin typeface="Source Sans 3" pitchFamily="34" charset="0"/>
                <a:ea typeface="Source Sans 3" pitchFamily="34" charset="-122"/>
                <a:cs typeface="Source Sans 3" pitchFamily="34" charset="-120"/>
              </a:rPr>
              <a:t>Unbreakable in practice:  </a:t>
            </a:r>
            <a:r>
              <a:rPr lang="en-US" sz="1750" dirty="0">
                <a:solidFill>
                  <a:srgbClr val="E2E6E9"/>
                </a:solidFill>
                <a:latin typeface="Source Sans 3" pitchFamily="34" charset="0"/>
                <a:ea typeface="Source Sans 3" pitchFamily="34" charset="-122"/>
                <a:cs typeface="Source Sans 3" pitchFamily="34" charset="-120"/>
              </a:rPr>
              <a:t>Even with supercomputers, it would take billions of years to crack a single AES-128 key.</a:t>
            </a:r>
            <a:endParaRPr lang="en-US" sz="1750" dirty="0"/>
          </a:p>
        </p:txBody>
      </p:sp>
      <p:sp>
        <p:nvSpPr>
          <p:cNvPr id="6" name="Text 4"/>
          <p:cNvSpPr/>
          <p:nvPr/>
        </p:nvSpPr>
        <p:spPr>
          <a:xfrm>
            <a:off x="803910" y="6082527"/>
            <a:ext cx="7611904" cy="338018"/>
          </a:xfrm>
          <a:prstGeom prst="rect">
            <a:avLst/>
          </a:prstGeom>
          <a:noFill/>
          <a:ln/>
        </p:spPr>
        <p:txBody>
          <a:bodyPr wrap="none" lIns="0" tIns="0" rIns="0" bIns="0" rtlCol="0" anchor="t"/>
          <a:lstStyle/>
          <a:p>
            <a:pPr marL="342900" indent="-342900" algn="l">
              <a:lnSpc>
                <a:spcPts val="2650"/>
              </a:lnSpc>
              <a:buSzPct val="100000"/>
              <a:buChar char="•"/>
            </a:pPr>
            <a:r>
              <a:rPr lang="en-US" sz="1750" b="1" dirty="0">
                <a:solidFill>
                  <a:srgbClr val="E2E6E9"/>
                </a:solidFill>
                <a:latin typeface="Source Sans 3" pitchFamily="34" charset="0"/>
                <a:ea typeface="Source Sans 3" pitchFamily="34" charset="-122"/>
                <a:cs typeface="Source Sans 3" pitchFamily="34" charset="-120"/>
              </a:rPr>
              <a:t>Lightweight yet powerful: </a:t>
            </a:r>
            <a:r>
              <a:rPr lang="en-US" sz="1750" dirty="0">
                <a:solidFill>
                  <a:srgbClr val="E2E6E9"/>
                </a:solidFill>
                <a:latin typeface="Source Sans 3" pitchFamily="34" charset="0"/>
                <a:ea typeface="Source Sans 3" pitchFamily="34" charset="-122"/>
                <a:cs typeface="Source Sans 3" pitchFamily="34" charset="-120"/>
              </a:rPr>
              <a:t> Designed for efficiency-perfect for low-power devices like our Vital Watch.</a:t>
            </a:r>
            <a:endParaRPr lang="en-US" sz="1750" dirty="0"/>
          </a:p>
        </p:txBody>
      </p:sp>
      <p:sp>
        <p:nvSpPr>
          <p:cNvPr id="7" name="Text 5"/>
          <p:cNvSpPr/>
          <p:nvPr/>
        </p:nvSpPr>
        <p:spPr>
          <a:xfrm>
            <a:off x="1126570" y="6251536"/>
            <a:ext cx="7274004" cy="1014055"/>
          </a:xfrm>
          <a:prstGeom prst="rect">
            <a:avLst/>
          </a:prstGeom>
          <a:noFill/>
          <a:ln/>
        </p:spPr>
        <p:txBody>
          <a:bodyPr wrap="square" lIns="0" tIns="0" rIns="0" bIns="0" rtlCol="0" anchor="t"/>
          <a:lstStyle/>
          <a:p>
            <a:pPr marL="0" indent="0" algn="l">
              <a:lnSpc>
                <a:spcPts val="2650"/>
              </a:lnSpc>
              <a:buNone/>
            </a:pPr>
            <a:endParaRPr lang="en-US" sz="1750" dirty="0"/>
          </a:p>
        </p:txBody>
      </p:sp>
      <p:sp>
        <p:nvSpPr>
          <p:cNvPr id="8" name="Shape 6"/>
          <p:cNvSpPr/>
          <p:nvPr/>
        </p:nvSpPr>
        <p:spPr>
          <a:xfrm flipH="1">
            <a:off x="589240" y="4087051"/>
            <a:ext cx="45719" cy="3009530"/>
          </a:xfrm>
          <a:prstGeom prst="rect">
            <a:avLst/>
          </a:prstGeom>
          <a:solidFill>
            <a:srgbClr val="FFFFFF"/>
          </a:solidFill>
          <a:ln/>
        </p:spPr>
      </p:sp>
      <p:sp>
        <p:nvSpPr>
          <p:cNvPr id="11" name="Text 4">
            <a:extLst>
              <a:ext uri="{FF2B5EF4-FFF2-40B4-BE49-F238E27FC236}">
                <a16:creationId xmlns:a16="http://schemas.microsoft.com/office/drawing/2014/main" id="{29275665-7A8C-32A9-99BA-D5AC05916C67}"/>
              </a:ext>
            </a:extLst>
          </p:cNvPr>
          <p:cNvSpPr/>
          <p:nvPr/>
        </p:nvSpPr>
        <p:spPr>
          <a:xfrm>
            <a:off x="788670" y="6758563"/>
            <a:ext cx="7611904" cy="338018"/>
          </a:xfrm>
          <a:prstGeom prst="rect">
            <a:avLst/>
          </a:prstGeom>
          <a:noFill/>
          <a:ln/>
        </p:spPr>
        <p:txBody>
          <a:bodyPr wrap="none" lIns="0" tIns="0" rIns="0" bIns="0" rtlCol="0" anchor="t"/>
          <a:lstStyle/>
          <a:p>
            <a:pPr marL="342900" indent="-342900" algn="l">
              <a:lnSpc>
                <a:spcPts val="2650"/>
              </a:lnSpc>
              <a:buSzPct val="100000"/>
              <a:buChar char="•"/>
            </a:pPr>
            <a:r>
              <a:rPr lang="en-US" sz="1750" b="1" dirty="0">
                <a:solidFill>
                  <a:srgbClr val="E2E6E9"/>
                </a:solidFill>
                <a:latin typeface="Source Sans 3" pitchFamily="34" charset="0"/>
                <a:ea typeface="Source Sans 3" pitchFamily="34" charset="-122"/>
                <a:cs typeface="Source Sans 3" pitchFamily="34" charset="-120"/>
              </a:rPr>
              <a:t>Foundation of Trust:</a:t>
            </a:r>
            <a:r>
              <a:rPr lang="en-US" sz="1750" dirty="0">
                <a:solidFill>
                  <a:srgbClr val="E2E6E9"/>
                </a:solidFill>
                <a:latin typeface="Source Sans 3" pitchFamily="34" charset="0"/>
                <a:ea typeface="Source Sans 3" pitchFamily="34" charset="-122"/>
                <a:cs typeface="Source Sans 3" pitchFamily="34" charset="-120"/>
              </a:rPr>
              <a:t>  Encryption not inly secures data but also builds confidence in the reliability and integrity of our system.</a:t>
            </a:r>
            <a:endParaRPr lang="en-US" sz="1750" dirty="0"/>
          </a:p>
        </p:txBody>
      </p:sp>
      <p:sp>
        <p:nvSpPr>
          <p:cNvPr id="12" name="Text 4">
            <a:extLst>
              <a:ext uri="{FF2B5EF4-FFF2-40B4-BE49-F238E27FC236}">
                <a16:creationId xmlns:a16="http://schemas.microsoft.com/office/drawing/2014/main" id="{A725A2C2-BC7B-CFEA-ACFC-E5A49647BE62}"/>
              </a:ext>
            </a:extLst>
          </p:cNvPr>
          <p:cNvSpPr/>
          <p:nvPr/>
        </p:nvSpPr>
        <p:spPr>
          <a:xfrm>
            <a:off x="803910" y="4003380"/>
            <a:ext cx="11955156" cy="338018"/>
          </a:xfrm>
          <a:prstGeom prst="rect">
            <a:avLst/>
          </a:prstGeom>
          <a:noFill/>
          <a:ln/>
        </p:spPr>
        <p:txBody>
          <a:bodyPr wrap="none" lIns="0" tIns="0" rIns="0" bIns="0" rtlCol="0" anchor="t"/>
          <a:lstStyle/>
          <a:p>
            <a:pPr marL="342900" indent="-342900" algn="l">
              <a:lnSpc>
                <a:spcPts val="2650"/>
              </a:lnSpc>
              <a:buSzPct val="100000"/>
              <a:buChar char="•"/>
            </a:pPr>
            <a:r>
              <a:rPr lang="en-US" sz="1750" b="1" dirty="0">
                <a:solidFill>
                  <a:srgbClr val="E2E6E9"/>
                </a:solidFill>
                <a:latin typeface="Source Sans 3" pitchFamily="34" charset="0"/>
                <a:ea typeface="Source Sans 3" pitchFamily="34" charset="-122"/>
                <a:cs typeface="Source Sans 3" pitchFamily="34" charset="-120"/>
              </a:rPr>
              <a:t> Trusted Worldwide:</a:t>
            </a:r>
            <a:r>
              <a:rPr lang="en-US" sz="1750" dirty="0">
                <a:solidFill>
                  <a:srgbClr val="E2E6E9"/>
                </a:solidFill>
                <a:latin typeface="Source Sans 3" pitchFamily="34" charset="0"/>
                <a:ea typeface="Source Sans 3" pitchFamily="34" charset="-122"/>
                <a:cs typeface="Source Sans 3" pitchFamily="34" charset="-120"/>
              </a:rPr>
              <a:t> The same encryption trusted by banks, hospitals, and governments – now protecting our vital health data.</a:t>
            </a:r>
          </a:p>
          <a:p>
            <a:pPr algn="l">
              <a:lnSpc>
                <a:spcPts val="2650"/>
              </a:lnSpc>
              <a:buSzPct val="100000"/>
            </a:pPr>
            <a:endParaRPr lang="en-US" sz="1750" dirty="0">
              <a:solidFill>
                <a:srgbClr val="E2E6E9"/>
              </a:solidFill>
              <a:latin typeface="Source Sans 3" pitchFamily="34" charset="0"/>
              <a:ea typeface="Source Sans 3" pitchFamily="34" charset="-122"/>
              <a:cs typeface="Source Sans 3" pitchFamily="34" charset="-120"/>
            </a:endParaRPr>
          </a:p>
          <a:p>
            <a:pPr marL="342900" indent="-342900" algn="l">
              <a:lnSpc>
                <a:spcPts val="2650"/>
              </a:lnSpc>
              <a:buSzPct val="100000"/>
              <a:buChar char="•"/>
            </a:pP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7A149-AAD7-598A-AAAB-CD1E3DFD8D0C}"/>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B1FDB62A-2F04-C50A-8F8F-6FFC0250245A}"/>
              </a:ext>
            </a:extLst>
          </p:cNvPr>
          <p:cNvSpPr/>
          <p:nvPr/>
        </p:nvSpPr>
        <p:spPr>
          <a:xfrm>
            <a:off x="5760720" y="1054179"/>
            <a:ext cx="8075891" cy="1417558"/>
          </a:xfrm>
          <a:prstGeom prst="rect">
            <a:avLst/>
          </a:prstGeom>
          <a:noFill/>
          <a:ln/>
        </p:spPr>
        <p:txBody>
          <a:bodyPr wrap="square" lIns="0" tIns="0" rIns="0" bIns="0" rtlCol="0" anchor="t"/>
          <a:lstStyle/>
          <a:p>
            <a:pPr marL="0" indent="0" algn="l">
              <a:lnSpc>
                <a:spcPts val="5550"/>
              </a:lnSpc>
              <a:buNone/>
            </a:pPr>
            <a:endParaRPr lang="en-US" sz="6000" dirty="0"/>
          </a:p>
        </p:txBody>
      </p:sp>
      <p:sp>
        <p:nvSpPr>
          <p:cNvPr id="4" name="Text 1">
            <a:extLst>
              <a:ext uri="{FF2B5EF4-FFF2-40B4-BE49-F238E27FC236}">
                <a16:creationId xmlns:a16="http://schemas.microsoft.com/office/drawing/2014/main" id="{10653D0B-DF4E-F449-9358-1E20D2E9C3C8}"/>
              </a:ext>
            </a:extLst>
          </p:cNvPr>
          <p:cNvSpPr/>
          <p:nvPr/>
        </p:nvSpPr>
        <p:spPr>
          <a:xfrm>
            <a:off x="6018663" y="2811899"/>
            <a:ext cx="7817948" cy="2934653"/>
          </a:xfrm>
          <a:prstGeom prst="rect">
            <a:avLst/>
          </a:prstGeom>
          <a:noFill/>
          <a:ln/>
        </p:spPr>
        <p:txBody>
          <a:bodyPr wrap="square" lIns="0" tIns="0" rIns="0" bIns="0" rtlCol="0" anchor="t"/>
          <a:lstStyle/>
          <a:p>
            <a:pPr marL="0" indent="0" algn="l">
              <a:lnSpc>
                <a:spcPts val="7700"/>
              </a:lnSpc>
              <a:buNone/>
            </a:pPr>
            <a:endParaRPr lang="en-US" sz="4800" dirty="0"/>
          </a:p>
        </p:txBody>
      </p:sp>
      <p:sp>
        <p:nvSpPr>
          <p:cNvPr id="5" name="Text 2">
            <a:extLst>
              <a:ext uri="{FF2B5EF4-FFF2-40B4-BE49-F238E27FC236}">
                <a16:creationId xmlns:a16="http://schemas.microsoft.com/office/drawing/2014/main" id="{CB370EBE-1437-126A-BCFB-E567BB9C5B4B}"/>
              </a:ext>
            </a:extLst>
          </p:cNvPr>
          <p:cNvSpPr/>
          <p:nvPr/>
        </p:nvSpPr>
        <p:spPr>
          <a:xfrm>
            <a:off x="6280190" y="6086713"/>
            <a:ext cx="7556421" cy="1088708"/>
          </a:xfrm>
          <a:prstGeom prst="rect">
            <a:avLst/>
          </a:prstGeom>
          <a:noFill/>
          <a:ln/>
        </p:spPr>
        <p:txBody>
          <a:bodyPr wrap="square" lIns="0" tIns="0" rIns="0" bIns="0" rtlCol="0" anchor="t"/>
          <a:lstStyle/>
          <a:p>
            <a:pPr marL="0" indent="0" algn="l">
              <a:lnSpc>
                <a:spcPts val="2850"/>
              </a:lnSpc>
              <a:buNone/>
            </a:pPr>
            <a:endParaRPr lang="en-US" sz="1750" dirty="0"/>
          </a:p>
        </p:txBody>
      </p:sp>
      <p:sp>
        <p:nvSpPr>
          <p:cNvPr id="10" name="TextBox 9">
            <a:extLst>
              <a:ext uri="{FF2B5EF4-FFF2-40B4-BE49-F238E27FC236}">
                <a16:creationId xmlns:a16="http://schemas.microsoft.com/office/drawing/2014/main" id="{B1273438-EF57-15AD-2588-338E91053C5B}"/>
              </a:ext>
            </a:extLst>
          </p:cNvPr>
          <p:cNvSpPr txBox="1"/>
          <p:nvPr/>
        </p:nvSpPr>
        <p:spPr>
          <a:xfrm>
            <a:off x="1125416" y="6855518"/>
            <a:ext cx="2222696" cy="1140697"/>
          </a:xfrm>
          <a:prstGeom prst="rect">
            <a:avLst/>
          </a:prstGeom>
          <a:noFill/>
        </p:spPr>
        <p:txBody>
          <a:bodyPr wrap="square">
            <a:spAutoFit/>
          </a:bodyPr>
          <a:lstStyle/>
          <a:p>
            <a:pPr marL="0" indent="0" algn="l">
              <a:lnSpc>
                <a:spcPts val="2750"/>
              </a:lnSpc>
              <a:buNone/>
            </a:pPr>
            <a:r>
              <a:rPr lang="en-US" sz="1800" b="1" dirty="0">
                <a:solidFill>
                  <a:srgbClr val="C2C4B5"/>
                </a:solidFill>
                <a:latin typeface="Aharoni" panose="020F0502020204030204" pitchFamily="2" charset="-79"/>
                <a:ea typeface="Outfit Bold" pitchFamily="34" charset="-122"/>
                <a:cs typeface="Aharoni" panose="020F0502020204030204" pitchFamily="2" charset="-79"/>
              </a:rPr>
              <a:t>Heart Rate: 78 bpm</a:t>
            </a:r>
          </a:p>
          <a:p>
            <a:pPr marL="0" indent="0" algn="l">
              <a:lnSpc>
                <a:spcPts val="2750"/>
              </a:lnSpc>
              <a:buNone/>
            </a:pPr>
            <a:r>
              <a:rPr lang="en-US" b="1" dirty="0">
                <a:solidFill>
                  <a:srgbClr val="C2C4B5"/>
                </a:solidFill>
                <a:latin typeface="Aharoni" panose="020F0502020204030204" pitchFamily="2" charset="-79"/>
                <a:ea typeface="Outfit Bold" pitchFamily="34" charset="-122"/>
                <a:cs typeface="Aharoni" panose="020F0502020204030204" pitchFamily="2" charset="-79"/>
              </a:rPr>
              <a:t>SpO2: 96%</a:t>
            </a:r>
          </a:p>
          <a:p>
            <a:pPr marL="0" indent="0" algn="l">
              <a:lnSpc>
                <a:spcPts val="2750"/>
              </a:lnSpc>
              <a:buNone/>
            </a:pPr>
            <a:r>
              <a:rPr lang="en-US" sz="1800" b="1" dirty="0">
                <a:solidFill>
                  <a:srgbClr val="C2C4B5"/>
                </a:solidFill>
                <a:latin typeface="Aharoni" panose="020F0502020204030204" pitchFamily="2" charset="-79"/>
                <a:ea typeface="Outfit Bold" pitchFamily="34" charset="-122"/>
                <a:cs typeface="Aharoni" panose="020F0502020204030204" pitchFamily="2" charset="-79"/>
              </a:rPr>
              <a:t>BP: 120/80 mmHg</a:t>
            </a:r>
          </a:p>
        </p:txBody>
      </p:sp>
      <p:sp>
        <p:nvSpPr>
          <p:cNvPr id="11" name="TextBox 10">
            <a:extLst>
              <a:ext uri="{FF2B5EF4-FFF2-40B4-BE49-F238E27FC236}">
                <a16:creationId xmlns:a16="http://schemas.microsoft.com/office/drawing/2014/main" id="{299674B0-B09B-225A-4961-191E33EC3AB0}"/>
              </a:ext>
            </a:extLst>
          </p:cNvPr>
          <p:cNvSpPr txBox="1"/>
          <p:nvPr/>
        </p:nvSpPr>
        <p:spPr>
          <a:xfrm>
            <a:off x="4245400" y="5875437"/>
            <a:ext cx="2222696" cy="422552"/>
          </a:xfrm>
          <a:prstGeom prst="rect">
            <a:avLst/>
          </a:prstGeom>
          <a:noFill/>
        </p:spPr>
        <p:txBody>
          <a:bodyPr wrap="square">
            <a:spAutoFit/>
          </a:bodyPr>
          <a:lstStyle/>
          <a:p>
            <a:pPr marL="0" indent="0" algn="l">
              <a:lnSpc>
                <a:spcPts val="2750"/>
              </a:lnSpc>
              <a:buNone/>
            </a:pPr>
            <a:r>
              <a:rPr lang="en-US" sz="1800" b="1" dirty="0">
                <a:solidFill>
                  <a:srgbClr val="C2C4B5"/>
                </a:solidFill>
                <a:latin typeface="Aharoni" panose="020F0502020204030204" pitchFamily="2" charset="-79"/>
                <a:ea typeface="Outfit Bold" pitchFamily="34" charset="-122"/>
                <a:cs typeface="Aharoni" panose="020F0502020204030204" pitchFamily="2" charset="-79"/>
              </a:rPr>
              <a:t>Using AES-128</a:t>
            </a:r>
          </a:p>
        </p:txBody>
      </p:sp>
      <p:sp>
        <p:nvSpPr>
          <p:cNvPr id="12" name="TextBox 11">
            <a:extLst>
              <a:ext uri="{FF2B5EF4-FFF2-40B4-BE49-F238E27FC236}">
                <a16:creationId xmlns:a16="http://schemas.microsoft.com/office/drawing/2014/main" id="{30B8BA39-6D5B-88DE-3C9B-6C5F59EE1D21}"/>
              </a:ext>
            </a:extLst>
          </p:cNvPr>
          <p:cNvSpPr txBox="1"/>
          <p:nvPr/>
        </p:nvSpPr>
        <p:spPr>
          <a:xfrm>
            <a:off x="11742506" y="3240425"/>
            <a:ext cx="2222696" cy="1140697"/>
          </a:xfrm>
          <a:prstGeom prst="rect">
            <a:avLst/>
          </a:prstGeom>
          <a:noFill/>
        </p:spPr>
        <p:txBody>
          <a:bodyPr wrap="square">
            <a:spAutoFit/>
          </a:bodyPr>
          <a:lstStyle/>
          <a:p>
            <a:pPr marL="0" indent="0" algn="l">
              <a:lnSpc>
                <a:spcPts val="2750"/>
              </a:lnSpc>
              <a:buNone/>
            </a:pPr>
            <a:r>
              <a:rPr lang="en-US" sz="1800" b="1" dirty="0">
                <a:solidFill>
                  <a:srgbClr val="C2C4B5"/>
                </a:solidFill>
                <a:latin typeface="Aharoni" panose="020F0502020204030204" pitchFamily="2" charset="-79"/>
                <a:ea typeface="Outfit Bold" pitchFamily="34" charset="-122"/>
                <a:cs typeface="Aharoni" panose="020F0502020204030204" pitchFamily="2" charset="-79"/>
              </a:rPr>
              <a:t>Heart Rate: 78b pm</a:t>
            </a:r>
          </a:p>
          <a:p>
            <a:pPr marL="0" indent="0" algn="l">
              <a:lnSpc>
                <a:spcPts val="2750"/>
              </a:lnSpc>
              <a:buNone/>
            </a:pPr>
            <a:r>
              <a:rPr lang="en-US" b="1" dirty="0">
                <a:solidFill>
                  <a:srgbClr val="C2C4B5"/>
                </a:solidFill>
                <a:latin typeface="Aharoni" panose="020F0502020204030204" pitchFamily="2" charset="-79"/>
                <a:ea typeface="Outfit Bold" pitchFamily="34" charset="-122"/>
                <a:cs typeface="Aharoni" panose="020F0502020204030204" pitchFamily="2" charset="-79"/>
              </a:rPr>
              <a:t>SpO2: 96%</a:t>
            </a:r>
          </a:p>
          <a:p>
            <a:pPr marL="0" indent="0" algn="l">
              <a:lnSpc>
                <a:spcPts val="2750"/>
              </a:lnSpc>
              <a:buNone/>
            </a:pPr>
            <a:r>
              <a:rPr lang="en-US" sz="1800" b="1" dirty="0">
                <a:solidFill>
                  <a:srgbClr val="C2C4B5"/>
                </a:solidFill>
                <a:latin typeface="Aharoni" panose="020F0502020204030204" pitchFamily="2" charset="-79"/>
                <a:ea typeface="Outfit Bold" pitchFamily="34" charset="-122"/>
                <a:cs typeface="Aharoni" panose="020F0502020204030204" pitchFamily="2" charset="-79"/>
              </a:rPr>
              <a:t>BP: 120/80 mmHg</a:t>
            </a:r>
          </a:p>
        </p:txBody>
      </p:sp>
      <p:sp>
        <p:nvSpPr>
          <p:cNvPr id="13" name="TextBox 12">
            <a:extLst>
              <a:ext uri="{FF2B5EF4-FFF2-40B4-BE49-F238E27FC236}">
                <a16:creationId xmlns:a16="http://schemas.microsoft.com/office/drawing/2014/main" id="{43A05443-E060-178C-1FE6-DDEB4918626A}"/>
              </a:ext>
            </a:extLst>
          </p:cNvPr>
          <p:cNvSpPr txBox="1"/>
          <p:nvPr/>
        </p:nvSpPr>
        <p:spPr>
          <a:xfrm>
            <a:off x="9134037" y="4184174"/>
            <a:ext cx="2222696" cy="422552"/>
          </a:xfrm>
          <a:prstGeom prst="rect">
            <a:avLst/>
          </a:prstGeom>
          <a:noFill/>
        </p:spPr>
        <p:txBody>
          <a:bodyPr wrap="square">
            <a:spAutoFit/>
          </a:bodyPr>
          <a:lstStyle/>
          <a:p>
            <a:pPr marL="0" indent="0" algn="l">
              <a:lnSpc>
                <a:spcPts val="2750"/>
              </a:lnSpc>
              <a:buNone/>
            </a:pPr>
            <a:r>
              <a:rPr lang="en-US" sz="1800" b="1" dirty="0">
                <a:solidFill>
                  <a:srgbClr val="C2C4B5"/>
                </a:solidFill>
                <a:latin typeface="Aharoni" panose="020F0502020204030204" pitchFamily="2" charset="-79"/>
                <a:ea typeface="Outfit Bold" pitchFamily="34" charset="-122"/>
                <a:cs typeface="Aharoni" panose="020F0502020204030204" pitchFamily="2" charset="-79"/>
              </a:rPr>
              <a:t>Using same AES key</a:t>
            </a:r>
          </a:p>
        </p:txBody>
      </p:sp>
      <p:sp>
        <p:nvSpPr>
          <p:cNvPr id="14" name="TextBox 13">
            <a:extLst>
              <a:ext uri="{FF2B5EF4-FFF2-40B4-BE49-F238E27FC236}">
                <a16:creationId xmlns:a16="http://schemas.microsoft.com/office/drawing/2014/main" id="{A51E0F67-7BA3-BE91-4677-2F93CF2C9BC5}"/>
              </a:ext>
            </a:extLst>
          </p:cNvPr>
          <p:cNvSpPr txBox="1"/>
          <p:nvPr/>
        </p:nvSpPr>
        <p:spPr>
          <a:xfrm>
            <a:off x="6654537" y="4964928"/>
            <a:ext cx="2222696" cy="781624"/>
          </a:xfrm>
          <a:prstGeom prst="rect">
            <a:avLst/>
          </a:prstGeom>
          <a:noFill/>
        </p:spPr>
        <p:txBody>
          <a:bodyPr wrap="square">
            <a:spAutoFit/>
          </a:bodyPr>
          <a:lstStyle/>
          <a:p>
            <a:pPr marL="0" indent="0" algn="l">
              <a:lnSpc>
                <a:spcPts val="2750"/>
              </a:lnSpc>
              <a:buNone/>
            </a:pPr>
            <a:r>
              <a:rPr lang="en-US" sz="1800" b="1" dirty="0">
                <a:solidFill>
                  <a:srgbClr val="C2C4B5"/>
                </a:solidFill>
                <a:latin typeface="Aharoni" panose="020F0502020204030204" pitchFamily="2" charset="-79"/>
                <a:ea typeface="Outfit Bold" pitchFamily="34" charset="-122"/>
                <a:cs typeface="Aharoni" panose="020F0502020204030204" pitchFamily="2" charset="-79"/>
              </a:rPr>
              <a:t>4A 9F B3 22 6C A1 5E 9B 3C F1 6A 2E 4C 77</a:t>
            </a:r>
          </a:p>
        </p:txBody>
      </p:sp>
      <p:pic>
        <p:nvPicPr>
          <p:cNvPr id="6" name="Picture 5">
            <a:extLst>
              <a:ext uri="{FF2B5EF4-FFF2-40B4-BE49-F238E27FC236}">
                <a16:creationId xmlns:a16="http://schemas.microsoft.com/office/drawing/2014/main" id="{98158D5D-ED5A-762E-57C5-C4E5559A69FB}"/>
              </a:ext>
            </a:extLst>
          </p:cNvPr>
          <p:cNvPicPr>
            <a:picLocks noChangeAspect="1"/>
          </p:cNvPicPr>
          <p:nvPr/>
        </p:nvPicPr>
        <p:blipFill>
          <a:blip r:embed="rId3"/>
          <a:stretch>
            <a:fillRect/>
          </a:stretch>
        </p:blipFill>
        <p:spPr>
          <a:xfrm>
            <a:off x="-109182" y="-374668"/>
            <a:ext cx="14848764" cy="7230186"/>
          </a:xfrm>
          <a:prstGeom prst="rect">
            <a:avLst/>
          </a:prstGeom>
        </p:spPr>
      </p:pic>
    </p:spTree>
    <p:extLst>
      <p:ext uri="{BB962C8B-B14F-4D97-AF65-F5344CB8AC3E}">
        <p14:creationId xmlns:p14="http://schemas.microsoft.com/office/powerpoint/2010/main" val="27724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6" name="Shape 9"/>
          <p:cNvSpPr/>
          <p:nvPr/>
        </p:nvSpPr>
        <p:spPr>
          <a:xfrm>
            <a:off x="807876" y="5451378"/>
            <a:ext cx="5872596" cy="2381263"/>
          </a:xfrm>
          <a:prstGeom prst="rect">
            <a:avLst/>
          </a:prstGeom>
          <a:solidFill>
            <a:srgbClr val="303132"/>
          </a:solidFill>
          <a:ln/>
        </p:spPr>
      </p:sp>
      <p:sp>
        <p:nvSpPr>
          <p:cNvPr id="5" name="Shape 2"/>
          <p:cNvSpPr/>
          <p:nvPr/>
        </p:nvSpPr>
        <p:spPr>
          <a:xfrm>
            <a:off x="7166654" y="3290376"/>
            <a:ext cx="22860" cy="4838700"/>
          </a:xfrm>
          <a:prstGeom prst="roundRect">
            <a:avLst>
              <a:gd name="adj" fmla="val 128549"/>
            </a:avLst>
          </a:prstGeom>
          <a:solidFill>
            <a:srgbClr val="494A4B"/>
          </a:solidFill>
          <a:ln/>
        </p:spPr>
      </p:sp>
      <p:pic>
        <p:nvPicPr>
          <p:cNvPr id="19" name="Picture 18">
            <a:extLst>
              <a:ext uri="{FF2B5EF4-FFF2-40B4-BE49-F238E27FC236}">
                <a16:creationId xmlns:a16="http://schemas.microsoft.com/office/drawing/2014/main" id="{8664680E-3D5E-4810-35EC-45CC4A2C885C}"/>
              </a:ext>
            </a:extLst>
          </p:cNvPr>
          <p:cNvPicPr>
            <a:picLocks noChangeAspect="1"/>
          </p:cNvPicPr>
          <p:nvPr/>
        </p:nvPicPr>
        <p:blipFill>
          <a:blip r:embed="rId3"/>
          <a:stretch>
            <a:fillRect/>
          </a:stretch>
        </p:blipFill>
        <p:spPr>
          <a:xfrm>
            <a:off x="1095552" y="311860"/>
            <a:ext cx="12119780" cy="4725289"/>
          </a:xfrm>
          <a:prstGeom prst="rect">
            <a:avLst/>
          </a:prstGeom>
        </p:spPr>
      </p:pic>
      <p:sp>
        <p:nvSpPr>
          <p:cNvPr id="20" name="Shape 3"/>
          <p:cNvSpPr/>
          <p:nvPr/>
        </p:nvSpPr>
        <p:spPr>
          <a:xfrm>
            <a:off x="7857368" y="5451378"/>
            <a:ext cx="6158132" cy="2381263"/>
          </a:xfrm>
          <a:prstGeom prst="rect">
            <a:avLst/>
          </a:prstGeom>
          <a:solidFill>
            <a:srgbClr val="303132"/>
          </a:solidFill>
          <a:ln/>
        </p:spPr>
      </p:sp>
      <p:sp>
        <p:nvSpPr>
          <p:cNvPr id="21" name="Text 4"/>
          <p:cNvSpPr/>
          <p:nvPr/>
        </p:nvSpPr>
        <p:spPr>
          <a:xfrm>
            <a:off x="8289486" y="5607447"/>
            <a:ext cx="3851791" cy="333970"/>
          </a:xfrm>
          <a:prstGeom prst="rect">
            <a:avLst/>
          </a:prstGeom>
          <a:noFill/>
          <a:ln/>
        </p:spPr>
        <p:txBody>
          <a:bodyPr wrap="none" lIns="0" tIns="0" rIns="0" bIns="0" rtlCol="0" anchor="t"/>
          <a:lstStyle/>
          <a:p>
            <a:pPr marL="0" indent="0" algn="l">
              <a:lnSpc>
                <a:spcPts val="2600"/>
              </a:lnSpc>
              <a:buNone/>
            </a:pPr>
            <a:r>
              <a:rPr lang="en-US" sz="2100" b="1" dirty="0">
                <a:solidFill>
                  <a:srgbClr val="E2E6E9"/>
                </a:solidFill>
                <a:latin typeface="Lucida Sans" panose="020B0602030504020204" pitchFamily="34" charset="0"/>
                <a:ea typeface="Montserrat Bold" pitchFamily="34" charset="-122"/>
                <a:cs typeface="Montserrat Bold" pitchFamily="34" charset="-120"/>
              </a:rPr>
              <a:t>Without Robust Encryption</a:t>
            </a:r>
            <a:endParaRPr lang="en-US" sz="2100" dirty="0"/>
          </a:p>
        </p:txBody>
      </p:sp>
      <p:sp>
        <p:nvSpPr>
          <p:cNvPr id="22" name="Text 5"/>
          <p:cNvSpPr/>
          <p:nvPr/>
        </p:nvSpPr>
        <p:spPr>
          <a:xfrm>
            <a:off x="8273688" y="6015157"/>
            <a:ext cx="4062481" cy="438749"/>
          </a:xfrm>
          <a:prstGeom prst="rect">
            <a:avLst/>
          </a:prstGeom>
          <a:noFill/>
          <a:ln/>
        </p:spPr>
        <p:txBody>
          <a:bodyPr wrap="none" lIns="0" tIns="0" rIns="0" bIns="0" rtlCol="0" anchor="t"/>
          <a:lstStyle/>
          <a:p>
            <a:pPr marL="342900" indent="-342900" algn="l">
              <a:lnSpc>
                <a:spcPts val="2300"/>
              </a:lnSpc>
              <a:buSzPct val="100000"/>
              <a:buChar char="•"/>
            </a:pPr>
            <a:r>
              <a:rPr lang="en-US" sz="1500" dirty="0">
                <a:solidFill>
                  <a:srgbClr val="E2E6E9"/>
                </a:solidFill>
                <a:latin typeface="Source Sans 3" pitchFamily="34" charset="0"/>
                <a:ea typeface="Source Sans 3" pitchFamily="34" charset="-122"/>
                <a:cs typeface="Source Sans 3" pitchFamily="34" charset="-120"/>
              </a:rPr>
              <a:t>Data is susceptible to passive eavesdropping.</a:t>
            </a:r>
            <a:endParaRPr lang="en-US" sz="1500" dirty="0"/>
          </a:p>
        </p:txBody>
      </p:sp>
      <p:sp>
        <p:nvSpPr>
          <p:cNvPr id="23" name="Text 6"/>
          <p:cNvSpPr/>
          <p:nvPr/>
        </p:nvSpPr>
        <p:spPr>
          <a:xfrm>
            <a:off x="8273688" y="6375689"/>
            <a:ext cx="4460417" cy="473078"/>
          </a:xfrm>
          <a:prstGeom prst="rect">
            <a:avLst/>
          </a:prstGeom>
          <a:noFill/>
          <a:ln/>
        </p:spPr>
        <p:txBody>
          <a:bodyPr wrap="none" lIns="0" tIns="0" rIns="0" bIns="0" rtlCol="0" anchor="t"/>
          <a:lstStyle/>
          <a:p>
            <a:pPr marL="342900" indent="-342900" algn="l">
              <a:lnSpc>
                <a:spcPts val="2300"/>
              </a:lnSpc>
              <a:buSzPct val="100000"/>
              <a:buChar char="•"/>
            </a:pPr>
            <a:r>
              <a:rPr lang="en-US" sz="1500" dirty="0">
                <a:solidFill>
                  <a:srgbClr val="E2E6E9"/>
                </a:solidFill>
                <a:latin typeface="Source Sans 3" pitchFamily="34" charset="0"/>
                <a:ea typeface="Source Sans 3" pitchFamily="34" charset="-122"/>
                <a:cs typeface="Source Sans 3" pitchFamily="34" charset="-120"/>
              </a:rPr>
              <a:t>High risk of regulatory fines and loss of certification.</a:t>
            </a:r>
            <a:endParaRPr lang="en-US" sz="1500" dirty="0"/>
          </a:p>
        </p:txBody>
      </p:sp>
      <p:sp>
        <p:nvSpPr>
          <p:cNvPr id="24" name="Text 7"/>
          <p:cNvSpPr/>
          <p:nvPr/>
        </p:nvSpPr>
        <p:spPr>
          <a:xfrm>
            <a:off x="8289486" y="6762856"/>
            <a:ext cx="4145050" cy="412147"/>
          </a:xfrm>
          <a:prstGeom prst="rect">
            <a:avLst/>
          </a:prstGeom>
          <a:noFill/>
          <a:ln/>
        </p:spPr>
        <p:txBody>
          <a:bodyPr wrap="none" lIns="0" tIns="0" rIns="0" bIns="0" rtlCol="0" anchor="t"/>
          <a:lstStyle/>
          <a:p>
            <a:pPr marL="342900" indent="-342900" algn="l">
              <a:lnSpc>
                <a:spcPts val="2300"/>
              </a:lnSpc>
              <a:buSzPct val="100000"/>
              <a:buChar char="•"/>
            </a:pPr>
            <a:r>
              <a:rPr lang="en-US" sz="1500" dirty="0">
                <a:solidFill>
                  <a:srgbClr val="E2E6E9"/>
                </a:solidFill>
                <a:latin typeface="Source Sans 3" pitchFamily="34" charset="0"/>
                <a:ea typeface="Source Sans 3" pitchFamily="34" charset="-122"/>
                <a:cs typeface="Source Sans 3" pitchFamily="34" charset="-120"/>
              </a:rPr>
              <a:t>Patient adoption is hindered by privacy concerns.</a:t>
            </a:r>
            <a:endParaRPr lang="en-US" sz="1500" dirty="0"/>
          </a:p>
        </p:txBody>
      </p:sp>
      <p:sp>
        <p:nvSpPr>
          <p:cNvPr id="25" name="Text 8"/>
          <p:cNvSpPr/>
          <p:nvPr/>
        </p:nvSpPr>
        <p:spPr>
          <a:xfrm>
            <a:off x="8273688" y="7147829"/>
            <a:ext cx="4768071" cy="473078"/>
          </a:xfrm>
          <a:prstGeom prst="rect">
            <a:avLst/>
          </a:prstGeom>
          <a:noFill/>
          <a:ln/>
        </p:spPr>
        <p:txBody>
          <a:bodyPr wrap="none" lIns="0" tIns="0" rIns="0" bIns="0" rtlCol="0" anchor="t"/>
          <a:lstStyle/>
          <a:p>
            <a:pPr marL="342900" indent="-342900" algn="l">
              <a:lnSpc>
                <a:spcPts val="2300"/>
              </a:lnSpc>
              <a:buSzPct val="100000"/>
              <a:buChar char="•"/>
            </a:pPr>
            <a:r>
              <a:rPr lang="en-US" sz="1500" dirty="0">
                <a:solidFill>
                  <a:srgbClr val="E2E6E9"/>
                </a:solidFill>
                <a:latin typeface="Source Sans 3" pitchFamily="34" charset="0"/>
                <a:ea typeface="Source Sans 3" pitchFamily="34" charset="-122"/>
                <a:cs typeface="Source Sans 3" pitchFamily="34" charset="-120"/>
              </a:rPr>
              <a:t>Compromised data means loss of clinical utility and trust.</a:t>
            </a:r>
            <a:endParaRPr lang="en-US" sz="1500" dirty="0"/>
          </a:p>
        </p:txBody>
      </p:sp>
      <p:sp>
        <p:nvSpPr>
          <p:cNvPr id="27" name="Text 10"/>
          <p:cNvSpPr/>
          <p:nvPr/>
        </p:nvSpPr>
        <p:spPr>
          <a:xfrm>
            <a:off x="1095552" y="5655266"/>
            <a:ext cx="4252095" cy="333970"/>
          </a:xfrm>
          <a:prstGeom prst="rect">
            <a:avLst/>
          </a:prstGeom>
          <a:noFill/>
          <a:ln/>
        </p:spPr>
        <p:txBody>
          <a:bodyPr wrap="none" lIns="0" tIns="0" rIns="0" bIns="0" rtlCol="0" anchor="t"/>
          <a:lstStyle/>
          <a:p>
            <a:pPr marL="0" indent="0" algn="l">
              <a:lnSpc>
                <a:spcPts val="2600"/>
              </a:lnSpc>
              <a:buNone/>
            </a:pPr>
            <a:r>
              <a:rPr lang="en-US" sz="2100" b="1" dirty="0">
                <a:solidFill>
                  <a:srgbClr val="E2E6E9"/>
                </a:solidFill>
                <a:latin typeface="Lucida Sans" panose="020B0602030504020204" pitchFamily="34" charset="0"/>
                <a:ea typeface="Montserrat Bold" pitchFamily="34" charset="-122"/>
                <a:cs typeface="Montserrat Bold" pitchFamily="34" charset="-120"/>
              </a:rPr>
              <a:t>With Integrated AES-128</a:t>
            </a:r>
            <a:endParaRPr lang="en-US" sz="2100" dirty="0"/>
          </a:p>
        </p:txBody>
      </p:sp>
      <p:sp>
        <p:nvSpPr>
          <p:cNvPr id="28" name="Text 11"/>
          <p:cNvSpPr/>
          <p:nvPr/>
        </p:nvSpPr>
        <p:spPr>
          <a:xfrm>
            <a:off x="995244" y="6040324"/>
            <a:ext cx="18440273" cy="278751"/>
          </a:xfrm>
          <a:prstGeom prst="rect">
            <a:avLst/>
          </a:prstGeom>
          <a:noFill/>
          <a:ln/>
        </p:spPr>
        <p:txBody>
          <a:bodyPr wrap="none" lIns="0" tIns="0" rIns="0" bIns="0" rtlCol="0" anchor="t"/>
          <a:lstStyle/>
          <a:p>
            <a:pPr marL="342900" indent="-342900" algn="l">
              <a:lnSpc>
                <a:spcPts val="2300"/>
              </a:lnSpc>
              <a:buSzPct val="100000"/>
              <a:buChar char="•"/>
            </a:pPr>
            <a:r>
              <a:rPr lang="en-US" sz="1500" dirty="0">
                <a:solidFill>
                  <a:srgbClr val="E2E6E9"/>
                </a:solidFill>
                <a:latin typeface="Source Sans 3" pitchFamily="34" charset="0"/>
                <a:ea typeface="Source Sans 3" pitchFamily="34" charset="-122"/>
                <a:cs typeface="Source Sans 3" pitchFamily="34" charset="-120"/>
              </a:rPr>
              <a:t>Data is cryptographically protected against all modern attacks.</a:t>
            </a:r>
            <a:endParaRPr lang="en-US" sz="1500" dirty="0"/>
          </a:p>
        </p:txBody>
      </p:sp>
      <p:sp>
        <p:nvSpPr>
          <p:cNvPr id="29" name="Text 12"/>
          <p:cNvSpPr/>
          <p:nvPr/>
        </p:nvSpPr>
        <p:spPr>
          <a:xfrm>
            <a:off x="995245" y="6414135"/>
            <a:ext cx="19260990" cy="472918"/>
          </a:xfrm>
          <a:prstGeom prst="rect">
            <a:avLst/>
          </a:prstGeom>
          <a:noFill/>
          <a:ln/>
        </p:spPr>
        <p:txBody>
          <a:bodyPr wrap="none" lIns="0" tIns="0" rIns="0" bIns="0" rtlCol="0" anchor="t"/>
          <a:lstStyle/>
          <a:p>
            <a:pPr marL="342900" indent="-342900" algn="l">
              <a:lnSpc>
                <a:spcPts val="2300"/>
              </a:lnSpc>
              <a:buSzPct val="100000"/>
              <a:buChar char="•"/>
            </a:pPr>
            <a:r>
              <a:rPr lang="en-US" sz="1500" dirty="0">
                <a:solidFill>
                  <a:srgbClr val="E2E6E9"/>
                </a:solidFill>
                <a:latin typeface="Source Sans 3" pitchFamily="34" charset="0"/>
                <a:ea typeface="Source Sans 3" pitchFamily="34" charset="-122"/>
                <a:cs typeface="Source Sans 3" pitchFamily="34" charset="-120"/>
              </a:rPr>
              <a:t>Meets or exceeds global health data security mandates.</a:t>
            </a:r>
            <a:endParaRPr lang="en-US" sz="1500" dirty="0"/>
          </a:p>
        </p:txBody>
      </p:sp>
      <p:sp>
        <p:nvSpPr>
          <p:cNvPr id="30" name="Text 13"/>
          <p:cNvSpPr/>
          <p:nvPr/>
        </p:nvSpPr>
        <p:spPr>
          <a:xfrm>
            <a:off x="1004761" y="6821009"/>
            <a:ext cx="20837628" cy="472918"/>
          </a:xfrm>
          <a:prstGeom prst="rect">
            <a:avLst/>
          </a:prstGeom>
          <a:noFill/>
          <a:ln/>
        </p:spPr>
        <p:txBody>
          <a:bodyPr wrap="none" lIns="0" tIns="0" rIns="0" bIns="0" rtlCol="0" anchor="t"/>
          <a:lstStyle/>
          <a:p>
            <a:pPr marL="342900" indent="-342900" algn="l">
              <a:lnSpc>
                <a:spcPts val="2300"/>
              </a:lnSpc>
              <a:buSzPct val="100000"/>
              <a:buChar char="•"/>
            </a:pPr>
            <a:r>
              <a:rPr lang="en-US" sz="1500" dirty="0">
                <a:solidFill>
                  <a:srgbClr val="E2E6E9"/>
                </a:solidFill>
                <a:latin typeface="Source Sans 3" pitchFamily="34" charset="0"/>
                <a:ea typeface="Source Sans 3" pitchFamily="34" charset="-122"/>
                <a:cs typeface="Source Sans 3" pitchFamily="34" charset="-120"/>
              </a:rPr>
              <a:t>Enhanced credibility and market reputation as a secure solution.</a:t>
            </a:r>
            <a:endParaRPr lang="en-US" sz="1500" dirty="0"/>
          </a:p>
        </p:txBody>
      </p:sp>
      <p:sp>
        <p:nvSpPr>
          <p:cNvPr id="31" name="Text 14"/>
          <p:cNvSpPr/>
          <p:nvPr/>
        </p:nvSpPr>
        <p:spPr>
          <a:xfrm>
            <a:off x="995244" y="7188310"/>
            <a:ext cx="20577192" cy="406676"/>
          </a:xfrm>
          <a:prstGeom prst="rect">
            <a:avLst/>
          </a:prstGeom>
          <a:noFill/>
          <a:ln/>
        </p:spPr>
        <p:txBody>
          <a:bodyPr wrap="none" lIns="0" tIns="0" rIns="0" bIns="0" rtlCol="0" anchor="t"/>
          <a:lstStyle/>
          <a:p>
            <a:pPr marL="342900" indent="-342900" algn="l">
              <a:lnSpc>
                <a:spcPts val="2300"/>
              </a:lnSpc>
              <a:buSzPct val="100000"/>
              <a:buChar char="•"/>
            </a:pPr>
            <a:r>
              <a:rPr lang="en-US" sz="1500" dirty="0">
                <a:solidFill>
                  <a:srgbClr val="E2E6E9"/>
                </a:solidFill>
                <a:latin typeface="Source Sans 3" pitchFamily="34" charset="0"/>
                <a:ea typeface="Source Sans 3" pitchFamily="34" charset="-122"/>
                <a:cs typeface="Source Sans 3" pitchFamily="34" charset="-120"/>
              </a:rPr>
              <a:t>Ensures uninterrupted, reliable flow of trusted PHI for diagnostics.</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467</Words>
  <Application>Microsoft Office PowerPoint</Application>
  <PresentationFormat>Custom</PresentationFormat>
  <Paragraphs>41</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Lucida Sans</vt:lpstr>
      <vt:lpstr>Arial</vt:lpstr>
      <vt:lpstr>Source Sans 3</vt:lpstr>
      <vt:lpstr>Aharoni</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Jyoshna Aravala</dc:creator>
  <cp:lastModifiedBy>helo o</cp:lastModifiedBy>
  <cp:revision>2</cp:revision>
  <dcterms:created xsi:type="dcterms:W3CDTF">2025-10-07T11:11:19Z</dcterms:created>
  <dcterms:modified xsi:type="dcterms:W3CDTF">2025-10-07T15:18:47Z</dcterms:modified>
</cp:coreProperties>
</file>