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>
        <p:scale>
          <a:sx n="98" d="100"/>
          <a:sy n="98" d="100"/>
        </p:scale>
        <p:origin x="192" y="-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Insights/Analysis Of Customer Data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641458"/>
            <a:ext cx="4764948" cy="38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the analysis some of the major factors that contribute to the bike purchases:</a:t>
            </a:r>
          </a:p>
          <a:p>
            <a:pPr marL="342900" indent="-342900">
              <a:buAutoNum type="arabicPeriod"/>
            </a:pPr>
            <a:r>
              <a:rPr lang="en-US" dirty="0"/>
              <a:t>Age</a:t>
            </a:r>
          </a:p>
          <a:p>
            <a:pPr marL="342900" indent="-342900"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AutoNum type="arabicPeriod"/>
            </a:pPr>
            <a:r>
              <a:rPr lang="en-US" dirty="0"/>
              <a:t>State</a:t>
            </a:r>
          </a:p>
          <a:p>
            <a:pPr marL="342900" indent="-342900">
              <a:buAutoNum type="arabicPeriod"/>
            </a:pPr>
            <a:r>
              <a:rPr lang="en-US" dirty="0"/>
              <a:t>Brand</a:t>
            </a:r>
          </a:p>
          <a:p>
            <a:pPr marL="342900" indent="-342900">
              <a:buAutoNum type="arabicPeriod"/>
            </a:pPr>
            <a:r>
              <a:rPr lang="en-US" dirty="0"/>
              <a:t>Job Industry</a:t>
            </a:r>
          </a:p>
          <a:p>
            <a:pPr marL="342900" indent="-342900">
              <a:buAutoNum type="arabicPeriod"/>
            </a:pPr>
            <a:r>
              <a:rPr lang="en-US" dirty="0"/>
              <a:t>Past 3-year purchases</a:t>
            </a:r>
          </a:p>
          <a:p>
            <a:pPr marL="342900" indent="-342900">
              <a:buAutoNum type="arabicPeriod"/>
            </a:pPr>
            <a:r>
              <a:rPr lang="en-US" dirty="0"/>
              <a:t>Frequency of bike purchase</a:t>
            </a:r>
          </a:p>
          <a:p>
            <a:pPr marL="342900" indent="-342900">
              <a:buAutoNum type="arabicPeriod"/>
            </a:pPr>
            <a:r>
              <a:rPr lang="en-US" dirty="0"/>
              <a:t>Wealth Segments</a:t>
            </a:r>
          </a:p>
          <a:p>
            <a:pPr marL="342900" indent="-342900">
              <a:buAutoNum type="arabicPeriod"/>
            </a:pPr>
            <a:r>
              <a:rPr lang="en-US" dirty="0"/>
              <a:t>Owns Car</a:t>
            </a:r>
          </a:p>
          <a:p>
            <a:pPr marL="342900" indent="-342900">
              <a:buAutoNum type="arabicPeriod"/>
            </a:pPr>
            <a:r>
              <a:rPr lang="en-US" dirty="0"/>
              <a:t>Product Size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4102" y="-1254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39710" y="86684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6675" y="871746"/>
            <a:ext cx="5330358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 algn="just">
              <a:buAutoNum type="arabicPeriod"/>
            </a:pPr>
            <a:r>
              <a:rPr lang="en-US" dirty="0"/>
              <a:t>NSW(New South Wales state) has more customers compared to VIC(Victoria) and QLD.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2. The property valuation also is a factor that can affect         the bike sales, property value increases with good location, which will have access to parks, community centers, schools and much more.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3. People not owning car is more in NSW state, chances of bike purchases might be high for those people.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4. Solex bike brand is popular in all the 3 states.</a:t>
            </a:r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EF506B-A5D8-5DE7-9DFF-CED54687F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4" y="866700"/>
            <a:ext cx="2957656" cy="133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FFA079-7724-DC42-1F28-B1D132353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4" y="2196021"/>
            <a:ext cx="3256633" cy="136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454E913-4741-E63C-42EF-D19BF3F88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161" y="3584121"/>
            <a:ext cx="3414127" cy="16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4102" y="-1254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39710" y="86684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6675" y="871746"/>
            <a:ext cx="5579426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Customers in the age group 37-50 tend to purchase more bikes.</a:t>
            </a:r>
          </a:p>
          <a:p>
            <a:pPr marL="342900" indent="-342900">
              <a:buAutoNum type="arabicPeriod"/>
            </a:pPr>
            <a:r>
              <a:rPr lang="en-US" dirty="0"/>
              <a:t>Solex brand is popular among all the age groups.</a:t>
            </a:r>
          </a:p>
          <a:p>
            <a:pPr marL="342900" indent="-342900">
              <a:buAutoNum type="arabicPeriod"/>
            </a:pPr>
            <a:r>
              <a:rPr lang="en-US" dirty="0"/>
              <a:t>Mass Customers are high in all the age groups.</a:t>
            </a:r>
          </a:p>
          <a:p>
            <a:pPr marL="342900" indent="-342900">
              <a:buAutoNum type="arabicPeriod"/>
            </a:pPr>
            <a:r>
              <a:rPr lang="en-US" dirty="0"/>
              <a:t>Product line standard is popular among all the age groups.</a:t>
            </a:r>
          </a:p>
          <a:p>
            <a:pPr marL="342900" indent="-342900">
              <a:buAutoNum type="arabicPeriod"/>
            </a:pPr>
            <a:r>
              <a:rPr lang="en-US" dirty="0"/>
              <a:t>NSW state has high concentration of age group of 40-49.</a:t>
            </a:r>
          </a:p>
          <a:p>
            <a:pPr marL="342900" indent="-342900">
              <a:buAutoNum type="arabicPeriod"/>
            </a:pPr>
            <a:r>
              <a:rPr lang="en-US" dirty="0"/>
              <a:t>Female population is high in the age group 40-49.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A6D9E3-EC5B-258C-2D26-8D98F179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02" y="866845"/>
            <a:ext cx="3491224" cy="12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915BF9-190F-F460-5468-88DC4514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53" y="3443391"/>
            <a:ext cx="2735944" cy="148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CD5832-DD69-92CC-1027-FA4A0B76F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35" y="3443391"/>
            <a:ext cx="3027318" cy="1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A9E44B7-0553-382A-267F-2884AE162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828" y="3375278"/>
            <a:ext cx="3375718" cy="1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698DB9A-226D-A3C6-857B-444D81AEE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80" y="2104101"/>
            <a:ext cx="3392721" cy="133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407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4102" y="-1254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39710" y="86684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6675" y="871746"/>
            <a:ext cx="533036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A46AC6-4B6B-1FA8-153B-AC229F3A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70" y="934536"/>
            <a:ext cx="3057119" cy="218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AC216D-9A5C-7101-3612-5148E892D9AA}"/>
              </a:ext>
            </a:extLst>
          </p:cNvPr>
          <p:cNvSpPr txBox="1"/>
          <p:nvPr/>
        </p:nvSpPr>
        <p:spPr>
          <a:xfrm>
            <a:off x="719846" y="934536"/>
            <a:ext cx="5227325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from the Marketing, Financial Services and health job industry are more frequent buyers.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Customers made more purchases through online order for the Standard product line.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/>
              <a:t>Solex brand with medium product size has the highest sales.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/>
              <a:t>Male Customers have made more bike related purchases compared to female customers.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/>
              <a:t>Standard product line has highest number of online orders.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068B022-4B24-B654-4AD7-727F0438C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355" y="3085243"/>
            <a:ext cx="3289266" cy="18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9CA16DA-5EE8-734B-D6A1-46E2FBC0F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47" y="3167427"/>
            <a:ext cx="3619500" cy="192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7519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Important insights from the Data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14232" y="1609293"/>
            <a:ext cx="5441451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Male customers made the most bike related purchases compared to female customers.</a:t>
            </a:r>
          </a:p>
          <a:p>
            <a:pPr marL="342900" indent="-342900">
              <a:buAutoNum type="arabicPeriod"/>
            </a:pPr>
            <a:r>
              <a:rPr lang="en-US" dirty="0"/>
              <a:t>Solex brand with medium product size made the highest sales. </a:t>
            </a:r>
          </a:p>
          <a:p>
            <a:pPr marL="342900" indent="-342900">
              <a:buAutoNum type="arabicPeriod"/>
            </a:pPr>
            <a:r>
              <a:rPr lang="en-US" dirty="0"/>
              <a:t>Bike sales are high in the age group of 39-50.</a:t>
            </a:r>
          </a:p>
          <a:p>
            <a:r>
              <a:rPr lang="en-US" dirty="0"/>
              <a:t>4. Mass customers have contributed to high bike sales.  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5F17EC-FC1E-0A0C-A715-EED3F490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85" y="852149"/>
            <a:ext cx="3308090" cy="229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4B24AB4-E021-3B58-9ED9-CA9472CC1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79" y="3383568"/>
            <a:ext cx="2853998" cy="13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BA9BE0A-45FA-7E0E-2BF2-ED311D0D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520" y="3543875"/>
            <a:ext cx="2705359" cy="129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3783686-0DC0-498B-E614-722407AF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0" y="3478225"/>
            <a:ext cx="2906315" cy="151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5214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Recommended Strategy for the New Customers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284073"/>
            <a:ext cx="8789819" cy="567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sz="1400" dirty="0"/>
              <a:t>Focus sales pitch on Male customers since they have made more bike sales in the past 3 years.</a:t>
            </a:r>
          </a:p>
          <a:p>
            <a:pPr marL="342900" indent="-342900">
              <a:buAutoNum type="arabicPeriod"/>
            </a:pPr>
            <a:r>
              <a:rPr lang="en-US" sz="1400" dirty="0"/>
              <a:t> Bike sales is more likely to be high in NSW state and therefore more advertising strategy should be focused on this state since most customers are based in this state.</a:t>
            </a:r>
          </a:p>
          <a:p>
            <a:pPr marL="342900" indent="-342900">
              <a:buAutoNum type="arabicPeriod"/>
            </a:pPr>
            <a:r>
              <a:rPr lang="en-US" sz="1400" dirty="0"/>
              <a:t>Mass customers have contributed more to the bikes sales, so targeting that wealth segment class can have more benefit.</a:t>
            </a:r>
          </a:p>
          <a:p>
            <a:pPr marL="342900" indent="-342900">
              <a:buAutoNum type="arabicPeriod"/>
            </a:pPr>
            <a:r>
              <a:rPr lang="en-US" sz="1400" dirty="0"/>
              <a:t>Sales have been high at the locations with high property value, so targeting the communities with locations with parks, bike trails might be an added advantage.</a:t>
            </a:r>
          </a:p>
          <a:p>
            <a:pPr marL="342900" indent="-342900">
              <a:buAutoNum type="arabicPeriod"/>
            </a:pPr>
            <a:r>
              <a:rPr lang="en-US" sz="1400" dirty="0"/>
              <a:t>Customers in age group 39-50 are likely to boost the bike sales.</a:t>
            </a:r>
          </a:p>
          <a:p>
            <a:pPr marL="342900" indent="-342900">
              <a:buAutoNum type="arabicPeriod"/>
            </a:pPr>
            <a:r>
              <a:rPr lang="en-US" sz="1400" dirty="0"/>
              <a:t>Solex brand and medium product size is most sold bike, so targeting this brand might be more profitable.</a:t>
            </a:r>
          </a:p>
          <a:p>
            <a:pPr marL="342900" indent="-342900">
              <a:buAutoNum type="arabicPeriod"/>
            </a:pPr>
            <a:r>
              <a:rPr lang="en-US" sz="1400" dirty="0"/>
              <a:t>Marketing, financial services and health job sectors have made the most purchases, so targeting the new customers in these sectors might be benefitable.</a:t>
            </a:r>
          </a:p>
          <a:p>
            <a:pPr marL="342900" indent="-342900">
              <a:buAutoNum type="arabicPeriod"/>
            </a:pPr>
            <a:r>
              <a:rPr lang="en-US" sz="1400" dirty="0"/>
              <a:t>Product line standard is most likely to have more sales considering the previous sales.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People not owning car is more in NSW state, chances of bike purchases might be high for those people.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904</Words>
  <Application>Microsoft Office PowerPoint</Application>
  <PresentationFormat>On-screen Show (16:9)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Vardhini Vidyadhar</dc:creator>
  <cp:lastModifiedBy>Vardhini Vidyadhar</cp:lastModifiedBy>
  <cp:revision>3</cp:revision>
  <dcterms:modified xsi:type="dcterms:W3CDTF">2023-04-04T17:51:20Z</dcterms:modified>
</cp:coreProperties>
</file>