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4" r:id="rId3"/>
    <p:sldId id="256" r:id="rId4"/>
    <p:sldId id="257" r:id="rId5"/>
    <p:sldId id="259" r:id="rId6"/>
    <p:sldId id="261" r:id="rId7"/>
    <p:sldId id="262" r:id="rId8"/>
    <p:sldId id="263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9EAA-1423-44C0-AFB0-A13FC6DB3732}" type="datetimeFigureOut">
              <a:rPr lang="es-ES" smtClean="0"/>
              <a:t>28/07/2019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6DC4C-5A58-4716-931C-728BC55DCB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9604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9EAA-1423-44C0-AFB0-A13FC6DB3732}" type="datetimeFigureOut">
              <a:rPr lang="es-ES" smtClean="0"/>
              <a:t>28/07/2019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6DC4C-5A58-4716-931C-728BC55DCB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9159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9EAA-1423-44C0-AFB0-A13FC6DB3732}" type="datetimeFigureOut">
              <a:rPr lang="es-ES" smtClean="0"/>
              <a:t>28/07/2019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6DC4C-5A58-4716-931C-728BC55DCB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0668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9EAA-1423-44C0-AFB0-A13FC6DB3732}" type="datetimeFigureOut">
              <a:rPr lang="es-ES" smtClean="0"/>
              <a:t>28/07/2019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6DC4C-5A58-4716-931C-728BC55DCB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8369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9EAA-1423-44C0-AFB0-A13FC6DB3732}" type="datetimeFigureOut">
              <a:rPr lang="es-ES" smtClean="0"/>
              <a:t>28/07/2019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6DC4C-5A58-4716-931C-728BC55DCB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5488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9EAA-1423-44C0-AFB0-A13FC6DB3732}" type="datetimeFigureOut">
              <a:rPr lang="es-ES" smtClean="0"/>
              <a:t>28/07/2019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6DC4C-5A58-4716-931C-728BC55DCB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8252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9EAA-1423-44C0-AFB0-A13FC6DB3732}" type="datetimeFigureOut">
              <a:rPr lang="es-ES" smtClean="0"/>
              <a:t>28/07/2019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6DC4C-5A58-4716-931C-728BC55DCB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0837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9EAA-1423-44C0-AFB0-A13FC6DB3732}" type="datetimeFigureOut">
              <a:rPr lang="es-ES" smtClean="0"/>
              <a:t>28/07/2019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6DC4C-5A58-4716-931C-728BC55DCB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6406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9EAA-1423-44C0-AFB0-A13FC6DB3732}" type="datetimeFigureOut">
              <a:rPr lang="es-ES" smtClean="0"/>
              <a:t>28/07/2019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6DC4C-5A58-4716-931C-728BC55DCB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0262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9EAA-1423-44C0-AFB0-A13FC6DB3732}" type="datetimeFigureOut">
              <a:rPr lang="es-ES" smtClean="0"/>
              <a:t>28/07/2019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6DC4C-5A58-4716-931C-728BC55DCB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7946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9EAA-1423-44C0-AFB0-A13FC6DB3732}" type="datetimeFigureOut">
              <a:rPr lang="es-ES" smtClean="0"/>
              <a:t>28/07/2019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6DC4C-5A58-4716-931C-728BC55DCB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155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B9EAA-1423-44C0-AFB0-A13FC6DB3732}" type="datetimeFigureOut">
              <a:rPr lang="es-ES" smtClean="0"/>
              <a:t>28/07/2019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6DC4C-5A58-4716-931C-728BC55DCB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6092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08_ejemplo_jsp/saludo.js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260649"/>
            <a:ext cx="8280920" cy="1080119"/>
          </a:xfrm>
          <a:prstGeom prst="rect">
            <a:avLst/>
          </a:prstGeom>
        </p:spPr>
        <p:txBody>
          <a:bodyPr lIns="102404" tIns="51202" rIns="102404" bIns="51202"/>
          <a:lstStyle/>
          <a:p>
            <a:pPr defTabSz="1024040">
              <a:spcBef>
                <a:spcPct val="0"/>
              </a:spcBef>
              <a:defRPr/>
            </a:pPr>
            <a:r>
              <a:rPr lang="es-ES" sz="4600" b="1" u="sng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JSP: Java Server </a:t>
            </a:r>
            <a:r>
              <a:rPr lang="es-ES" sz="4600" b="1" u="sng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Pages</a:t>
            </a:r>
            <a:endParaRPr lang="es-ES" sz="4600" b="1" u="sng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1 Título"/>
          <p:cNvSpPr txBox="1">
            <a:spLocks/>
          </p:cNvSpPr>
          <p:nvPr/>
        </p:nvSpPr>
        <p:spPr>
          <a:xfrm>
            <a:off x="467544" y="1148759"/>
            <a:ext cx="8280920" cy="1632181"/>
          </a:xfrm>
          <a:prstGeom prst="rect">
            <a:avLst/>
          </a:prstGeom>
        </p:spPr>
        <p:txBody>
          <a:bodyPr lIns="102404" tIns="51202" rIns="102404" bIns="51202"/>
          <a:lstStyle/>
          <a:p>
            <a:pPr>
              <a:spcBef>
                <a:spcPts val="672"/>
              </a:spcBef>
              <a:spcAft>
                <a:spcPts val="1344"/>
              </a:spcAft>
              <a:buFont typeface="Wingdings" pitchFamily="2" charset="2"/>
              <a:buChar char="Ø"/>
              <a:defRPr/>
            </a:pPr>
            <a:r>
              <a:rPr lang="es-ES" sz="2300" b="1" dirty="0">
                <a:latin typeface="+mj-lt"/>
                <a:ea typeface="+mj-ea"/>
                <a:cs typeface="+mj-cs"/>
              </a:rPr>
              <a:t>Archivo de texto de extensión .</a:t>
            </a:r>
            <a:r>
              <a:rPr lang="es-ES" sz="2300" b="1" dirty="0" err="1">
                <a:latin typeface="+mj-lt"/>
                <a:ea typeface="+mj-ea"/>
                <a:cs typeface="+mj-cs"/>
              </a:rPr>
              <a:t>jsp</a:t>
            </a:r>
            <a:endParaRPr lang="es-ES" sz="2300" b="1" dirty="0">
              <a:latin typeface="+mj-lt"/>
              <a:ea typeface="+mj-ea"/>
              <a:cs typeface="+mj-cs"/>
            </a:endParaRPr>
          </a:p>
          <a:p>
            <a:pPr>
              <a:spcBef>
                <a:spcPts val="672"/>
              </a:spcBef>
              <a:spcAft>
                <a:spcPts val="1344"/>
              </a:spcAft>
              <a:buFont typeface="Wingdings" pitchFamily="2" charset="2"/>
              <a:buChar char="Ø"/>
              <a:defRPr/>
            </a:pPr>
            <a:r>
              <a:rPr lang="es-ES" sz="23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Se pueden combinar bloques </a:t>
            </a:r>
            <a:r>
              <a:rPr lang="es-ES" sz="2300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html</a:t>
            </a:r>
            <a:r>
              <a:rPr lang="es-ES" sz="23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con bloques de código java. También objetos implícitos, directivas y acciones </a:t>
            </a:r>
          </a:p>
          <a:p>
            <a:pPr>
              <a:spcBef>
                <a:spcPts val="672"/>
              </a:spcBef>
              <a:spcAft>
                <a:spcPts val="1344"/>
              </a:spcAft>
              <a:buFont typeface="Wingdings" pitchFamily="2" charset="2"/>
              <a:buChar char="Ø"/>
              <a:defRPr/>
            </a:pPr>
            <a:r>
              <a:rPr lang="es-ES" sz="23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Al lanzar la petición de ejecución de </a:t>
            </a:r>
            <a:r>
              <a:rPr lang="es-ES" sz="2300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jsp</a:t>
            </a:r>
            <a:r>
              <a:rPr lang="es-ES" sz="23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, se ejecuta el código java en el servidor y se genera más código </a:t>
            </a:r>
            <a:r>
              <a:rPr lang="es-ES" sz="2300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html</a:t>
            </a:r>
            <a:endParaRPr lang="es-ES" sz="23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ts val="672"/>
              </a:spcBef>
              <a:spcAft>
                <a:spcPts val="1344"/>
              </a:spcAft>
              <a:buFont typeface="Wingdings" pitchFamily="2" charset="2"/>
              <a:buChar char="Ø"/>
              <a:defRPr/>
            </a:pP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</a:rPr>
              <a:t>Esta forma de programar la inventó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</a:rPr>
              <a:t>Micrososft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</a:rPr>
              <a:t> para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</a:rPr>
              <a:t>asp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</a:rPr>
              <a:t> (Active Server Page) para poner Visual Basic Script. Java lo copió. PHP es similar a esto también &lt;$...$&gt;</a:t>
            </a:r>
          </a:p>
          <a:p>
            <a:pPr>
              <a:spcBef>
                <a:spcPts val="672"/>
              </a:spcBef>
              <a:spcAft>
                <a:spcPts val="1344"/>
              </a:spcAft>
              <a:buFont typeface="Wingdings" pitchFamily="2" charset="2"/>
              <a:buChar char="Ø"/>
              <a:defRPr/>
            </a:pPr>
            <a:endParaRPr lang="es-ES" sz="2300" b="1" dirty="0">
              <a:latin typeface="+mj-lt"/>
              <a:ea typeface="+mj-ea"/>
              <a:cs typeface="+mj-cs"/>
            </a:endParaRPr>
          </a:p>
          <a:p>
            <a:pPr>
              <a:spcBef>
                <a:spcPts val="672"/>
              </a:spcBef>
              <a:spcAft>
                <a:spcPts val="1344"/>
              </a:spcAft>
              <a:buFont typeface="Wingdings" pitchFamily="2" charset="2"/>
              <a:buChar char="Ø"/>
              <a:defRPr/>
            </a:pPr>
            <a:endParaRPr lang="es-ES" sz="23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defTabSz="1024040">
              <a:spcBef>
                <a:spcPts val="672"/>
              </a:spcBef>
              <a:spcAft>
                <a:spcPts val="1344"/>
              </a:spcAft>
              <a:defRPr/>
            </a:pPr>
            <a:endParaRPr lang="es-ES" sz="23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11650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706090"/>
          </a:xfrm>
        </p:spPr>
        <p:txBody>
          <a:bodyPr>
            <a:normAutofit/>
          </a:bodyPr>
          <a:lstStyle/>
          <a:p>
            <a:pPr algn="l"/>
            <a:r>
              <a:rPr lang="es-ES" sz="2800" b="1" u="sng" dirty="0">
                <a:solidFill>
                  <a:schemeClr val="accent1">
                    <a:lumMod val="75000"/>
                  </a:schemeClr>
                </a:solidFill>
              </a:rPr>
              <a:t>Acciones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553062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Las acciones son sentencias que se ejecutan en el contenedor web cuando se realiza la petición. Son sentencias dentro de la función _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</a:rPr>
              <a:t>jspService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 del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</a:rPr>
              <a:t>servlet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 generado. Formato tipo XML</a:t>
            </a:r>
          </a:p>
          <a:p>
            <a:pPr marL="457200" lvl="1" indent="0">
              <a:buNone/>
            </a:pPr>
            <a:r>
              <a:rPr lang="es-ES" sz="2000" b="1" dirty="0"/>
              <a:t>&lt;</a:t>
            </a:r>
            <a:r>
              <a:rPr lang="es-ES" sz="2000" b="1" dirty="0" err="1"/>
              <a:t>jsp</a:t>
            </a:r>
            <a:r>
              <a:rPr lang="es-ES" sz="2000" b="1" dirty="0"/>
              <a:t>: acción atributo1=“valor” atributo2=valor…./&gt;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</a:rPr>
              <a:t>useBean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 Obtiene o crea una instancia de una clase tipo JavaBean.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</a:rPr>
              <a:t>getProperty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 Visualiza mediante el flujo “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</a:rPr>
              <a:t>out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” el valor de una propiedad del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</a:rPr>
              <a:t>bean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</a:rPr>
              <a:t>setProperty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 Modifica el valor de una todas las propiedad del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</a:rPr>
              <a:t>bean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</a:rPr>
              <a:t>include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 Incluye un fichero (HTML o JSP) en el momento de la petición.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forward Delega la petición a otro JSP o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</a:rPr>
              <a:t>servlet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</a:rPr>
              <a:t>param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 Se utiliza dentro de otras acciones como pares de nombre y valor, son parámetros de otras acciones.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plugin Genera código HTML (las etiquetas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</a:rPr>
              <a:t>object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 o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</a:rPr>
              <a:t>embed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) específico al navegador al que va dirigida la página JSP, que provocará la descarga del software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</a:rPr>
              <a:t>plug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-in. </a:t>
            </a:r>
          </a:p>
        </p:txBody>
      </p:sp>
    </p:spTree>
    <p:extLst>
      <p:ext uri="{BB962C8B-B14F-4D97-AF65-F5344CB8AC3E}">
        <p14:creationId xmlns:p14="http://schemas.microsoft.com/office/powerpoint/2010/main" val="125500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706090"/>
          </a:xfrm>
        </p:spPr>
        <p:txBody>
          <a:bodyPr>
            <a:normAutofit/>
          </a:bodyPr>
          <a:lstStyle/>
          <a:p>
            <a:pPr algn="l"/>
            <a:r>
              <a:rPr lang="es-ES" sz="2800" b="1" u="sng" dirty="0">
                <a:solidFill>
                  <a:schemeClr val="accent1">
                    <a:lumMod val="75000"/>
                  </a:schemeClr>
                </a:solidFill>
              </a:rPr>
              <a:t>Objetos JavaBean y JSP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553062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Son los tipos de objetos que se van a gestionar con los elementos de acción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</a:rPr>
              <a:t>useBean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</a:rPr>
              <a:t>getProperty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 y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</a:rPr>
              <a:t>setProperty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Con este conjunto de acciones se implementa la funcionalidad de “conectar” los controles de un formulario con los datos miembro del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</a:rPr>
              <a:t>bean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. Si los controles de un formulario tienen “id” de igual nombre que los identificadores de un “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</a:rPr>
              <a:t>bean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”, cuando una página JSP reciba una petición de dicho formulario y utilice las acciones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</a:rPr>
              <a:t>useBean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 y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</a:rPr>
              <a:t>setProperty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, se ejecutarán las funciones “set” de los datos del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</a:rPr>
              <a:t>bean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 con parámetros que son los valores de los parámetros del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</a:rPr>
              <a:t>request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, que esta claro que son los valores de los controles del formulario.</a:t>
            </a:r>
          </a:p>
        </p:txBody>
      </p:sp>
    </p:spTree>
    <p:extLst>
      <p:ext uri="{BB962C8B-B14F-4D97-AF65-F5344CB8AC3E}">
        <p14:creationId xmlns:p14="http://schemas.microsoft.com/office/powerpoint/2010/main" val="154021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ES" sz="2800" b="1" u="sng" dirty="0">
                <a:solidFill>
                  <a:schemeClr val="accent1">
                    <a:lumMod val="75000"/>
                  </a:schemeClr>
                </a:solidFill>
              </a:rPr>
              <a:t>Rendimiento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Un JSP es un </a:t>
            </a:r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servlet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. El rendimiento de un </a:t>
            </a:r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servlet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 y un </a:t>
            </a:r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jsp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 es igual excepto en el retardo la primera vez q se ejecuta el </a:t>
            </a:r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jsp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. El servidor de aplicaciones es el q pasa el </a:t>
            </a:r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jsp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 a </a:t>
            </a:r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servlet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 la primera vez q se le llama</a:t>
            </a:r>
          </a:p>
          <a:p>
            <a:pPr lvl="1"/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Los archivos están en la carpeta del workspace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metadatapluginsarchivo.java</a:t>
            </a:r>
          </a:p>
          <a:p>
            <a:r>
              <a:rPr lang="es-ES" dirty="0">
                <a:solidFill>
                  <a:srgbClr val="FF0000"/>
                </a:solidFill>
              </a:rPr>
              <a:t>En el ej.18: Sí que contaba como sesión al entrar en </a:t>
            </a:r>
            <a:r>
              <a:rPr lang="es-ES" dirty="0" err="1">
                <a:solidFill>
                  <a:srgbClr val="FF0000"/>
                </a:solidFill>
              </a:rPr>
              <a:t>mostrar.jsp</a:t>
            </a:r>
            <a:r>
              <a:rPr lang="es-ES" dirty="0">
                <a:solidFill>
                  <a:srgbClr val="FF0000"/>
                </a:solidFill>
              </a:rPr>
              <a:t> porque el servidor al pasar el </a:t>
            </a:r>
            <a:r>
              <a:rPr lang="es-ES" dirty="0" err="1">
                <a:solidFill>
                  <a:srgbClr val="FF0000"/>
                </a:solidFill>
              </a:rPr>
              <a:t>jsp</a:t>
            </a:r>
            <a:r>
              <a:rPr lang="es-ES" dirty="0">
                <a:solidFill>
                  <a:srgbClr val="FF0000"/>
                </a:solidFill>
              </a:rPr>
              <a:t> a </a:t>
            </a:r>
            <a:r>
              <a:rPr lang="es-ES" dirty="0" err="1">
                <a:solidFill>
                  <a:srgbClr val="FF0000"/>
                </a:solidFill>
              </a:rPr>
              <a:t>servlet</a:t>
            </a:r>
            <a:r>
              <a:rPr lang="es-ES" dirty="0">
                <a:solidFill>
                  <a:srgbClr val="FF0000"/>
                </a:solidFill>
              </a:rPr>
              <a:t>, incluye el </a:t>
            </a:r>
            <a:r>
              <a:rPr lang="es-ES" dirty="0" err="1">
                <a:solidFill>
                  <a:srgbClr val="FF0000"/>
                </a:solidFill>
              </a:rPr>
              <a:t>getSession</a:t>
            </a:r>
            <a:r>
              <a:rPr lang="es-ES" dirty="0">
                <a:solidFill>
                  <a:srgbClr val="FF0000"/>
                </a:solidFill>
              </a:rPr>
              <a:t>. </a:t>
            </a:r>
          </a:p>
          <a:p>
            <a:pPr lvl="1"/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23426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7371D8B-3643-4A2A-B179-A3DE34C44073}"/>
              </a:ext>
            </a:extLst>
          </p:cNvPr>
          <p:cNvSpPr/>
          <p:nvPr/>
        </p:nvSpPr>
        <p:spPr>
          <a:xfrm>
            <a:off x="395536" y="620688"/>
            <a:ext cx="8064896" cy="5789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72"/>
              </a:spcBef>
              <a:spcAft>
                <a:spcPts val="1344"/>
              </a:spcAft>
              <a:buFont typeface="Wingdings" pitchFamily="2" charset="2"/>
              <a:buChar char="Ø"/>
              <a:defRPr/>
            </a:pPr>
            <a:r>
              <a:rPr lang="es-ES" sz="2300" b="1" dirty="0">
                <a:solidFill>
                  <a:schemeClr val="accent1">
                    <a:lumMod val="75000"/>
                  </a:schemeClr>
                </a:solidFill>
              </a:rPr>
              <a:t>Código </a:t>
            </a:r>
            <a:r>
              <a:rPr lang="es-ES" sz="2300" b="1" dirty="0" err="1">
                <a:solidFill>
                  <a:schemeClr val="accent1">
                    <a:lumMod val="75000"/>
                  </a:schemeClr>
                </a:solidFill>
              </a:rPr>
              <a:t>espaguetti</a:t>
            </a:r>
            <a:endParaRPr lang="es-ES" sz="23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0">
              <a:spcBef>
                <a:spcPts val="672"/>
              </a:spcBef>
              <a:spcAft>
                <a:spcPts val="1344"/>
              </a:spcAft>
              <a:buFont typeface="Wingdings" pitchFamily="2" charset="2"/>
              <a:buChar char="Ø"/>
              <a:defRPr/>
            </a:pPr>
            <a:r>
              <a:rPr lang="es-ES" sz="2300" b="1" dirty="0">
                <a:solidFill>
                  <a:prstClr val="black"/>
                </a:solidFill>
              </a:rPr>
              <a:t>&lt;% </a:t>
            </a:r>
            <a:r>
              <a:rPr lang="es-ES" sz="2300" b="1" dirty="0" err="1">
                <a:solidFill>
                  <a:prstClr val="black"/>
                </a:solidFill>
              </a:rPr>
              <a:t>código_java</a:t>
            </a:r>
            <a:r>
              <a:rPr lang="es-ES" sz="2300" b="1" dirty="0">
                <a:solidFill>
                  <a:prstClr val="black"/>
                </a:solidFill>
              </a:rPr>
              <a:t> %&gt; </a:t>
            </a:r>
            <a:r>
              <a:rPr lang="es-ES" sz="2300" b="1" dirty="0">
                <a:solidFill>
                  <a:schemeClr val="accent1">
                    <a:lumMod val="75000"/>
                  </a:schemeClr>
                </a:solidFill>
              </a:rPr>
              <a:t>//</a:t>
            </a:r>
            <a:r>
              <a:rPr lang="es-ES" sz="2300" b="1" dirty="0" err="1">
                <a:solidFill>
                  <a:schemeClr val="accent1">
                    <a:lumMod val="75000"/>
                  </a:schemeClr>
                </a:solidFill>
              </a:rPr>
              <a:t>Scriplet</a:t>
            </a:r>
            <a:r>
              <a:rPr lang="es-ES" sz="2300" b="1" dirty="0">
                <a:solidFill>
                  <a:schemeClr val="accent1">
                    <a:lumMod val="75000"/>
                  </a:schemeClr>
                </a:solidFill>
              </a:rPr>
              <a:t>. </a:t>
            </a:r>
          </a:p>
          <a:p>
            <a:pPr lvl="0">
              <a:spcBef>
                <a:spcPts val="672"/>
              </a:spcBef>
              <a:spcAft>
                <a:spcPts val="1344"/>
              </a:spcAft>
              <a:buFont typeface="Wingdings" pitchFamily="2" charset="2"/>
              <a:buChar char="Ø"/>
              <a:defRPr/>
            </a:pPr>
            <a:r>
              <a:rPr lang="es-ES" sz="2300" b="1" dirty="0">
                <a:solidFill>
                  <a:prstClr val="black"/>
                </a:solidFill>
              </a:rPr>
              <a:t>&lt;%page </a:t>
            </a:r>
            <a:r>
              <a:rPr lang="es-ES" sz="2300" b="1" dirty="0" err="1">
                <a:solidFill>
                  <a:prstClr val="black"/>
                </a:solidFill>
              </a:rPr>
              <a:t>import</a:t>
            </a:r>
            <a:r>
              <a:rPr lang="es-ES" sz="2300" b="1" dirty="0">
                <a:solidFill>
                  <a:prstClr val="black"/>
                </a:solidFill>
              </a:rPr>
              <a:t>=“</a:t>
            </a:r>
            <a:r>
              <a:rPr lang="es-ES" sz="2300" b="1" dirty="0" err="1">
                <a:solidFill>
                  <a:prstClr val="black"/>
                </a:solidFill>
              </a:rPr>
              <a:t>itinerario_paquetes</a:t>
            </a:r>
            <a:r>
              <a:rPr lang="es-ES" sz="2300" b="1" dirty="0">
                <a:solidFill>
                  <a:prstClr val="black"/>
                </a:solidFill>
              </a:rPr>
              <a:t>”%&gt;</a:t>
            </a:r>
          </a:p>
          <a:p>
            <a:pPr lvl="0">
              <a:spcBef>
                <a:spcPts val="672"/>
              </a:spcBef>
              <a:spcAft>
                <a:spcPts val="1344"/>
              </a:spcAft>
              <a:buFont typeface="Wingdings" pitchFamily="2" charset="2"/>
              <a:buChar char="Ø"/>
              <a:defRPr/>
            </a:pPr>
            <a:r>
              <a:rPr lang="es-ES" sz="2300" b="1" dirty="0">
                <a:solidFill>
                  <a:prstClr val="black"/>
                </a:solidFill>
              </a:rPr>
              <a:t>&lt;%=expresión%&gt;  </a:t>
            </a:r>
          </a:p>
          <a:p>
            <a:pPr lvl="1">
              <a:spcBef>
                <a:spcPts val="672"/>
              </a:spcBef>
              <a:spcAft>
                <a:spcPts val="1344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rgbClr val="4F81BD">
                    <a:lumMod val="75000"/>
                  </a:srgbClr>
                </a:solidFill>
              </a:rPr>
              <a:t>cuando en </a:t>
            </a:r>
            <a:r>
              <a:rPr lang="es-ES" sz="2000" b="1" dirty="0" err="1">
                <a:solidFill>
                  <a:srgbClr val="4F81BD">
                    <a:lumMod val="75000"/>
                  </a:srgbClr>
                </a:solidFill>
              </a:rPr>
              <a:t>jsp</a:t>
            </a:r>
            <a:r>
              <a:rPr lang="es-ES" sz="2000" b="1" dirty="0">
                <a:solidFill>
                  <a:srgbClr val="4F81BD">
                    <a:lumMod val="75000"/>
                  </a:srgbClr>
                </a:solidFill>
              </a:rPr>
              <a:t> se crea un scriptlet que tiene que volcar un resultado en la página. No se pone </a:t>
            </a:r>
            <a:r>
              <a:rPr lang="es-ES" sz="2000" b="1" dirty="0">
                <a:solidFill>
                  <a:prstClr val="black"/>
                </a:solidFill>
              </a:rPr>
              <a:t>;</a:t>
            </a:r>
            <a:r>
              <a:rPr lang="es-ES" sz="2000" b="1" dirty="0">
                <a:solidFill>
                  <a:srgbClr val="4F81BD">
                    <a:lumMod val="75000"/>
                  </a:srgbClr>
                </a:solidFill>
              </a:rPr>
              <a:t> en las expresiones</a:t>
            </a:r>
          </a:p>
          <a:p>
            <a:pPr lvl="1">
              <a:spcBef>
                <a:spcPct val="20000"/>
              </a:spcBef>
            </a:pPr>
            <a:r>
              <a:rPr lang="es-ES" sz="1400" dirty="0">
                <a:solidFill>
                  <a:prstClr val="black"/>
                </a:solidFill>
              </a:rPr>
              <a:t>	&lt;%</a:t>
            </a:r>
            <a:r>
              <a:rPr lang="es-ES" sz="1400" dirty="0" err="1">
                <a:solidFill>
                  <a:prstClr val="black"/>
                </a:solidFill>
              </a:rPr>
              <a:t>for</a:t>
            </a:r>
            <a:r>
              <a:rPr lang="es-ES" sz="1400" dirty="0">
                <a:solidFill>
                  <a:prstClr val="black"/>
                </a:solidFill>
              </a:rPr>
              <a:t>(</a:t>
            </a:r>
            <a:r>
              <a:rPr lang="es-ES" sz="1400" dirty="0" err="1">
                <a:solidFill>
                  <a:prstClr val="black"/>
                </a:solidFill>
              </a:rPr>
              <a:t>int</a:t>
            </a:r>
            <a:r>
              <a:rPr lang="es-ES" sz="1400" dirty="0">
                <a:solidFill>
                  <a:prstClr val="black"/>
                </a:solidFill>
              </a:rPr>
              <a:t> i=1;i&lt;=6;i++){ %&gt;</a:t>
            </a:r>
          </a:p>
          <a:p>
            <a:pPr marL="800100" lvl="2">
              <a:spcBef>
                <a:spcPct val="20000"/>
              </a:spcBef>
            </a:pPr>
            <a:r>
              <a:rPr lang="pt-BR" sz="1400" dirty="0">
                <a:solidFill>
                  <a:prstClr val="black"/>
                </a:solidFill>
              </a:rPr>
              <a:t>&lt;</a:t>
            </a:r>
            <a:r>
              <a:rPr lang="pt-BR" sz="1400" b="1" dirty="0">
                <a:solidFill>
                  <a:prstClr val="black"/>
                </a:solidFill>
              </a:rPr>
              <a:t>h&lt;%=i %&gt;&gt;</a:t>
            </a:r>
            <a:r>
              <a:rPr lang="pt-BR" sz="1400" b="1" dirty="0" err="1">
                <a:solidFill>
                  <a:prstClr val="black"/>
                </a:solidFill>
              </a:rPr>
              <a:t>Bienvenido</a:t>
            </a:r>
            <a:r>
              <a:rPr lang="pt-BR" sz="1400" b="1" dirty="0">
                <a:solidFill>
                  <a:prstClr val="black"/>
                </a:solidFill>
              </a:rPr>
              <a:t> a JSP&lt;/h&lt;%=i %&gt;&gt;</a:t>
            </a:r>
          </a:p>
          <a:p>
            <a:pPr marL="800100" lvl="2">
              <a:spcBef>
                <a:spcPct val="20000"/>
              </a:spcBef>
            </a:pPr>
            <a:r>
              <a:rPr lang="es-ES" sz="1400" dirty="0">
                <a:solidFill>
                  <a:prstClr val="black"/>
                </a:solidFill>
              </a:rPr>
              <a:t>&lt;!--  donde iba 1 se pone el i. No se concatena. Se pone = para volcar el valor de la variable--&gt;</a:t>
            </a:r>
          </a:p>
          <a:p>
            <a:pPr marL="800100" lvl="2">
              <a:spcBef>
                <a:spcPct val="20000"/>
              </a:spcBef>
            </a:pPr>
            <a:r>
              <a:rPr lang="es-ES" sz="1400" dirty="0">
                <a:solidFill>
                  <a:prstClr val="black"/>
                </a:solidFill>
              </a:rPr>
              <a:t>&lt;%}%&gt;</a:t>
            </a:r>
            <a:endParaRPr lang="es-ES" sz="2000" b="1" dirty="0">
              <a:solidFill>
                <a:srgbClr val="4F81BD">
                  <a:lumMod val="75000"/>
                </a:srgbClr>
              </a:solidFill>
            </a:endParaRPr>
          </a:p>
          <a:p>
            <a:pPr lvl="0">
              <a:spcBef>
                <a:spcPts val="672"/>
              </a:spcBef>
              <a:spcAft>
                <a:spcPts val="1344"/>
              </a:spcAft>
              <a:buFont typeface="Wingdings" pitchFamily="2" charset="2"/>
              <a:buChar char="Ø"/>
              <a:defRPr/>
            </a:pPr>
            <a:r>
              <a:rPr lang="es-ES" sz="2300" b="1" dirty="0">
                <a:solidFill>
                  <a:prstClr val="black"/>
                </a:solidFill>
              </a:rPr>
              <a:t>&lt;%</a:t>
            </a:r>
            <a:r>
              <a:rPr lang="es-ES" sz="2300" b="1" dirty="0">
                <a:solidFill>
                  <a:srgbClr val="FF0000"/>
                </a:solidFill>
              </a:rPr>
              <a:t>!</a:t>
            </a:r>
            <a:r>
              <a:rPr lang="es-ES" sz="2300" b="1" dirty="0">
                <a:solidFill>
                  <a:prstClr val="black"/>
                </a:solidFill>
              </a:rPr>
              <a:t>declaración%&gt;</a:t>
            </a:r>
          </a:p>
          <a:p>
            <a:pPr lvl="0">
              <a:spcBef>
                <a:spcPts val="672"/>
              </a:spcBef>
              <a:spcAft>
                <a:spcPts val="1344"/>
              </a:spcAft>
              <a:buFont typeface="Wingdings" pitchFamily="2" charset="2"/>
              <a:buChar char="Ø"/>
              <a:defRPr/>
            </a:pPr>
            <a:r>
              <a:rPr lang="es-ES" sz="2400" b="1" dirty="0">
                <a:solidFill>
                  <a:prstClr val="black"/>
                </a:solidFill>
              </a:rPr>
              <a:t>&lt;%--</a:t>
            </a:r>
            <a:r>
              <a:rPr lang="es-ES" sz="2400" b="1" dirty="0">
                <a:solidFill>
                  <a:srgbClr val="4F81BD">
                    <a:lumMod val="75000"/>
                  </a:srgbClr>
                </a:solidFill>
              </a:rPr>
              <a:t>comentario en JSP: para hacer comentarios que contengan java y </a:t>
            </a:r>
            <a:r>
              <a:rPr lang="es-ES" sz="2400" b="1" dirty="0" err="1">
                <a:solidFill>
                  <a:srgbClr val="4F81BD">
                    <a:lumMod val="75000"/>
                  </a:srgbClr>
                </a:solidFill>
              </a:rPr>
              <a:t>html</a:t>
            </a:r>
            <a:r>
              <a:rPr lang="es-ES" sz="2400" b="1" dirty="0">
                <a:solidFill>
                  <a:srgbClr val="4F81BD">
                    <a:lumMod val="75000"/>
                  </a:srgbClr>
                </a:solidFill>
              </a:rPr>
              <a:t> </a:t>
            </a:r>
            <a:r>
              <a:rPr lang="es-ES" sz="2400" b="1" dirty="0">
                <a:solidFill>
                  <a:prstClr val="black"/>
                </a:solidFill>
              </a:rPr>
              <a:t>--%&gt;</a:t>
            </a:r>
            <a:endParaRPr lang="es-ES" sz="24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08951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683568" y="404664"/>
            <a:ext cx="7776864" cy="40523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72"/>
              </a:spcBef>
              <a:spcAft>
                <a:spcPts val="1344"/>
              </a:spcAft>
              <a:buFont typeface="Wingdings" pitchFamily="2" charset="2"/>
              <a:buChar char="Ø"/>
              <a:defRPr/>
            </a:pPr>
            <a:r>
              <a:rPr lang="es-ES" sz="3200" b="1" dirty="0">
                <a:solidFill>
                  <a:schemeClr val="accent1">
                    <a:lumMod val="75000"/>
                  </a:schemeClr>
                </a:solidFill>
              </a:rPr>
              <a:t>Ventaja</a:t>
            </a:r>
            <a:r>
              <a:rPr lang="es-ES" sz="3200" b="1" dirty="0"/>
              <a:t> </a:t>
            </a:r>
            <a:r>
              <a:rPr lang="es-ES" sz="3200" b="1" dirty="0" err="1"/>
              <a:t>jsp</a:t>
            </a:r>
            <a:r>
              <a:rPr lang="es-ES" sz="3200" b="1" dirty="0"/>
              <a:t> </a:t>
            </a:r>
            <a:r>
              <a:rPr lang="es-ES" sz="3200" b="1" dirty="0">
                <a:solidFill>
                  <a:schemeClr val="accent1">
                    <a:lumMod val="75000"/>
                  </a:schemeClr>
                </a:solidFill>
              </a:rPr>
              <a:t>sobre el </a:t>
            </a:r>
            <a:r>
              <a:rPr lang="es-ES" sz="3200" b="1" dirty="0" err="1">
                <a:solidFill>
                  <a:schemeClr val="accent1">
                    <a:lumMod val="75000"/>
                  </a:schemeClr>
                </a:solidFill>
              </a:rPr>
              <a:t>servlet</a:t>
            </a:r>
            <a:r>
              <a:rPr lang="es-ES" sz="3200" b="1" dirty="0">
                <a:solidFill>
                  <a:schemeClr val="accent1">
                    <a:lumMod val="75000"/>
                  </a:schemeClr>
                </a:solidFill>
              </a:rPr>
              <a:t>: es más sencillo su escritura de </a:t>
            </a:r>
            <a:r>
              <a:rPr lang="es-ES" sz="3200" b="1" dirty="0" err="1"/>
              <a:t>html</a:t>
            </a:r>
            <a:r>
              <a:rPr lang="es-ES" sz="3200" b="1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es-ES" sz="3200" b="1" dirty="0"/>
              <a:t>Para pintar</a:t>
            </a:r>
            <a:r>
              <a:rPr lang="es-ES" sz="3200" b="1" dirty="0">
                <a:solidFill>
                  <a:schemeClr val="accent1">
                    <a:lumMod val="75000"/>
                  </a:schemeClr>
                </a:solidFill>
              </a:rPr>
              <a:t>, generar respuestas</a:t>
            </a:r>
          </a:p>
          <a:p>
            <a:pPr>
              <a:spcBef>
                <a:spcPts val="672"/>
              </a:spcBef>
              <a:spcAft>
                <a:spcPts val="1344"/>
              </a:spcAft>
              <a:buFont typeface="Wingdings" pitchFamily="2" charset="2"/>
              <a:buChar char="Ø"/>
              <a:defRPr/>
            </a:pPr>
            <a:r>
              <a:rPr lang="es-ES" sz="3200" b="1" dirty="0">
                <a:solidFill>
                  <a:schemeClr val="accent1">
                    <a:lumMod val="75000"/>
                  </a:schemeClr>
                </a:solidFill>
              </a:rPr>
              <a:t>Ventaja </a:t>
            </a:r>
            <a:r>
              <a:rPr lang="es-ES" sz="3200" b="1" dirty="0" err="1"/>
              <a:t>servlet</a:t>
            </a:r>
            <a:r>
              <a:rPr lang="es-ES" sz="3200" b="1" dirty="0">
                <a:solidFill>
                  <a:schemeClr val="accent1">
                    <a:lumMod val="75000"/>
                  </a:schemeClr>
                </a:solidFill>
              </a:rPr>
              <a:t>: escritura java </a:t>
            </a:r>
            <a:r>
              <a:rPr lang="es-ES" sz="3200" b="1" dirty="0" err="1">
                <a:solidFill>
                  <a:schemeClr val="accent1">
                    <a:lumMod val="75000"/>
                  </a:schemeClr>
                </a:solidFill>
              </a:rPr>
              <a:t>pq</a:t>
            </a:r>
            <a:r>
              <a:rPr lang="es-ES" sz="3200" b="1" dirty="0">
                <a:solidFill>
                  <a:schemeClr val="accent1">
                    <a:lumMod val="75000"/>
                  </a:schemeClr>
                </a:solidFill>
              </a:rPr>
              <a:t> es una clase, el lugar natural de java. Para recibir </a:t>
            </a:r>
            <a:r>
              <a:rPr lang="es-ES" sz="3200" b="1" dirty="0"/>
              <a:t>peticiones</a:t>
            </a:r>
          </a:p>
          <a:p>
            <a:pPr>
              <a:spcBef>
                <a:spcPts val="672"/>
              </a:spcBef>
              <a:spcAft>
                <a:spcPts val="1344"/>
              </a:spcAft>
              <a:buFont typeface="Wingdings" pitchFamily="2" charset="2"/>
              <a:buChar char="Ø"/>
              <a:defRPr/>
            </a:pPr>
            <a:endParaRPr lang="es-ES" sz="3200" b="1" dirty="0"/>
          </a:p>
        </p:txBody>
      </p:sp>
    </p:spTree>
    <p:extLst>
      <p:ext uri="{BB962C8B-B14F-4D97-AF65-F5344CB8AC3E}">
        <p14:creationId xmlns:p14="http://schemas.microsoft.com/office/powerpoint/2010/main" val="3502662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s-ES" b="1" dirty="0">
                <a:solidFill>
                  <a:schemeClr val="accent1"/>
                </a:solidFill>
              </a:rPr>
              <a:t>Botón </a:t>
            </a:r>
            <a:r>
              <a:rPr lang="es-ES" b="1" dirty="0" err="1">
                <a:solidFill>
                  <a:schemeClr val="accent1"/>
                </a:solidFill>
              </a:rPr>
              <a:t>derecho</a:t>
            </a:r>
            <a:r>
              <a:rPr lang="es-ES" b="1" dirty="0" err="1">
                <a:solidFill>
                  <a:schemeClr val="accent1"/>
                </a:solidFill>
                <a:sym typeface="Wingdings" panose="05000000000000000000" pitchFamily="2" charset="2"/>
              </a:rPr>
              <a:t>New</a:t>
            </a:r>
            <a:r>
              <a:rPr lang="es-ES" b="1" dirty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es-ES" b="1" dirty="0" err="1">
                <a:solidFill>
                  <a:schemeClr val="accent1"/>
                </a:solidFill>
                <a:sym typeface="Wingdings" panose="05000000000000000000" pitchFamily="2" charset="2"/>
              </a:rPr>
              <a:t>WebDynamic</a:t>
            </a:r>
            <a:r>
              <a:rPr lang="es-ES" b="1" dirty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es-ES" b="1" dirty="0" err="1">
                <a:solidFill>
                  <a:schemeClr val="accent1"/>
                </a:solidFill>
                <a:sym typeface="Wingdings" panose="05000000000000000000" pitchFamily="2" charset="2"/>
              </a:rPr>
              <a:t>webProject</a:t>
            </a:r>
            <a:endParaRPr lang="es-ES" b="1" dirty="0">
              <a:solidFill>
                <a:schemeClr val="accent1"/>
              </a:solidFill>
              <a:sym typeface="Wingdings" panose="05000000000000000000" pitchFamily="2" charset="2"/>
            </a:endParaRPr>
          </a:p>
          <a:p>
            <a:r>
              <a:rPr lang="es-ES" b="1" dirty="0">
                <a:solidFill>
                  <a:schemeClr val="accent1"/>
                </a:solidFill>
                <a:sym typeface="Wingdings" panose="05000000000000000000" pitchFamily="2" charset="2"/>
              </a:rPr>
              <a:t>Botón </a:t>
            </a:r>
            <a:r>
              <a:rPr lang="es-ES" b="1" dirty="0" err="1">
                <a:solidFill>
                  <a:schemeClr val="accent1"/>
                </a:solidFill>
                <a:sym typeface="Wingdings" panose="05000000000000000000" pitchFamily="2" charset="2"/>
              </a:rPr>
              <a:t>derecho</a:t>
            </a:r>
            <a:r>
              <a:rPr lang="es-ES" b="1" dirty="0" err="1">
                <a:solidFill>
                  <a:srgbClr val="FF0000"/>
                </a:solidFill>
                <a:sym typeface="Wingdings" panose="05000000000000000000" pitchFamily="2" charset="2"/>
              </a:rPr>
              <a:t>JSP</a:t>
            </a:r>
            <a:r>
              <a:rPr lang="es-ES" b="1" dirty="0">
                <a:solidFill>
                  <a:srgbClr val="FF0000"/>
                </a:solidFill>
                <a:sym typeface="Wingdings" panose="05000000000000000000" pitchFamily="2" charset="2"/>
              </a:rPr>
              <a:t> file </a:t>
            </a:r>
            <a:r>
              <a:rPr lang="es-ES" b="1" dirty="0">
                <a:solidFill>
                  <a:schemeClr val="accent1"/>
                </a:solidFill>
                <a:sym typeface="Wingdings" panose="05000000000000000000" pitchFamily="2" charset="2"/>
              </a:rPr>
              <a:t>(en minúsculas, no es una clase)</a:t>
            </a:r>
            <a:r>
              <a:rPr lang="es-ES" b="1" dirty="0" err="1">
                <a:solidFill>
                  <a:schemeClr val="accent1"/>
                </a:solidFill>
                <a:sym typeface="Wingdings" panose="05000000000000000000" pitchFamily="2" charset="2"/>
              </a:rPr>
              <a:t>Next</a:t>
            </a:r>
            <a:r>
              <a:rPr lang="es-ES" b="1" dirty="0">
                <a:solidFill>
                  <a:schemeClr val="accent1"/>
                </a:solidFill>
                <a:sym typeface="Wingdings" panose="05000000000000000000" pitchFamily="2" charset="2"/>
              </a:rPr>
              <a:t>: </a:t>
            </a:r>
            <a:r>
              <a:rPr lang="es-ES" b="1" dirty="0">
                <a:solidFill>
                  <a:srgbClr val="FF0000"/>
                </a:solidFill>
                <a:sym typeface="Wingdings" panose="05000000000000000000" pitchFamily="2" charset="2"/>
              </a:rPr>
              <a:t>dejar formato html5 por </a:t>
            </a:r>
            <a:r>
              <a:rPr lang="es-ES" b="1" dirty="0" err="1">
                <a:solidFill>
                  <a:srgbClr val="FF0000"/>
                </a:solidFill>
                <a:sym typeface="Wingdings" panose="05000000000000000000" pitchFamily="2" charset="2"/>
              </a:rPr>
              <a:t>defecto</a:t>
            </a:r>
            <a:r>
              <a:rPr lang="es-ES" b="1" dirty="0" err="1">
                <a:solidFill>
                  <a:schemeClr val="accent1"/>
                </a:solidFill>
                <a:sym typeface="Wingdings" panose="05000000000000000000" pitchFamily="2" charset="2"/>
              </a:rPr>
              <a:t>Finish</a:t>
            </a:r>
            <a:endParaRPr lang="es-ES" b="1" dirty="0">
              <a:solidFill>
                <a:schemeClr val="accent1"/>
              </a:solidFill>
              <a:sym typeface="Wingdings" panose="05000000000000000000" pitchFamily="2" charset="2"/>
            </a:endParaRPr>
          </a:p>
          <a:p>
            <a:pPr marL="800100" lvl="2" indent="0">
              <a:buNone/>
            </a:pPr>
            <a:r>
              <a:rPr lang="fr-FR" dirty="0"/>
              <a:t>&lt;%@ page </a:t>
            </a:r>
            <a:r>
              <a:rPr lang="fr-FR" dirty="0" err="1"/>
              <a:t>language</a:t>
            </a:r>
            <a:r>
              <a:rPr lang="fr-FR" dirty="0"/>
              <a:t>=</a:t>
            </a:r>
            <a:r>
              <a:rPr lang="fr-FR" i="1" dirty="0"/>
              <a:t>"java" </a:t>
            </a:r>
            <a:r>
              <a:rPr lang="fr-FR" i="1" dirty="0" err="1"/>
              <a:t>contentType</a:t>
            </a:r>
            <a:r>
              <a:rPr lang="fr-FR" i="1" dirty="0"/>
              <a:t>="</a:t>
            </a:r>
            <a:r>
              <a:rPr lang="fr-FR" i="1" dirty="0" err="1"/>
              <a:t>text</a:t>
            </a:r>
            <a:r>
              <a:rPr lang="fr-FR" i="1" dirty="0"/>
              <a:t>/html; </a:t>
            </a:r>
            <a:r>
              <a:rPr lang="fr-FR" i="1" dirty="0" err="1"/>
              <a:t>charset</a:t>
            </a:r>
            <a:r>
              <a:rPr lang="fr-FR" i="1" dirty="0"/>
              <a:t>=ISO-8859-1"</a:t>
            </a:r>
          </a:p>
          <a:p>
            <a:pPr marL="800100" lvl="2" indent="0">
              <a:buNone/>
            </a:pPr>
            <a:r>
              <a:rPr lang="es-ES" dirty="0"/>
              <a:t>    </a:t>
            </a:r>
            <a:r>
              <a:rPr lang="es-ES" dirty="0" err="1"/>
              <a:t>pageEncoding</a:t>
            </a:r>
            <a:r>
              <a:rPr lang="es-ES" dirty="0"/>
              <a:t>=</a:t>
            </a:r>
            <a:r>
              <a:rPr lang="es-ES" i="1" dirty="0"/>
              <a:t>"ISO-8859-1"%&gt;</a:t>
            </a:r>
          </a:p>
          <a:p>
            <a:pPr marL="800100" lvl="2" indent="0">
              <a:buNone/>
            </a:pPr>
            <a:r>
              <a:rPr lang="es-ES" dirty="0"/>
              <a:t>&lt;!DOCTYPE </a:t>
            </a:r>
            <a:r>
              <a:rPr lang="es-ES" dirty="0" err="1"/>
              <a:t>html</a:t>
            </a:r>
            <a:r>
              <a:rPr lang="es-ES" dirty="0"/>
              <a:t>&gt;</a:t>
            </a:r>
          </a:p>
          <a:p>
            <a:pPr marL="800100" lvl="2" indent="0">
              <a:buNone/>
            </a:pPr>
            <a:r>
              <a:rPr lang="es-ES" dirty="0"/>
              <a:t>&lt;</a:t>
            </a:r>
            <a:r>
              <a:rPr lang="es-ES" dirty="0" err="1"/>
              <a:t>html</a:t>
            </a:r>
            <a:r>
              <a:rPr lang="es-ES" dirty="0"/>
              <a:t>&gt;</a:t>
            </a:r>
          </a:p>
          <a:p>
            <a:pPr marL="800100" lvl="2" indent="0">
              <a:buNone/>
            </a:pPr>
            <a:r>
              <a:rPr lang="es-ES" dirty="0"/>
              <a:t>&lt;head&gt;</a:t>
            </a:r>
          </a:p>
          <a:p>
            <a:pPr marL="800100" lvl="2" indent="0">
              <a:buNone/>
            </a:pPr>
            <a:r>
              <a:rPr lang="es-ES" dirty="0"/>
              <a:t>&lt;meta </a:t>
            </a:r>
            <a:r>
              <a:rPr lang="es-ES" dirty="0" err="1"/>
              <a:t>charset</a:t>
            </a:r>
            <a:r>
              <a:rPr lang="es-ES" dirty="0"/>
              <a:t>=</a:t>
            </a:r>
            <a:r>
              <a:rPr lang="es-ES" i="1" dirty="0"/>
              <a:t>"ISO-8859-1"&gt;</a:t>
            </a:r>
          </a:p>
          <a:p>
            <a:pPr marL="800100" lvl="2" indent="0">
              <a:buNone/>
            </a:pPr>
            <a:r>
              <a:rPr lang="es-ES" dirty="0"/>
              <a:t>&lt;</a:t>
            </a:r>
            <a:r>
              <a:rPr lang="es-ES" dirty="0" err="1"/>
              <a:t>title</a:t>
            </a:r>
            <a:r>
              <a:rPr lang="es-ES" dirty="0"/>
              <a:t>&gt;</a:t>
            </a:r>
            <a:r>
              <a:rPr lang="es-ES" dirty="0" err="1"/>
              <a:t>Insert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 </a:t>
            </a:r>
            <a:r>
              <a:rPr lang="es-ES" dirty="0" err="1"/>
              <a:t>here</a:t>
            </a:r>
            <a:r>
              <a:rPr lang="es-ES" dirty="0"/>
              <a:t>&lt;/</a:t>
            </a:r>
            <a:r>
              <a:rPr lang="es-ES" dirty="0" err="1"/>
              <a:t>title</a:t>
            </a:r>
            <a:r>
              <a:rPr lang="es-ES" dirty="0"/>
              <a:t>&gt;</a:t>
            </a:r>
          </a:p>
          <a:p>
            <a:pPr marL="800100" lvl="2" indent="0">
              <a:buNone/>
            </a:pPr>
            <a:r>
              <a:rPr lang="es-ES" dirty="0"/>
              <a:t>&lt;/head&gt;</a:t>
            </a:r>
          </a:p>
          <a:p>
            <a:pPr marL="800100" lvl="2" indent="0">
              <a:buNone/>
            </a:pPr>
            <a:r>
              <a:rPr lang="es-ES" dirty="0"/>
              <a:t>&lt;</a:t>
            </a:r>
            <a:r>
              <a:rPr lang="es-ES" dirty="0" err="1"/>
              <a:t>body</a:t>
            </a:r>
            <a:r>
              <a:rPr lang="es-ES" dirty="0"/>
              <a:t>&gt;</a:t>
            </a:r>
          </a:p>
          <a:p>
            <a:pPr marL="800100" lvl="2" indent="0">
              <a:buNone/>
            </a:pPr>
            <a:endParaRPr lang="es-ES" dirty="0"/>
          </a:p>
          <a:p>
            <a:pPr marL="800100" lvl="2" indent="0">
              <a:buNone/>
            </a:pPr>
            <a:r>
              <a:rPr lang="es-ES" dirty="0"/>
              <a:t>&lt;/</a:t>
            </a:r>
            <a:r>
              <a:rPr lang="es-ES" dirty="0" err="1"/>
              <a:t>body</a:t>
            </a:r>
            <a:r>
              <a:rPr lang="es-ES" dirty="0"/>
              <a:t>&gt;</a:t>
            </a:r>
          </a:p>
          <a:p>
            <a:pPr marL="800100" lvl="2" indent="0">
              <a:buNone/>
            </a:pPr>
            <a:r>
              <a:rPr lang="es-ES" dirty="0"/>
              <a:t>&lt;/</a:t>
            </a:r>
            <a:r>
              <a:rPr lang="es-ES" dirty="0" err="1"/>
              <a:t>html</a:t>
            </a:r>
            <a:r>
              <a:rPr lang="es-ES" dirty="0"/>
              <a:t>&gt;</a:t>
            </a:r>
          </a:p>
        </p:txBody>
      </p:sp>
      <p:sp>
        <p:nvSpPr>
          <p:cNvPr id="4" name="1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102404" tIns="51202" rIns="102404" bIns="51202">
            <a:normAutofit/>
          </a:bodyPr>
          <a:lstStyle/>
          <a:p>
            <a:pPr algn="l" defTabSz="1024040">
              <a:defRPr/>
            </a:pPr>
            <a:r>
              <a:rPr lang="es-ES" sz="2800" b="1" u="sng" dirty="0"/>
              <a:t>Ejercicio_08_Página JSP</a:t>
            </a:r>
            <a:endParaRPr lang="es-ES" sz="2800" b="1" u="sng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107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548680"/>
            <a:ext cx="8229600" cy="4525963"/>
          </a:xfrm>
        </p:spPr>
        <p:txBody>
          <a:bodyPr>
            <a:normAutofit/>
          </a:bodyPr>
          <a:lstStyle/>
          <a:p>
            <a:pPr marL="800100" lvl="2" indent="0">
              <a:buNone/>
            </a:pPr>
            <a:r>
              <a:rPr lang="es-ES" sz="2000" dirty="0"/>
              <a:t>&lt;%</a:t>
            </a:r>
            <a:r>
              <a:rPr lang="es-ES" sz="2000" dirty="0" err="1"/>
              <a:t>for</a:t>
            </a:r>
            <a:r>
              <a:rPr lang="es-ES" sz="2000" dirty="0"/>
              <a:t>(</a:t>
            </a:r>
            <a:r>
              <a:rPr lang="es-ES" sz="2000" dirty="0" err="1"/>
              <a:t>int</a:t>
            </a:r>
            <a:r>
              <a:rPr lang="es-ES" sz="2000" dirty="0"/>
              <a:t> i=1;i&lt;=6;i++){ %&gt; </a:t>
            </a:r>
            <a:r>
              <a:rPr lang="es-ES" sz="2000" b="1" dirty="0">
                <a:solidFill>
                  <a:schemeClr val="accent1"/>
                </a:solidFill>
              </a:rPr>
              <a:t>//Scriptlet</a:t>
            </a:r>
          </a:p>
          <a:p>
            <a:pPr marL="800100" lvl="2" indent="0">
              <a:buNone/>
            </a:pPr>
            <a:r>
              <a:rPr lang="es-ES" sz="2000" dirty="0"/>
              <a:t>&lt;</a:t>
            </a:r>
            <a:r>
              <a:rPr lang="es-ES" sz="2000" b="1" dirty="0"/>
              <a:t>h1&gt;Bienvenido a JSP&lt;/h1&gt;</a:t>
            </a:r>
          </a:p>
          <a:p>
            <a:pPr marL="800100" lvl="2" indent="0">
              <a:buNone/>
            </a:pPr>
            <a:r>
              <a:rPr lang="es-ES" sz="2000" dirty="0"/>
              <a:t>&lt;%}%&gt; </a:t>
            </a:r>
            <a:r>
              <a:rPr lang="es-ES" sz="2000" b="1" dirty="0">
                <a:solidFill>
                  <a:schemeClr val="accent1"/>
                </a:solidFill>
              </a:rPr>
              <a:t>//Scriptlet</a:t>
            </a:r>
          </a:p>
          <a:p>
            <a:pPr marL="400050" lvl="1" indent="0">
              <a:buNone/>
            </a:pPr>
            <a:endParaRPr lang="es-ES" sz="2400" b="1" dirty="0">
              <a:solidFill>
                <a:schemeClr val="accent1"/>
              </a:solidFill>
            </a:endParaRPr>
          </a:p>
          <a:p>
            <a:pPr marL="457200" indent="-457200"/>
            <a:r>
              <a:rPr lang="es-ES" sz="2400" b="1" dirty="0">
                <a:solidFill>
                  <a:schemeClr val="accent1"/>
                </a:solidFill>
              </a:rPr>
              <a:t>Botón derecho </a:t>
            </a:r>
            <a:r>
              <a:rPr lang="es-ES" sz="2400" b="1" i="1" dirty="0">
                <a:solidFill>
                  <a:schemeClr val="accent1"/>
                </a:solidFill>
              </a:rPr>
              <a:t>run as </a:t>
            </a:r>
            <a:r>
              <a:rPr lang="es-ES" sz="2400" b="1" dirty="0">
                <a:solidFill>
                  <a:schemeClr val="accent1"/>
                </a:solidFill>
              </a:rPr>
              <a:t>sobre </a:t>
            </a:r>
            <a:r>
              <a:rPr lang="es-ES" sz="2400" b="1" dirty="0" err="1">
                <a:solidFill>
                  <a:schemeClr val="accent1"/>
                </a:solidFill>
              </a:rPr>
              <a:t>saludo.jsp</a:t>
            </a:r>
            <a:endParaRPr lang="es-ES" sz="2400" b="1" dirty="0">
              <a:solidFill>
                <a:schemeClr val="accent1"/>
              </a:solidFill>
            </a:endParaRPr>
          </a:p>
          <a:p>
            <a:pPr marL="457200" indent="-457200"/>
            <a:r>
              <a:rPr lang="es-ES" sz="2400" b="1" dirty="0">
                <a:solidFill>
                  <a:schemeClr val="accent1"/>
                </a:solidFill>
              </a:rPr>
              <a:t>La dirección que sale en el navegador es el nombre de archivo</a:t>
            </a:r>
          </a:p>
          <a:p>
            <a:pPr marL="400050" lvl="1" indent="0">
              <a:buNone/>
            </a:pPr>
            <a:r>
              <a:rPr lang="es-ES" sz="2400" dirty="0">
                <a:hlinkClick r:id="rId2"/>
              </a:rPr>
              <a:t>http://localhost:8080/08_ejemplo_jsp/saludo.jsp</a:t>
            </a:r>
            <a:endParaRPr lang="es-ES" sz="2400" dirty="0"/>
          </a:p>
          <a:p>
            <a:pPr lvl="1"/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699250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706090"/>
          </a:xfrm>
        </p:spPr>
        <p:txBody>
          <a:bodyPr>
            <a:normAutofit/>
          </a:bodyPr>
          <a:lstStyle/>
          <a:p>
            <a:pPr algn="l"/>
            <a:r>
              <a:rPr lang="es-ES" sz="2800" b="1" u="sng" dirty="0">
                <a:solidFill>
                  <a:schemeClr val="accent1">
                    <a:lumMod val="75000"/>
                  </a:schemeClr>
                </a:solidFill>
              </a:rPr>
              <a:t>Objetos implícitos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553062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ES" sz="1800" b="1" dirty="0">
                <a:solidFill>
                  <a:schemeClr val="accent1">
                    <a:lumMod val="75000"/>
                  </a:schemeClr>
                </a:solidFill>
              </a:rPr>
              <a:t>Objetos que ya están creados. Permite usar métodos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1800" b="1" dirty="0" err="1">
                <a:solidFill>
                  <a:schemeClr val="accent1">
                    <a:lumMod val="75000"/>
                  </a:schemeClr>
                </a:solidFill>
              </a:rPr>
              <a:t>Request</a:t>
            </a:r>
            <a:endParaRPr lang="es-ES" sz="18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1800" b="1" dirty="0">
                <a:solidFill>
                  <a:schemeClr val="accent1">
                    <a:lumMod val="75000"/>
                  </a:schemeClr>
                </a:solidFill>
              </a:rPr>
              <a:t>Response: se usa poco </a:t>
            </a:r>
            <a:r>
              <a:rPr lang="es-ES" sz="1800" b="1" dirty="0" err="1">
                <a:solidFill>
                  <a:schemeClr val="accent1">
                    <a:lumMod val="75000"/>
                  </a:schemeClr>
                </a:solidFill>
              </a:rPr>
              <a:t>pq</a:t>
            </a:r>
            <a:r>
              <a:rPr lang="es-ES" sz="1800" b="1" dirty="0">
                <a:solidFill>
                  <a:schemeClr val="accent1">
                    <a:lumMod val="75000"/>
                  </a:schemeClr>
                </a:solidFill>
              </a:rPr>
              <a:t> se pone &lt;%=i%&gt;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1800" b="1" dirty="0" err="1">
                <a:solidFill>
                  <a:schemeClr val="accent1">
                    <a:lumMod val="75000"/>
                  </a:schemeClr>
                </a:solidFill>
              </a:rPr>
              <a:t>Session</a:t>
            </a:r>
            <a:endParaRPr lang="es-ES" sz="18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1800" b="1" dirty="0" err="1">
                <a:solidFill>
                  <a:schemeClr val="accent1">
                    <a:lumMod val="75000"/>
                  </a:schemeClr>
                </a:solidFill>
              </a:rPr>
              <a:t>Application</a:t>
            </a:r>
            <a:endParaRPr lang="es-ES" sz="18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1800" b="1" dirty="0">
                <a:solidFill>
                  <a:schemeClr val="accent1">
                    <a:lumMod val="75000"/>
                  </a:schemeClr>
                </a:solidFill>
              </a:rPr>
              <a:t>Objeto Descripción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1800" b="1" dirty="0" err="1">
                <a:solidFill>
                  <a:schemeClr val="accent1">
                    <a:lumMod val="75000"/>
                  </a:schemeClr>
                </a:solidFill>
              </a:rPr>
              <a:t>request</a:t>
            </a:r>
            <a:r>
              <a:rPr lang="es-ES" sz="1800" b="1" dirty="0">
                <a:solidFill>
                  <a:schemeClr val="accent1">
                    <a:lumMod val="75000"/>
                  </a:schemeClr>
                </a:solidFill>
              </a:rPr>
              <a:t> El objeto </a:t>
            </a:r>
            <a:r>
              <a:rPr lang="es-ES" sz="1800" b="1" dirty="0" err="1">
                <a:solidFill>
                  <a:schemeClr val="accent1">
                    <a:lumMod val="75000"/>
                  </a:schemeClr>
                </a:solidFill>
              </a:rPr>
              <a:t>HttpServletRequest</a:t>
            </a:r>
            <a:r>
              <a:rPr lang="es-ES" sz="1800" b="1" dirty="0">
                <a:solidFill>
                  <a:schemeClr val="accent1">
                    <a:lumMod val="75000"/>
                  </a:schemeClr>
                </a:solidFill>
              </a:rPr>
              <a:t> asociado a la solicitud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1800" b="1" dirty="0">
                <a:solidFill>
                  <a:schemeClr val="accent1">
                    <a:lumMod val="75000"/>
                  </a:schemeClr>
                </a:solidFill>
              </a:rPr>
              <a:t>response El objeto </a:t>
            </a:r>
            <a:r>
              <a:rPr lang="es-ES" sz="1800" b="1" dirty="0" err="1">
                <a:solidFill>
                  <a:schemeClr val="accent1">
                    <a:lumMod val="75000"/>
                  </a:schemeClr>
                </a:solidFill>
              </a:rPr>
              <a:t>HttpServletResponse</a:t>
            </a:r>
            <a:r>
              <a:rPr lang="es-ES" sz="1800" b="1" dirty="0">
                <a:solidFill>
                  <a:schemeClr val="accent1">
                    <a:lumMod val="75000"/>
                  </a:schemeClr>
                </a:solidFill>
              </a:rPr>
              <a:t> asociado a la respuesta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1800" b="1" dirty="0" err="1">
                <a:solidFill>
                  <a:schemeClr val="accent1">
                    <a:lumMod val="75000"/>
                  </a:schemeClr>
                </a:solidFill>
              </a:rPr>
              <a:t>out</a:t>
            </a:r>
            <a:r>
              <a:rPr lang="es-ES" sz="1800" b="1" dirty="0">
                <a:solidFill>
                  <a:schemeClr val="accent1">
                    <a:lumMod val="75000"/>
                  </a:schemeClr>
                </a:solidFill>
              </a:rPr>
              <a:t> El objeto </a:t>
            </a:r>
            <a:r>
              <a:rPr lang="es-ES" sz="1800" b="1" dirty="0" err="1">
                <a:solidFill>
                  <a:schemeClr val="accent1">
                    <a:lumMod val="75000"/>
                  </a:schemeClr>
                </a:solidFill>
              </a:rPr>
              <a:t>JspWriter</a:t>
            </a:r>
            <a:r>
              <a:rPr lang="es-ES" sz="1800" b="1" dirty="0">
                <a:solidFill>
                  <a:schemeClr val="accent1">
                    <a:lumMod val="75000"/>
                  </a:schemeClr>
                </a:solidFill>
              </a:rPr>
              <a:t> asociado al flujo de salida de la respuesta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1800" b="1" dirty="0" err="1">
                <a:solidFill>
                  <a:schemeClr val="accent1">
                    <a:lumMod val="75000"/>
                  </a:schemeClr>
                </a:solidFill>
              </a:rPr>
              <a:t>session</a:t>
            </a:r>
            <a:r>
              <a:rPr lang="es-ES" sz="1800" b="1" dirty="0">
                <a:solidFill>
                  <a:schemeClr val="accent1">
                    <a:lumMod val="75000"/>
                  </a:schemeClr>
                </a:solidFill>
              </a:rPr>
              <a:t> El objeto </a:t>
            </a:r>
            <a:r>
              <a:rPr lang="es-ES" sz="1800" b="1" dirty="0" err="1">
                <a:solidFill>
                  <a:schemeClr val="accent1">
                    <a:lumMod val="75000"/>
                  </a:schemeClr>
                </a:solidFill>
              </a:rPr>
              <a:t>HttpSession</a:t>
            </a:r>
            <a:r>
              <a:rPr lang="es-ES" sz="1800" b="1" dirty="0">
                <a:solidFill>
                  <a:schemeClr val="accent1">
                    <a:lumMod val="75000"/>
                  </a:schemeClr>
                </a:solidFill>
              </a:rPr>
              <a:t> asociado a la sesión del usuario de la solicitud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1800" b="1" dirty="0" err="1">
                <a:solidFill>
                  <a:schemeClr val="accent1">
                    <a:lumMod val="75000"/>
                  </a:schemeClr>
                </a:solidFill>
              </a:rPr>
              <a:t>application</a:t>
            </a:r>
            <a:r>
              <a:rPr lang="es-ES" sz="1800" b="1" dirty="0">
                <a:solidFill>
                  <a:schemeClr val="accent1">
                    <a:lumMod val="75000"/>
                  </a:schemeClr>
                </a:solidFill>
              </a:rPr>
              <a:t> El objeto </a:t>
            </a:r>
            <a:r>
              <a:rPr lang="es-ES" sz="1800" b="1" dirty="0" err="1">
                <a:solidFill>
                  <a:schemeClr val="accent1">
                    <a:lumMod val="75000"/>
                  </a:schemeClr>
                </a:solidFill>
              </a:rPr>
              <a:t>ServletContext</a:t>
            </a:r>
            <a:r>
              <a:rPr lang="es-ES" sz="1800" b="1" dirty="0">
                <a:solidFill>
                  <a:schemeClr val="accent1">
                    <a:lumMod val="75000"/>
                  </a:schemeClr>
                </a:solidFill>
              </a:rPr>
              <a:t> para la aplicación web </a:t>
            </a:r>
            <a:r>
              <a:rPr lang="es-ES" sz="1800" b="1" dirty="0" err="1">
                <a:solidFill>
                  <a:schemeClr val="accent1">
                    <a:lumMod val="75000"/>
                  </a:schemeClr>
                </a:solidFill>
              </a:rPr>
              <a:t>config</a:t>
            </a:r>
            <a:r>
              <a:rPr lang="es-ES" sz="1800" b="1" dirty="0">
                <a:solidFill>
                  <a:schemeClr val="accent1">
                    <a:lumMod val="75000"/>
                  </a:schemeClr>
                </a:solidFill>
              </a:rPr>
              <a:t> El objeto </a:t>
            </a:r>
            <a:r>
              <a:rPr lang="es-ES" sz="1800" b="1" dirty="0" err="1">
                <a:solidFill>
                  <a:schemeClr val="accent1">
                    <a:lumMod val="75000"/>
                  </a:schemeClr>
                </a:solidFill>
              </a:rPr>
              <a:t>ServletConfig</a:t>
            </a:r>
            <a:r>
              <a:rPr lang="es-ES" sz="1800" b="1" dirty="0">
                <a:solidFill>
                  <a:schemeClr val="accent1">
                    <a:lumMod val="75000"/>
                  </a:schemeClr>
                </a:solidFill>
              </a:rPr>
              <a:t> asociado al </a:t>
            </a:r>
            <a:r>
              <a:rPr lang="es-ES" sz="1800" b="1" dirty="0" err="1">
                <a:solidFill>
                  <a:schemeClr val="accent1">
                    <a:lumMod val="75000"/>
                  </a:schemeClr>
                </a:solidFill>
              </a:rPr>
              <a:t>servlet</a:t>
            </a:r>
            <a:r>
              <a:rPr lang="es-ES" sz="1800" b="1" dirty="0">
                <a:solidFill>
                  <a:schemeClr val="accent1">
                    <a:lumMod val="75000"/>
                  </a:schemeClr>
                </a:solidFill>
              </a:rPr>
              <a:t> para esta página </a:t>
            </a:r>
            <a:r>
              <a:rPr lang="es-ES" sz="1800" b="1" dirty="0" err="1">
                <a:solidFill>
                  <a:schemeClr val="accent1">
                    <a:lumMod val="75000"/>
                  </a:schemeClr>
                </a:solidFill>
              </a:rPr>
              <a:t>jsp</a:t>
            </a:r>
            <a:endParaRPr lang="es-ES" sz="18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1800" b="1" dirty="0" err="1">
                <a:solidFill>
                  <a:schemeClr val="accent1">
                    <a:lumMod val="75000"/>
                  </a:schemeClr>
                </a:solidFill>
              </a:rPr>
              <a:t>pageContext</a:t>
            </a:r>
            <a:r>
              <a:rPr lang="es-ES" sz="1800" b="1" dirty="0">
                <a:solidFill>
                  <a:schemeClr val="accent1">
                    <a:lumMod val="75000"/>
                  </a:schemeClr>
                </a:solidFill>
              </a:rPr>
              <a:t> El objeto </a:t>
            </a:r>
            <a:r>
              <a:rPr lang="es-ES" sz="1800" b="1" dirty="0" err="1">
                <a:solidFill>
                  <a:schemeClr val="accent1">
                    <a:lumMod val="75000"/>
                  </a:schemeClr>
                </a:solidFill>
              </a:rPr>
              <a:t>pageContext</a:t>
            </a:r>
            <a:r>
              <a:rPr lang="es-ES" sz="1800" b="1" dirty="0">
                <a:solidFill>
                  <a:schemeClr val="accent1">
                    <a:lumMod val="75000"/>
                  </a:schemeClr>
                </a:solidFill>
              </a:rPr>
              <a:t> que encapsula el entorno de una sola solicitud para esta página JSP. Es toda la página </a:t>
            </a:r>
            <a:r>
              <a:rPr lang="es-ES" sz="1800" b="1" dirty="0" err="1">
                <a:solidFill>
                  <a:schemeClr val="accent1">
                    <a:lumMod val="75000"/>
                  </a:schemeClr>
                </a:solidFill>
              </a:rPr>
              <a:t>jsp</a:t>
            </a:r>
            <a:r>
              <a:rPr lang="es-ES" sz="18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1800" b="1" dirty="0"/>
              <a:t>page </a:t>
            </a:r>
            <a:r>
              <a:rPr lang="es-ES" sz="1800" b="1" dirty="0">
                <a:solidFill>
                  <a:schemeClr val="accent1">
                    <a:lumMod val="75000"/>
                  </a:schemeClr>
                </a:solidFill>
              </a:rPr>
              <a:t>Equivale a </a:t>
            </a:r>
            <a:r>
              <a:rPr lang="es-ES" sz="1800" b="1" dirty="0" err="1">
                <a:solidFill>
                  <a:schemeClr val="accent1">
                    <a:lumMod val="75000"/>
                  </a:schemeClr>
                </a:solidFill>
              </a:rPr>
              <a:t>this</a:t>
            </a:r>
            <a:r>
              <a:rPr lang="es-ES" sz="1800" b="1" dirty="0">
                <a:solidFill>
                  <a:schemeClr val="accent1">
                    <a:lumMod val="75000"/>
                  </a:schemeClr>
                </a:solidFill>
              </a:rPr>
              <a:t> en lenguaje java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1800" b="1" dirty="0" err="1">
                <a:solidFill>
                  <a:schemeClr val="accent1">
                    <a:lumMod val="75000"/>
                  </a:schemeClr>
                </a:solidFill>
              </a:rPr>
              <a:t>exception</a:t>
            </a:r>
            <a:r>
              <a:rPr lang="es-ES" sz="1800" b="1" dirty="0">
                <a:solidFill>
                  <a:schemeClr val="accent1">
                    <a:lumMod val="75000"/>
                  </a:schemeClr>
                </a:solidFill>
              </a:rPr>
              <a:t> El objeto </a:t>
            </a:r>
            <a:r>
              <a:rPr lang="es-ES" sz="1800" b="1" dirty="0" err="1">
                <a:solidFill>
                  <a:schemeClr val="accent1">
                    <a:lumMod val="75000"/>
                  </a:schemeClr>
                </a:solidFill>
              </a:rPr>
              <a:t>Throwable</a:t>
            </a:r>
            <a:r>
              <a:rPr lang="es-ES" sz="1800" b="1" dirty="0">
                <a:solidFill>
                  <a:schemeClr val="accent1">
                    <a:lumMod val="75000"/>
                  </a:schemeClr>
                </a:solidFill>
              </a:rPr>
              <a:t> generado por otra página de </a:t>
            </a:r>
            <a:r>
              <a:rPr lang="es-ES" sz="1800" b="1" dirty="0" err="1">
                <a:solidFill>
                  <a:schemeClr val="accent1">
                    <a:lumMod val="75000"/>
                  </a:schemeClr>
                </a:solidFill>
              </a:rPr>
              <a:t>jsp</a:t>
            </a:r>
            <a:r>
              <a:rPr lang="es-ES" sz="1800" b="1" dirty="0">
                <a:solidFill>
                  <a:schemeClr val="accent1">
                    <a:lumMod val="75000"/>
                  </a:schemeClr>
                </a:solidFill>
              </a:rPr>
              <a:t>. Sólo está disponible en una página de error de </a:t>
            </a:r>
            <a:r>
              <a:rPr lang="es-ES" sz="1800" b="1" dirty="0" err="1">
                <a:solidFill>
                  <a:schemeClr val="accent1">
                    <a:lumMod val="75000"/>
                  </a:schemeClr>
                </a:solidFill>
              </a:rPr>
              <a:t>jsp</a:t>
            </a:r>
            <a:r>
              <a:rPr lang="es-ES" sz="18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lvl="1"/>
            <a:endParaRPr lang="es-ES" sz="18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548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ES" sz="2800" b="1" u="sng" dirty="0"/>
              <a:t>10_ficha_cliente_jsp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1800" dirty="0"/>
              <a:t>Rehacer </a:t>
            </a:r>
            <a:r>
              <a:rPr lang="es-ES" sz="1800" dirty="0" err="1"/>
              <a:t>ejecricio</a:t>
            </a:r>
            <a:r>
              <a:rPr lang="es-ES" sz="1800" dirty="0"/>
              <a:t> 03 en  </a:t>
            </a:r>
            <a:r>
              <a:rPr lang="es-ES" sz="1800" dirty="0" err="1"/>
              <a:t>jsp</a:t>
            </a:r>
            <a:endParaRPr lang="es-ES" sz="1800" dirty="0"/>
          </a:p>
          <a:p>
            <a:r>
              <a:rPr lang="es-ES" sz="1800" dirty="0"/>
              <a:t>Acordarse de poner la </a:t>
            </a:r>
            <a:r>
              <a:rPr lang="es-ES" sz="1800" dirty="0" err="1"/>
              <a:t>direccción</a:t>
            </a:r>
            <a:r>
              <a:rPr lang="es-ES" sz="1800" dirty="0"/>
              <a:t> del web </a:t>
            </a:r>
            <a:r>
              <a:rPr lang="es-ES" sz="1800" dirty="0" err="1"/>
              <a:t>project</a:t>
            </a:r>
            <a:r>
              <a:rPr lang="es-ES" sz="1800" dirty="0"/>
              <a:t> bien al copiar</a:t>
            </a:r>
          </a:p>
          <a:p>
            <a:pPr marL="400050" lvl="1" indent="0">
              <a:buNone/>
            </a:pPr>
            <a:r>
              <a:rPr lang="es-ES" sz="1400" dirty="0"/>
              <a:t>	</a:t>
            </a:r>
            <a:r>
              <a:rPr lang="es-ES" sz="1400" b="1" dirty="0">
                <a:solidFill>
                  <a:schemeClr val="accent1">
                    <a:lumMod val="75000"/>
                  </a:schemeClr>
                </a:solidFill>
              </a:rPr>
              <a:t>&lt;!-- Cambiar la dirección </a:t>
            </a:r>
            <a:r>
              <a:rPr lang="es-ES" sz="1400" b="1" dirty="0" err="1">
                <a:solidFill>
                  <a:schemeClr val="accent1">
                    <a:lumMod val="75000"/>
                  </a:schemeClr>
                </a:solidFill>
              </a:rPr>
              <a:t>action</a:t>
            </a:r>
            <a:r>
              <a:rPr lang="es-ES" sz="1400" b="1" dirty="0">
                <a:solidFill>
                  <a:schemeClr val="accent1">
                    <a:lumMod val="75000"/>
                  </a:schemeClr>
                </a:solidFill>
              </a:rPr>
              <a:t> --&gt;</a:t>
            </a:r>
          </a:p>
          <a:p>
            <a:pPr marL="400050" lvl="1" indent="0">
              <a:buNone/>
            </a:pPr>
            <a:r>
              <a:rPr lang="en-US" sz="1400" dirty="0"/>
              <a:t>	&lt;</a:t>
            </a:r>
            <a:r>
              <a:rPr lang="en-US" sz="1400" b="1" dirty="0"/>
              <a:t>form action=</a:t>
            </a:r>
            <a:r>
              <a:rPr lang="en-US" sz="1400" b="1" i="1" dirty="0"/>
              <a:t>"</a:t>
            </a:r>
            <a:r>
              <a:rPr lang="en-US" sz="1400" b="1" i="1" dirty="0" err="1"/>
              <a:t>fichaDato</a:t>
            </a:r>
            <a:r>
              <a:rPr lang="en-US" sz="1400" b="1" i="1" dirty="0" err="1">
                <a:solidFill>
                  <a:srgbClr val="FF0000"/>
                </a:solidFill>
              </a:rPr>
              <a:t>s.jsp</a:t>
            </a:r>
            <a:r>
              <a:rPr lang="en-US" sz="1400" b="1" i="1" dirty="0"/>
              <a:t>" method="post" &gt;</a:t>
            </a:r>
          </a:p>
          <a:p>
            <a:pPr marL="285750"/>
            <a:r>
              <a:rPr lang="en-US" sz="1800" dirty="0" err="1"/>
              <a:t>Crear</a:t>
            </a:r>
            <a:r>
              <a:rPr lang="en-US" sz="1800" dirty="0"/>
              <a:t> </a:t>
            </a:r>
            <a:r>
              <a:rPr lang="en-US" sz="1800" dirty="0" err="1"/>
              <a:t>jsp</a:t>
            </a:r>
            <a:endParaRPr lang="en-US" sz="1800" dirty="0"/>
          </a:p>
          <a:p>
            <a:pPr marL="285750"/>
            <a:endParaRPr lang="en-US" sz="1800" dirty="0"/>
          </a:p>
          <a:p>
            <a:pPr marL="0" indent="0">
              <a:buNone/>
            </a:pP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1918429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706090"/>
          </a:xfrm>
        </p:spPr>
        <p:txBody>
          <a:bodyPr>
            <a:normAutofit/>
          </a:bodyPr>
          <a:lstStyle/>
          <a:p>
            <a:pPr algn="l"/>
            <a:r>
              <a:rPr lang="es-ES" sz="2800" b="1" u="sng" dirty="0">
                <a:solidFill>
                  <a:schemeClr val="accent1">
                    <a:lumMod val="75000"/>
                  </a:schemeClr>
                </a:solidFill>
              </a:rPr>
              <a:t>Directivas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553062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Las directivas de JSP proporcionan direcciones e instrucciones al contenedor web, informándole sobre como gestionar determinados aspectos del procesamiento de la página. Una directiva JSP afecta a la estructura de la clase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</a:rPr>
              <a:t>servlet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 generada. Son anotaciones para JPS</a:t>
            </a:r>
          </a:p>
          <a:p>
            <a:pPr marL="457200" lvl="1" indent="0">
              <a:buNone/>
            </a:pPr>
            <a:r>
              <a:rPr lang="es-ES" sz="2000" b="1" dirty="0"/>
              <a:t>&lt;%@directiva atributo=“valor”%&gt;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Tipos</a:t>
            </a:r>
            <a:endParaRPr lang="es-ES" sz="2000" b="1" i="1" dirty="0">
              <a:solidFill>
                <a:schemeClr val="accent1">
                  <a:lumMod val="75000"/>
                </a:schemeClr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Directiva page: define atributos generales de la página</a:t>
            </a:r>
          </a:p>
          <a:p>
            <a:pPr marL="800100" lvl="2" indent="0">
              <a:buNone/>
            </a:pPr>
            <a:r>
              <a:rPr lang="fr-FR" sz="1400" b="1" dirty="0"/>
              <a:t>&lt;%@</a:t>
            </a:r>
            <a:r>
              <a:rPr lang="fr-FR" sz="1400" dirty="0"/>
              <a:t> page </a:t>
            </a:r>
            <a:r>
              <a:rPr lang="fr-FR" sz="1400" dirty="0" err="1"/>
              <a:t>language</a:t>
            </a:r>
            <a:r>
              <a:rPr lang="fr-FR" sz="1400" dirty="0"/>
              <a:t>="java" </a:t>
            </a:r>
            <a:r>
              <a:rPr lang="fr-FR" sz="1400" dirty="0" err="1"/>
              <a:t>contentType</a:t>
            </a:r>
            <a:r>
              <a:rPr lang="fr-FR" sz="1400" dirty="0"/>
              <a:t>="</a:t>
            </a:r>
            <a:r>
              <a:rPr lang="fr-FR" sz="1400" dirty="0" err="1"/>
              <a:t>text</a:t>
            </a:r>
            <a:r>
              <a:rPr lang="fr-FR" sz="1400" dirty="0"/>
              <a:t>/html; </a:t>
            </a:r>
            <a:r>
              <a:rPr lang="fr-FR" sz="1400" dirty="0" err="1"/>
              <a:t>charset</a:t>
            </a:r>
            <a:r>
              <a:rPr lang="fr-FR" sz="1400" dirty="0"/>
              <a:t>=ISO-8859-1"</a:t>
            </a:r>
          </a:p>
          <a:p>
            <a:pPr marL="800100" lvl="2" indent="0">
              <a:buNone/>
            </a:pPr>
            <a:r>
              <a:rPr lang="es-ES" sz="1400" dirty="0"/>
              <a:t>    </a:t>
            </a:r>
            <a:r>
              <a:rPr lang="es-ES" sz="1400" dirty="0" err="1"/>
              <a:t>pageEncoding</a:t>
            </a:r>
            <a:r>
              <a:rPr lang="es-ES" sz="1400" dirty="0"/>
              <a:t>="ISO-8859-1“ </a:t>
            </a:r>
            <a:r>
              <a:rPr lang="es-ES" sz="1400" b="1" dirty="0" err="1"/>
              <a:t>import</a:t>
            </a:r>
            <a:r>
              <a:rPr lang="es-ES" sz="1400" b="1" dirty="0"/>
              <a:t>=“</a:t>
            </a:r>
            <a:r>
              <a:rPr lang="es-ES" sz="1400" b="1" dirty="0" err="1"/>
              <a:t>java.util.Date,java.io</a:t>
            </a:r>
            <a:r>
              <a:rPr lang="es-ES" sz="1400" b="1" dirty="0"/>
              <a:t>.</a:t>
            </a:r>
            <a:r>
              <a:rPr lang="es-ES" sz="1400" dirty="0"/>
              <a:t>*”</a:t>
            </a:r>
            <a:r>
              <a:rPr lang="es-ES" sz="1400" b="1" dirty="0"/>
              <a:t>%&gt;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</a:rPr>
              <a:t>Import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 para importar las clases java. Se puede usar varias veces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</a:rPr>
              <a:t>Language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</a:rPr>
              <a:t>extends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</a:rPr>
              <a:t>isThreadSafe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</a:rPr>
              <a:t>etc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: solo se pueden usar una vez</a:t>
            </a:r>
          </a:p>
          <a:p>
            <a:pPr lvl="1"/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387012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B8BE4D5-49B7-45D6-A55D-3BD746D69D98}"/>
              </a:ext>
            </a:extLst>
          </p:cNvPr>
          <p:cNvSpPr/>
          <p:nvPr/>
        </p:nvSpPr>
        <p:spPr>
          <a:xfrm>
            <a:off x="395536" y="260648"/>
            <a:ext cx="799288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ct val="20000"/>
              </a:spcBef>
            </a:pPr>
            <a:r>
              <a:rPr lang="es-ES" sz="2000" b="1" dirty="0">
                <a:solidFill>
                  <a:srgbClr val="4F81BD">
                    <a:lumMod val="75000"/>
                  </a:srgbClr>
                </a:solidFill>
              </a:rPr>
              <a:t>2. </a:t>
            </a:r>
            <a:r>
              <a:rPr lang="es-ES" sz="2000" b="1" dirty="0" err="1">
                <a:solidFill>
                  <a:srgbClr val="4F81BD">
                    <a:lumMod val="75000"/>
                  </a:srgbClr>
                </a:solidFill>
              </a:rPr>
              <a:t>Include</a:t>
            </a:r>
            <a:r>
              <a:rPr lang="es-ES" sz="2000" b="1" dirty="0">
                <a:solidFill>
                  <a:srgbClr val="4F81BD">
                    <a:lumMod val="75000"/>
                  </a:srgbClr>
                </a:solidFill>
              </a:rPr>
              <a:t>: Incluye otro documento (JSP o HTML) en la página</a:t>
            </a:r>
          </a:p>
          <a:p>
            <a:pPr lvl="1">
              <a:spcBef>
                <a:spcPct val="20000"/>
              </a:spcBef>
            </a:pPr>
            <a:r>
              <a:rPr lang="es-ES" sz="2000" b="1" dirty="0">
                <a:solidFill>
                  <a:srgbClr val="4F81BD">
                    <a:lumMod val="75000"/>
                  </a:srgbClr>
                </a:solidFill>
              </a:rPr>
              <a:t>	</a:t>
            </a:r>
            <a:r>
              <a:rPr lang="es-ES" sz="2000" b="1" dirty="0"/>
              <a:t>&lt;%@</a:t>
            </a:r>
            <a:r>
              <a:rPr lang="es-ES" sz="2000" b="1" dirty="0" err="1"/>
              <a:t>include</a:t>
            </a:r>
            <a:r>
              <a:rPr lang="es-ES" sz="2000" b="1" dirty="0"/>
              <a:t>=“dirección_ficehro.html”%&gt;</a:t>
            </a:r>
          </a:p>
          <a:p>
            <a:pPr lvl="1">
              <a:spcBef>
                <a:spcPct val="20000"/>
              </a:spcBef>
            </a:pPr>
            <a:r>
              <a:rPr lang="es-ES" sz="2000" b="1" dirty="0">
                <a:solidFill>
                  <a:srgbClr val="4F81BD">
                    <a:lumMod val="75000"/>
                  </a:srgbClr>
                </a:solidFill>
              </a:rPr>
              <a:t>3.Tag </a:t>
            </a:r>
            <a:r>
              <a:rPr lang="es-ES" sz="2000" b="1" dirty="0" err="1">
                <a:solidFill>
                  <a:srgbClr val="4F81BD">
                    <a:lumMod val="75000"/>
                  </a:srgbClr>
                </a:solidFill>
              </a:rPr>
              <a:t>name</a:t>
            </a:r>
            <a:r>
              <a:rPr lang="es-ES" sz="2000" b="1" dirty="0">
                <a:solidFill>
                  <a:srgbClr val="4F81BD">
                    <a:lumMod val="75000"/>
                  </a:srgbClr>
                </a:solidFill>
              </a:rPr>
              <a:t>: Permite la utilización de etiquetas personalizadas</a:t>
            </a:r>
          </a:p>
        </p:txBody>
      </p:sp>
    </p:spTree>
    <p:extLst>
      <p:ext uri="{BB962C8B-B14F-4D97-AF65-F5344CB8AC3E}">
        <p14:creationId xmlns:p14="http://schemas.microsoft.com/office/powerpoint/2010/main" val="18685737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998</Words>
  <Application>Microsoft Office PowerPoint</Application>
  <PresentationFormat>Presentación en pantalla (4:3)</PresentationFormat>
  <Paragraphs>91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Courier New</vt:lpstr>
      <vt:lpstr>Wingdings</vt:lpstr>
      <vt:lpstr>Tema de Office</vt:lpstr>
      <vt:lpstr>Presentación de PowerPoint</vt:lpstr>
      <vt:lpstr>Presentación de PowerPoint</vt:lpstr>
      <vt:lpstr>Presentación de PowerPoint</vt:lpstr>
      <vt:lpstr>Ejercicio_08_Página JSP</vt:lpstr>
      <vt:lpstr>Presentación de PowerPoint</vt:lpstr>
      <vt:lpstr>Objetos implícitos</vt:lpstr>
      <vt:lpstr>10_ficha_cliente_jsp</vt:lpstr>
      <vt:lpstr>Directivas</vt:lpstr>
      <vt:lpstr>Presentación de PowerPoint</vt:lpstr>
      <vt:lpstr>Acciones</vt:lpstr>
      <vt:lpstr>Objetos JavaBean y JSP</vt:lpstr>
      <vt:lpstr>Rendimiento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Vanessa Armesto</dc:creator>
  <cp:lastModifiedBy>Vanessa Armesto</cp:lastModifiedBy>
  <cp:revision>20</cp:revision>
  <dcterms:created xsi:type="dcterms:W3CDTF">2019-06-12T07:38:31Z</dcterms:created>
  <dcterms:modified xsi:type="dcterms:W3CDTF">2019-07-28T21:59:09Z</dcterms:modified>
</cp:coreProperties>
</file>