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s-ES" dirty="0">
                <a:effectLst/>
              </a:rPr>
              <a:t>Atributos de petición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3568" y="699542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Mantenimiento de datos en aplicaciones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Definición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15566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Permite almacenar datos que son compartidos entre todos los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que se ejecutan en la misma petición.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 se puede usar en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redireccionamiento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almacenan en el </a:t>
            </a:r>
            <a:r>
              <a:rPr lang="es-ES" sz="2000" b="1" dirty="0">
                <a:latin typeface="+mj-lt"/>
                <a:ea typeface="+mj-ea"/>
                <a:cs typeface="+mj-cs"/>
              </a:rPr>
              <a:t>objeto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HttpServletRequest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64088" y="2564904"/>
            <a:ext cx="1800200" cy="1951062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059832" y="3291830"/>
            <a:ext cx="16768" cy="97549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ES" sz="1200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394992" y="2715766"/>
            <a:ext cx="1312912" cy="554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62724" y="2842708"/>
            <a:ext cx="167640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1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2394992" y="4260478"/>
            <a:ext cx="1384920" cy="543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687436" y="4390484"/>
            <a:ext cx="864096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31840" y="350785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forward/ </a:t>
            </a:r>
            <a:r>
              <a:rPr lang="es-ES" sz="1200" b="1" dirty="0" err="1"/>
              <a:t>include</a:t>
            </a:r>
            <a:endParaRPr lang="es-ES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92080" y="466549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/>
              <a:t>HttpServletRequest</a:t>
            </a:r>
            <a:endParaRPr lang="es-ES" sz="1200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80112" y="2924944"/>
            <a:ext cx="11521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9" name="18 CuadroTexto"/>
          <p:cNvSpPr txBox="1"/>
          <p:nvPr/>
        </p:nvSpPr>
        <p:spPr>
          <a:xfrm>
            <a:off x="5652120" y="28878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Atributo</a:t>
            </a:r>
          </a:p>
          <a:p>
            <a:r>
              <a:rPr lang="es-ES" sz="1200" b="1" dirty="0"/>
              <a:t>petición</a:t>
            </a:r>
          </a:p>
        </p:txBody>
      </p:sp>
      <p:cxnSp>
        <p:nvCxnSpPr>
          <p:cNvPr id="20" name="19 Conector recto de flecha"/>
          <p:cNvCxnSpPr>
            <a:stCxn id="11" idx="6"/>
            <a:endCxn id="18" idx="1"/>
          </p:cNvCxnSpPr>
          <p:nvPr/>
        </p:nvCxnSpPr>
        <p:spPr>
          <a:xfrm>
            <a:off x="3707904" y="2992822"/>
            <a:ext cx="1872208" cy="1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1"/>
          </p:cNvCxnSpPr>
          <p:nvPr/>
        </p:nvCxnSpPr>
        <p:spPr>
          <a:xfrm flipH="1">
            <a:off x="3779912" y="3104964"/>
            <a:ext cx="1800200" cy="126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331640" y="2992822"/>
            <a:ext cx="1063352" cy="1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1560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Cliente</a:t>
            </a:r>
          </a:p>
        </p:txBody>
      </p:sp>
      <p:sp>
        <p:nvSpPr>
          <p:cNvPr id="35" name="34 Llamada rectangular"/>
          <p:cNvSpPr/>
          <p:nvPr/>
        </p:nvSpPr>
        <p:spPr>
          <a:xfrm>
            <a:off x="7452320" y="2931790"/>
            <a:ext cx="1296144" cy="720080"/>
          </a:xfrm>
          <a:prstGeom prst="wedgeRectCallout">
            <a:avLst>
              <a:gd name="adj1" fmla="val -106096"/>
              <a:gd name="adj2" fmla="val -28664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7524328" y="29317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El atributo puede ser </a:t>
            </a:r>
            <a:r>
              <a:rPr lang="es-ES" sz="1000" b="1" dirty="0"/>
              <a:t>cualquier tipo </a:t>
            </a:r>
            <a:r>
              <a:rPr lang="es-ES" sz="1000" dirty="0"/>
              <a:t>de objeto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 establecer y recuperar atributos de petición, se emplean los siguientes </a:t>
            </a:r>
            <a:r>
              <a:rPr lang="es-ES" sz="2000" b="1" dirty="0">
                <a:latin typeface="+mj-lt"/>
                <a:ea typeface="+mj-ea"/>
                <a:cs typeface="+mj-cs"/>
              </a:rPr>
              <a:t>métodos de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latin typeface="+mj-lt"/>
                <a:ea typeface="+mj-ea"/>
                <a:cs typeface="+mj-cs"/>
              </a:rPr>
              <a:t>void</a:t>
            </a:r>
            <a:r>
              <a:rPr lang="es-ES" sz="1400" b="1" dirty="0"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setAttribute</a:t>
            </a:r>
            <a:r>
              <a:rPr lang="es-ES" sz="1400" b="1" dirty="0"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latin typeface="+mj-lt"/>
                <a:ea typeface="+mj-ea"/>
                <a:cs typeface="+mj-cs"/>
              </a:rPr>
              <a:t> nombre, 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value</a:t>
            </a:r>
            <a:r>
              <a:rPr lang="es-ES" sz="1400" b="1" dirty="0">
                <a:latin typeface="+mj-lt"/>
                <a:ea typeface="+mj-ea"/>
                <a:cs typeface="+mj-cs"/>
              </a:rPr>
              <a:t>).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Almacena un </a:t>
            </a:r>
            <a:r>
              <a:rPr lang="es-ES" sz="1400" b="1" dirty="0">
                <a:latin typeface="+mj-lt"/>
                <a:ea typeface="+mj-ea"/>
                <a:cs typeface="+mj-cs"/>
              </a:rPr>
              <a:t>atributo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 el nombre especificado en el primer parámetro y cuyo valor se indica en el segundo. Por polimorfismo se puede meter cualquier objeto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getAttribute</a:t>
            </a:r>
            <a:r>
              <a:rPr lang="es-ES" sz="1400" b="1" dirty="0"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latin typeface="+mj-lt"/>
                <a:ea typeface="+mj-ea"/>
                <a:cs typeface="+mj-cs"/>
              </a:rPr>
              <a:t> nombre).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Devuelve el valor del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atributo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cuyo nombre se indica. Si no existe, devuelve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null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806489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sng" dirty="0"/>
              <a:t>Ejercicio 07_transferencia _</a:t>
            </a:r>
            <a:r>
              <a:rPr lang="es-ES" sz="2000" b="1" u="sng" dirty="0" err="1"/>
              <a:t>datos_ususario</a:t>
            </a:r>
            <a:endParaRPr lang="es-ES" sz="2000" b="1" u="sng" dirty="0"/>
          </a:p>
          <a:p>
            <a:r>
              <a:rPr lang="es-ES" dirty="0"/>
              <a:t>En el </a:t>
            </a:r>
            <a:r>
              <a:rPr lang="es-ES" dirty="0" err="1"/>
              <a:t>servlet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  <a:p>
            <a:r>
              <a:rPr lang="es-ES" dirty="0"/>
              <a:t>      </a:t>
            </a:r>
            <a:r>
              <a:rPr lang="es-ES" sz="1400" dirty="0">
                <a:solidFill>
                  <a:schemeClr val="accent1"/>
                </a:solidFill>
              </a:rPr>
              <a:t>//guardar el objeto de tipo Ficha a un atributo de petición para q no se pierda</a:t>
            </a:r>
          </a:p>
          <a:p>
            <a:r>
              <a:rPr lang="es-ES" sz="1400" dirty="0">
                <a:solidFill>
                  <a:schemeClr val="accent1"/>
                </a:solidFill>
              </a:rPr>
              <a:t>        //el valor es la variable f donde está guardado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request.setAttribute</a:t>
            </a:r>
            <a:r>
              <a:rPr lang="es-ES" sz="1400" dirty="0"/>
              <a:t>("</a:t>
            </a:r>
            <a:r>
              <a:rPr lang="es-ES" sz="1400" dirty="0" err="1"/>
              <a:t>laficha</a:t>
            </a:r>
            <a:r>
              <a:rPr lang="es-ES" sz="1400" dirty="0"/>
              <a:t>", f);</a:t>
            </a:r>
          </a:p>
          <a:p>
            <a:endParaRPr lang="es-ES" sz="1400" dirty="0"/>
          </a:p>
          <a:p>
            <a:r>
              <a:rPr lang="es-ES" dirty="0"/>
              <a:t>En el </a:t>
            </a:r>
            <a:r>
              <a:rPr lang="es-ES" dirty="0" err="1"/>
              <a:t>servlet</a:t>
            </a:r>
            <a:r>
              <a:rPr lang="es-ES" dirty="0"/>
              <a:t> de Bienvenida:</a:t>
            </a:r>
          </a:p>
          <a:p>
            <a:pPr lvl="1"/>
            <a:r>
              <a:rPr lang="es-ES" sz="1400" dirty="0">
                <a:solidFill>
                  <a:schemeClr val="accent1"/>
                </a:solidFill>
              </a:rPr>
              <a:t>//recuperar el atributo de petición de tipo ficha y se muestran los datos en la página</a:t>
            </a:r>
          </a:p>
          <a:p>
            <a:pPr lvl="1"/>
            <a:r>
              <a:rPr lang="es-ES" sz="1400" dirty="0">
                <a:solidFill>
                  <a:schemeClr val="accent1"/>
                </a:solidFill>
              </a:rPr>
              <a:t>//declara variable tipo Ficha</a:t>
            </a:r>
          </a:p>
          <a:p>
            <a:pPr lvl="1"/>
            <a:r>
              <a:rPr lang="es-ES" sz="1400" dirty="0"/>
              <a:t>Ficha f=</a:t>
            </a:r>
            <a:r>
              <a:rPr lang="es-ES" sz="1400" b="1" dirty="0"/>
              <a:t>(Ficha)</a:t>
            </a:r>
            <a:r>
              <a:rPr lang="es-ES" sz="1400" dirty="0" err="1"/>
              <a:t>request.</a:t>
            </a:r>
            <a:r>
              <a:rPr lang="es-ES" sz="1400" b="1" dirty="0" err="1"/>
              <a:t>getAttribute</a:t>
            </a:r>
            <a:r>
              <a:rPr lang="es-ES" sz="1400" dirty="0"/>
              <a:t>("</a:t>
            </a:r>
            <a:r>
              <a:rPr lang="es-ES" sz="1400" dirty="0" err="1"/>
              <a:t>laficha</a:t>
            </a:r>
            <a:r>
              <a:rPr lang="es-ES" sz="1400" dirty="0"/>
              <a:t>");</a:t>
            </a:r>
          </a:p>
          <a:p>
            <a:pPr lvl="1"/>
            <a:r>
              <a:rPr lang="es-ES" sz="1400" b="1" dirty="0">
                <a:solidFill>
                  <a:schemeClr val="accent1"/>
                </a:solidFill>
              </a:rPr>
              <a:t>//hay q hacer un casting, una conversión de padre a hijo.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//Similar a String s=(string).</a:t>
            </a:r>
            <a:r>
              <a:rPr lang="en-US" sz="1400" b="1" dirty="0" err="1">
                <a:solidFill>
                  <a:schemeClr val="accent1"/>
                </a:solidFill>
              </a:rPr>
              <a:t>ob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pq</a:t>
            </a:r>
            <a:r>
              <a:rPr lang="en-US" sz="1400" b="1" dirty="0">
                <a:solidFill>
                  <a:schemeClr val="accent1"/>
                </a:solidFill>
              </a:rPr>
              <a:t> no se </a:t>
            </a:r>
            <a:r>
              <a:rPr lang="en-US" sz="1400" b="1" dirty="0" err="1">
                <a:solidFill>
                  <a:schemeClr val="accent1"/>
                </a:solidFill>
              </a:rPr>
              <a:t>puede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hacer</a:t>
            </a:r>
            <a:r>
              <a:rPr lang="en-US" sz="1400" b="1" dirty="0">
                <a:solidFill>
                  <a:schemeClr val="accent1"/>
                </a:solidFill>
              </a:rPr>
              <a:t> String s=</a:t>
            </a:r>
            <a:r>
              <a:rPr lang="en-US" sz="1400" b="1" dirty="0" err="1">
                <a:solidFill>
                  <a:schemeClr val="accent1"/>
                </a:solidFill>
              </a:rPr>
              <a:t>ob</a:t>
            </a:r>
            <a:endParaRPr lang="en-US" sz="1400" b="1" dirty="0">
              <a:solidFill>
                <a:schemeClr val="accent1"/>
              </a:solidFill>
            </a:endParaRPr>
          </a:p>
          <a:p>
            <a:pPr lvl="1"/>
            <a:r>
              <a:rPr lang="es-ES" sz="1400" b="1" dirty="0">
                <a:solidFill>
                  <a:schemeClr val="accent1"/>
                </a:solidFill>
              </a:rPr>
              <a:t>//Esto sí está permitido: </a:t>
            </a:r>
            <a:r>
              <a:rPr lang="es-ES" sz="1400" b="1" dirty="0" err="1">
                <a:solidFill>
                  <a:schemeClr val="accent1"/>
                </a:solidFill>
              </a:rPr>
              <a:t>Object</a:t>
            </a:r>
            <a:r>
              <a:rPr lang="es-ES" sz="1400" b="1" dirty="0">
                <a:solidFill>
                  <a:schemeClr val="accent1"/>
                </a:solidFill>
              </a:rPr>
              <a:t> </a:t>
            </a:r>
            <a:r>
              <a:rPr lang="es-ES" sz="1400" b="1" dirty="0" err="1">
                <a:solidFill>
                  <a:schemeClr val="accent1"/>
                </a:solidFill>
              </a:rPr>
              <a:t>ob</a:t>
            </a:r>
            <a:r>
              <a:rPr lang="es-ES" sz="1400" b="1" dirty="0">
                <a:solidFill>
                  <a:schemeClr val="accent1"/>
                </a:solidFill>
              </a:rPr>
              <a:t>="Hola" </a:t>
            </a:r>
            <a:r>
              <a:rPr lang="es-ES" sz="1400" b="1" dirty="0" err="1">
                <a:solidFill>
                  <a:schemeClr val="accent1"/>
                </a:solidFill>
              </a:rPr>
              <a:t>pq</a:t>
            </a:r>
            <a:r>
              <a:rPr lang="es-ES" sz="1400" b="1" dirty="0">
                <a:solidFill>
                  <a:schemeClr val="accent1"/>
                </a:solidFill>
              </a:rPr>
              <a:t> un </a:t>
            </a:r>
            <a:r>
              <a:rPr lang="es-ES" sz="1400" b="1" dirty="0" err="1">
                <a:solidFill>
                  <a:schemeClr val="accent1"/>
                </a:solidFill>
              </a:rPr>
              <a:t>String</a:t>
            </a:r>
            <a:r>
              <a:rPr lang="es-ES" sz="1400" b="1" dirty="0">
                <a:solidFill>
                  <a:schemeClr val="accent1"/>
                </a:solidFill>
              </a:rPr>
              <a:t> es un hijo de </a:t>
            </a:r>
            <a:r>
              <a:rPr lang="es-ES" sz="1400" b="1" dirty="0" err="1">
                <a:solidFill>
                  <a:schemeClr val="accent1"/>
                </a:solidFill>
              </a:rPr>
              <a:t>Object</a:t>
            </a:r>
            <a:endParaRPr lang="es-ES" sz="1400" b="1" dirty="0">
              <a:solidFill>
                <a:schemeClr val="accent1"/>
              </a:solidFill>
            </a:endParaRPr>
          </a:p>
          <a:p>
            <a:pPr lvl="1"/>
            <a:r>
              <a:rPr lang="es-ES" sz="1400" dirty="0" err="1"/>
              <a:t>out.println</a:t>
            </a:r>
            <a:r>
              <a:rPr lang="es-ES" sz="1400" dirty="0"/>
              <a:t>("&lt;h1&gt;Te llamas: "+</a:t>
            </a:r>
            <a:r>
              <a:rPr lang="es-ES" sz="1400" dirty="0" err="1"/>
              <a:t>f.getNombre</a:t>
            </a:r>
            <a:r>
              <a:rPr lang="es-ES" sz="1400" dirty="0"/>
              <a:t>()+"&lt;/h1&gt;");</a:t>
            </a:r>
          </a:p>
          <a:p>
            <a:pPr lvl="1"/>
            <a:r>
              <a:rPr lang="es-ES" sz="1400" dirty="0" err="1"/>
              <a:t>out.println</a:t>
            </a:r>
            <a:r>
              <a:rPr lang="es-ES" sz="1400" dirty="0"/>
              <a:t>("&lt;h1&gt;Tienes. "+</a:t>
            </a:r>
            <a:r>
              <a:rPr lang="es-ES" sz="1400" dirty="0" err="1"/>
              <a:t>f.getEdad</a:t>
            </a:r>
            <a:r>
              <a:rPr lang="es-ES" sz="1400" dirty="0"/>
              <a:t>()+"&lt;/h1&gt;");</a:t>
            </a:r>
          </a:p>
          <a:p>
            <a:pPr lvl="1"/>
            <a:r>
              <a:rPr lang="pt-BR" sz="1400" dirty="0" err="1"/>
              <a:t>out.println</a:t>
            </a:r>
            <a:r>
              <a:rPr lang="pt-BR" sz="1400" dirty="0"/>
              <a:t>("&lt;h1&gt;Tu </a:t>
            </a:r>
            <a:r>
              <a:rPr lang="pt-BR" sz="1400" dirty="0" err="1"/>
              <a:t>email</a:t>
            </a:r>
            <a:r>
              <a:rPr lang="pt-BR" sz="1400" dirty="0"/>
              <a:t> es "+</a:t>
            </a:r>
            <a:r>
              <a:rPr lang="pt-BR" sz="1400" dirty="0" err="1"/>
              <a:t>f.getEmail</a:t>
            </a:r>
            <a:r>
              <a:rPr lang="pt-BR" sz="1400" dirty="0"/>
              <a:t>()+"&lt;/h1&gt;");</a:t>
            </a:r>
          </a:p>
          <a:p>
            <a:pPr lvl="1"/>
            <a:r>
              <a:rPr lang="pt-BR" sz="1400" dirty="0">
                <a:solidFill>
                  <a:schemeClr val="accent1"/>
                </a:solidFill>
              </a:rPr>
              <a:t>//mostrará </a:t>
            </a:r>
            <a:r>
              <a:rPr lang="pt-BR" sz="1400" dirty="0" err="1">
                <a:solidFill>
                  <a:schemeClr val="accent1"/>
                </a:solidFill>
              </a:rPr>
              <a:t>la</a:t>
            </a:r>
            <a:r>
              <a:rPr lang="pt-BR" sz="1400" dirty="0">
                <a:solidFill>
                  <a:schemeClr val="accent1"/>
                </a:solidFill>
              </a:rPr>
              <a:t> ficha </a:t>
            </a:r>
            <a:r>
              <a:rPr lang="pt-BR" sz="1400" dirty="0" err="1">
                <a:solidFill>
                  <a:schemeClr val="accent1"/>
                </a:solidFill>
              </a:rPr>
              <a:t>del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 dirty="0" err="1">
                <a:solidFill>
                  <a:schemeClr val="accent1"/>
                </a:solidFill>
              </a:rPr>
              <a:t>ususario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>
                <a:solidFill>
                  <a:schemeClr val="accent1"/>
                </a:solidFill>
              </a:rPr>
              <a:t>que ha </a:t>
            </a:r>
            <a:r>
              <a:rPr lang="pt-BR" sz="1400" dirty="0">
                <a:solidFill>
                  <a:schemeClr val="accent1"/>
                </a:solidFill>
              </a:rPr>
              <a:t>recuperado </a:t>
            </a:r>
            <a:r>
              <a:rPr lang="pt-BR" sz="1400" dirty="0" err="1">
                <a:solidFill>
                  <a:schemeClr val="accent1"/>
                </a:solidFill>
              </a:rPr>
              <a:t>del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pt-BR" sz="1400" dirty="0" err="1">
                <a:solidFill>
                  <a:schemeClr val="accent1"/>
                </a:solidFill>
              </a:rPr>
              <a:t>servlet</a:t>
            </a:r>
            <a:r>
              <a:rPr lang="pt-BR" sz="1400" dirty="0">
                <a:solidFill>
                  <a:schemeClr val="accent1"/>
                </a:solidFill>
              </a:rPr>
              <a:t> login</a:t>
            </a:r>
            <a:endParaRPr lang="es-E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8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8064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sng" dirty="0"/>
              <a:t>Ejercicio 11_transferencia _</a:t>
            </a:r>
            <a:r>
              <a:rPr lang="es-ES" sz="2000" b="1" u="sng" dirty="0" err="1"/>
              <a:t>datos_</a:t>
            </a:r>
            <a:r>
              <a:rPr lang="es-ES" sz="2000" b="1" u="sng" dirty="0" err="1">
                <a:solidFill>
                  <a:srgbClr val="FF0000"/>
                </a:solidFill>
              </a:rPr>
              <a:t>jsp</a:t>
            </a:r>
            <a:endParaRPr lang="es-ES" sz="2000" b="1" u="sng" dirty="0">
              <a:solidFill>
                <a:srgbClr val="FF0000"/>
              </a:solidFill>
            </a:endParaRPr>
          </a:p>
          <a:p>
            <a:r>
              <a:rPr lang="es-ES" sz="2000" b="1" dirty="0">
                <a:solidFill>
                  <a:schemeClr val="accent1"/>
                </a:solidFill>
              </a:rPr>
              <a:t>Los mensajes se pintan en </a:t>
            </a:r>
            <a:r>
              <a:rPr lang="es-ES" sz="2000" b="1" dirty="0" err="1">
                <a:solidFill>
                  <a:schemeClr val="accent1"/>
                </a:solidFill>
              </a:rPr>
              <a:t>jsp</a:t>
            </a:r>
            <a:r>
              <a:rPr lang="es-ES" sz="2000" b="1" dirty="0">
                <a:solidFill>
                  <a:schemeClr val="accent1"/>
                </a:solidFill>
              </a:rPr>
              <a:t>. El </a:t>
            </a:r>
            <a:r>
              <a:rPr lang="es-ES" sz="2000" b="1" dirty="0" err="1">
                <a:solidFill>
                  <a:schemeClr val="accent1"/>
                </a:solidFill>
              </a:rPr>
              <a:t>servlet</a:t>
            </a:r>
            <a:r>
              <a:rPr lang="es-ES" sz="2000" b="1" dirty="0">
                <a:solidFill>
                  <a:schemeClr val="accent1"/>
                </a:solidFill>
              </a:rPr>
              <a:t> sólo para lógica</a:t>
            </a:r>
          </a:p>
          <a:p>
            <a:r>
              <a:rPr lang="es-ES" dirty="0"/>
              <a:t>En el </a:t>
            </a:r>
            <a:r>
              <a:rPr lang="es-ES" dirty="0" err="1"/>
              <a:t>servlet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  <a:p>
            <a:pPr lvl="1"/>
            <a:r>
              <a:rPr lang="es-ES" sz="1000" dirty="0"/>
              <a:t>      </a:t>
            </a:r>
            <a:r>
              <a:rPr lang="es-ES" sz="1000" dirty="0" err="1"/>
              <a:t>if</a:t>
            </a:r>
            <a:r>
              <a:rPr lang="es-ES" sz="1000" dirty="0"/>
              <a:t>(</a:t>
            </a:r>
            <a:r>
              <a:rPr lang="es-ES" sz="1000" dirty="0" err="1"/>
              <a:t>usuario.equals</a:t>
            </a:r>
            <a:r>
              <a:rPr lang="es-ES" sz="1000" dirty="0"/>
              <a:t>("</a:t>
            </a:r>
            <a:r>
              <a:rPr lang="es-ES" sz="1000" dirty="0" err="1"/>
              <a:t>root</a:t>
            </a:r>
            <a:r>
              <a:rPr lang="es-ES" sz="1000" dirty="0"/>
              <a:t>") &amp;&amp; </a:t>
            </a:r>
            <a:r>
              <a:rPr lang="es-ES" sz="1000" dirty="0" err="1"/>
              <a:t>pwd.equals</a:t>
            </a:r>
            <a:r>
              <a:rPr lang="es-ES" sz="1000" dirty="0"/>
              <a:t>("</a:t>
            </a:r>
            <a:r>
              <a:rPr lang="es-ES" sz="1000" dirty="0" err="1"/>
              <a:t>root</a:t>
            </a:r>
            <a:r>
              <a:rPr lang="es-ES" sz="1000" dirty="0"/>
              <a:t>")){</a:t>
            </a:r>
          </a:p>
          <a:p>
            <a:pPr lvl="1"/>
            <a:r>
              <a:rPr lang="es-ES" sz="1000" dirty="0"/>
              <a:t>	  Ficha f=new Ficha(usuario,19,"myuser@gmail.com");</a:t>
            </a:r>
          </a:p>
          <a:p>
            <a:pPr lvl="1"/>
            <a:r>
              <a:rPr lang="es-ES" sz="1000" dirty="0"/>
              <a:t>      	</a:t>
            </a:r>
            <a:r>
              <a:rPr lang="es-ES" sz="1000" dirty="0" err="1"/>
              <a:t>request.setAttribute</a:t>
            </a:r>
            <a:r>
              <a:rPr lang="es-ES" sz="1000" dirty="0"/>
              <a:t>("</a:t>
            </a:r>
            <a:r>
              <a:rPr lang="es-ES" sz="1000" dirty="0" err="1"/>
              <a:t>laficha</a:t>
            </a:r>
            <a:r>
              <a:rPr lang="es-ES" sz="1000" dirty="0"/>
              <a:t>", f);</a:t>
            </a:r>
          </a:p>
          <a:p>
            <a:pPr lvl="1"/>
            <a:r>
              <a:rPr lang="es-ES" sz="1000" dirty="0"/>
              <a:t>        	</a:t>
            </a:r>
            <a:r>
              <a:rPr lang="es-ES" sz="1000" b="1" dirty="0"/>
              <a:t>//</a:t>
            </a:r>
            <a:r>
              <a:rPr lang="es-ES" sz="1000" b="1" dirty="0" err="1"/>
              <a:t>Trasnferir</a:t>
            </a:r>
            <a:r>
              <a:rPr lang="es-ES" sz="1000" b="1" dirty="0"/>
              <a:t> petición al </a:t>
            </a:r>
            <a:r>
              <a:rPr lang="es-ES" sz="1000" b="1" dirty="0" err="1"/>
              <a:t>jsp</a:t>
            </a:r>
            <a:r>
              <a:rPr lang="es-ES" sz="1000" b="1" dirty="0"/>
              <a:t> de bienvenida</a:t>
            </a:r>
          </a:p>
          <a:p>
            <a:pPr lvl="1"/>
            <a:r>
              <a:rPr lang="es-ES" sz="1000" dirty="0"/>
              <a:t>     	</a:t>
            </a:r>
            <a:r>
              <a:rPr lang="es-ES" sz="1000" dirty="0" err="1"/>
              <a:t>RequestDispatcher</a:t>
            </a:r>
            <a:r>
              <a:rPr lang="es-ES" sz="1000" dirty="0"/>
              <a:t> </a:t>
            </a:r>
            <a:r>
              <a:rPr lang="es-ES" sz="1000" dirty="0" err="1"/>
              <a:t>dispatch</a:t>
            </a:r>
            <a:r>
              <a:rPr lang="es-ES" sz="1000" dirty="0"/>
              <a:t>=</a:t>
            </a:r>
            <a:r>
              <a:rPr lang="es-ES" sz="1000" dirty="0" err="1"/>
              <a:t>request.getRequestDispatcher</a:t>
            </a:r>
            <a:r>
              <a:rPr lang="es-ES" sz="1000" dirty="0"/>
              <a:t>("</a:t>
            </a:r>
            <a:r>
              <a:rPr lang="es-ES" sz="1000" dirty="0" err="1"/>
              <a:t>bienvenida.jsp</a:t>
            </a:r>
            <a:r>
              <a:rPr lang="es-ES" sz="1000" dirty="0"/>
              <a:t>");	</a:t>
            </a:r>
            <a:r>
              <a:rPr lang="es-ES" sz="1000" dirty="0" err="1"/>
              <a:t>dispatch.forward</a:t>
            </a:r>
            <a:r>
              <a:rPr lang="es-ES" sz="1000" dirty="0"/>
              <a:t>(</a:t>
            </a:r>
            <a:r>
              <a:rPr lang="es-ES" sz="1000" dirty="0" err="1"/>
              <a:t>request</a:t>
            </a:r>
            <a:r>
              <a:rPr lang="es-ES" sz="1000" dirty="0"/>
              <a:t>, response);</a:t>
            </a:r>
          </a:p>
          <a:p>
            <a:pPr lvl="1"/>
            <a:r>
              <a:rPr lang="es-ES" sz="1000" dirty="0"/>
              <a:t>         }</a:t>
            </a:r>
            <a:r>
              <a:rPr lang="es-ES" sz="1000" dirty="0" err="1"/>
              <a:t>else</a:t>
            </a:r>
            <a:r>
              <a:rPr lang="es-ES" sz="1000" dirty="0"/>
              <a:t> {</a:t>
            </a:r>
          </a:p>
          <a:p>
            <a:pPr lvl="1"/>
            <a:r>
              <a:rPr lang="es-ES" sz="1000" dirty="0"/>
              <a:t>	     </a:t>
            </a:r>
            <a:r>
              <a:rPr lang="es-ES" sz="1000" b="1" dirty="0"/>
              <a:t>//</a:t>
            </a:r>
            <a:r>
              <a:rPr lang="es-ES" sz="1000" b="1" dirty="0" err="1"/>
              <a:t>Trasnferir</a:t>
            </a:r>
            <a:r>
              <a:rPr lang="es-ES" sz="1000" b="1" dirty="0"/>
              <a:t> petición al </a:t>
            </a:r>
            <a:r>
              <a:rPr lang="es-ES" sz="1000" b="1" dirty="0" err="1"/>
              <a:t>jsp</a:t>
            </a:r>
            <a:r>
              <a:rPr lang="es-ES" sz="1000" b="1" dirty="0"/>
              <a:t> de error</a:t>
            </a:r>
          </a:p>
          <a:p>
            <a:pPr lvl="1"/>
            <a:r>
              <a:rPr lang="es-ES" sz="1000" dirty="0"/>
              <a:t>	      </a:t>
            </a:r>
            <a:r>
              <a:rPr lang="es-ES" sz="1000" dirty="0" err="1"/>
              <a:t>RequestDispatcher</a:t>
            </a:r>
            <a:r>
              <a:rPr lang="es-ES" sz="1000" dirty="0"/>
              <a:t> </a:t>
            </a:r>
            <a:r>
              <a:rPr lang="es-ES" sz="1000" dirty="0" err="1"/>
              <a:t>dispatch</a:t>
            </a:r>
            <a:r>
              <a:rPr lang="es-ES" sz="1000" dirty="0"/>
              <a:t>=</a:t>
            </a:r>
            <a:r>
              <a:rPr lang="es-ES" sz="1000" dirty="0" err="1"/>
              <a:t>request.getRequestDispatcher</a:t>
            </a:r>
            <a:r>
              <a:rPr lang="es-ES" sz="1000" dirty="0"/>
              <a:t>("</a:t>
            </a:r>
            <a:r>
              <a:rPr lang="es-ES" sz="1000" dirty="0" err="1"/>
              <a:t>error.jsp</a:t>
            </a:r>
            <a:r>
              <a:rPr lang="es-ES" sz="1000" dirty="0"/>
              <a:t>");</a:t>
            </a:r>
          </a:p>
          <a:p>
            <a:pPr lvl="1"/>
            <a:r>
              <a:rPr lang="es-ES" sz="1000" dirty="0"/>
              <a:t>	      </a:t>
            </a:r>
            <a:r>
              <a:rPr lang="es-ES" sz="1000" dirty="0" err="1"/>
              <a:t>dispatch.forward</a:t>
            </a:r>
            <a:r>
              <a:rPr lang="es-ES" sz="1000" dirty="0"/>
              <a:t>(</a:t>
            </a:r>
            <a:r>
              <a:rPr lang="es-ES" sz="1000" dirty="0" err="1"/>
              <a:t>request</a:t>
            </a:r>
            <a:r>
              <a:rPr lang="es-ES" sz="1000" dirty="0"/>
              <a:t>, response);</a:t>
            </a:r>
          </a:p>
          <a:p>
            <a:pPr lvl="1"/>
            <a:r>
              <a:rPr lang="es-ES" sz="1000" dirty="0"/>
              <a:t>	    //para pasar el parámetro, hay que meterlo en la dirección explícitamente</a:t>
            </a:r>
          </a:p>
          <a:p>
            <a:pPr lvl="1"/>
            <a:r>
              <a:rPr lang="es-ES" sz="1000" dirty="0"/>
              <a:t>	       </a:t>
            </a:r>
            <a:r>
              <a:rPr lang="es-ES" sz="1000" dirty="0" err="1"/>
              <a:t>response.sendRedirect</a:t>
            </a:r>
            <a:r>
              <a:rPr lang="es-ES" sz="1000" dirty="0"/>
              <a:t>("</a:t>
            </a:r>
            <a:r>
              <a:rPr lang="es-ES" sz="1000" dirty="0" err="1"/>
              <a:t>error.jsp?user</a:t>
            </a:r>
            <a:r>
              <a:rPr lang="es-ES" sz="1000" dirty="0"/>
              <a:t>="+usuario);</a:t>
            </a:r>
          </a:p>
          <a:p>
            <a:pPr lvl="1"/>
            <a:r>
              <a:rPr lang="es-ES" sz="1000" dirty="0">
                <a:solidFill>
                  <a:schemeClr val="accent1"/>
                </a:solidFill>
              </a:rPr>
              <a:t>       </a:t>
            </a:r>
            <a:r>
              <a:rPr lang="es-ES" sz="1000" dirty="0"/>
              <a:t>}</a:t>
            </a:r>
          </a:p>
          <a:p>
            <a:r>
              <a:rPr lang="es-ES" sz="1200" dirty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240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89B754-CCD3-4413-86AE-60E0701A9FB4}"/>
              </a:ext>
            </a:extLst>
          </p:cNvPr>
          <p:cNvSpPr/>
          <p:nvPr/>
        </p:nvSpPr>
        <p:spPr>
          <a:xfrm>
            <a:off x="323528" y="339502"/>
            <a:ext cx="653447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jsp</a:t>
            </a:r>
            <a:r>
              <a:rPr lang="es-ES" dirty="0"/>
              <a:t> de Bienvenida:</a:t>
            </a:r>
          </a:p>
          <a:p>
            <a:pPr lvl="2"/>
            <a:r>
              <a:rPr lang="fr-FR" sz="1000" dirty="0"/>
              <a:t>&lt;%@ page </a:t>
            </a:r>
            <a:r>
              <a:rPr lang="fr-FR" sz="1000" dirty="0" err="1"/>
              <a:t>language</a:t>
            </a:r>
            <a:r>
              <a:rPr lang="fr-FR" sz="1000" dirty="0"/>
              <a:t>=</a:t>
            </a:r>
            <a:r>
              <a:rPr lang="fr-FR" sz="1000" i="1" dirty="0"/>
              <a:t>"java" </a:t>
            </a:r>
            <a:r>
              <a:rPr lang="fr-FR" sz="1000" i="1" dirty="0" err="1"/>
              <a:t>contentType</a:t>
            </a:r>
            <a:r>
              <a:rPr lang="fr-FR" sz="1000" i="1" dirty="0"/>
              <a:t>="</a:t>
            </a:r>
            <a:r>
              <a:rPr lang="fr-FR" sz="1000" i="1" dirty="0" err="1"/>
              <a:t>text</a:t>
            </a:r>
            <a:r>
              <a:rPr lang="fr-FR" sz="1000" i="1" dirty="0"/>
              <a:t>/html; </a:t>
            </a:r>
            <a:r>
              <a:rPr lang="fr-FR" sz="1000" i="1" dirty="0" err="1"/>
              <a:t>charset</a:t>
            </a:r>
            <a:r>
              <a:rPr lang="fr-FR" sz="1000" i="1" dirty="0"/>
              <a:t>=ISO-8859-1"</a:t>
            </a:r>
          </a:p>
          <a:p>
            <a:pPr lvl="2"/>
            <a:r>
              <a:rPr lang="es-ES" sz="1000" dirty="0"/>
              <a:t>    </a:t>
            </a:r>
            <a:r>
              <a:rPr lang="es-ES" sz="1000" dirty="0" err="1"/>
              <a:t>pageEncoding</a:t>
            </a:r>
            <a:r>
              <a:rPr lang="es-ES" sz="1000" dirty="0"/>
              <a:t>=</a:t>
            </a:r>
            <a:r>
              <a:rPr lang="es-ES" sz="1000" i="1" dirty="0"/>
              <a:t>"ISO-8859-1" </a:t>
            </a:r>
            <a:r>
              <a:rPr lang="es-ES" sz="1000" i="1" dirty="0" err="1"/>
              <a:t>import</a:t>
            </a:r>
            <a:r>
              <a:rPr lang="es-ES" sz="1000" i="1" dirty="0"/>
              <a:t>="</a:t>
            </a:r>
            <a:r>
              <a:rPr lang="es-ES" sz="1000" i="1" dirty="0" err="1"/>
              <a:t>beans.Ficha</a:t>
            </a:r>
            <a:r>
              <a:rPr lang="es-ES" sz="1000" i="1" dirty="0"/>
              <a:t>" %&gt;</a:t>
            </a:r>
          </a:p>
          <a:p>
            <a:pPr lvl="2"/>
            <a:r>
              <a:rPr lang="es-ES" sz="1000" dirty="0"/>
              <a:t>&lt;!DOCTYPE </a:t>
            </a:r>
            <a:r>
              <a:rPr lang="es-ES" sz="1000" dirty="0" err="1"/>
              <a:t>html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html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&lt;head&gt;</a:t>
            </a:r>
          </a:p>
          <a:p>
            <a:pPr lvl="2"/>
            <a:r>
              <a:rPr lang="es-ES" sz="1000" dirty="0"/>
              <a:t>	&lt;meta </a:t>
            </a:r>
            <a:r>
              <a:rPr lang="es-ES" sz="1000" dirty="0" err="1"/>
              <a:t>charset</a:t>
            </a:r>
            <a:r>
              <a:rPr lang="es-ES" sz="1000" dirty="0"/>
              <a:t>=</a:t>
            </a:r>
            <a:r>
              <a:rPr lang="es-ES" sz="1000" i="1" dirty="0"/>
              <a:t>"ISO-8859-1"&gt;</a:t>
            </a:r>
          </a:p>
          <a:p>
            <a:pPr lvl="2"/>
            <a:r>
              <a:rPr lang="en-US" sz="1000" dirty="0"/>
              <a:t>	&lt;title&gt;Insert title here&lt;/title&gt;</a:t>
            </a:r>
          </a:p>
          <a:p>
            <a:pPr lvl="2"/>
            <a:r>
              <a:rPr lang="es-ES" sz="1000" dirty="0"/>
              <a:t>&lt;/head&gt;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body</a:t>
            </a:r>
            <a:r>
              <a:rPr lang="es-ES" sz="1000" dirty="0"/>
              <a:t>&gt;</a:t>
            </a:r>
          </a:p>
          <a:p>
            <a:pPr lvl="3"/>
            <a:r>
              <a:rPr lang="es-ES" sz="1000" dirty="0"/>
              <a:t>&lt;%Ficha f=(Ficha)</a:t>
            </a:r>
            <a:r>
              <a:rPr lang="es-ES" sz="1000" dirty="0" err="1"/>
              <a:t>request.getAttribute</a:t>
            </a:r>
            <a:r>
              <a:rPr lang="es-ES" sz="1000" dirty="0"/>
              <a:t>("</a:t>
            </a:r>
            <a:r>
              <a:rPr lang="es-ES" sz="1000" dirty="0" err="1"/>
              <a:t>laficha</a:t>
            </a:r>
            <a:r>
              <a:rPr lang="es-ES" sz="1000" dirty="0"/>
              <a:t>"); %&gt;</a:t>
            </a:r>
          </a:p>
          <a:p>
            <a:pPr lvl="3"/>
            <a:r>
              <a:rPr lang="es-ES" sz="1000" b="1" dirty="0"/>
              <a:t>&lt;!-- recoger parámetros e importar paquete </a:t>
            </a:r>
            <a:r>
              <a:rPr lang="es-ES" sz="1000" b="1" dirty="0" err="1"/>
              <a:t>beans.Ficha</a:t>
            </a:r>
            <a:r>
              <a:rPr lang="es-ES" sz="1000" b="1" dirty="0"/>
              <a:t> --&gt;</a:t>
            </a:r>
          </a:p>
          <a:p>
            <a:pPr lvl="3"/>
            <a:r>
              <a:rPr lang="es-ES" sz="1000" dirty="0"/>
              <a:t>&lt;h1&gt;Bienvenida &lt;/h1&gt;</a:t>
            </a:r>
          </a:p>
          <a:p>
            <a:pPr lvl="3"/>
            <a:r>
              <a:rPr lang="es-ES" sz="1000" dirty="0"/>
              <a:t>&lt;h2&gt;Te llamas &lt;%=</a:t>
            </a:r>
            <a:r>
              <a:rPr lang="es-ES" sz="1000" dirty="0" err="1"/>
              <a:t>f.getNombre</a:t>
            </a:r>
            <a:r>
              <a:rPr lang="es-ES" sz="1000" dirty="0"/>
              <a:t>() %&gt;&lt;/h2&gt;</a:t>
            </a:r>
          </a:p>
          <a:p>
            <a:pPr lvl="3"/>
            <a:r>
              <a:rPr lang="es-ES" sz="1000" dirty="0"/>
              <a:t>&lt;h2&gt;Tu edad &lt;%=</a:t>
            </a:r>
            <a:r>
              <a:rPr lang="es-ES" sz="1000" dirty="0" err="1"/>
              <a:t>f.getEdad</a:t>
            </a:r>
            <a:r>
              <a:rPr lang="es-ES" sz="1000" dirty="0"/>
              <a:t>() %&gt; años&lt;/h2&gt;</a:t>
            </a:r>
          </a:p>
          <a:p>
            <a:pPr lvl="3"/>
            <a:r>
              <a:rPr lang="pt-BR" sz="1000" dirty="0"/>
              <a:t>&lt;h2&gt;Tu </a:t>
            </a:r>
            <a:r>
              <a:rPr lang="pt-BR" sz="1000" dirty="0" err="1"/>
              <a:t>email</a:t>
            </a:r>
            <a:r>
              <a:rPr lang="pt-BR" sz="1000" dirty="0"/>
              <a:t> &lt;%=</a:t>
            </a:r>
            <a:r>
              <a:rPr lang="pt-BR" sz="1000" dirty="0" err="1"/>
              <a:t>f.getEmail</a:t>
            </a:r>
            <a:r>
              <a:rPr lang="pt-BR" sz="1000" dirty="0"/>
              <a:t>() %&gt;&lt;/h2&gt;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body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html</a:t>
            </a:r>
            <a:r>
              <a:rPr lang="es-ES" sz="1000" dirty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842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9327</TotalTime>
  <Words>421</Words>
  <Application>Microsoft Office PowerPoint</Application>
  <PresentationFormat>Presentación en pantalla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Atributos de petición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113</cp:revision>
  <dcterms:created xsi:type="dcterms:W3CDTF">2016-05-07T10:27:15Z</dcterms:created>
  <dcterms:modified xsi:type="dcterms:W3CDTF">2019-06-16T20:45:31Z</dcterms:modified>
</cp:coreProperties>
</file>