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850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17/06/2019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802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17/06/2019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17/06/2019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17/06/2019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17/06/2019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17/06/2019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17/06/2019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17/06/2019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2. Atributos de sesión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904405D-4D7C-4B0C-9BAD-65C1A0553739}"/>
              </a:ext>
            </a:extLst>
          </p:cNvPr>
          <p:cNvSpPr/>
          <p:nvPr/>
        </p:nvSpPr>
        <p:spPr>
          <a:xfrm>
            <a:off x="683569" y="555526"/>
            <a:ext cx="80648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u="sng" dirty="0"/>
              <a:t>Configurar duración de sesión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(por defecto 30 min)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En el archivo </a:t>
            </a:r>
            <a:r>
              <a:rPr lang="es-ES" b="1" dirty="0"/>
              <a:t>web.xml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Crearlo: Java EE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Tools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Generate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Deployment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Description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Escribir después de las &lt;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welcome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file&gt; y antes de &lt;/web-app&gt;</a:t>
            </a:r>
          </a:p>
          <a:p>
            <a:pPr lvl="3"/>
            <a:r>
              <a:rPr lang="es-ES" dirty="0"/>
              <a:t>&lt;</a:t>
            </a:r>
            <a:r>
              <a:rPr lang="es-ES" b="1" dirty="0" err="1"/>
              <a:t>session-config</a:t>
            </a:r>
            <a:r>
              <a:rPr lang="es-ES" b="1" dirty="0"/>
              <a:t>&gt;</a:t>
            </a:r>
          </a:p>
          <a:p>
            <a:pPr lvl="3"/>
            <a:r>
              <a:rPr lang="es-ES" dirty="0"/>
              <a:t>	&lt;</a:t>
            </a:r>
            <a:r>
              <a:rPr lang="es-ES" b="1" dirty="0" err="1"/>
              <a:t>session-timeout</a:t>
            </a:r>
            <a:r>
              <a:rPr lang="es-ES" b="1" dirty="0"/>
              <a:t>&gt;1&lt;/</a:t>
            </a:r>
            <a:r>
              <a:rPr lang="es-ES" b="1" dirty="0" err="1"/>
              <a:t>session-timeout</a:t>
            </a:r>
            <a:r>
              <a:rPr lang="es-ES" b="1" dirty="0"/>
              <a:t>&gt;</a:t>
            </a:r>
          </a:p>
          <a:p>
            <a:pPr lvl="3"/>
            <a:r>
              <a:rPr lang="es-ES" dirty="0"/>
              <a:t>&lt;/</a:t>
            </a:r>
            <a:r>
              <a:rPr lang="es-ES" b="1" dirty="0" err="1"/>
              <a:t>session-config</a:t>
            </a:r>
            <a:r>
              <a:rPr lang="es-ES" b="1" dirty="0"/>
              <a:t>&gt;</a:t>
            </a:r>
          </a:p>
          <a:p>
            <a:pPr lvl="3"/>
            <a:r>
              <a:rPr lang="es-ES" b="1" dirty="0"/>
              <a:t>El mínimo es 1 minuto.</a:t>
            </a:r>
          </a:p>
          <a:p>
            <a:pPr lvl="3"/>
            <a:r>
              <a:rPr lang="es-ES" b="1" dirty="0">
                <a:solidFill>
                  <a:schemeClr val="bg2">
                    <a:lumMod val="25000"/>
                  </a:schemeClr>
                </a:solidFill>
              </a:rPr>
              <a:t>Es algo más </a:t>
            </a:r>
            <a:r>
              <a:rPr lang="es-ES" b="1" dirty="0" err="1">
                <a:solidFill>
                  <a:schemeClr val="bg2">
                    <a:lumMod val="25000"/>
                  </a:schemeClr>
                </a:solidFill>
              </a:rPr>
              <a:t>pq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</a:rPr>
              <a:t> el </a:t>
            </a:r>
            <a:r>
              <a:rPr lang="es-ES" b="1" dirty="0" err="1">
                <a:solidFill>
                  <a:schemeClr val="bg2">
                    <a:lumMod val="25000"/>
                  </a:schemeClr>
                </a:solidFill>
              </a:rPr>
              <a:t>demon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</a:rPr>
              <a:t> no suele coger la instrucción al momento.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bg2">
                    <a:lumMod val="25000"/>
                  </a:schemeClr>
                </a:solidFill>
              </a:rPr>
              <a:t>Pasado el tiempo, si se clica sale: </a:t>
            </a:r>
            <a:r>
              <a:rPr lang="es-ES" b="1" dirty="0" err="1">
                <a:solidFill>
                  <a:schemeClr val="bg2">
                    <a:lumMod val="25000"/>
                  </a:schemeClr>
                </a:solidFill>
              </a:rPr>
              <a:t>NullPointerException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bg2">
                    <a:lumMod val="25000"/>
                  </a:schemeClr>
                </a:solidFill>
              </a:rPr>
              <a:t>pq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</a:rPr>
              <a:t> no hay carrito q mostrar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bg2">
                    <a:lumMod val="25000"/>
                  </a:schemeClr>
                </a:solidFill>
              </a:rPr>
              <a:t>Captar error, en la instrucción antes de mostrar carrito: preguntar si existe carrito, sino, tu sesión ha caducado</a:t>
            </a:r>
            <a:endParaRPr lang="es-E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054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6A65948-AB25-4A05-ACBA-0A5B0962AB2C}"/>
              </a:ext>
            </a:extLst>
          </p:cNvPr>
          <p:cNvSpPr/>
          <p:nvPr/>
        </p:nvSpPr>
        <p:spPr>
          <a:xfrm>
            <a:off x="467544" y="339502"/>
            <a:ext cx="784887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1200" dirty="0"/>
          </a:p>
          <a:p>
            <a:r>
              <a:rPr lang="es-ES" sz="1200" b="1" dirty="0">
                <a:solidFill>
                  <a:schemeClr val="bg2">
                    <a:lumMod val="25000"/>
                  </a:schemeClr>
                </a:solidFill>
              </a:rPr>
              <a:t>En </a:t>
            </a:r>
            <a:r>
              <a:rPr lang="es-ES" sz="1200" b="1" dirty="0" err="1">
                <a:solidFill>
                  <a:schemeClr val="bg2">
                    <a:lumMod val="25000"/>
                  </a:schemeClr>
                </a:solidFill>
              </a:rPr>
              <a:t>carrito.jsp</a:t>
            </a:r>
            <a:endParaRPr lang="es-ES" sz="12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s-ES" sz="1000" b="1" dirty="0"/>
              <a:t>&lt;%</a:t>
            </a:r>
          </a:p>
          <a:p>
            <a:r>
              <a:rPr lang="es-ES" sz="1000" dirty="0"/>
              <a:t>	</a:t>
            </a:r>
            <a:r>
              <a:rPr lang="es-ES" sz="1000" dirty="0" err="1"/>
              <a:t>ArrayList</a:t>
            </a:r>
            <a:r>
              <a:rPr lang="es-ES" sz="1000" dirty="0"/>
              <a:t>&lt;Producto&gt; carro = (</a:t>
            </a:r>
            <a:r>
              <a:rPr lang="es-ES" sz="1000" dirty="0" err="1"/>
              <a:t>ArrayList</a:t>
            </a:r>
            <a:r>
              <a:rPr lang="es-ES" sz="1000" dirty="0"/>
              <a:t>&lt;Producto&gt;) </a:t>
            </a:r>
            <a:r>
              <a:rPr lang="es-ES" sz="1000" dirty="0" err="1"/>
              <a:t>session.getAttribute</a:t>
            </a:r>
            <a:r>
              <a:rPr lang="es-ES" sz="1000" dirty="0"/>
              <a:t>("carrito");</a:t>
            </a:r>
          </a:p>
          <a:p>
            <a:r>
              <a:rPr lang="es-ES" sz="1000" dirty="0"/>
              <a:t>	</a:t>
            </a:r>
            <a:r>
              <a:rPr lang="es-ES" sz="1000" b="1" dirty="0" err="1"/>
              <a:t>if</a:t>
            </a:r>
            <a:r>
              <a:rPr lang="es-ES" sz="1000" b="1" dirty="0"/>
              <a:t>(carro!=</a:t>
            </a:r>
            <a:r>
              <a:rPr lang="es-ES" sz="1000" b="1" dirty="0" err="1"/>
              <a:t>null</a:t>
            </a:r>
            <a:r>
              <a:rPr lang="es-ES" sz="1000" b="1" dirty="0"/>
              <a:t>){</a:t>
            </a:r>
          </a:p>
          <a:p>
            <a:r>
              <a:rPr lang="es-ES" sz="1000" b="1" dirty="0"/>
              <a:t>%&gt;</a:t>
            </a:r>
            <a:r>
              <a:rPr lang="es-ES" sz="1000" dirty="0"/>
              <a:t>	</a:t>
            </a:r>
          </a:p>
          <a:p>
            <a:r>
              <a:rPr lang="es-ES" sz="1000" dirty="0"/>
              <a:t>	&lt;</a:t>
            </a:r>
            <a:r>
              <a:rPr lang="es-ES" sz="1000" dirty="0" err="1"/>
              <a:t>div</a:t>
            </a:r>
            <a:r>
              <a:rPr lang="es-ES" sz="1000" dirty="0"/>
              <a:t> </a:t>
            </a:r>
            <a:r>
              <a:rPr lang="es-ES" sz="1000" dirty="0" err="1"/>
              <a:t>class</a:t>
            </a:r>
            <a:r>
              <a:rPr lang="es-ES" sz="1000" dirty="0"/>
              <a:t>='container'&gt;</a:t>
            </a:r>
          </a:p>
          <a:p>
            <a:r>
              <a:rPr lang="es-ES" sz="1000" dirty="0"/>
              <a:t>	&lt;table </a:t>
            </a:r>
            <a:r>
              <a:rPr lang="es-ES" sz="1000" dirty="0" err="1"/>
              <a:t>class</a:t>
            </a:r>
            <a:r>
              <a:rPr lang="es-ES" sz="1000" dirty="0"/>
              <a:t>='table table-</a:t>
            </a:r>
            <a:r>
              <a:rPr lang="es-ES" sz="1000" dirty="0" err="1"/>
              <a:t>striped</a:t>
            </a:r>
            <a:r>
              <a:rPr lang="es-ES" sz="1000" dirty="0"/>
              <a:t> table-</a:t>
            </a:r>
            <a:r>
              <a:rPr lang="es-ES" sz="1000" dirty="0" err="1"/>
              <a:t>bordered</a:t>
            </a:r>
            <a:r>
              <a:rPr lang="es-ES" sz="1000" dirty="0"/>
              <a:t>'&gt;</a:t>
            </a:r>
          </a:p>
          <a:p>
            <a:r>
              <a:rPr lang="es-ES" sz="1000" dirty="0"/>
              <a:t>		&lt;</a:t>
            </a:r>
            <a:r>
              <a:rPr lang="es-ES" sz="1000" dirty="0" err="1"/>
              <a:t>thead</a:t>
            </a:r>
            <a:r>
              <a:rPr lang="es-ES" sz="1000" dirty="0"/>
              <a:t>&gt; &lt;</a:t>
            </a:r>
            <a:r>
              <a:rPr lang="es-ES" sz="1000" dirty="0" err="1"/>
              <a:t>tr</a:t>
            </a:r>
            <a:r>
              <a:rPr lang="es-ES" sz="1000" dirty="0"/>
              <a:t>&gt; &lt;</a:t>
            </a:r>
            <a:r>
              <a:rPr lang="es-ES" sz="1000" dirty="0" err="1"/>
              <a:t>th</a:t>
            </a:r>
            <a:r>
              <a:rPr lang="es-ES" sz="1000" dirty="0"/>
              <a:t>&gt;Producto&lt;/</a:t>
            </a:r>
            <a:r>
              <a:rPr lang="es-ES" sz="1000" dirty="0" err="1"/>
              <a:t>th</a:t>
            </a:r>
            <a:r>
              <a:rPr lang="es-ES" sz="1000" dirty="0"/>
              <a:t>&gt; &lt;</a:t>
            </a:r>
            <a:r>
              <a:rPr lang="es-ES" sz="1000" dirty="0" err="1"/>
              <a:t>th</a:t>
            </a:r>
            <a:r>
              <a:rPr lang="es-ES" sz="1000" dirty="0"/>
              <a:t>&gt;Unidades&lt;/</a:t>
            </a:r>
            <a:r>
              <a:rPr lang="es-ES" sz="1000" dirty="0" err="1"/>
              <a:t>th</a:t>
            </a:r>
            <a:r>
              <a:rPr lang="es-ES" sz="1000" dirty="0"/>
              <a:t>&gt; 					&lt;</a:t>
            </a:r>
            <a:r>
              <a:rPr lang="es-ES" sz="1000" dirty="0" err="1"/>
              <a:t>th</a:t>
            </a:r>
            <a:r>
              <a:rPr lang="es-ES" sz="1000" dirty="0"/>
              <a:t>&gt;Precio&lt;/</a:t>
            </a:r>
            <a:r>
              <a:rPr lang="es-ES" sz="1000" dirty="0" err="1"/>
              <a:t>th</a:t>
            </a:r>
            <a:r>
              <a:rPr lang="es-ES" sz="1000" dirty="0"/>
              <a:t>&gt;&lt;/</a:t>
            </a:r>
            <a:r>
              <a:rPr lang="es-ES" sz="1000" dirty="0" err="1"/>
              <a:t>tr</a:t>
            </a:r>
            <a:r>
              <a:rPr lang="es-ES" sz="1000" dirty="0"/>
              <a:t>&gt; &lt;/</a:t>
            </a:r>
            <a:r>
              <a:rPr lang="es-ES" sz="1000" dirty="0" err="1"/>
              <a:t>thead</a:t>
            </a:r>
            <a:r>
              <a:rPr lang="es-ES" sz="1000" dirty="0"/>
              <a:t>&gt; </a:t>
            </a:r>
          </a:p>
          <a:p>
            <a:r>
              <a:rPr lang="es-ES" sz="1000" dirty="0"/>
              <a:t>		&lt;</a:t>
            </a:r>
            <a:r>
              <a:rPr lang="es-ES" sz="1000" dirty="0" err="1"/>
              <a:t>tbody</a:t>
            </a:r>
            <a:r>
              <a:rPr lang="es-ES" sz="1000" dirty="0"/>
              <a:t>&gt;</a:t>
            </a:r>
          </a:p>
          <a:p>
            <a:r>
              <a:rPr lang="es-ES" sz="1000" dirty="0"/>
              <a:t>			&lt;%</a:t>
            </a:r>
            <a:r>
              <a:rPr lang="es-ES" sz="1000" dirty="0" err="1"/>
              <a:t>for</a:t>
            </a:r>
            <a:r>
              <a:rPr lang="es-ES" sz="1000" dirty="0"/>
              <a:t> (Producto p:carro ) {%&gt;</a:t>
            </a:r>
          </a:p>
          <a:p>
            <a:r>
              <a:rPr lang="es-ES" sz="1000" dirty="0"/>
              <a:t>				&lt;</a:t>
            </a:r>
            <a:r>
              <a:rPr lang="es-ES" sz="1000" dirty="0" err="1"/>
              <a:t>tr</a:t>
            </a:r>
            <a:r>
              <a:rPr lang="es-ES" sz="1000" dirty="0"/>
              <a:t>&gt;</a:t>
            </a:r>
          </a:p>
          <a:p>
            <a:r>
              <a:rPr lang="es-ES" sz="1000" dirty="0"/>
              <a:t>					&lt;</a:t>
            </a:r>
            <a:r>
              <a:rPr lang="es-ES" sz="1000" dirty="0" err="1"/>
              <a:t>td</a:t>
            </a:r>
            <a:r>
              <a:rPr lang="es-ES" sz="1000" dirty="0"/>
              <a:t>&gt;&lt;%=</a:t>
            </a:r>
            <a:r>
              <a:rPr lang="es-ES" sz="1000" dirty="0" err="1"/>
              <a:t>p.getItem</a:t>
            </a:r>
            <a:r>
              <a:rPr lang="es-ES" sz="1000" dirty="0"/>
              <a:t>()  %&gt;&lt;/</a:t>
            </a:r>
            <a:r>
              <a:rPr lang="es-ES" sz="1000" dirty="0" err="1"/>
              <a:t>td</a:t>
            </a:r>
            <a:r>
              <a:rPr lang="es-ES" sz="1000" dirty="0"/>
              <a:t>&gt;</a:t>
            </a:r>
          </a:p>
          <a:p>
            <a:r>
              <a:rPr lang="es-ES" sz="1000" dirty="0"/>
              <a:t>					&lt;</a:t>
            </a:r>
            <a:r>
              <a:rPr lang="es-ES" sz="1000" dirty="0" err="1"/>
              <a:t>td</a:t>
            </a:r>
            <a:r>
              <a:rPr lang="es-ES" sz="1000" dirty="0"/>
              <a:t>&gt;&lt;%=</a:t>
            </a:r>
            <a:r>
              <a:rPr lang="es-ES" sz="1000" dirty="0" err="1"/>
              <a:t>p.getUnidades</a:t>
            </a:r>
            <a:r>
              <a:rPr lang="es-ES" sz="1000" dirty="0"/>
              <a:t>() %&gt;&lt;/</a:t>
            </a:r>
            <a:r>
              <a:rPr lang="es-ES" sz="1000" dirty="0" err="1"/>
              <a:t>td</a:t>
            </a:r>
            <a:r>
              <a:rPr lang="es-ES" sz="1000" dirty="0"/>
              <a:t>&gt;</a:t>
            </a:r>
          </a:p>
          <a:p>
            <a:r>
              <a:rPr lang="es-ES" sz="1000" dirty="0"/>
              <a:t>					&lt;</a:t>
            </a:r>
            <a:r>
              <a:rPr lang="es-ES" sz="1000" dirty="0" err="1"/>
              <a:t>td</a:t>
            </a:r>
            <a:r>
              <a:rPr lang="es-ES" sz="1000" dirty="0"/>
              <a:t>&gt;&lt;%=</a:t>
            </a:r>
            <a:r>
              <a:rPr lang="es-ES" sz="1000" dirty="0" err="1"/>
              <a:t>p.getValor</a:t>
            </a:r>
            <a:r>
              <a:rPr lang="es-ES" sz="1000" dirty="0"/>
              <a:t>()%&gt;&lt;/</a:t>
            </a:r>
            <a:r>
              <a:rPr lang="es-ES" sz="1000" dirty="0" err="1"/>
              <a:t>td</a:t>
            </a:r>
            <a:r>
              <a:rPr lang="es-ES" sz="1000" dirty="0"/>
              <a:t>&gt; </a:t>
            </a:r>
          </a:p>
          <a:p>
            <a:r>
              <a:rPr lang="es-ES" sz="1000" dirty="0"/>
              <a:t>				&lt;/</a:t>
            </a:r>
            <a:r>
              <a:rPr lang="es-ES" sz="1000" dirty="0" err="1"/>
              <a:t>tr</a:t>
            </a:r>
            <a:r>
              <a:rPr lang="es-ES" sz="1000" dirty="0"/>
              <a:t>&gt;</a:t>
            </a:r>
          </a:p>
          <a:p>
            <a:r>
              <a:rPr lang="es-ES" sz="1000" dirty="0"/>
              <a:t>			&lt;%} %&gt;	</a:t>
            </a:r>
          </a:p>
          <a:p>
            <a:r>
              <a:rPr lang="es-ES" sz="1000" dirty="0"/>
              <a:t>		&lt;/</a:t>
            </a:r>
            <a:r>
              <a:rPr lang="es-ES" sz="1000" dirty="0" err="1"/>
              <a:t>tbody</a:t>
            </a:r>
            <a:r>
              <a:rPr lang="es-ES" sz="1000" dirty="0"/>
              <a:t>&gt;</a:t>
            </a:r>
          </a:p>
          <a:p>
            <a:r>
              <a:rPr lang="es-ES" sz="1000" dirty="0"/>
              <a:t>	&lt;/table&gt;</a:t>
            </a:r>
          </a:p>
          <a:p>
            <a:r>
              <a:rPr lang="es-ES" sz="1000" dirty="0"/>
              <a:t>	&lt;/</a:t>
            </a:r>
            <a:r>
              <a:rPr lang="es-ES" sz="1000" dirty="0" err="1"/>
              <a:t>div</a:t>
            </a:r>
            <a:r>
              <a:rPr lang="es-ES" sz="1000" dirty="0"/>
              <a:t>&gt;</a:t>
            </a:r>
          </a:p>
          <a:p>
            <a:r>
              <a:rPr lang="es-ES" sz="1000" dirty="0"/>
              <a:t>	</a:t>
            </a:r>
          </a:p>
          <a:p>
            <a:r>
              <a:rPr lang="es-ES" sz="1000" dirty="0"/>
              <a:t>	</a:t>
            </a:r>
            <a:r>
              <a:rPr lang="es-ES" sz="1000" b="1" dirty="0"/>
              <a:t>&lt;%}</a:t>
            </a:r>
            <a:r>
              <a:rPr lang="es-ES" sz="1000" b="1" dirty="0" err="1"/>
              <a:t>else</a:t>
            </a:r>
            <a:r>
              <a:rPr lang="es-ES" sz="1000" b="1" dirty="0"/>
              <a:t>{ %&gt;</a:t>
            </a:r>
          </a:p>
          <a:p>
            <a:r>
              <a:rPr lang="es-ES" sz="1000" dirty="0"/>
              <a:t>		&lt;h1&gt;Tu </a:t>
            </a:r>
            <a:r>
              <a:rPr lang="es-ES" sz="1000" b="1" dirty="0"/>
              <a:t>sesión ha caducado</a:t>
            </a:r>
            <a:r>
              <a:rPr lang="es-ES" sz="1000" dirty="0"/>
              <a:t>&lt;/h1&gt;</a:t>
            </a:r>
          </a:p>
          <a:p>
            <a:r>
              <a:rPr lang="es-ES" sz="1000" dirty="0"/>
              <a:t>	</a:t>
            </a:r>
            <a:r>
              <a:rPr lang="es-ES" sz="1000" b="1" dirty="0"/>
              <a:t>&lt;%} %&gt;</a:t>
            </a:r>
          </a:p>
        </p:txBody>
      </p:sp>
    </p:spTree>
    <p:extLst>
      <p:ext uri="{BB962C8B-B14F-4D97-AF65-F5344CB8AC3E}">
        <p14:creationId xmlns:p14="http://schemas.microsoft.com/office/powerpoint/2010/main" val="4137604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467544" y="195487"/>
            <a:ext cx="8280920" cy="5040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latin typeface="+mj-lt"/>
                <a:ea typeface="+mj-ea"/>
                <a:cs typeface="+mj-cs"/>
              </a:rPr>
              <a:t>Características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79880" y="699543"/>
            <a:ext cx="8268584" cy="1584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Permite almacenar datos que son </a:t>
            </a:r>
            <a:r>
              <a:rPr lang="es-ES" b="1" dirty="0">
                <a:latin typeface="+mj-lt"/>
                <a:ea typeface="+mj-ea"/>
                <a:cs typeface="+mj-cs"/>
              </a:rPr>
              <a:t>compartidos entre todos los componentes de la aplicación durante la sesión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. 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Se almacenan en el objeto </a:t>
            </a:r>
            <a:r>
              <a:rPr lang="es-ES" b="1" dirty="0" err="1">
                <a:latin typeface="+mj-lt"/>
                <a:ea typeface="+mj-ea"/>
                <a:cs typeface="+mj-cs"/>
              </a:rPr>
              <a:t>HttpSession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. Se guarda en la memoria del servidor de aplicaciones hasta que </a:t>
            </a:r>
            <a:r>
              <a:rPr lang="es-ES" b="1" dirty="0">
                <a:latin typeface="+mj-lt"/>
                <a:ea typeface="+mj-ea"/>
                <a:cs typeface="+mj-cs"/>
              </a:rPr>
              <a:t>caduque la sesión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(time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out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)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.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Ej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: 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</a:rPr>
              <a:t>Cuando te das de alta en mail, se mantiene el servidor las credenciales hasta que caduque la sesión.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</a:rPr>
              <a:t>Ej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</a:rPr>
              <a:t>: carritos de la compra a veces lo guardan en BD también.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Cuidado: se consumen recursos de memoria</a:t>
            </a:r>
            <a:endParaRPr lang="es-ES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18564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32"/>
          <p:cNvSpPr>
            <a:spLocks noChangeArrowheads="1"/>
          </p:cNvSpPr>
          <p:nvPr/>
        </p:nvSpPr>
        <p:spPr bwMode="auto">
          <a:xfrm>
            <a:off x="3279628" y="2355726"/>
            <a:ext cx="2880320" cy="2592288"/>
          </a:xfrm>
          <a:prstGeom prst="rect">
            <a:avLst/>
          </a:prstGeom>
          <a:solidFill>
            <a:srgbClr val="CCFFCC">
              <a:alpha val="50195"/>
            </a:srgbClr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900"/>
          </a:p>
        </p:txBody>
      </p:sp>
      <p:sp>
        <p:nvSpPr>
          <p:cNvPr id="25" name="Oval 34"/>
          <p:cNvSpPr>
            <a:spLocks noChangeArrowheads="1"/>
          </p:cNvSpPr>
          <p:nvPr/>
        </p:nvSpPr>
        <p:spPr bwMode="auto">
          <a:xfrm>
            <a:off x="3955140" y="2612868"/>
            <a:ext cx="1628744" cy="864096"/>
          </a:xfrm>
          <a:prstGeom prst="ellipse">
            <a:avLst/>
          </a:prstGeom>
          <a:solidFill>
            <a:srgbClr val="CCCC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sz="900"/>
          </a:p>
        </p:txBody>
      </p:sp>
      <p:sp>
        <p:nvSpPr>
          <p:cNvPr id="26" name="Text Box 36"/>
          <p:cNvSpPr txBox="1">
            <a:spLocks noChangeArrowheads="1"/>
          </p:cNvSpPr>
          <p:nvPr/>
        </p:nvSpPr>
        <p:spPr bwMode="auto">
          <a:xfrm>
            <a:off x="4359748" y="2715766"/>
            <a:ext cx="754678" cy="230832"/>
          </a:xfrm>
          <a:prstGeom prst="rect">
            <a:avLst/>
          </a:prstGeom>
          <a:solidFill>
            <a:schemeClr val="accent1"/>
          </a:solidFill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>
                <a:solidFill>
                  <a:schemeClr val="tx2"/>
                </a:solidFill>
              </a:rPr>
              <a:t>Servlet 1</a:t>
            </a:r>
          </a:p>
        </p:txBody>
      </p:sp>
      <p:sp>
        <p:nvSpPr>
          <p:cNvPr id="27" name="Text Box 37"/>
          <p:cNvSpPr txBox="1">
            <a:spLocks noChangeArrowheads="1"/>
          </p:cNvSpPr>
          <p:nvPr/>
        </p:nvSpPr>
        <p:spPr bwMode="auto">
          <a:xfrm>
            <a:off x="4433988" y="3147814"/>
            <a:ext cx="754678" cy="230832"/>
          </a:xfrm>
          <a:prstGeom prst="rect">
            <a:avLst/>
          </a:prstGeom>
          <a:solidFill>
            <a:schemeClr val="accent1"/>
          </a:solidFill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>
                <a:solidFill>
                  <a:schemeClr val="tx2"/>
                </a:solidFill>
              </a:rPr>
              <a:t>Servlet 2</a:t>
            </a:r>
          </a:p>
        </p:txBody>
      </p:sp>
      <p:sp>
        <p:nvSpPr>
          <p:cNvPr id="28" name="Text Box 38"/>
          <p:cNvSpPr txBox="1">
            <a:spLocks noChangeArrowheads="1"/>
          </p:cNvSpPr>
          <p:nvPr/>
        </p:nvSpPr>
        <p:spPr bwMode="auto">
          <a:xfrm>
            <a:off x="4901532" y="2435170"/>
            <a:ext cx="754678" cy="2308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 b="1" dirty="0" err="1">
                <a:solidFill>
                  <a:schemeClr val="tx2"/>
                </a:solidFill>
              </a:rPr>
              <a:t>app</a:t>
            </a:r>
            <a:endParaRPr lang="es-ES" sz="900" b="1" dirty="0">
              <a:solidFill>
                <a:schemeClr val="tx2"/>
              </a:solidFill>
            </a:endParaRPr>
          </a:p>
        </p:txBody>
      </p:sp>
      <p:sp>
        <p:nvSpPr>
          <p:cNvPr id="29" name="Text Box 42"/>
          <p:cNvSpPr txBox="1">
            <a:spLocks noChangeArrowheads="1"/>
          </p:cNvSpPr>
          <p:nvPr/>
        </p:nvSpPr>
        <p:spPr bwMode="auto">
          <a:xfrm rot="16200578">
            <a:off x="2910326" y="2866400"/>
            <a:ext cx="1396206" cy="2308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 dirty="0">
                <a:solidFill>
                  <a:schemeClr val="tx2"/>
                </a:solidFill>
              </a:rPr>
              <a:t>Peticiones  cliente 1</a:t>
            </a:r>
          </a:p>
        </p:txBody>
      </p:sp>
      <p:sp>
        <p:nvSpPr>
          <p:cNvPr id="36" name="Text Box 58"/>
          <p:cNvSpPr txBox="1">
            <a:spLocks noChangeArrowheads="1"/>
          </p:cNvSpPr>
          <p:nvPr/>
        </p:nvSpPr>
        <p:spPr bwMode="auto">
          <a:xfrm rot="16200578">
            <a:off x="3054347" y="4162550"/>
            <a:ext cx="1396194" cy="2308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 dirty="0">
                <a:solidFill>
                  <a:schemeClr val="tx2"/>
                </a:solidFill>
              </a:rPr>
              <a:t>Peticiones  cliente 2</a:t>
            </a:r>
          </a:p>
        </p:txBody>
      </p:sp>
      <p:sp>
        <p:nvSpPr>
          <p:cNvPr id="37" name="Text Box 62"/>
          <p:cNvSpPr txBox="1">
            <a:spLocks noChangeArrowheads="1"/>
          </p:cNvSpPr>
          <p:nvPr/>
        </p:nvSpPr>
        <p:spPr bwMode="auto">
          <a:xfrm>
            <a:off x="4088062" y="1933550"/>
            <a:ext cx="10690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_tradnl" sz="1400" b="1" dirty="0"/>
              <a:t>Servidor</a:t>
            </a:r>
            <a:endParaRPr lang="es-ES" sz="1400" b="1" dirty="0"/>
          </a:p>
        </p:txBody>
      </p:sp>
      <p:sp>
        <p:nvSpPr>
          <p:cNvPr id="39" name="Text Box 65"/>
          <p:cNvSpPr txBox="1">
            <a:spLocks noChangeArrowheads="1"/>
          </p:cNvSpPr>
          <p:nvPr/>
        </p:nvSpPr>
        <p:spPr bwMode="auto">
          <a:xfrm>
            <a:off x="6375972" y="2859782"/>
            <a:ext cx="7127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_tradnl" sz="900" dirty="0"/>
              <a:t>Atributo de sesión</a:t>
            </a:r>
            <a:endParaRPr lang="es-ES" sz="900" dirty="0"/>
          </a:p>
        </p:txBody>
      </p:sp>
      <p:sp>
        <p:nvSpPr>
          <p:cNvPr id="40" name="Line 66"/>
          <p:cNvSpPr>
            <a:spLocks noChangeShapeType="1"/>
          </p:cNvSpPr>
          <p:nvPr/>
        </p:nvSpPr>
        <p:spPr bwMode="auto">
          <a:xfrm>
            <a:off x="5583884" y="2931790"/>
            <a:ext cx="7200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triangle" w="med" len="med"/>
          </a:ln>
        </p:spPr>
        <p:txBody>
          <a:bodyPr/>
          <a:lstStyle/>
          <a:p>
            <a:endParaRPr lang="es-ES" sz="900"/>
          </a:p>
        </p:txBody>
      </p:sp>
      <p:sp>
        <p:nvSpPr>
          <p:cNvPr id="41" name="Line 67"/>
          <p:cNvSpPr>
            <a:spLocks noChangeShapeType="1"/>
          </p:cNvSpPr>
          <p:nvPr/>
        </p:nvSpPr>
        <p:spPr bwMode="auto">
          <a:xfrm flipV="1">
            <a:off x="5583884" y="3075806"/>
            <a:ext cx="720080" cy="720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triangle" w="med" len="med"/>
          </a:ln>
        </p:spPr>
        <p:txBody>
          <a:bodyPr/>
          <a:lstStyle/>
          <a:p>
            <a:endParaRPr lang="es-ES" sz="900"/>
          </a:p>
        </p:txBody>
      </p:sp>
      <p:sp>
        <p:nvSpPr>
          <p:cNvPr id="44" name="Line 70"/>
          <p:cNvSpPr>
            <a:spLocks noChangeShapeType="1"/>
          </p:cNvSpPr>
          <p:nvPr/>
        </p:nvSpPr>
        <p:spPr bwMode="auto">
          <a:xfrm>
            <a:off x="5799908" y="4155926"/>
            <a:ext cx="648072" cy="720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triangle" w="med" len="med"/>
          </a:ln>
        </p:spPr>
        <p:txBody>
          <a:bodyPr/>
          <a:lstStyle/>
          <a:p>
            <a:endParaRPr lang="es-ES" sz="900"/>
          </a:p>
        </p:txBody>
      </p:sp>
      <p:sp>
        <p:nvSpPr>
          <p:cNvPr id="45" name="Line 71"/>
          <p:cNvSpPr>
            <a:spLocks noChangeShapeType="1"/>
          </p:cNvSpPr>
          <p:nvPr/>
        </p:nvSpPr>
        <p:spPr bwMode="auto">
          <a:xfrm flipV="1">
            <a:off x="5727900" y="4371950"/>
            <a:ext cx="720080" cy="698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triangle" w="med" len="med"/>
          </a:ln>
        </p:spPr>
        <p:txBody>
          <a:bodyPr/>
          <a:lstStyle/>
          <a:p>
            <a:endParaRPr lang="es-ES" sz="900"/>
          </a:p>
        </p:txBody>
      </p:sp>
      <p:sp>
        <p:nvSpPr>
          <p:cNvPr id="46" name="45 CuadroTexto"/>
          <p:cNvSpPr txBox="1"/>
          <p:nvPr/>
        </p:nvSpPr>
        <p:spPr>
          <a:xfrm>
            <a:off x="467544" y="3075806"/>
            <a:ext cx="7238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cliente1</a:t>
            </a:r>
          </a:p>
        </p:txBody>
      </p:sp>
      <p:sp>
        <p:nvSpPr>
          <p:cNvPr id="47" name="46 CuadroTexto"/>
          <p:cNvSpPr txBox="1"/>
          <p:nvPr/>
        </p:nvSpPr>
        <p:spPr>
          <a:xfrm>
            <a:off x="467544" y="3493046"/>
            <a:ext cx="7238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cliente 2</a:t>
            </a:r>
          </a:p>
        </p:txBody>
      </p:sp>
      <p:sp>
        <p:nvSpPr>
          <p:cNvPr id="48" name="47 Rectángulo"/>
          <p:cNvSpPr/>
          <p:nvPr/>
        </p:nvSpPr>
        <p:spPr>
          <a:xfrm>
            <a:off x="6375972" y="2787774"/>
            <a:ext cx="63392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/>
          </a:p>
        </p:txBody>
      </p:sp>
      <p:cxnSp>
        <p:nvCxnSpPr>
          <p:cNvPr id="50" name="49 Conector recto de flecha"/>
          <p:cNvCxnSpPr>
            <a:endCxn id="26" idx="1"/>
          </p:cNvCxnSpPr>
          <p:nvPr/>
        </p:nvCxnSpPr>
        <p:spPr>
          <a:xfrm flipV="1">
            <a:off x="1119388" y="2831182"/>
            <a:ext cx="3240360" cy="316632"/>
          </a:xfrm>
          <a:prstGeom prst="straightConnector1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51" name="50 Conector recto de flecha"/>
          <p:cNvCxnSpPr/>
          <p:nvPr/>
        </p:nvCxnSpPr>
        <p:spPr>
          <a:xfrm flipV="1">
            <a:off x="1119388" y="3165936"/>
            <a:ext cx="3276872" cy="125894"/>
          </a:xfrm>
          <a:prstGeom prst="straightConnector1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54" name="53 CuadroTexto"/>
          <p:cNvSpPr txBox="1"/>
          <p:nvPr/>
        </p:nvSpPr>
        <p:spPr>
          <a:xfrm>
            <a:off x="1731964" y="3522076"/>
            <a:ext cx="118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:</a:t>
            </a:r>
          </a:p>
        </p:txBody>
      </p:sp>
      <p:sp>
        <p:nvSpPr>
          <p:cNvPr id="55" name="54 CuadroTexto"/>
          <p:cNvSpPr txBox="1"/>
          <p:nvPr/>
        </p:nvSpPr>
        <p:spPr>
          <a:xfrm>
            <a:off x="2127500" y="4073172"/>
            <a:ext cx="118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:</a:t>
            </a:r>
          </a:p>
        </p:txBody>
      </p:sp>
      <p:sp>
        <p:nvSpPr>
          <p:cNvPr id="63" name="Oval 34"/>
          <p:cNvSpPr>
            <a:spLocks noChangeArrowheads="1"/>
          </p:cNvSpPr>
          <p:nvPr/>
        </p:nvSpPr>
        <p:spPr bwMode="auto">
          <a:xfrm>
            <a:off x="4143724" y="3754768"/>
            <a:ext cx="1628744" cy="864096"/>
          </a:xfrm>
          <a:prstGeom prst="ellipse">
            <a:avLst/>
          </a:prstGeom>
          <a:solidFill>
            <a:srgbClr val="CCCC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sz="900"/>
          </a:p>
        </p:txBody>
      </p:sp>
      <p:sp>
        <p:nvSpPr>
          <p:cNvPr id="64" name="Text Box 36"/>
          <p:cNvSpPr txBox="1">
            <a:spLocks noChangeArrowheads="1"/>
          </p:cNvSpPr>
          <p:nvPr/>
        </p:nvSpPr>
        <p:spPr bwMode="auto">
          <a:xfrm>
            <a:off x="4548332" y="3867894"/>
            <a:ext cx="754678" cy="230832"/>
          </a:xfrm>
          <a:prstGeom prst="rect">
            <a:avLst/>
          </a:prstGeom>
          <a:solidFill>
            <a:schemeClr val="accent1"/>
          </a:solidFill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>
                <a:solidFill>
                  <a:schemeClr val="tx2"/>
                </a:solidFill>
              </a:rPr>
              <a:t>Servlet 1</a:t>
            </a:r>
          </a:p>
        </p:txBody>
      </p:sp>
      <p:sp>
        <p:nvSpPr>
          <p:cNvPr id="65" name="Text Box 37"/>
          <p:cNvSpPr txBox="1">
            <a:spLocks noChangeArrowheads="1"/>
          </p:cNvSpPr>
          <p:nvPr/>
        </p:nvSpPr>
        <p:spPr bwMode="auto">
          <a:xfrm>
            <a:off x="4622572" y="4299942"/>
            <a:ext cx="754678" cy="230832"/>
          </a:xfrm>
          <a:prstGeom prst="rect">
            <a:avLst/>
          </a:prstGeom>
          <a:solidFill>
            <a:schemeClr val="accent1"/>
          </a:solidFill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>
                <a:solidFill>
                  <a:schemeClr val="tx2"/>
                </a:solidFill>
              </a:rPr>
              <a:t>Servlet 2</a:t>
            </a:r>
          </a:p>
        </p:txBody>
      </p:sp>
      <p:sp>
        <p:nvSpPr>
          <p:cNvPr id="66" name="Text Box 38"/>
          <p:cNvSpPr txBox="1">
            <a:spLocks noChangeArrowheads="1"/>
          </p:cNvSpPr>
          <p:nvPr/>
        </p:nvSpPr>
        <p:spPr bwMode="auto">
          <a:xfrm>
            <a:off x="5090116" y="3587298"/>
            <a:ext cx="754678" cy="2308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>
                <a:solidFill>
                  <a:schemeClr val="tx2"/>
                </a:solidFill>
              </a:rPr>
              <a:t>:</a:t>
            </a:r>
          </a:p>
        </p:txBody>
      </p:sp>
      <p:cxnSp>
        <p:nvCxnSpPr>
          <p:cNvPr id="52" name="51 Conector recto de flecha"/>
          <p:cNvCxnSpPr/>
          <p:nvPr/>
        </p:nvCxnSpPr>
        <p:spPr>
          <a:xfrm>
            <a:off x="1119388" y="3507854"/>
            <a:ext cx="3384376" cy="504056"/>
          </a:xfrm>
          <a:prstGeom prst="straightConnector1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53" name="52 Conector recto de flecha"/>
          <p:cNvCxnSpPr/>
          <p:nvPr/>
        </p:nvCxnSpPr>
        <p:spPr>
          <a:xfrm>
            <a:off x="1119388" y="3651870"/>
            <a:ext cx="3456384" cy="720080"/>
          </a:xfrm>
          <a:prstGeom prst="straightConnector1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69" name="Text Box 38"/>
          <p:cNvSpPr txBox="1">
            <a:spLocks noChangeArrowheads="1"/>
          </p:cNvSpPr>
          <p:nvPr/>
        </p:nvSpPr>
        <p:spPr bwMode="auto">
          <a:xfrm>
            <a:off x="5007820" y="3579862"/>
            <a:ext cx="754678" cy="2308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 b="1" dirty="0" err="1">
                <a:solidFill>
                  <a:schemeClr val="tx2"/>
                </a:solidFill>
              </a:rPr>
              <a:t>app</a:t>
            </a:r>
            <a:endParaRPr lang="es-ES" sz="900" b="1" dirty="0">
              <a:solidFill>
                <a:schemeClr val="tx2"/>
              </a:solidFill>
            </a:endParaRPr>
          </a:p>
        </p:txBody>
      </p:sp>
      <p:sp>
        <p:nvSpPr>
          <p:cNvPr id="70" name="Text Box 65"/>
          <p:cNvSpPr txBox="1">
            <a:spLocks noChangeArrowheads="1"/>
          </p:cNvSpPr>
          <p:nvPr/>
        </p:nvSpPr>
        <p:spPr bwMode="auto">
          <a:xfrm>
            <a:off x="6519988" y="4083918"/>
            <a:ext cx="7127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_tradnl" sz="900" dirty="0"/>
              <a:t>Atributo de sesión</a:t>
            </a:r>
            <a:endParaRPr lang="es-ES" sz="900" dirty="0"/>
          </a:p>
        </p:txBody>
      </p:sp>
      <p:sp>
        <p:nvSpPr>
          <p:cNvPr id="71" name="70 Rectángulo"/>
          <p:cNvSpPr/>
          <p:nvPr/>
        </p:nvSpPr>
        <p:spPr>
          <a:xfrm>
            <a:off x="6519988" y="4011910"/>
            <a:ext cx="63392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/>
          </a:p>
        </p:txBody>
      </p:sp>
      <p:sp>
        <p:nvSpPr>
          <p:cNvPr id="72" name="Text Box 62"/>
          <p:cNvSpPr txBox="1">
            <a:spLocks noChangeArrowheads="1"/>
          </p:cNvSpPr>
          <p:nvPr/>
        </p:nvSpPr>
        <p:spPr bwMode="auto">
          <a:xfrm>
            <a:off x="6375972" y="2499742"/>
            <a:ext cx="115212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_tradnl" sz="900" b="1" dirty="0" err="1"/>
              <a:t>HttpSession</a:t>
            </a:r>
            <a:r>
              <a:rPr lang="es-ES_tradnl" sz="900" b="1" dirty="0"/>
              <a:t> 1</a:t>
            </a:r>
            <a:endParaRPr lang="es-ES" sz="900" b="1" dirty="0"/>
          </a:p>
        </p:txBody>
      </p:sp>
      <p:sp>
        <p:nvSpPr>
          <p:cNvPr id="73" name="Text Box 62"/>
          <p:cNvSpPr txBox="1">
            <a:spLocks noChangeArrowheads="1"/>
          </p:cNvSpPr>
          <p:nvPr/>
        </p:nvSpPr>
        <p:spPr bwMode="auto">
          <a:xfrm>
            <a:off x="6375972" y="3723878"/>
            <a:ext cx="115212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_tradnl" sz="900" b="1" dirty="0" err="1"/>
              <a:t>HttpSession</a:t>
            </a:r>
            <a:r>
              <a:rPr lang="es-ES_tradnl" sz="900" b="1" dirty="0"/>
              <a:t> 2</a:t>
            </a:r>
            <a:endParaRPr lang="es-ES" sz="900" b="1" dirty="0"/>
          </a:p>
        </p:txBody>
      </p:sp>
      <p:sp>
        <p:nvSpPr>
          <p:cNvPr id="76" name="75 Llamada rectangular"/>
          <p:cNvSpPr/>
          <p:nvPr/>
        </p:nvSpPr>
        <p:spPr>
          <a:xfrm>
            <a:off x="7668344" y="2787774"/>
            <a:ext cx="1296144" cy="1296144"/>
          </a:xfrm>
          <a:prstGeom prst="wedgeRectCallout">
            <a:avLst>
              <a:gd name="adj1" fmla="val -82262"/>
              <a:gd name="adj2" fmla="val -21800"/>
            </a:avLst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76 CuadroTexto"/>
          <p:cNvSpPr txBox="1"/>
          <p:nvPr/>
        </p:nvSpPr>
        <p:spPr>
          <a:xfrm>
            <a:off x="7740352" y="2839485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Cada cliente tiene su propio objeto </a:t>
            </a:r>
            <a:r>
              <a:rPr lang="es-ES" sz="1200" b="1" dirty="0" err="1"/>
              <a:t>HttpSession</a:t>
            </a:r>
            <a:endParaRPr lang="es-ES" sz="12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latin typeface="+mj-lt"/>
                <a:ea typeface="+mj-ea"/>
                <a:cs typeface="+mj-cs"/>
              </a:rPr>
              <a:t>Acceso a atributos</a:t>
            </a: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611560" y="987574"/>
            <a:ext cx="8136904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Se debe obtener el objeto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HttpSession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del usuario mediante el método </a:t>
            </a:r>
            <a:r>
              <a:rPr lang="es-ES" b="1" i="1" dirty="0" err="1">
                <a:latin typeface="+mj-lt"/>
                <a:ea typeface="+mj-ea"/>
                <a:cs typeface="+mj-cs"/>
              </a:rPr>
              <a:t>getSession</a:t>
            </a:r>
            <a:r>
              <a:rPr lang="es-ES" b="1" i="1" dirty="0">
                <a:latin typeface="+mj-lt"/>
                <a:ea typeface="+mj-ea"/>
                <a:cs typeface="+mj-cs"/>
              </a:rPr>
              <a:t>()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de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HttpServletRequest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/>
                </a:solidFill>
              </a:rPr>
              <a:t>Si la sesión de usuario ya existe, se recupera, sino se crea una nueva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Para establecer y recuperar atributos de petición, utilizaremos los métodos </a:t>
            </a:r>
            <a:r>
              <a:rPr lang="es-ES" b="1" i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setAttribute</a:t>
            </a:r>
            <a:r>
              <a:rPr lang="es-ES" b="1" i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()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y </a:t>
            </a:r>
            <a:r>
              <a:rPr lang="es-ES" b="1" i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getAttribute</a:t>
            </a:r>
            <a:r>
              <a:rPr lang="es-ES" b="1" i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()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de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HttpSession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629675" y="2715766"/>
            <a:ext cx="4248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err="1"/>
              <a:t>HttpSession</a:t>
            </a:r>
            <a:r>
              <a:rPr lang="es-ES" sz="1400" b="1" dirty="0"/>
              <a:t> s=</a:t>
            </a:r>
            <a:r>
              <a:rPr lang="es-ES" sz="1400" b="1" dirty="0" err="1"/>
              <a:t>request.getSession</a:t>
            </a:r>
            <a:r>
              <a:rPr lang="es-ES" sz="1400" b="1" dirty="0"/>
              <a:t>();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7"/>
            <a:ext cx="8064896" cy="5040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latin typeface="+mj-lt"/>
                <a:ea typeface="+mj-ea"/>
                <a:cs typeface="+mj-cs"/>
              </a:rPr>
              <a:t>Control de sesiones</a:t>
            </a: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611560" y="987574"/>
            <a:ext cx="7920880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Timeout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: Tiempo máximo de inactividad de una sesión. 30 minutos valor por defecto en los servidores: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defRPr/>
            </a:pPr>
            <a:endParaRPr lang="es-ES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Eliminar atributos de sesión: 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método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removeAttribute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(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String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nombre) de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HttpSession</a:t>
            </a:r>
            <a:endParaRPr lang="es-ES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Invalidar una sesión: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método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invalidate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() de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HttpSession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. Marca el objeto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HttpSession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para que el recogedor de basura lo recoja</a:t>
            </a:r>
            <a:endParaRPr lang="es-ES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lvl="3"/>
            <a:r>
              <a:rPr lang="es-ES" sz="1400" dirty="0" err="1"/>
              <a:t>HttpSession</a:t>
            </a:r>
            <a:r>
              <a:rPr lang="es-ES" sz="1400" dirty="0"/>
              <a:t> s=</a:t>
            </a:r>
            <a:r>
              <a:rPr lang="es-ES" sz="1400" dirty="0" err="1"/>
              <a:t>request.getSession</a:t>
            </a:r>
            <a:r>
              <a:rPr lang="es-ES" sz="1400" dirty="0"/>
              <a:t>();</a:t>
            </a:r>
          </a:p>
          <a:p>
            <a:pPr lvl="3"/>
            <a:r>
              <a:rPr lang="es-ES" sz="1400" dirty="0"/>
              <a:t>//</a:t>
            </a:r>
            <a:r>
              <a:rPr lang="es-ES" sz="1400" u="sng" dirty="0"/>
              <a:t>invalida sesión</a:t>
            </a:r>
          </a:p>
          <a:p>
            <a:pPr lvl="3"/>
            <a:r>
              <a:rPr lang="es-ES" sz="1400" dirty="0" err="1"/>
              <a:t>s.invalidate</a:t>
            </a:r>
            <a:r>
              <a:rPr lang="es-ES" sz="1400" dirty="0"/>
              <a:t>();</a:t>
            </a:r>
            <a:endParaRPr lang="es-ES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547664" y="1661275"/>
            <a:ext cx="3600400" cy="55399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 &lt;session-</a:t>
            </a:r>
            <a:r>
              <a:rPr kumimoji="0" lang="en-US" sz="1000" b="1" i="0" u="none" strike="noStrike" cap="none" normalizeH="0" baseline="0" dirty="0" err="1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config</a:t>
            </a:r>
            <a:r>
              <a:rPr kumimoji="0" lang="en-US" sz="1000" b="1" i="0" u="none" strike="noStrike" cap="none" normalizeH="0" baseline="0" dirty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&gt;</a:t>
            </a:r>
            <a:endParaRPr kumimoji="0" lang="es-ES" sz="1000" b="1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  	&lt;session-timeout&gt;10&lt;/session-timeout&gt;</a:t>
            </a:r>
            <a:endParaRPr kumimoji="0" lang="es-ES" sz="1000" b="1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s-ES" sz="1000" b="1" i="0" u="none" strike="noStrike" cap="none" normalizeH="0" baseline="0" dirty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s-ES" sz="1000" b="1" i="0" u="none" strike="noStrike" cap="none" normalizeH="0" baseline="0" dirty="0" err="1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session-config</a:t>
            </a:r>
            <a:r>
              <a:rPr kumimoji="0" lang="es-ES" sz="1000" b="1" i="0" u="none" strike="noStrike" cap="none" normalizeH="0" baseline="0" dirty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&gt; </a:t>
            </a:r>
            <a:endParaRPr kumimoji="0" lang="es-ES" sz="1000" b="1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51520" y="1852472"/>
            <a:ext cx="1171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web.xml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latin typeface="+mj-lt"/>
                <a:ea typeface="+mj-ea"/>
                <a:cs typeface="+mj-cs"/>
              </a:rPr>
              <a:t>Ej.</a:t>
            </a:r>
            <a:r>
              <a:rPr kumimoji="0" lang="es-ES" sz="2800" b="1" i="0" u="sng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latin typeface="+mj-lt"/>
                <a:ea typeface="+mj-ea"/>
                <a:cs typeface="+mj-cs"/>
              </a:rPr>
              <a:t> 13_login_sesion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800" b="1" i="0" u="sng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611560" y="987574"/>
            <a:ext cx="7920880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endParaRPr lang="es-ES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72028B6-A218-491F-BBCB-17E25958EEBC}"/>
              </a:ext>
            </a:extLst>
          </p:cNvPr>
          <p:cNvSpPr/>
          <p:nvPr/>
        </p:nvSpPr>
        <p:spPr>
          <a:xfrm>
            <a:off x="472158" y="699542"/>
            <a:ext cx="8064896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En login.java</a:t>
            </a:r>
          </a:p>
          <a:p>
            <a:pPr lvl="1"/>
            <a:r>
              <a:rPr lang="es-ES" sz="1000" dirty="0" err="1"/>
              <a:t>RequestDispatcher</a:t>
            </a:r>
            <a:r>
              <a:rPr lang="es-ES" sz="1000" dirty="0"/>
              <a:t> </a:t>
            </a:r>
            <a:r>
              <a:rPr lang="es-ES" sz="1000" dirty="0" err="1"/>
              <a:t>rd</a:t>
            </a:r>
            <a:r>
              <a:rPr lang="es-ES" sz="1000" dirty="0"/>
              <a:t>;</a:t>
            </a:r>
          </a:p>
          <a:p>
            <a:pPr lvl="1"/>
            <a:r>
              <a:rPr lang="en-US" sz="1000" dirty="0"/>
              <a:t>if(</a:t>
            </a:r>
            <a:r>
              <a:rPr lang="en-US" sz="1000" dirty="0" err="1"/>
              <a:t>request.getParameter</a:t>
            </a:r>
            <a:r>
              <a:rPr lang="en-US" sz="1000" dirty="0"/>
              <a:t>("user").equals("</a:t>
            </a:r>
            <a:r>
              <a:rPr lang="en-US" sz="1000" dirty="0" err="1"/>
              <a:t>curso</a:t>
            </a:r>
            <a:r>
              <a:rPr lang="en-US" sz="1000" dirty="0"/>
              <a:t>")){</a:t>
            </a:r>
          </a:p>
          <a:p>
            <a:pPr lvl="2"/>
            <a:r>
              <a:rPr lang="es-ES" sz="1000" dirty="0"/>
              <a:t>//obtener objeto </a:t>
            </a:r>
            <a:r>
              <a:rPr lang="es-ES" sz="1000" dirty="0" err="1"/>
              <a:t>HttpSession</a:t>
            </a:r>
            <a:endParaRPr lang="es-ES" sz="1000" dirty="0"/>
          </a:p>
          <a:p>
            <a:pPr lvl="2"/>
            <a:r>
              <a:rPr lang="es-ES" sz="1000" b="1" dirty="0" err="1"/>
              <a:t>HttpSession</a:t>
            </a:r>
            <a:r>
              <a:rPr lang="es-ES" sz="1000" b="1" dirty="0"/>
              <a:t> s=</a:t>
            </a:r>
            <a:r>
              <a:rPr lang="es-ES" sz="1000" b="1" dirty="0" err="1"/>
              <a:t>request.getSession</a:t>
            </a:r>
            <a:r>
              <a:rPr lang="es-ES" sz="1000" b="1" dirty="0"/>
              <a:t>();</a:t>
            </a:r>
          </a:p>
          <a:p>
            <a:pPr lvl="2"/>
            <a:endParaRPr lang="es-ES" sz="1000" dirty="0"/>
          </a:p>
          <a:p>
            <a:pPr lvl="2"/>
            <a:r>
              <a:rPr lang="es-ES" sz="1000" b="1" dirty="0"/>
              <a:t>//guardamos el nombre de usuario como atributo de sesión</a:t>
            </a:r>
          </a:p>
          <a:p>
            <a:pPr lvl="2"/>
            <a:r>
              <a:rPr lang="es-ES" sz="1000" dirty="0"/>
              <a:t>//se puede guardar la contraseña</a:t>
            </a:r>
          </a:p>
          <a:p>
            <a:pPr lvl="2"/>
            <a:r>
              <a:rPr lang="es-ES" sz="1000" dirty="0" err="1"/>
              <a:t>s.setAttribute</a:t>
            </a:r>
            <a:r>
              <a:rPr lang="es-ES" sz="1000" dirty="0"/>
              <a:t>("usuario", </a:t>
            </a:r>
            <a:r>
              <a:rPr lang="es-ES" sz="1000" dirty="0" err="1"/>
              <a:t>request.getParameter</a:t>
            </a:r>
            <a:r>
              <a:rPr lang="es-ES" sz="1000" dirty="0"/>
              <a:t>("</a:t>
            </a:r>
            <a:r>
              <a:rPr lang="es-ES" sz="1000" dirty="0" err="1"/>
              <a:t>user</a:t>
            </a:r>
            <a:r>
              <a:rPr lang="es-ES" sz="1000" dirty="0"/>
              <a:t>"));</a:t>
            </a:r>
          </a:p>
          <a:p>
            <a:pPr lvl="2"/>
            <a:r>
              <a:rPr lang="es-ES" sz="1000" dirty="0"/>
              <a:t>//redirigir a temas.html</a:t>
            </a:r>
          </a:p>
          <a:p>
            <a:pPr lvl="2"/>
            <a:r>
              <a:rPr lang="es-ES" sz="1000" dirty="0" err="1"/>
              <a:t>rd</a:t>
            </a:r>
            <a:r>
              <a:rPr lang="es-ES" sz="1000" dirty="0"/>
              <a:t>=</a:t>
            </a:r>
            <a:r>
              <a:rPr lang="es-ES" sz="1000" dirty="0" err="1"/>
              <a:t>request.getRequestDispatcher</a:t>
            </a:r>
            <a:r>
              <a:rPr lang="es-ES" sz="1000" dirty="0"/>
              <a:t>("temas.html");</a:t>
            </a:r>
          </a:p>
          <a:p>
            <a:pPr lvl="1"/>
            <a:r>
              <a:rPr lang="es-ES" sz="1000" dirty="0"/>
              <a:t>}</a:t>
            </a:r>
          </a:p>
          <a:p>
            <a:pPr lvl="1"/>
            <a:r>
              <a:rPr lang="es-ES" sz="1000" dirty="0" err="1"/>
              <a:t>else</a:t>
            </a:r>
            <a:r>
              <a:rPr lang="es-ES" sz="1000" dirty="0"/>
              <a:t>{</a:t>
            </a:r>
          </a:p>
          <a:p>
            <a:pPr lvl="1"/>
            <a:r>
              <a:rPr lang="es-ES" sz="1000" dirty="0"/>
              <a:t>	</a:t>
            </a:r>
            <a:r>
              <a:rPr lang="es-ES" sz="1000" dirty="0" err="1"/>
              <a:t>rd</a:t>
            </a:r>
            <a:r>
              <a:rPr lang="es-ES" sz="1000" dirty="0"/>
              <a:t>=</a:t>
            </a:r>
            <a:r>
              <a:rPr lang="es-ES" sz="1000" dirty="0" err="1"/>
              <a:t>request.getRequestDispatcher</a:t>
            </a:r>
            <a:r>
              <a:rPr lang="es-ES" sz="1000" dirty="0"/>
              <a:t>("Error");</a:t>
            </a:r>
          </a:p>
          <a:p>
            <a:pPr lvl="1"/>
            <a:r>
              <a:rPr lang="es-ES" sz="1000" dirty="0"/>
              <a:t>}</a:t>
            </a:r>
          </a:p>
          <a:p>
            <a:pPr lvl="1"/>
            <a:r>
              <a:rPr lang="es-ES" sz="1000" dirty="0" err="1"/>
              <a:t>rd.forward</a:t>
            </a:r>
            <a:r>
              <a:rPr lang="es-ES" sz="1000" dirty="0"/>
              <a:t>(</a:t>
            </a:r>
            <a:r>
              <a:rPr lang="es-ES" sz="1000" dirty="0" err="1"/>
              <a:t>request</a:t>
            </a:r>
            <a:r>
              <a:rPr lang="es-ES" sz="1000" dirty="0"/>
              <a:t>, response);</a:t>
            </a:r>
            <a:endParaRPr lang="es-ES" sz="1000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s-ES" sz="14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En temas.html</a:t>
            </a:r>
            <a:endParaRPr lang="es-ES" sz="1400" dirty="0"/>
          </a:p>
          <a:p>
            <a:r>
              <a:rPr lang="es-ES" sz="1400" dirty="0"/>
              <a:t>	</a:t>
            </a:r>
            <a:r>
              <a:rPr lang="es-ES" sz="1000" dirty="0"/>
              <a:t>&lt;p&gt;&lt;a </a:t>
            </a:r>
            <a:r>
              <a:rPr lang="es-ES" sz="1000" dirty="0" err="1"/>
              <a:t>href</a:t>
            </a:r>
            <a:r>
              <a:rPr lang="es-ES" sz="1000" dirty="0"/>
              <a:t>="</a:t>
            </a:r>
            <a:r>
              <a:rPr lang="es-ES" sz="1000" dirty="0" err="1"/>
              <a:t>Bienvenida?tema</a:t>
            </a:r>
            <a:r>
              <a:rPr lang="es-ES" sz="1000" dirty="0"/>
              <a:t>=</a:t>
            </a:r>
            <a:r>
              <a:rPr lang="es-ES" sz="1000" dirty="0" err="1"/>
              <a:t>Musica</a:t>
            </a:r>
            <a:r>
              <a:rPr lang="es-ES" sz="1000" dirty="0"/>
              <a:t>"&gt;Música&lt;/a&gt;&lt;/p&gt;</a:t>
            </a:r>
          </a:p>
          <a:p>
            <a:endParaRPr lang="es-ES" sz="1400" dirty="0"/>
          </a:p>
          <a:p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En Bienvenida.java</a:t>
            </a:r>
          </a:p>
          <a:p>
            <a:pPr lvl="1"/>
            <a:r>
              <a:rPr lang="es-ES" sz="1000" dirty="0" err="1"/>
              <a:t>out.println</a:t>
            </a:r>
            <a:r>
              <a:rPr lang="es-ES" sz="1000" dirty="0"/>
              <a:t>("&lt;</a:t>
            </a:r>
            <a:r>
              <a:rPr lang="es-ES" sz="1000" dirty="0" err="1"/>
              <a:t>br</a:t>
            </a:r>
            <a:r>
              <a:rPr lang="es-ES" sz="1000" dirty="0"/>
              <a:t>/&gt;&lt;a </a:t>
            </a:r>
            <a:r>
              <a:rPr lang="es-ES" sz="1000" dirty="0" err="1"/>
              <a:t>href</a:t>
            </a:r>
            <a:r>
              <a:rPr lang="es-ES" sz="1000" dirty="0"/>
              <a:t>='temas.html'&gt;</a:t>
            </a:r>
            <a:r>
              <a:rPr lang="es-ES" sz="1000" dirty="0" err="1"/>
              <a:t>Atras</a:t>
            </a:r>
            <a:r>
              <a:rPr lang="es-ES" sz="1000" dirty="0"/>
              <a:t>&lt;/a</a:t>
            </a:r>
            <a:r>
              <a:rPr lang="es-ES" sz="1000" b="1" dirty="0"/>
              <a:t>&gt;&amp;</a:t>
            </a:r>
            <a:r>
              <a:rPr lang="es-ES" sz="1000" b="1" dirty="0" err="1"/>
              <a:t>nbsp</a:t>
            </a:r>
            <a:r>
              <a:rPr lang="es-ES" sz="1000" dirty="0"/>
              <a:t>;"+ "&lt;a </a:t>
            </a:r>
            <a:r>
              <a:rPr lang="es-ES" sz="1000" dirty="0" err="1"/>
              <a:t>href</a:t>
            </a:r>
            <a:r>
              <a:rPr lang="es-ES" sz="1000" dirty="0"/>
              <a:t>='</a:t>
            </a:r>
            <a:r>
              <a:rPr lang="es-ES" sz="1000" dirty="0" err="1"/>
              <a:t>Desconexion</a:t>
            </a:r>
            <a:r>
              <a:rPr lang="es-ES" sz="1000" dirty="0"/>
              <a:t>'&gt;Desconexión&lt;/a&gt;");</a:t>
            </a:r>
          </a:p>
          <a:p>
            <a:pPr lvl="1"/>
            <a:r>
              <a:rPr lang="es-ES" sz="1000" dirty="0"/>
              <a:t>//&amp;</a:t>
            </a:r>
            <a:r>
              <a:rPr lang="es-ES" sz="1000" dirty="0" err="1"/>
              <a:t>nbsp</a:t>
            </a:r>
            <a:r>
              <a:rPr lang="es-ES" sz="1000" dirty="0"/>
              <a:t> es el espacio en blanco de </a:t>
            </a:r>
            <a:r>
              <a:rPr lang="es-ES" sz="1000" dirty="0" err="1"/>
              <a:t>html</a:t>
            </a:r>
            <a:endParaRPr lang="es-ES" sz="1000" dirty="0"/>
          </a:p>
          <a:p>
            <a:endParaRPr lang="es-ES" sz="1400" dirty="0"/>
          </a:p>
          <a:p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En Desconexion.java</a:t>
            </a:r>
          </a:p>
          <a:p>
            <a:pPr lvl="1"/>
            <a:r>
              <a:rPr lang="es-ES" sz="1000" dirty="0" err="1"/>
              <a:t>HttpSession</a:t>
            </a:r>
            <a:r>
              <a:rPr lang="es-ES" sz="1000" dirty="0"/>
              <a:t> s=</a:t>
            </a:r>
            <a:r>
              <a:rPr lang="es-ES" sz="1000" dirty="0" err="1"/>
              <a:t>request.getSession</a:t>
            </a:r>
            <a:r>
              <a:rPr lang="es-ES" sz="1000" dirty="0"/>
              <a:t>();</a:t>
            </a:r>
          </a:p>
          <a:p>
            <a:pPr lvl="1"/>
            <a:r>
              <a:rPr lang="es-ES" sz="1000" dirty="0"/>
              <a:t>//invalida sesión</a:t>
            </a:r>
          </a:p>
          <a:p>
            <a:pPr lvl="1"/>
            <a:r>
              <a:rPr lang="es-ES" sz="1000" b="1" dirty="0" err="1"/>
              <a:t>s.invalidate</a:t>
            </a:r>
            <a:r>
              <a:rPr lang="es-ES" sz="1000" b="1" dirty="0"/>
              <a:t>();</a:t>
            </a:r>
          </a:p>
          <a:p>
            <a:pPr lvl="1"/>
            <a:r>
              <a:rPr lang="es-ES" sz="1000" dirty="0" err="1"/>
              <a:t>request.getRequestDispatcher</a:t>
            </a:r>
            <a:r>
              <a:rPr lang="es-ES" sz="1000" dirty="0"/>
              <a:t>("login.html").forward(</a:t>
            </a:r>
            <a:r>
              <a:rPr lang="es-ES" sz="1000" dirty="0" err="1"/>
              <a:t>request</a:t>
            </a:r>
            <a:r>
              <a:rPr lang="es-ES" sz="1000" dirty="0"/>
              <a:t>, response);</a:t>
            </a:r>
          </a:p>
        </p:txBody>
      </p:sp>
    </p:spTree>
    <p:extLst>
      <p:ext uri="{BB962C8B-B14F-4D97-AF65-F5344CB8AC3E}">
        <p14:creationId xmlns:p14="http://schemas.microsoft.com/office/powerpoint/2010/main" val="3759261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latin typeface="+mj-lt"/>
                <a:ea typeface="+mj-ea"/>
                <a:cs typeface="+mj-cs"/>
              </a:rPr>
              <a:t>Ej.</a:t>
            </a:r>
            <a:r>
              <a:rPr kumimoji="0" lang="es-ES" sz="2800" b="1" i="0" u="sng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latin typeface="+mj-lt"/>
                <a:ea typeface="+mj-ea"/>
                <a:cs typeface="+mj-cs"/>
              </a:rPr>
              <a:t> 15_carrito_compra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800" b="1" i="0" u="sng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611560" y="987574"/>
            <a:ext cx="7920880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No usar BD, guardar en memoria de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sesión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hacer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 con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session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 para guardar los datos</a:t>
            </a:r>
            <a:endParaRPr lang="es-ES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En 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servlet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comprar se cogen los parámetros y luego se guardan en 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ArrayList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con la sesión. Un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servlet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por cada recogida de datos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defRPr/>
            </a:pPr>
            <a:endParaRPr lang="es-ES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61418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42713D7B-44FF-42EA-BB0C-10197DE88FF0}"/>
              </a:ext>
            </a:extLst>
          </p:cNvPr>
          <p:cNvSpPr/>
          <p:nvPr/>
        </p:nvSpPr>
        <p:spPr>
          <a:xfrm>
            <a:off x="1187624" y="627534"/>
            <a:ext cx="1512168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Comprar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Ver carrito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36462FE3-4B8B-4D24-83C0-794EF40163F7}"/>
              </a:ext>
            </a:extLst>
          </p:cNvPr>
          <p:cNvSpPr/>
          <p:nvPr/>
        </p:nvSpPr>
        <p:spPr>
          <a:xfrm>
            <a:off x="4283968" y="3147814"/>
            <a:ext cx="1512168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Lista compra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3E8A016-E7D9-4DD3-801E-CB9B12ECCEC7}"/>
              </a:ext>
            </a:extLst>
          </p:cNvPr>
          <p:cNvSpPr/>
          <p:nvPr/>
        </p:nvSpPr>
        <p:spPr>
          <a:xfrm>
            <a:off x="6084168" y="627534"/>
            <a:ext cx="1512168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Producto--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Unidades—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/>
              <a:t>Precio---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DBB3214-E8EE-425D-9A9A-6AEFE22BCC22}"/>
              </a:ext>
            </a:extLst>
          </p:cNvPr>
          <p:cNvSpPr/>
          <p:nvPr/>
        </p:nvSpPr>
        <p:spPr>
          <a:xfrm>
            <a:off x="1187624" y="195486"/>
            <a:ext cx="1296144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menu.html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3AD96E7-AF42-438B-9B9F-F7ED87C02C63}"/>
              </a:ext>
            </a:extLst>
          </p:cNvPr>
          <p:cNvSpPr/>
          <p:nvPr/>
        </p:nvSpPr>
        <p:spPr>
          <a:xfrm>
            <a:off x="4391980" y="2715766"/>
            <a:ext cx="1296144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carrito.jsp</a:t>
            </a:r>
            <a:endParaRPr lang="es-ES" sz="12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00E0344-09FF-4CD3-8BDF-2CA81C3DDECF}"/>
              </a:ext>
            </a:extLst>
          </p:cNvPr>
          <p:cNvSpPr/>
          <p:nvPr/>
        </p:nvSpPr>
        <p:spPr>
          <a:xfrm>
            <a:off x="6192180" y="168945"/>
            <a:ext cx="1296144" cy="288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compra.java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08E6935-0065-40DB-B168-7F1978FD9428}"/>
              </a:ext>
            </a:extLst>
          </p:cNvPr>
          <p:cNvSpPr/>
          <p:nvPr/>
        </p:nvSpPr>
        <p:spPr>
          <a:xfrm>
            <a:off x="6362204" y="1923678"/>
            <a:ext cx="1090947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comprar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618D62D-D781-47EC-817D-BF122852C93A}"/>
              </a:ext>
            </a:extLst>
          </p:cNvPr>
          <p:cNvSpPr/>
          <p:nvPr/>
        </p:nvSpPr>
        <p:spPr>
          <a:xfrm>
            <a:off x="4494578" y="4443958"/>
            <a:ext cx="1090947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Menú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ED36384-35B5-4BEA-A75A-DB954ECEFB91}"/>
              </a:ext>
            </a:extLst>
          </p:cNvPr>
          <p:cNvCxnSpPr/>
          <p:nvPr/>
        </p:nvCxnSpPr>
        <p:spPr>
          <a:xfrm flipV="1">
            <a:off x="2483768" y="339502"/>
            <a:ext cx="3600400" cy="9361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54ACED2-7572-4962-BD1A-A2F3E4941584}"/>
              </a:ext>
            </a:extLst>
          </p:cNvPr>
          <p:cNvCxnSpPr/>
          <p:nvPr/>
        </p:nvCxnSpPr>
        <p:spPr>
          <a:xfrm flipH="1" flipV="1">
            <a:off x="2753798" y="2031690"/>
            <a:ext cx="3474386" cy="1440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7533F294-7B52-4CC5-A64E-3EC8F9549799}"/>
              </a:ext>
            </a:extLst>
          </p:cNvPr>
          <p:cNvCxnSpPr/>
          <p:nvPr/>
        </p:nvCxnSpPr>
        <p:spPr>
          <a:xfrm>
            <a:off x="2654787" y="2427734"/>
            <a:ext cx="1629181" cy="504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446A620-C775-4B9C-B48F-459484A5CD53}"/>
              </a:ext>
            </a:extLst>
          </p:cNvPr>
          <p:cNvCxnSpPr/>
          <p:nvPr/>
        </p:nvCxnSpPr>
        <p:spPr>
          <a:xfrm flipH="1" flipV="1">
            <a:off x="1885202" y="2499742"/>
            <a:ext cx="2506778" cy="21242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Nube 17">
            <a:extLst>
              <a:ext uri="{FF2B5EF4-FFF2-40B4-BE49-F238E27FC236}">
                <a16:creationId xmlns:a16="http://schemas.microsoft.com/office/drawing/2014/main" id="{02D85927-7955-420B-B774-6EAEB46FBD83}"/>
              </a:ext>
            </a:extLst>
          </p:cNvPr>
          <p:cNvSpPr/>
          <p:nvPr/>
        </p:nvSpPr>
        <p:spPr>
          <a:xfrm>
            <a:off x="3737926" y="1461610"/>
            <a:ext cx="1576147" cy="10521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Servlet Comprar.java</a:t>
            </a:r>
          </a:p>
          <a:p>
            <a:pPr algn="ctr"/>
            <a:r>
              <a:rPr lang="es-ES" sz="1000" dirty="0"/>
              <a:t>Uno por cada recogida de datos</a:t>
            </a:r>
          </a:p>
        </p:txBody>
      </p:sp>
    </p:spTree>
    <p:extLst>
      <p:ext uri="{BB962C8B-B14F-4D97-AF65-F5344CB8AC3E}">
        <p14:creationId xmlns:p14="http://schemas.microsoft.com/office/powerpoint/2010/main" val="2523851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8A61780-7B65-4050-A98C-3CE756849FE7}"/>
              </a:ext>
            </a:extLst>
          </p:cNvPr>
          <p:cNvSpPr/>
          <p:nvPr/>
        </p:nvSpPr>
        <p:spPr>
          <a:xfrm>
            <a:off x="395536" y="267494"/>
            <a:ext cx="856895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/>
              <a:t>		</a:t>
            </a:r>
            <a:r>
              <a:rPr lang="es-ES" sz="1200" dirty="0" err="1"/>
              <a:t>String</a:t>
            </a:r>
            <a:r>
              <a:rPr lang="es-ES" sz="1200" dirty="0"/>
              <a:t> </a:t>
            </a:r>
            <a:r>
              <a:rPr lang="es-ES" sz="1200" dirty="0" err="1"/>
              <a:t>prod</a:t>
            </a:r>
            <a:r>
              <a:rPr lang="es-ES" sz="1200" dirty="0"/>
              <a:t> = </a:t>
            </a:r>
            <a:r>
              <a:rPr lang="es-ES" sz="1200" dirty="0" err="1"/>
              <a:t>request.getParameter</a:t>
            </a:r>
            <a:r>
              <a:rPr lang="es-ES" sz="1200" dirty="0"/>
              <a:t>("producto");</a:t>
            </a:r>
          </a:p>
          <a:p>
            <a:r>
              <a:rPr lang="es-ES" sz="1200" dirty="0"/>
              <a:t>		</a:t>
            </a:r>
            <a:r>
              <a:rPr lang="es-ES" sz="1200" dirty="0" err="1"/>
              <a:t>int</a:t>
            </a:r>
            <a:r>
              <a:rPr lang="es-ES" sz="1200" dirty="0"/>
              <a:t> </a:t>
            </a:r>
            <a:r>
              <a:rPr lang="es-ES" sz="1200" dirty="0" err="1"/>
              <a:t>unit</a:t>
            </a:r>
            <a:r>
              <a:rPr lang="es-ES" sz="1200" dirty="0"/>
              <a:t> = </a:t>
            </a:r>
            <a:r>
              <a:rPr lang="es-ES" sz="1200" dirty="0" err="1"/>
              <a:t>Integer.parseInt</a:t>
            </a:r>
            <a:r>
              <a:rPr lang="es-ES" sz="1200" dirty="0"/>
              <a:t>(</a:t>
            </a:r>
            <a:r>
              <a:rPr lang="es-ES" sz="1200" dirty="0" err="1"/>
              <a:t>request.getParameter</a:t>
            </a:r>
            <a:r>
              <a:rPr lang="es-ES" sz="1200" dirty="0"/>
              <a:t>("unidades"));</a:t>
            </a:r>
          </a:p>
          <a:p>
            <a:r>
              <a:rPr lang="es-ES" sz="1200" dirty="0"/>
              <a:t>		</a:t>
            </a:r>
            <a:r>
              <a:rPr lang="es-ES" sz="1200" dirty="0" err="1"/>
              <a:t>double</a:t>
            </a:r>
            <a:r>
              <a:rPr lang="es-ES" sz="1200" dirty="0"/>
              <a:t> </a:t>
            </a:r>
            <a:r>
              <a:rPr lang="es-ES" sz="1200" dirty="0" err="1"/>
              <a:t>pr</a:t>
            </a:r>
            <a:r>
              <a:rPr lang="es-ES" sz="1200" dirty="0"/>
              <a:t> = </a:t>
            </a:r>
            <a:r>
              <a:rPr lang="es-ES" sz="1200" dirty="0" err="1"/>
              <a:t>Double.parseDouble</a:t>
            </a:r>
            <a:r>
              <a:rPr lang="es-ES" sz="1200" dirty="0"/>
              <a:t>(</a:t>
            </a:r>
            <a:r>
              <a:rPr lang="es-ES" sz="1200" dirty="0" err="1"/>
              <a:t>request.getParameter</a:t>
            </a:r>
            <a:r>
              <a:rPr lang="es-ES" sz="1200" dirty="0"/>
              <a:t>("precio"));</a:t>
            </a:r>
          </a:p>
          <a:p>
            <a:r>
              <a:rPr lang="es-ES" sz="1200" dirty="0"/>
              <a:t>		//parámetro lo que se mete del formulario</a:t>
            </a:r>
          </a:p>
          <a:p>
            <a:r>
              <a:rPr lang="es-ES" sz="1200" dirty="0"/>
              <a:t>		//Atributos: cosas que guardamos</a:t>
            </a:r>
          </a:p>
          <a:p>
            <a:r>
              <a:rPr lang="es-ES" sz="1200" dirty="0"/>
              <a:t>		</a:t>
            </a:r>
          </a:p>
          <a:p>
            <a:r>
              <a:rPr lang="es-ES" sz="1200" dirty="0"/>
              <a:t>		</a:t>
            </a:r>
            <a:r>
              <a:rPr lang="es-ES" sz="1200" dirty="0" err="1"/>
              <a:t>HttpSession</a:t>
            </a:r>
            <a:r>
              <a:rPr lang="es-ES" sz="1200" dirty="0"/>
              <a:t> s = </a:t>
            </a:r>
            <a:r>
              <a:rPr lang="es-ES" sz="1200" dirty="0" err="1"/>
              <a:t>request.getSession</a:t>
            </a:r>
            <a:r>
              <a:rPr lang="es-ES" sz="1200" dirty="0"/>
              <a:t>(); </a:t>
            </a:r>
          </a:p>
          <a:p>
            <a:r>
              <a:rPr lang="es-ES" sz="1200" dirty="0"/>
              <a:t>		//Crear array carrito para guardar la compra</a:t>
            </a:r>
          </a:p>
          <a:p>
            <a:r>
              <a:rPr lang="es-ES" sz="1200" dirty="0"/>
              <a:t>		</a:t>
            </a:r>
            <a:r>
              <a:rPr lang="es-ES" sz="1200" dirty="0" err="1"/>
              <a:t>ArrayList</a:t>
            </a:r>
            <a:r>
              <a:rPr lang="es-ES" sz="1200" dirty="0"/>
              <a:t>&lt;Producto&gt; carrito=new </a:t>
            </a:r>
            <a:r>
              <a:rPr lang="es-ES" sz="1200" dirty="0" err="1"/>
              <a:t>ArrayList</a:t>
            </a:r>
            <a:r>
              <a:rPr lang="es-ES" sz="1200" dirty="0"/>
              <a:t>&lt;&gt;();</a:t>
            </a:r>
          </a:p>
          <a:p>
            <a:r>
              <a:rPr lang="es-ES" sz="1200" dirty="0"/>
              <a:t>		//Si existe, se añade</a:t>
            </a:r>
          </a:p>
          <a:p>
            <a:r>
              <a:rPr lang="es-ES" sz="1200" dirty="0"/>
              <a:t>		</a:t>
            </a:r>
            <a:r>
              <a:rPr lang="es-ES" sz="1200" b="1" dirty="0"/>
              <a:t>//si se quita el </a:t>
            </a:r>
            <a:r>
              <a:rPr lang="es-ES" sz="1200" b="1" dirty="0" err="1"/>
              <a:t>if</a:t>
            </a:r>
            <a:r>
              <a:rPr lang="es-ES" sz="1200" b="1" dirty="0"/>
              <a:t>, siempre crea un array vacío con un único producto</a:t>
            </a:r>
          </a:p>
          <a:p>
            <a:r>
              <a:rPr lang="es-ES" sz="1200" b="1" dirty="0"/>
              <a:t>		//por si acaso aún no se ha creado el </a:t>
            </a:r>
            <a:r>
              <a:rPr lang="es-ES" sz="1200" b="1"/>
              <a:t>atributo carrito</a:t>
            </a:r>
            <a:endParaRPr lang="es-ES" sz="1200" b="1" dirty="0"/>
          </a:p>
          <a:p>
            <a:r>
              <a:rPr lang="es-ES" sz="1200" dirty="0"/>
              <a:t>		</a:t>
            </a:r>
            <a:r>
              <a:rPr lang="es-ES" sz="1200" dirty="0" err="1"/>
              <a:t>if</a:t>
            </a:r>
            <a:r>
              <a:rPr lang="es-ES" sz="1200" dirty="0"/>
              <a:t>(</a:t>
            </a:r>
            <a:r>
              <a:rPr lang="es-ES" sz="1200" dirty="0" err="1"/>
              <a:t>s.getAttribute</a:t>
            </a:r>
            <a:r>
              <a:rPr lang="es-ES" sz="1200" dirty="0"/>
              <a:t>("carrito")!=</a:t>
            </a:r>
            <a:r>
              <a:rPr lang="es-ES" sz="1200" dirty="0" err="1"/>
              <a:t>null</a:t>
            </a:r>
            <a:r>
              <a:rPr lang="es-ES" sz="1200" dirty="0"/>
              <a:t>) {</a:t>
            </a:r>
          </a:p>
          <a:p>
            <a:r>
              <a:rPr lang="es-ES" sz="1200" dirty="0"/>
              <a:t>			carrito=(</a:t>
            </a:r>
            <a:r>
              <a:rPr lang="es-ES" sz="1200" dirty="0" err="1"/>
              <a:t>ArrayList</a:t>
            </a:r>
            <a:r>
              <a:rPr lang="es-ES" sz="1200" dirty="0"/>
              <a:t>&lt;Producto&gt;)</a:t>
            </a:r>
            <a:r>
              <a:rPr lang="es-ES" sz="1200" dirty="0" err="1"/>
              <a:t>s.getAttribute</a:t>
            </a:r>
            <a:r>
              <a:rPr lang="es-ES" sz="1200" dirty="0"/>
              <a:t>("carrito");</a:t>
            </a:r>
          </a:p>
          <a:p>
            <a:r>
              <a:rPr lang="es-ES" sz="1200" dirty="0"/>
              <a:t>		}	</a:t>
            </a:r>
          </a:p>
          <a:p>
            <a:r>
              <a:rPr lang="es-ES" sz="1200" dirty="0"/>
              <a:t>		</a:t>
            </a:r>
            <a:r>
              <a:rPr lang="es-ES" sz="1200" dirty="0" err="1"/>
              <a:t>carrito.add</a:t>
            </a:r>
            <a:r>
              <a:rPr lang="es-ES" sz="1200" dirty="0"/>
              <a:t>(new Producto(</a:t>
            </a:r>
            <a:r>
              <a:rPr lang="es-ES" sz="1200" dirty="0" err="1"/>
              <a:t>prod</a:t>
            </a:r>
            <a:r>
              <a:rPr lang="es-ES" sz="1200" dirty="0"/>
              <a:t>, </a:t>
            </a:r>
            <a:r>
              <a:rPr lang="es-ES" sz="1200" dirty="0" err="1"/>
              <a:t>unit</a:t>
            </a:r>
            <a:r>
              <a:rPr lang="es-ES" sz="1200" dirty="0"/>
              <a:t>, </a:t>
            </a:r>
            <a:r>
              <a:rPr lang="es-ES" sz="1200" dirty="0" err="1"/>
              <a:t>pr</a:t>
            </a:r>
            <a:r>
              <a:rPr lang="es-ES" sz="1200" dirty="0"/>
              <a:t>));</a:t>
            </a:r>
          </a:p>
          <a:p>
            <a:r>
              <a:rPr lang="es-ES" sz="1200" dirty="0"/>
              <a:t>		</a:t>
            </a:r>
            <a:r>
              <a:rPr lang="es-ES" sz="1200" b="1" dirty="0"/>
              <a:t>//se crea el atributo carrito con el valor carrito</a:t>
            </a:r>
          </a:p>
          <a:p>
            <a:r>
              <a:rPr lang="es-ES" sz="1200" dirty="0"/>
              <a:t>		</a:t>
            </a:r>
            <a:r>
              <a:rPr lang="es-ES" sz="1200" dirty="0" err="1"/>
              <a:t>s.setAttribute</a:t>
            </a:r>
            <a:r>
              <a:rPr lang="es-ES" sz="1200" dirty="0"/>
              <a:t>("carrito", carrito);	</a:t>
            </a:r>
          </a:p>
          <a:p>
            <a:r>
              <a:rPr lang="es-ES" sz="1200" dirty="0"/>
              <a:t>		</a:t>
            </a:r>
            <a:r>
              <a:rPr lang="es-ES" sz="1200" dirty="0" err="1"/>
              <a:t>request.getRequestDispatcher</a:t>
            </a:r>
            <a:r>
              <a:rPr lang="es-ES" sz="1200" dirty="0"/>
              <a:t>("menu.html").forward(</a:t>
            </a:r>
            <a:r>
              <a:rPr lang="es-ES" sz="1200" dirty="0" err="1"/>
              <a:t>request</a:t>
            </a:r>
            <a:r>
              <a:rPr lang="es-ES" sz="1200" dirty="0"/>
              <a:t>, response);</a:t>
            </a:r>
          </a:p>
        </p:txBody>
      </p:sp>
    </p:spTree>
    <p:extLst>
      <p:ext uri="{BB962C8B-B14F-4D97-AF65-F5344CB8AC3E}">
        <p14:creationId xmlns:p14="http://schemas.microsoft.com/office/powerpoint/2010/main" val="3144143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10149</TotalTime>
  <Words>484</Words>
  <Application>Microsoft Office PowerPoint</Application>
  <PresentationFormat>Presentación en pantalla (16:9)</PresentationFormat>
  <Paragraphs>149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Arial</vt:lpstr>
      <vt:lpstr>Calibri</vt:lpstr>
      <vt:lpstr>Lucida Sans Unicode</vt:lpstr>
      <vt:lpstr>Verdana</vt:lpstr>
      <vt:lpstr>Wingdings</vt:lpstr>
      <vt:lpstr>Wingdings 2</vt:lpstr>
      <vt:lpstr>Wingdings 3</vt:lpstr>
      <vt:lpstr>Concurrencia</vt:lpstr>
      <vt:lpstr>2. Atributos de sesión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Vanessa Armesto</cp:lastModifiedBy>
  <cp:revision>126</cp:revision>
  <dcterms:created xsi:type="dcterms:W3CDTF">2016-05-07T10:27:15Z</dcterms:created>
  <dcterms:modified xsi:type="dcterms:W3CDTF">2019-06-17T20:50:42Z</dcterms:modified>
</cp:coreProperties>
</file>