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8" r:id="rId3"/>
    <p:sldId id="257" r:id="rId4"/>
    <p:sldId id="260" r:id="rId5"/>
    <p:sldId id="259" r:id="rId6"/>
    <p:sldId id="262" r:id="rId7"/>
    <p:sldId id="271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58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3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/>
              </a:rPr>
              <a:t>Ej_20_libreria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05519" y="1563638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prstClr val="white"/>
                </a:solidFill>
              </a:rPr>
              <a:t>Front </a:t>
            </a:r>
            <a:r>
              <a:rPr lang="es-ES" b="1" dirty="0" err="1">
                <a:solidFill>
                  <a:prstClr val="white"/>
                </a:solidFill>
              </a:rPr>
              <a:t>controller</a:t>
            </a:r>
            <a:endParaRPr lang="es-ES" b="1" dirty="0">
              <a:solidFill>
                <a:prstClr val="white"/>
              </a:solidFill>
            </a:endParaRPr>
          </a:p>
          <a:p>
            <a:pPr algn="ctr"/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190987" y="1164032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prstClr val="white"/>
                </a:solidFill>
              </a:rPr>
              <a:t>CompraAction</a:t>
            </a:r>
            <a:endParaRPr lang="es-ES" b="1" dirty="0">
              <a:solidFill>
                <a:prstClr val="white"/>
              </a:solidFill>
            </a:endParaRPr>
          </a:p>
          <a:p>
            <a:pPr algn="ctr"/>
            <a:endParaRPr lang="es-ES" b="1" dirty="0">
              <a:solidFill>
                <a:prstClr val="white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190987" y="2774399"/>
            <a:ext cx="1872208" cy="82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prstClr val="white"/>
                </a:solidFill>
              </a:rPr>
              <a:t>EliminarAction</a:t>
            </a:r>
            <a:endParaRPr lang="es-ES" b="1" dirty="0">
              <a:solidFill>
                <a:prstClr val="white"/>
              </a:solidFill>
            </a:endParaRPr>
          </a:p>
          <a:p>
            <a:pPr algn="ctr"/>
            <a:endParaRPr lang="es-ES" b="1" dirty="0">
              <a:solidFill>
                <a:prstClr val="white"/>
              </a:solidFill>
            </a:endParaRPr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441823" y="3054393"/>
            <a:ext cx="749164" cy="13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6" idx="1"/>
          </p:cNvCxnSpPr>
          <p:nvPr/>
        </p:nvCxnSpPr>
        <p:spPr>
          <a:xfrm flipV="1">
            <a:off x="4441823" y="1596080"/>
            <a:ext cx="749164" cy="327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403648" y="303498"/>
            <a:ext cx="6768752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79711" y="497014"/>
            <a:ext cx="246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ES" sz="2800" b="1" dirty="0">
                <a:solidFill>
                  <a:srgbClr val="464646"/>
                </a:solidFill>
              </a:rPr>
              <a:t>Controlador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51520" y="1995686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51520" y="2355726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-612559" y="1596080"/>
            <a:ext cx="2079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op</a:t>
            </a:r>
            <a:r>
              <a:rPr lang="es-ES" sz="1200" b="1" dirty="0">
                <a:solidFill>
                  <a:prstClr val="black"/>
                </a:solidFill>
              </a:rPr>
              <a:t>=</a:t>
            </a:r>
            <a:r>
              <a:rPr lang="es-ES" sz="1200" b="1" dirty="0" err="1">
                <a:solidFill>
                  <a:prstClr val="black"/>
                </a:solidFill>
              </a:rPr>
              <a:t>doEliminar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-558466" y="2116324"/>
            <a:ext cx="2079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op</a:t>
            </a:r>
            <a:r>
              <a:rPr lang="es-ES" sz="1200" b="1" dirty="0">
                <a:solidFill>
                  <a:prstClr val="black"/>
                </a:solidFill>
              </a:rPr>
              <a:t>=</a:t>
            </a:r>
            <a:r>
              <a:rPr lang="es-ES" sz="1200" b="1" dirty="0" err="1">
                <a:solidFill>
                  <a:prstClr val="black"/>
                </a:solidFill>
              </a:rPr>
              <a:t>doComprar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7659216" y="617231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prstClr val="white"/>
                </a:solidFill>
              </a:rPr>
              <a:t>Modelo para coger</a:t>
            </a:r>
          </a:p>
          <a:p>
            <a:pPr algn="ctr"/>
            <a:r>
              <a:rPr lang="es-ES" sz="1400" b="1" dirty="0">
                <a:solidFill>
                  <a:prstClr val="white"/>
                </a:solidFill>
              </a:rPr>
              <a:t>La información objeto Libro</a:t>
            </a:r>
          </a:p>
          <a:p>
            <a:pPr algn="ctr"/>
            <a:endParaRPr lang="es-ES" sz="1400" b="1" dirty="0">
              <a:solidFill>
                <a:prstClr val="white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7063195" y="1020234"/>
            <a:ext cx="596021" cy="32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6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Versión 4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3569" y="113159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Botón procesar compra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libros.jsp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registre la venta en la BD tabla ventas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Guardará una por cada libro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Guardar los datos del usuario al iniciar la sesión: obtener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IdCliente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618F1D1-FB44-4F33-A00D-DA1286FC41AD}"/>
              </a:ext>
            </a:extLst>
          </p:cNvPr>
          <p:cNvSpPr/>
          <p:nvPr/>
        </p:nvSpPr>
        <p:spPr>
          <a:xfrm>
            <a:off x="611560" y="555526"/>
            <a:ext cx="842493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Registro compras!!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registrarCompra</a:t>
            </a:r>
            <a:r>
              <a:rPr lang="es-ES" sz="1200" dirty="0"/>
              <a:t>(</a:t>
            </a:r>
            <a:r>
              <a:rPr lang="es-ES" sz="1200" dirty="0" err="1"/>
              <a:t>ArrayList</a:t>
            </a:r>
            <a:r>
              <a:rPr lang="es-ES" sz="1200" dirty="0"/>
              <a:t>&lt;Libro&gt; libros,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dni</a:t>
            </a:r>
            <a:r>
              <a:rPr lang="es-ES" sz="1200" dirty="0"/>
              <a:t> ) {</a:t>
            </a:r>
          </a:p>
          <a:p>
            <a:r>
              <a:rPr lang="es-ES" sz="1200" dirty="0"/>
              <a:t>            try(</a:t>
            </a:r>
            <a:r>
              <a:rPr lang="es-ES" sz="1200" dirty="0" err="1"/>
              <a:t>Connection</a:t>
            </a:r>
            <a:r>
              <a:rPr lang="es-ES" sz="1200" dirty="0"/>
              <a:t> </a:t>
            </a:r>
            <a:r>
              <a:rPr lang="es-ES" sz="1200" dirty="0" err="1"/>
              <a:t>cn</a:t>
            </a:r>
            <a:r>
              <a:rPr lang="es-ES" sz="1200" dirty="0"/>
              <a:t>=</a:t>
            </a:r>
            <a:r>
              <a:rPr lang="es-ES" sz="1200" dirty="0" err="1"/>
              <a:t>DriverManager.getConnection</a:t>
            </a:r>
            <a:r>
              <a:rPr lang="es-ES" sz="1200" dirty="0"/>
              <a:t>(</a:t>
            </a:r>
            <a:r>
              <a:rPr lang="es-ES" sz="1200" dirty="0" err="1"/>
              <a:t>cadenaConexion,user,pwd</a:t>
            </a:r>
            <a:r>
              <a:rPr lang="es-ES" sz="1200" dirty="0"/>
              <a:t>);) {                                  </a:t>
            </a:r>
          </a:p>
          <a:p>
            <a:pPr lvl="1"/>
            <a:r>
              <a:rPr lang="es-ES" sz="1200" dirty="0"/>
              <a:t>          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sql</a:t>
            </a:r>
            <a:r>
              <a:rPr lang="es-ES" sz="1200" dirty="0"/>
              <a:t>="</a:t>
            </a: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ventas (</a:t>
            </a:r>
            <a:r>
              <a:rPr lang="es-ES" sz="1200" dirty="0" err="1"/>
              <a:t>idLibro,idCliente,fecha</a:t>
            </a:r>
            <a:r>
              <a:rPr lang="es-ES" sz="1200" dirty="0"/>
              <a:t>) ";</a:t>
            </a:r>
          </a:p>
          <a:p>
            <a:pPr lvl="1"/>
            <a:r>
              <a:rPr lang="es-ES" sz="1200" dirty="0"/>
              <a:t>            </a:t>
            </a:r>
            <a:r>
              <a:rPr lang="es-ES" sz="1200" dirty="0" err="1"/>
              <a:t>sql</a:t>
            </a:r>
            <a:r>
              <a:rPr lang="es-ES" sz="1200" dirty="0"/>
              <a:t>+="</a:t>
            </a:r>
            <a:r>
              <a:rPr lang="es-ES" sz="1200" dirty="0" err="1"/>
              <a:t>values</a:t>
            </a:r>
            <a:r>
              <a:rPr lang="es-ES" sz="1200" dirty="0"/>
              <a:t>(?,?,?)";</a:t>
            </a:r>
          </a:p>
          <a:p>
            <a:pPr lvl="1"/>
            <a:r>
              <a:rPr lang="es-ES" sz="1200" dirty="0"/>
              <a:t>            //creamos consulta preparada:</a:t>
            </a:r>
          </a:p>
          <a:p>
            <a:pPr lvl="1"/>
            <a:r>
              <a:rPr lang="es-ES" sz="1200" dirty="0"/>
              <a:t>            </a:t>
            </a:r>
            <a:r>
              <a:rPr lang="es-ES" sz="1200" dirty="0" err="1"/>
              <a:t>PreparedStatement</a:t>
            </a:r>
            <a:r>
              <a:rPr lang="es-ES" sz="1200" dirty="0"/>
              <a:t> </a:t>
            </a:r>
            <a:r>
              <a:rPr lang="es-ES" sz="1200" dirty="0" err="1"/>
              <a:t>ps</a:t>
            </a:r>
            <a:r>
              <a:rPr lang="es-ES" sz="1200" dirty="0"/>
              <a:t>=</a:t>
            </a:r>
            <a:r>
              <a:rPr lang="es-ES" sz="1200" dirty="0" err="1"/>
              <a:t>cn.prepareStatement</a:t>
            </a:r>
            <a:r>
              <a:rPr lang="es-ES" sz="1200" dirty="0"/>
              <a:t>(</a:t>
            </a:r>
            <a:r>
              <a:rPr lang="es-ES" sz="1200" dirty="0" err="1"/>
              <a:t>sql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    </a:t>
            </a:r>
            <a:r>
              <a:rPr lang="es-ES" sz="1200" dirty="0" err="1"/>
              <a:t>for</a:t>
            </a:r>
            <a:r>
              <a:rPr lang="es-ES" sz="1200" dirty="0"/>
              <a:t>(Libro </a:t>
            </a:r>
            <a:r>
              <a:rPr lang="es-ES" sz="1200" dirty="0" err="1"/>
              <a:t>lb:libros</a:t>
            </a:r>
            <a:r>
              <a:rPr lang="es-ES" sz="1200" dirty="0"/>
              <a:t>) {</a:t>
            </a:r>
          </a:p>
          <a:p>
            <a:pPr lvl="1"/>
            <a:r>
              <a:rPr lang="es-ES" sz="1200" dirty="0"/>
              <a:t>               //Sustituimos </a:t>
            </a:r>
            <a:r>
              <a:rPr lang="es-ES" sz="1200" dirty="0" err="1"/>
              <a:t>parametros</a:t>
            </a:r>
            <a:r>
              <a:rPr lang="es-ES" sz="1200" dirty="0"/>
              <a:t> por valores</a:t>
            </a:r>
          </a:p>
          <a:p>
            <a:pPr lvl="1"/>
            <a:r>
              <a:rPr lang="es-ES" sz="1200" dirty="0"/>
              <a:t>               </a:t>
            </a:r>
            <a:r>
              <a:rPr lang="es-ES" sz="1200" dirty="0" err="1"/>
              <a:t>ps.setInt</a:t>
            </a:r>
            <a:r>
              <a:rPr lang="es-ES" sz="1200" dirty="0"/>
              <a:t>(1, </a:t>
            </a:r>
            <a:r>
              <a:rPr lang="es-ES" sz="1200" dirty="0" err="1"/>
              <a:t>lb.getIsbn</a:t>
            </a:r>
            <a:r>
              <a:rPr lang="es-ES" sz="1200" dirty="0"/>
              <a:t>());</a:t>
            </a:r>
          </a:p>
          <a:p>
            <a:pPr lvl="1"/>
            <a:r>
              <a:rPr lang="es-ES" sz="1200" dirty="0"/>
              <a:t>               </a:t>
            </a:r>
            <a:r>
              <a:rPr lang="es-ES" sz="1200" dirty="0" err="1"/>
              <a:t>ps.setInt</a:t>
            </a:r>
            <a:r>
              <a:rPr lang="es-ES" sz="1200" dirty="0"/>
              <a:t>(2, </a:t>
            </a:r>
            <a:r>
              <a:rPr lang="es-ES" sz="1200" dirty="0" err="1"/>
              <a:t>dni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       </a:t>
            </a:r>
            <a:r>
              <a:rPr lang="es-ES" sz="1200" dirty="0" err="1"/>
              <a:t>java.sql.Date</a:t>
            </a:r>
            <a:r>
              <a:rPr lang="es-ES" sz="1200" dirty="0"/>
              <a:t> </a:t>
            </a:r>
            <a:r>
              <a:rPr lang="es-ES" sz="1200" dirty="0" err="1"/>
              <a:t>fechaSql</a:t>
            </a:r>
            <a:r>
              <a:rPr lang="es-ES" sz="1200" dirty="0"/>
              <a:t>=new </a:t>
            </a:r>
            <a:r>
              <a:rPr lang="es-ES" sz="1200" dirty="0" err="1"/>
              <a:t>java.sql.Date</a:t>
            </a:r>
            <a:r>
              <a:rPr lang="es-ES" sz="1200" dirty="0"/>
              <a:t>((new </a:t>
            </a:r>
            <a:r>
              <a:rPr lang="es-ES" sz="1200" dirty="0" err="1"/>
              <a:t>java.util.Date</a:t>
            </a:r>
            <a:r>
              <a:rPr lang="es-ES" sz="1200" dirty="0"/>
              <a:t>()).</a:t>
            </a:r>
            <a:r>
              <a:rPr lang="es-ES" sz="1200" dirty="0" err="1"/>
              <a:t>getTime</a:t>
            </a:r>
            <a:r>
              <a:rPr lang="es-ES" sz="1200" dirty="0"/>
              <a:t>());</a:t>
            </a:r>
          </a:p>
          <a:p>
            <a:pPr lvl="1"/>
            <a:r>
              <a:rPr lang="es-ES" sz="1200" dirty="0"/>
              <a:t>               </a:t>
            </a:r>
            <a:r>
              <a:rPr lang="es-ES" sz="1200" dirty="0" err="1"/>
              <a:t>ps.setDate</a:t>
            </a:r>
            <a:r>
              <a:rPr lang="es-ES" sz="1200" dirty="0"/>
              <a:t>(3, </a:t>
            </a:r>
            <a:r>
              <a:rPr lang="es-ES" sz="1200" dirty="0" err="1"/>
              <a:t>fechaSql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      </a:t>
            </a:r>
          </a:p>
          <a:p>
            <a:pPr lvl="1"/>
            <a:r>
              <a:rPr lang="es-ES" sz="1200" dirty="0"/>
              <a:t>               </a:t>
            </a:r>
            <a:r>
              <a:rPr lang="es-ES" sz="1200" dirty="0" err="1"/>
              <a:t>ps.execute</a:t>
            </a:r>
            <a:r>
              <a:rPr lang="es-ES" sz="1200" dirty="0"/>
              <a:t>();</a:t>
            </a:r>
          </a:p>
          <a:p>
            <a:r>
              <a:rPr lang="es-ES" sz="1200" dirty="0"/>
              <a:t>            }catch (</a:t>
            </a:r>
            <a:r>
              <a:rPr lang="es-ES" sz="1200" dirty="0" err="1"/>
              <a:t>SQLException</a:t>
            </a:r>
            <a:r>
              <a:rPr lang="es-ES" sz="1200" dirty="0"/>
              <a:t> ex) {</a:t>
            </a:r>
          </a:p>
          <a:p>
            <a:r>
              <a:rPr lang="es-ES" sz="1200" dirty="0"/>
              <a:t>            </a:t>
            </a:r>
            <a:r>
              <a:rPr lang="es-ES" sz="1200" dirty="0" err="1"/>
              <a:t>ex.printStackTrace</a:t>
            </a:r>
            <a:r>
              <a:rPr lang="es-ES" sz="1200" dirty="0"/>
              <a:t>();</a:t>
            </a:r>
          </a:p>
          <a:p>
            <a:r>
              <a:rPr lang="es-ES" sz="1200" dirty="0"/>
              <a:t>        }</a:t>
            </a:r>
          </a:p>
          <a:p>
            <a:r>
              <a:rPr lang="es-E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9859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0E3339-8E09-406B-ABBE-33098BBE5A12}"/>
              </a:ext>
            </a:extLst>
          </p:cNvPr>
          <p:cNvSpPr/>
          <p:nvPr/>
        </p:nvSpPr>
        <p:spPr>
          <a:xfrm>
            <a:off x="683568" y="699542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rgbClr val="2DA2BF">
                    <a:lumMod val="75000"/>
                  </a:srgbClr>
                </a:solidFill>
              </a:rPr>
              <a:t>En pom.xml se añade el siguiente bloque de código para que el driver esté siempre con el proyecto:</a:t>
            </a:r>
          </a:p>
          <a:p>
            <a:pPr lvl="2"/>
            <a:r>
              <a:rPr lang="es-ES" sz="1200" b="1" dirty="0"/>
              <a:t>&lt;</a:t>
            </a:r>
            <a:r>
              <a:rPr lang="es-ES" sz="1200" b="1" dirty="0" err="1"/>
              <a:t>dependencies</a:t>
            </a:r>
            <a:r>
              <a:rPr lang="es-ES" sz="1200" b="1" dirty="0"/>
              <a:t>&gt;</a:t>
            </a:r>
          </a:p>
          <a:p>
            <a:pPr lvl="2"/>
            <a:r>
              <a:rPr lang="es-ES" sz="1200" dirty="0"/>
              <a:t>  &lt;!-- https://mvnrepository.com/artifact/mysql/mysql-connector-java --&gt;</a:t>
            </a:r>
          </a:p>
          <a:p>
            <a:pPr lvl="3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mysql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mysql</a:t>
            </a:r>
            <a:r>
              <a:rPr lang="es-ES" sz="1200" dirty="0"/>
              <a:t>-</a:t>
            </a:r>
            <a:r>
              <a:rPr lang="es-ES" sz="1200" dirty="0" err="1"/>
              <a:t>connector</a:t>
            </a:r>
            <a:r>
              <a:rPr lang="es-ES" sz="1200" dirty="0"/>
              <a:t>-java&lt;/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&gt;5.1.47&lt;/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</a:t>
            </a:r>
          </a:p>
          <a:p>
            <a:pPr lvl="2"/>
            <a:r>
              <a:rPr lang="es-ES" sz="1200" dirty="0"/>
              <a:t>  </a:t>
            </a:r>
            <a:r>
              <a:rPr lang="es-ES" sz="1200" b="1" dirty="0"/>
              <a:t>&lt;/</a:t>
            </a:r>
            <a:r>
              <a:rPr lang="es-ES" sz="1200" b="1" dirty="0" err="1"/>
              <a:t>dependencies</a:t>
            </a:r>
            <a:r>
              <a:rPr lang="es-ES" sz="1200" b="1" dirty="0"/>
              <a:t>&gt;</a:t>
            </a:r>
          </a:p>
          <a:p>
            <a:pPr lvl="2"/>
            <a:endParaRPr lang="es-ES" sz="1200" b="1" dirty="0">
              <a:solidFill>
                <a:srgbClr val="2DA2BF">
                  <a:lumMod val="75000"/>
                </a:srgb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b="1" dirty="0">
                <a:solidFill>
                  <a:srgbClr val="2DA2BF">
                    <a:lumMod val="75000"/>
                  </a:srgbClr>
                </a:solidFill>
              </a:rPr>
              <a:t>UTF-8: En un momento dio problemas al guardar en </a:t>
            </a:r>
            <a:r>
              <a:rPr lang="es-ES" sz="1200" b="1" dirty="0" err="1">
                <a:solidFill>
                  <a:srgbClr val="2DA2BF">
                    <a:lumMod val="75000"/>
                  </a:srgbClr>
                </a:solidFill>
              </a:rPr>
              <a:t>Utalgo</a:t>
            </a:r>
            <a:r>
              <a:rPr lang="es-ES" sz="1200" b="1" dirty="0">
                <a:solidFill>
                  <a:srgbClr val="2DA2BF">
                    <a:lumMod val="75000"/>
                  </a:srgbClr>
                </a:solidFill>
              </a:rPr>
              <a:t> y lo tuve que guardar en UT8. Entonces quedó en el web.xml esto anotado: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1200" b="1" dirty="0">
              <a:solidFill>
                <a:srgbClr val="2DA2BF">
                  <a:lumMod val="75000"/>
                </a:srgbClr>
              </a:solidFill>
            </a:endParaRPr>
          </a:p>
          <a:p>
            <a:pPr lvl="1"/>
            <a:r>
              <a:rPr lang="es-ES" sz="1400" dirty="0"/>
              <a:t>&lt;?</a:t>
            </a:r>
            <a:r>
              <a:rPr lang="es-ES" sz="1400" dirty="0" err="1"/>
              <a:t>xml</a:t>
            </a:r>
            <a:r>
              <a:rPr lang="es-ES" sz="1400" dirty="0"/>
              <a:t> </a:t>
            </a:r>
            <a:r>
              <a:rPr lang="es-ES" sz="1400" dirty="0" err="1"/>
              <a:t>version</a:t>
            </a:r>
            <a:r>
              <a:rPr lang="es-ES" sz="1400" dirty="0"/>
              <a:t>="1.0" </a:t>
            </a:r>
            <a:r>
              <a:rPr lang="es-ES" sz="1400" b="1" dirty="0" err="1"/>
              <a:t>encoding</a:t>
            </a:r>
            <a:r>
              <a:rPr lang="es-ES" sz="1400" b="1" dirty="0"/>
              <a:t>="UTF-8"?&gt;</a:t>
            </a:r>
            <a:endParaRPr lang="es-ES" sz="1400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sz="1400" dirty="0">
              <a:solidFill>
                <a:srgbClr val="2DA2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4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Versión 5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3569" y="1131590"/>
            <a:ext cx="76328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Recordar el usuario una vez ha entrado: cookie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0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2499742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Controlador</a:t>
            </a:r>
          </a:p>
          <a:p>
            <a:pPr algn="ctr"/>
            <a:r>
              <a:rPr lang="es-ES" dirty="0"/>
              <a:t>Punto de entrada a la aplicación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Servlets</a:t>
            </a:r>
            <a:r>
              <a:rPr lang="es-ES" dirty="0"/>
              <a:t>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64088" y="2529555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Vista</a:t>
            </a:r>
          </a:p>
          <a:p>
            <a:pPr algn="ctr"/>
            <a:r>
              <a:rPr lang="es-ES" dirty="0"/>
              <a:t>Encargado de generar respuestas</a:t>
            </a:r>
          </a:p>
          <a:p>
            <a:pPr algn="ctr"/>
            <a:r>
              <a:rPr lang="es-ES" dirty="0"/>
              <a:t>(JSP o </a:t>
            </a:r>
            <a:r>
              <a:rPr lang="es-ES" dirty="0" err="1"/>
              <a:t>html</a:t>
            </a:r>
            <a:r>
              <a:rPr lang="es-ES" dirty="0"/>
              <a:t> si son estáticas)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915816" y="339502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Modelo</a:t>
            </a:r>
          </a:p>
          <a:p>
            <a:pPr algn="ctr"/>
            <a:r>
              <a:rPr lang="es-ES" dirty="0"/>
              <a:t>Lógica aplicación</a:t>
            </a:r>
          </a:p>
          <a:p>
            <a:pPr algn="ctr"/>
            <a:r>
              <a:rPr lang="es-ES" dirty="0"/>
              <a:t>Con acceso a Datos</a:t>
            </a:r>
          </a:p>
          <a:p>
            <a:pPr algn="ctr"/>
            <a:r>
              <a:rPr lang="es-ES" dirty="0"/>
              <a:t>(Clases </a:t>
            </a:r>
            <a:r>
              <a:rPr lang="es-ES" dirty="0" err="1"/>
              <a:t>Estandares</a:t>
            </a:r>
            <a:r>
              <a:rPr lang="es-ES" dirty="0"/>
              <a:t> Java)</a:t>
            </a:r>
          </a:p>
        </p:txBody>
      </p:sp>
      <p:sp>
        <p:nvSpPr>
          <p:cNvPr id="5" name="4 Disco magnético"/>
          <p:cNvSpPr/>
          <p:nvPr/>
        </p:nvSpPr>
        <p:spPr>
          <a:xfrm>
            <a:off x="6920586" y="314594"/>
            <a:ext cx="93610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BD</a:t>
            </a:r>
          </a:p>
        </p:txBody>
      </p:sp>
      <p:cxnSp>
        <p:nvCxnSpPr>
          <p:cNvPr id="7" name="6 Conector recto de flecha"/>
          <p:cNvCxnSpPr>
            <a:endCxn id="5" idx="2"/>
          </p:cNvCxnSpPr>
          <p:nvPr/>
        </p:nvCxnSpPr>
        <p:spPr>
          <a:xfrm flipV="1">
            <a:off x="5652120" y="746642"/>
            <a:ext cx="1268466" cy="1689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51520" y="2355726"/>
            <a:ext cx="8424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3491880" y="4401764"/>
            <a:ext cx="2448272" cy="618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CAPA PRESENTACIÓN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51520" y="3003798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2" idx="1"/>
          </p:cNvCxnSpPr>
          <p:nvPr/>
        </p:nvCxnSpPr>
        <p:spPr>
          <a:xfrm>
            <a:off x="251520" y="343584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251520" y="3723878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2" idx="0"/>
          </p:cNvCxnSpPr>
          <p:nvPr/>
        </p:nvCxnSpPr>
        <p:spPr>
          <a:xfrm flipV="1">
            <a:off x="2411760" y="1995686"/>
            <a:ext cx="5040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779912" y="3219822"/>
            <a:ext cx="1584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8100392" y="285978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100392" y="321982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3" idx="3"/>
          </p:cNvCxnSpPr>
          <p:nvPr/>
        </p:nvCxnSpPr>
        <p:spPr>
          <a:xfrm>
            <a:off x="8100392" y="3465659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FCBF0F6-68D3-45AB-8681-D1458F3E080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79912" y="2211710"/>
            <a:ext cx="50405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A712012-7044-4891-A1A6-17741724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solidFill>
                  <a:schemeClr val="accent1">
                    <a:lumMod val="75000"/>
                  </a:schemeClr>
                </a:solidFill>
              </a:rPr>
              <a:t>Poner el acceso al driver.jar en todas las clases q conecten a la BD</a:t>
            </a:r>
            <a:r>
              <a:rPr lang="es-ES" dirty="0"/>
              <a:t>:</a:t>
            </a:r>
          </a:p>
          <a:p>
            <a:pPr marL="603504" lvl="2" indent="0">
              <a:buNone/>
            </a:pP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DaoClientes</a:t>
            </a:r>
            <a:r>
              <a:rPr lang="es-ES" sz="1000" dirty="0"/>
              <a:t>() {</a:t>
            </a:r>
          </a:p>
          <a:p>
            <a:pPr marL="603504" lvl="2" indent="0">
              <a:buNone/>
            </a:pPr>
            <a:r>
              <a:rPr lang="es-ES" sz="1000" dirty="0"/>
              <a:t>try {</a:t>
            </a:r>
          </a:p>
          <a:p>
            <a:pPr marL="603504" lvl="2" indent="0">
              <a:buNone/>
            </a:pPr>
            <a:r>
              <a:rPr lang="es-ES" sz="1000" dirty="0" err="1"/>
              <a:t>Class.</a:t>
            </a:r>
            <a:r>
              <a:rPr lang="es-ES" sz="1000" i="1" dirty="0" err="1"/>
              <a:t>forName</a:t>
            </a:r>
            <a:r>
              <a:rPr lang="es-ES" sz="1000" i="1" dirty="0"/>
              <a:t>("</a:t>
            </a:r>
            <a:r>
              <a:rPr lang="es-ES" sz="1000" i="1" dirty="0" err="1"/>
              <a:t>com.mysql.jdbc.Driver</a:t>
            </a:r>
            <a:r>
              <a:rPr lang="es-ES" sz="1000" i="1" dirty="0"/>
              <a:t>");</a:t>
            </a:r>
          </a:p>
          <a:p>
            <a:pPr marL="603504" lvl="2" indent="0">
              <a:buNone/>
            </a:pPr>
            <a:r>
              <a:rPr lang="es-ES" sz="1000" dirty="0"/>
              <a:t>} catch (</a:t>
            </a:r>
            <a:r>
              <a:rPr lang="es-ES" sz="1000" dirty="0" err="1"/>
              <a:t>ClassNotFoundException</a:t>
            </a:r>
            <a:r>
              <a:rPr lang="es-ES" sz="1000" dirty="0"/>
              <a:t> e) {</a:t>
            </a:r>
          </a:p>
          <a:p>
            <a:pPr marL="603504" lvl="2" indent="0">
              <a:buNone/>
            </a:pPr>
            <a:r>
              <a:rPr lang="es-ES" sz="1000" dirty="0"/>
              <a:t>// </a:t>
            </a:r>
            <a:r>
              <a:rPr lang="es-ES" sz="1000" b="1" dirty="0"/>
              <a:t>TODO </a:t>
            </a:r>
            <a:r>
              <a:rPr lang="es-ES" sz="1000" b="1" dirty="0" err="1"/>
              <a:t>Auto-generated</a:t>
            </a:r>
            <a:r>
              <a:rPr lang="es-ES" sz="1000" b="1" dirty="0"/>
              <a:t> catch block</a:t>
            </a:r>
          </a:p>
          <a:p>
            <a:pPr marL="603504" lvl="2" indent="0">
              <a:buNone/>
            </a:pPr>
            <a:r>
              <a:rPr lang="es-ES" sz="1000" dirty="0" err="1"/>
              <a:t>e.printStackTrace</a:t>
            </a:r>
            <a:r>
              <a:rPr lang="es-ES" sz="1000" dirty="0"/>
              <a:t>();</a:t>
            </a:r>
          </a:p>
          <a:p>
            <a:pPr marL="603504" lvl="2" indent="0">
              <a:buNone/>
            </a:pPr>
            <a:r>
              <a:rPr lang="es-ES" sz="1000" dirty="0"/>
              <a:t>}</a:t>
            </a:r>
          </a:p>
          <a:p>
            <a:pPr marL="603504" lvl="2" indent="0">
              <a:buNone/>
            </a:pPr>
            <a:r>
              <a:rPr lang="es-E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8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Versión1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Alta cliente con el objeto cliente: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registrar(</a:t>
            </a:r>
            <a:r>
              <a:rPr lang="es-ES" sz="1400" b="1" dirty="0"/>
              <a:t>Cliente c</a:t>
            </a:r>
            <a:r>
              <a:rPr lang="es-ES" sz="1400" dirty="0"/>
              <a:t>) {</a:t>
            </a:r>
          </a:p>
          <a:p>
            <a:pPr lvl="1"/>
            <a:r>
              <a:rPr lang="en-US" sz="1400" dirty="0"/>
              <a:t>try(Connection </a:t>
            </a:r>
            <a:r>
              <a:rPr lang="en-US" sz="1400" dirty="0" err="1"/>
              <a:t>cn</a:t>
            </a:r>
            <a:r>
              <a:rPr lang="en-US" sz="1400" dirty="0"/>
              <a:t>=</a:t>
            </a:r>
            <a:r>
              <a:rPr lang="en-US" sz="1400" dirty="0" err="1"/>
              <a:t>DriverManager.</a:t>
            </a:r>
            <a:r>
              <a:rPr lang="en-US" sz="1400" i="1" dirty="0" err="1"/>
              <a:t>getConnection</a:t>
            </a:r>
            <a:r>
              <a:rPr lang="en-US" sz="1400" i="1" dirty="0"/>
              <a:t>(</a:t>
            </a:r>
            <a:r>
              <a:rPr lang="en-US" sz="1400" i="1" dirty="0" err="1"/>
              <a:t>cadenaConexion,user,pwd</a:t>
            </a:r>
            <a:r>
              <a:rPr lang="en-US" sz="1400" i="1" dirty="0"/>
              <a:t>);) {                       </a:t>
            </a:r>
          </a:p>
          <a:p>
            <a:pPr lvl="1"/>
            <a:r>
              <a:rPr lang="es-ES" sz="1400" dirty="0"/>
              <a:t>           </a:t>
            </a:r>
          </a:p>
          <a:p>
            <a:pPr lvl="1"/>
            <a:r>
              <a:rPr lang="en-US" sz="1400" dirty="0"/>
              <a:t>            String </a:t>
            </a:r>
            <a:r>
              <a:rPr lang="en-US" sz="1400" dirty="0" err="1"/>
              <a:t>sql</a:t>
            </a:r>
            <a:r>
              <a:rPr lang="en-US" sz="1400" dirty="0"/>
              <a:t>="insert into </a:t>
            </a:r>
            <a:r>
              <a:rPr lang="en-US" sz="1400" dirty="0" err="1"/>
              <a:t>clientes</a:t>
            </a:r>
            <a:r>
              <a:rPr lang="en-US" sz="1400" dirty="0"/>
              <a:t> (</a:t>
            </a:r>
            <a:r>
              <a:rPr lang="en-US" sz="1400" dirty="0" err="1"/>
              <a:t>usuario,password,email,telefono</a:t>
            </a:r>
            <a:r>
              <a:rPr lang="en-US" sz="1400" dirty="0"/>
              <a:t>) ";</a:t>
            </a:r>
          </a:p>
          <a:p>
            <a:pPr lvl="1"/>
            <a:r>
              <a:rPr lang="es-ES" sz="1400" dirty="0"/>
              <a:t>            </a:t>
            </a:r>
            <a:r>
              <a:rPr lang="es-ES" sz="1400" dirty="0" err="1"/>
              <a:t>sql</a:t>
            </a:r>
            <a:r>
              <a:rPr lang="es-ES" sz="1400" dirty="0"/>
              <a:t>+="</a:t>
            </a:r>
            <a:r>
              <a:rPr lang="es-ES" sz="1400" dirty="0" err="1"/>
              <a:t>values</a:t>
            </a:r>
            <a:r>
              <a:rPr lang="es-ES" sz="1400" dirty="0"/>
              <a:t>(?,?,?,?)";</a:t>
            </a:r>
          </a:p>
          <a:p>
            <a:pPr lvl="1"/>
            <a:r>
              <a:rPr lang="es-ES" sz="1400" dirty="0"/>
              <a:t>            //creamos consulta preparada:</a:t>
            </a:r>
          </a:p>
          <a:p>
            <a:pPr lvl="1"/>
            <a:r>
              <a:rPr lang="en-US" sz="1400" dirty="0"/>
              <a:t>            </a:t>
            </a:r>
            <a:r>
              <a:rPr lang="en-US" sz="1400" dirty="0" err="1"/>
              <a:t>PreparedStatement</a:t>
            </a:r>
            <a:r>
              <a:rPr lang="en-US" sz="1400" dirty="0"/>
              <a:t> </a:t>
            </a:r>
            <a:r>
              <a:rPr lang="en-US" sz="1400" dirty="0" err="1"/>
              <a:t>ps</a:t>
            </a:r>
            <a:r>
              <a:rPr lang="en-US" sz="1400" dirty="0"/>
              <a:t>=</a:t>
            </a:r>
            <a:r>
              <a:rPr lang="en-US" sz="1400" dirty="0" err="1"/>
              <a:t>cn.prepareStatement</a:t>
            </a:r>
            <a:r>
              <a:rPr lang="en-US" sz="1400" dirty="0"/>
              <a:t>(</a:t>
            </a:r>
            <a:r>
              <a:rPr lang="en-US" sz="1400" dirty="0" err="1"/>
              <a:t>sql</a:t>
            </a:r>
            <a:r>
              <a:rPr lang="en-US" sz="1400" dirty="0"/>
              <a:t>);</a:t>
            </a:r>
          </a:p>
          <a:p>
            <a:pPr lvl="1"/>
            <a:r>
              <a:rPr lang="es-ES" sz="1400" dirty="0"/>
              <a:t>               //Sustituimos </a:t>
            </a:r>
            <a:r>
              <a:rPr lang="es-ES" sz="1400" dirty="0" err="1"/>
              <a:t>parametros</a:t>
            </a:r>
            <a:r>
              <a:rPr lang="es-ES" sz="1400" dirty="0"/>
              <a:t> por valores</a:t>
            </a:r>
          </a:p>
          <a:p>
            <a:pPr lvl="1"/>
            <a:r>
              <a:rPr lang="es-ES" sz="1400" dirty="0"/>
              <a:t>               </a:t>
            </a:r>
            <a:r>
              <a:rPr lang="es-ES" sz="1400" b="1" dirty="0" err="1"/>
              <a:t>ps.setString</a:t>
            </a:r>
            <a:r>
              <a:rPr lang="es-ES" sz="1400" b="1" dirty="0"/>
              <a:t>(1, </a:t>
            </a:r>
            <a:r>
              <a:rPr lang="es-ES" sz="1400" b="1" dirty="0" err="1"/>
              <a:t>c.getUsuario</a:t>
            </a:r>
            <a:r>
              <a:rPr lang="es-ES" sz="1400" b="1" dirty="0"/>
              <a:t>());</a:t>
            </a:r>
          </a:p>
          <a:p>
            <a:pPr lvl="1"/>
            <a:r>
              <a:rPr lang="es-ES" sz="1400" dirty="0"/>
              <a:t>               </a:t>
            </a:r>
            <a:r>
              <a:rPr lang="es-ES" sz="1400" dirty="0" err="1"/>
              <a:t>ps.setString</a:t>
            </a:r>
            <a:r>
              <a:rPr lang="es-ES" sz="1400" dirty="0"/>
              <a:t>(2, </a:t>
            </a:r>
            <a:r>
              <a:rPr lang="es-ES" sz="1400" dirty="0" err="1"/>
              <a:t>c.getPassword</a:t>
            </a:r>
            <a:r>
              <a:rPr lang="es-ES" sz="1400" dirty="0"/>
              <a:t>());</a:t>
            </a:r>
          </a:p>
          <a:p>
            <a:pPr lvl="1"/>
            <a:r>
              <a:rPr lang="es-ES" sz="1400" dirty="0"/>
              <a:t>               </a:t>
            </a:r>
            <a:r>
              <a:rPr lang="es-ES" sz="1400" dirty="0" err="1"/>
              <a:t>ps.setString</a:t>
            </a:r>
            <a:r>
              <a:rPr lang="es-ES" sz="1400" dirty="0"/>
              <a:t>(3, </a:t>
            </a:r>
            <a:r>
              <a:rPr lang="es-ES" sz="1400" dirty="0" err="1"/>
              <a:t>c.getEmail</a:t>
            </a:r>
            <a:r>
              <a:rPr lang="es-ES" sz="1400" dirty="0"/>
              <a:t>());</a:t>
            </a:r>
          </a:p>
          <a:p>
            <a:pPr lvl="1"/>
            <a:r>
              <a:rPr lang="es-ES" sz="1400" dirty="0"/>
              <a:t>               </a:t>
            </a:r>
            <a:r>
              <a:rPr lang="es-ES" sz="1400" dirty="0" err="1"/>
              <a:t>ps.setInt</a:t>
            </a:r>
            <a:r>
              <a:rPr lang="es-ES" sz="1400" dirty="0"/>
              <a:t>(4, </a:t>
            </a:r>
            <a:r>
              <a:rPr lang="es-ES" sz="1400" dirty="0" err="1"/>
              <a:t>c.getTelefono</a:t>
            </a:r>
            <a:r>
              <a:rPr lang="es-ES" sz="1400" dirty="0"/>
              <a:t>());</a:t>
            </a:r>
          </a:p>
          <a:p>
            <a:pPr lvl="1"/>
            <a:r>
              <a:rPr lang="es-ES" sz="1400" dirty="0"/>
              <a:t>               //ejecutamos</a:t>
            </a:r>
          </a:p>
          <a:p>
            <a:pPr lvl="1"/>
            <a:r>
              <a:rPr lang="es-ES" sz="1400" dirty="0"/>
              <a:t>             </a:t>
            </a:r>
            <a:r>
              <a:rPr lang="es-ES" sz="1400" dirty="0" err="1"/>
              <a:t>ps.execute</a:t>
            </a:r>
            <a:r>
              <a:rPr lang="es-ES" sz="1400" dirty="0"/>
              <a:t>();</a:t>
            </a:r>
          </a:p>
          <a:p>
            <a:pPr lvl="1"/>
            <a:r>
              <a:rPr lang="es-ES" sz="1400" dirty="0"/>
              <a:t>            </a:t>
            </a:r>
          </a:p>
          <a:p>
            <a:pPr lvl="1"/>
            <a:r>
              <a:rPr lang="es-ES" sz="1400" dirty="0"/>
              <a:t>        }  catch (</a:t>
            </a:r>
            <a:r>
              <a:rPr lang="es-ES" sz="1400" dirty="0" err="1"/>
              <a:t>SQLException</a:t>
            </a:r>
            <a:r>
              <a:rPr lang="es-ES" sz="1400" dirty="0"/>
              <a:t> ex) {</a:t>
            </a:r>
          </a:p>
          <a:p>
            <a:pPr lvl="1"/>
            <a:r>
              <a:rPr lang="es-ES" sz="1400" dirty="0"/>
              <a:t>            </a:t>
            </a:r>
            <a:r>
              <a:rPr lang="es-ES" sz="1400" dirty="0" err="1"/>
              <a:t>ex.printStackTrace</a:t>
            </a:r>
            <a:r>
              <a:rPr lang="es-ES" sz="1400" dirty="0"/>
              <a:t>();</a:t>
            </a:r>
          </a:p>
          <a:p>
            <a:pPr lvl="1"/>
            <a:r>
              <a:rPr lang="es-ES" sz="1400" dirty="0"/>
              <a:t>        } 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05519" y="1563638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Front </a:t>
            </a:r>
            <a:r>
              <a:rPr lang="es-ES" b="1" dirty="0" err="1"/>
              <a:t>controller</a:t>
            </a:r>
            <a:endParaRPr lang="es-ES" b="1" dirty="0"/>
          </a:p>
          <a:p>
            <a:pPr algn="ctr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985550" y="3219822"/>
            <a:ext cx="144506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Action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5940152" y="1995686"/>
            <a:ext cx="144506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Action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5940152" y="879562"/>
            <a:ext cx="144506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Action</a:t>
            </a:r>
            <a:endParaRPr lang="es-ES" b="1" dirty="0"/>
          </a:p>
          <a:p>
            <a:pPr algn="ctr"/>
            <a:endParaRPr lang="es-ES" b="1" dirty="0"/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 flipV="1">
            <a:off x="4441823" y="1239602"/>
            <a:ext cx="1498329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6" idx="1"/>
          </p:cNvCxnSpPr>
          <p:nvPr/>
        </p:nvCxnSpPr>
        <p:spPr>
          <a:xfrm>
            <a:off x="4441823" y="2355726"/>
            <a:ext cx="1498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4" idx="1"/>
          </p:cNvCxnSpPr>
          <p:nvPr/>
        </p:nvCxnSpPr>
        <p:spPr>
          <a:xfrm>
            <a:off x="4441823" y="3003798"/>
            <a:ext cx="154372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403648" y="303498"/>
            <a:ext cx="6768752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79711" y="497014"/>
            <a:ext cx="246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800" b="1" dirty="0">
                <a:solidFill>
                  <a:schemeClr val="tx2"/>
                </a:solidFill>
              </a:rPr>
              <a:t>Controlador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51520" y="1995686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51520" y="2355726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51520" y="2859782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-612559" y="1596080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Controller?Parámetro</a:t>
            </a:r>
            <a:r>
              <a:rPr lang="es-ES" sz="800" b="1" dirty="0"/>
              <a:t>=Valor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-692967" y="2608044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Controller?Parámetro</a:t>
            </a:r>
            <a:r>
              <a:rPr lang="es-ES" sz="800" b="1" dirty="0"/>
              <a:t>=Valor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-558466" y="2116324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Controller?Parámetro</a:t>
            </a:r>
            <a:r>
              <a:rPr lang="es-ES" sz="800" b="1" dirty="0"/>
              <a:t>=Valor</a:t>
            </a:r>
          </a:p>
        </p:txBody>
      </p:sp>
    </p:spTree>
    <p:extLst>
      <p:ext uri="{BB962C8B-B14F-4D97-AF65-F5344CB8AC3E}">
        <p14:creationId xmlns:p14="http://schemas.microsoft.com/office/powerpoint/2010/main" val="381985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7"/>
            <a:ext cx="8136904" cy="4050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Versión 2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600530"/>
            <a:ext cx="78200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LibrosAction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TemasAction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Pasar el tema escogido de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200" dirty="0"/>
              <a:t>&lt;form  action=</a:t>
            </a:r>
            <a:r>
              <a:rPr lang="en-US" sz="1200" i="1" dirty="0"/>
              <a:t>"</a:t>
            </a:r>
            <a:r>
              <a:rPr lang="en-US" sz="1200" i="1" dirty="0" err="1"/>
              <a:t>Controller?op</a:t>
            </a:r>
            <a:r>
              <a:rPr lang="en-US" sz="1200" i="1" dirty="0"/>
              <a:t>=</a:t>
            </a:r>
            <a:r>
              <a:rPr lang="en-US" sz="1200" i="1" dirty="0" err="1"/>
              <a:t>doLibros</a:t>
            </a:r>
            <a:r>
              <a:rPr lang="en-US" sz="1200" i="1" dirty="0"/>
              <a:t>" method="post"&gt;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select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"tema"&gt;</a:t>
            </a:r>
          </a:p>
          <a:p>
            <a:pPr lvl="3"/>
            <a:r>
              <a:rPr lang="en-US" sz="1200" dirty="0"/>
              <a:t>&lt;option value=</a:t>
            </a:r>
            <a:r>
              <a:rPr lang="en-US" sz="1200" i="1" dirty="0"/>
              <a:t>"0"&gt;-</a:t>
            </a:r>
            <a:r>
              <a:rPr lang="en-US" sz="1200" i="1" dirty="0" err="1"/>
              <a:t>Todos</a:t>
            </a:r>
            <a:r>
              <a:rPr lang="en-US" sz="1200" i="1" dirty="0"/>
              <a:t>-&lt;/option&gt;</a:t>
            </a:r>
          </a:p>
          <a:p>
            <a:pPr lvl="3"/>
            <a:r>
              <a:rPr lang="es-ES" sz="1200" dirty="0"/>
              <a:t>&lt;%</a:t>
            </a:r>
            <a:r>
              <a:rPr lang="es-ES" sz="1200" dirty="0" err="1"/>
              <a:t>ArrayList</a:t>
            </a:r>
            <a:r>
              <a:rPr lang="es-ES" sz="1200" dirty="0"/>
              <a:t>&lt;Tema&gt; temas=(</a:t>
            </a:r>
            <a:r>
              <a:rPr lang="es-ES" sz="1200" dirty="0" err="1"/>
              <a:t>ArrayList</a:t>
            </a:r>
            <a:r>
              <a:rPr lang="es-ES" sz="1200" dirty="0"/>
              <a:t>&lt;Tema&gt;)</a:t>
            </a:r>
            <a:r>
              <a:rPr lang="es-ES" sz="1200" dirty="0" err="1"/>
              <a:t>request.getAttribute</a:t>
            </a:r>
            <a:r>
              <a:rPr lang="es-ES" sz="1200" dirty="0"/>
              <a:t>("temas"); </a:t>
            </a:r>
          </a:p>
          <a:p>
            <a:pPr lvl="3"/>
            <a:r>
              <a:rPr lang="es-ES" sz="1200" dirty="0" err="1"/>
              <a:t>for</a:t>
            </a:r>
            <a:r>
              <a:rPr lang="es-ES" sz="1200" dirty="0"/>
              <a:t>(Tema t:temas){%&gt;</a:t>
            </a:r>
          </a:p>
          <a:p>
            <a:pPr lvl="4"/>
            <a:r>
              <a:rPr lang="da-DK" sz="1200" b="1" dirty="0"/>
              <a:t>&lt;option value=</a:t>
            </a:r>
            <a:r>
              <a:rPr lang="da-DK" sz="1200" b="1" i="1" dirty="0"/>
              <a:t>"&lt;%=t.getIdTema()%&gt;"&gt;&lt;%=t.getTema()%&gt;&lt;/option&gt;</a:t>
            </a:r>
          </a:p>
          <a:p>
            <a:pPr lvl="4"/>
            <a:r>
              <a:rPr lang="es-ES" sz="1200" dirty="0"/>
              <a:t>&lt;%} %&gt;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select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&lt;p&gt;&lt;input </a:t>
            </a:r>
            <a:r>
              <a:rPr lang="es-ES" sz="1200" dirty="0" err="1"/>
              <a:t>type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submit</a:t>
            </a:r>
            <a:r>
              <a:rPr lang="es-ES" sz="1200" i="1" dirty="0"/>
              <a:t>" </a:t>
            </a:r>
            <a:r>
              <a:rPr lang="es-ES" sz="1200" i="1" dirty="0" err="1"/>
              <a:t>value</a:t>
            </a:r>
            <a:r>
              <a:rPr lang="es-ES" sz="1200" i="1" dirty="0"/>
              <a:t>="Ver libros"/&gt;&lt;/p&gt;</a:t>
            </a:r>
          </a:p>
          <a:p>
            <a:pPr lvl="1"/>
            <a:r>
              <a:rPr lang="es-ES" sz="1200" dirty="0"/>
              <a:t>&lt;/</a:t>
            </a:r>
            <a:r>
              <a:rPr lang="es-ES" sz="1200" dirty="0" err="1"/>
              <a:t>form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3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7"/>
            <a:ext cx="8280920" cy="43204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Versión 3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909757"/>
            <a:ext cx="76328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va a haber nueva vista. Toda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iteracción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será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libros.jsp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enlace comprar a la columna de la tabla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libros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libro escogido aparecerá en un carrito en la misma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Comprar y eliminar por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isbn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5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F263CE7-7EEE-4279-BC81-DBB8CB401432}"/>
              </a:ext>
            </a:extLst>
          </p:cNvPr>
          <p:cNvSpPr/>
          <p:nvPr/>
        </p:nvSpPr>
        <p:spPr>
          <a:xfrm>
            <a:off x="467544" y="26749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Generated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Keys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: Para coger los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autonumerables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que se crean en la base de datos</a:t>
            </a:r>
          </a:p>
          <a:p>
            <a:endParaRPr lang="es-ES" sz="1200" dirty="0"/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registrar(</a:t>
            </a:r>
            <a:r>
              <a:rPr lang="es-ES" sz="1200" dirty="0" err="1"/>
              <a:t>String</a:t>
            </a:r>
            <a:r>
              <a:rPr lang="es-ES" sz="1200" dirty="0"/>
              <a:t> usuario,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password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email,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telefono</a:t>
            </a:r>
            <a:r>
              <a:rPr lang="es-ES" sz="1200" dirty="0"/>
              <a:t>) {</a:t>
            </a:r>
          </a:p>
          <a:p>
            <a:r>
              <a:rPr lang="es-ES" sz="1200" dirty="0"/>
              <a:t>	try(</a:t>
            </a:r>
            <a:r>
              <a:rPr lang="es-ES" sz="1200" dirty="0" err="1"/>
              <a:t>Connection</a:t>
            </a:r>
            <a:r>
              <a:rPr lang="es-ES" sz="1200" dirty="0"/>
              <a:t> </a:t>
            </a:r>
            <a:r>
              <a:rPr lang="es-ES" sz="1200" dirty="0" err="1"/>
              <a:t>cn</a:t>
            </a:r>
            <a:r>
              <a:rPr lang="es-ES" sz="1200" dirty="0"/>
              <a:t>=</a:t>
            </a:r>
            <a:r>
              <a:rPr lang="es-ES" sz="1200" dirty="0" err="1"/>
              <a:t>DriverManager.getConnection</a:t>
            </a:r>
            <a:r>
              <a:rPr lang="es-ES" sz="1200" dirty="0"/>
              <a:t>(cadenaConexion,this.user,this.pwd);) {                       </a:t>
            </a:r>
          </a:p>
          <a:p>
            <a:r>
              <a:rPr lang="es-ES" sz="1200" dirty="0"/>
              <a:t>	           </a:t>
            </a:r>
          </a:p>
          <a:p>
            <a:pPr lvl="2"/>
            <a:r>
              <a:rPr lang="es-ES" sz="1200" dirty="0"/>
              <a:t>          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sql</a:t>
            </a:r>
            <a:r>
              <a:rPr lang="es-ES" sz="1200" dirty="0"/>
              <a:t>="</a:t>
            </a: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usuario,password,email,telefono</a:t>
            </a:r>
            <a:r>
              <a:rPr lang="es-ES" sz="1200" dirty="0"/>
              <a:t>) ";</a:t>
            </a:r>
          </a:p>
          <a:p>
            <a:pPr lvl="2"/>
            <a:r>
              <a:rPr lang="es-ES" sz="1200" dirty="0"/>
              <a:t>            </a:t>
            </a:r>
            <a:r>
              <a:rPr lang="es-ES" sz="1200" dirty="0" err="1"/>
              <a:t>sql</a:t>
            </a:r>
            <a:r>
              <a:rPr lang="es-ES" sz="1200" dirty="0"/>
              <a:t>+="</a:t>
            </a:r>
            <a:r>
              <a:rPr lang="es-ES" sz="1200" dirty="0" err="1"/>
              <a:t>values</a:t>
            </a:r>
            <a:r>
              <a:rPr lang="es-ES" sz="1200" dirty="0"/>
              <a:t>(?,?,?,?)";</a:t>
            </a:r>
          </a:p>
          <a:p>
            <a:pPr lvl="2"/>
            <a:r>
              <a:rPr lang="es-ES" sz="1200" dirty="0"/>
              <a:t>            //creamos consulta preparada:</a:t>
            </a:r>
          </a:p>
          <a:p>
            <a:pPr lvl="2"/>
            <a:r>
              <a:rPr lang="es-ES" sz="1200" dirty="0"/>
              <a:t>            </a:t>
            </a:r>
            <a:r>
              <a:rPr lang="es-ES" sz="1200" dirty="0" err="1"/>
              <a:t>PreparedStatement</a:t>
            </a:r>
            <a:r>
              <a:rPr lang="es-ES" sz="1200" dirty="0"/>
              <a:t> </a:t>
            </a:r>
            <a:r>
              <a:rPr lang="es-ES" sz="1200" dirty="0" err="1"/>
              <a:t>ps</a:t>
            </a:r>
            <a:r>
              <a:rPr lang="es-ES" sz="1200" dirty="0"/>
              <a:t>=</a:t>
            </a:r>
            <a:r>
              <a:rPr lang="es-ES" sz="1200" dirty="0" err="1"/>
              <a:t>cn.</a:t>
            </a:r>
            <a:r>
              <a:rPr lang="es-ES" sz="1200" dirty="0" err="1">
                <a:solidFill>
                  <a:srgbClr val="FF0000"/>
                </a:solidFill>
              </a:rPr>
              <a:t>prepareStatement</a:t>
            </a:r>
            <a:r>
              <a:rPr lang="es-ES" sz="1200" dirty="0">
                <a:solidFill>
                  <a:srgbClr val="FF0000"/>
                </a:solidFill>
              </a:rPr>
              <a:t>(</a:t>
            </a:r>
            <a:r>
              <a:rPr lang="es-ES" sz="1200" dirty="0" err="1">
                <a:solidFill>
                  <a:srgbClr val="FF0000"/>
                </a:solidFill>
              </a:rPr>
              <a:t>sql,Statement.RETURN_GENERATED_KEYS</a:t>
            </a:r>
            <a:r>
              <a:rPr lang="es-ES" sz="1200" dirty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es-ES" sz="1200" dirty="0"/>
              <a:t>               //Sustituimos </a:t>
            </a:r>
            <a:r>
              <a:rPr lang="es-ES" sz="1200" dirty="0" err="1"/>
              <a:t>parametros</a:t>
            </a:r>
            <a:r>
              <a:rPr lang="es-ES" sz="1200" dirty="0"/>
              <a:t> por valores</a:t>
            </a:r>
          </a:p>
          <a:p>
            <a:pPr lvl="2"/>
            <a:r>
              <a:rPr lang="es-ES" sz="1200" dirty="0"/>
              <a:t>               </a:t>
            </a:r>
            <a:r>
              <a:rPr lang="es-ES" sz="1200" dirty="0" err="1"/>
              <a:t>ps.setString</a:t>
            </a:r>
            <a:r>
              <a:rPr lang="es-ES" sz="1200" dirty="0"/>
              <a:t>(1, usuario);</a:t>
            </a:r>
          </a:p>
          <a:p>
            <a:pPr lvl="2"/>
            <a:r>
              <a:rPr lang="es-ES" sz="1200" dirty="0"/>
              <a:t>               </a:t>
            </a:r>
            <a:r>
              <a:rPr lang="es-ES" sz="1200" dirty="0" err="1"/>
              <a:t>ps.setString</a:t>
            </a:r>
            <a:r>
              <a:rPr lang="es-ES" sz="1200" dirty="0"/>
              <a:t>(2, </a:t>
            </a:r>
            <a:r>
              <a:rPr lang="es-ES" sz="1200" dirty="0" err="1"/>
              <a:t>password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               </a:t>
            </a:r>
            <a:r>
              <a:rPr lang="es-ES" sz="1200" dirty="0" err="1"/>
              <a:t>ps.setString</a:t>
            </a:r>
            <a:r>
              <a:rPr lang="es-ES" sz="1200" dirty="0"/>
              <a:t>(3, email);</a:t>
            </a:r>
          </a:p>
          <a:p>
            <a:pPr lvl="2"/>
            <a:r>
              <a:rPr lang="es-ES" sz="1200" dirty="0"/>
              <a:t>               </a:t>
            </a:r>
            <a:r>
              <a:rPr lang="es-ES" sz="1200" dirty="0" err="1"/>
              <a:t>ps.setInt</a:t>
            </a:r>
            <a:r>
              <a:rPr lang="es-ES" sz="1200" dirty="0"/>
              <a:t>(4, </a:t>
            </a:r>
            <a:r>
              <a:rPr lang="es-ES" sz="1200" dirty="0" err="1"/>
              <a:t>telefono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               //ejecutamos</a:t>
            </a:r>
          </a:p>
          <a:p>
            <a:pPr lvl="2"/>
            <a:r>
              <a:rPr lang="es-ES" sz="1200" dirty="0"/>
              <a:t>             </a:t>
            </a:r>
            <a:r>
              <a:rPr lang="es-ES" sz="1200" dirty="0" err="1"/>
              <a:t>ps.execute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             </a:t>
            </a:r>
            <a:r>
              <a:rPr lang="es-ES" sz="1200" dirty="0" err="1"/>
              <a:t>ResultSet</a:t>
            </a:r>
            <a:r>
              <a:rPr lang="es-ES" sz="1200" dirty="0"/>
              <a:t> res=</a:t>
            </a:r>
            <a:r>
              <a:rPr lang="es-ES" sz="1200" dirty="0" err="1"/>
              <a:t>ps.getGeneratedKeys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             </a:t>
            </a:r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res.next</a:t>
            </a:r>
            <a:r>
              <a:rPr lang="es-ES" sz="1200" dirty="0"/>
              <a:t>()) {</a:t>
            </a:r>
          </a:p>
          <a:p>
            <a:pPr lvl="2"/>
            <a:r>
              <a:rPr lang="es-ES" sz="1200" dirty="0"/>
              <a:t>            	 </a:t>
            </a:r>
            <a:r>
              <a:rPr lang="es-ES" sz="1200" dirty="0" err="1"/>
              <a:t>System.out.println</a:t>
            </a:r>
            <a:r>
              <a:rPr lang="es-ES" sz="1200" dirty="0"/>
              <a:t>("clave "+</a:t>
            </a:r>
            <a:r>
              <a:rPr lang="es-ES" sz="1200" dirty="0" err="1"/>
              <a:t>res.getInt</a:t>
            </a:r>
            <a:r>
              <a:rPr lang="es-ES" sz="1200" dirty="0"/>
              <a:t>(1));</a:t>
            </a:r>
          </a:p>
          <a:p>
            <a:pPr lvl="2"/>
            <a:r>
              <a:rPr lang="es-ES" sz="1200" dirty="0"/>
              <a:t>             }</a:t>
            </a:r>
          </a:p>
          <a:p>
            <a:pPr lvl="2"/>
            <a:r>
              <a:rPr lang="es-ES" sz="1200" dirty="0"/>
              <a:t>            </a:t>
            </a:r>
          </a:p>
          <a:p>
            <a:pPr lvl="2"/>
            <a:r>
              <a:rPr lang="es-ES" sz="1200" dirty="0"/>
              <a:t>        }  catch (</a:t>
            </a:r>
            <a:r>
              <a:rPr lang="es-ES" sz="1200" dirty="0" err="1"/>
              <a:t>SQLException</a:t>
            </a:r>
            <a:r>
              <a:rPr lang="es-ES" sz="1200" dirty="0"/>
              <a:t> ex) {</a:t>
            </a:r>
          </a:p>
          <a:p>
            <a:pPr lvl="2"/>
            <a:r>
              <a:rPr lang="es-ES" sz="1200" dirty="0"/>
              <a:t>            </a:t>
            </a:r>
            <a:r>
              <a:rPr lang="es-ES" sz="1200" dirty="0" err="1"/>
              <a:t>ex.printStackTrace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        }  </a:t>
            </a:r>
          </a:p>
          <a:p>
            <a:pPr lvl="2"/>
            <a:r>
              <a:rPr lang="es-ES" sz="1200" dirty="0"/>
              <a:t>		</a:t>
            </a:r>
          </a:p>
          <a:p>
            <a:r>
              <a:rPr lang="es-ES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8437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19090"/>
              </p:ext>
            </p:extLst>
          </p:nvPr>
        </p:nvGraphicFramePr>
        <p:xfrm>
          <a:off x="1907704" y="300379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Eliminar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91629"/>
              </p:ext>
            </p:extLst>
          </p:nvPr>
        </p:nvGraphicFramePr>
        <p:xfrm>
          <a:off x="1763688" y="113159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Comprar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3 Rectángulo redondeado"/>
          <p:cNvSpPr/>
          <p:nvPr/>
        </p:nvSpPr>
        <p:spPr>
          <a:xfrm>
            <a:off x="3635896" y="242773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CARRITO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67544" y="195486"/>
            <a:ext cx="172819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Libros.jsp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491880" y="4155926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42278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55552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 gestión del carrito no implica ninguna operación en el modelo. Atributos de sesión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Cuántas nuevas entradas va a haber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Una para comprar: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doComprar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ComprarAction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Una para eliminar: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doEliminar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EliminarAction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Harán falta dos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más, uno por cada entrada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37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11187</TotalTime>
  <Words>846</Words>
  <Application>Microsoft Office PowerPoint</Application>
  <PresentationFormat>Presentación en pantalla (16:9)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Ej_20_libreria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173</cp:revision>
  <dcterms:created xsi:type="dcterms:W3CDTF">2016-05-07T10:27:15Z</dcterms:created>
  <dcterms:modified xsi:type="dcterms:W3CDTF">2019-07-04T15:02:41Z</dcterms:modified>
</cp:coreProperties>
</file>