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1" r:id="rId15"/>
    <p:sldId id="280" r:id="rId1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6436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0458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7843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3903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7442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27/06/2019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6725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27/06/2019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4180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27/06/2019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0308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27/06/2019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5214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27/06/2019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8915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27/06/2019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1364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27/06/2019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132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ES" sz="2800" b="1" u="sng" dirty="0"/>
              <a:t>Ej_29_almacen_persistencia</a:t>
            </a: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539552" y="1337645"/>
            <a:ext cx="7920880" cy="122413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Aplicar JPA al 27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kumimoji="0" lang="es-ES" sz="2400" b="1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uLnTx/>
                <a:uFillTx/>
                <a:latin typeface="+mj-lt"/>
                <a:ea typeface="+mj-ea"/>
                <a:cs typeface="+mj-cs"/>
              </a:rPr>
              <a:t>1º Crear y configurar la capa de persistencia </a:t>
            </a:r>
            <a:r>
              <a:rPr kumimoji="0" lang="es-ES" sz="2400" b="1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</a:rPr>
              <a:t>(no los </a:t>
            </a:r>
            <a:r>
              <a:rPr kumimoji="0" lang="es-ES" sz="2400" b="1" i="0" u="none" strike="noStrike" kern="1200" cap="none" spc="0" normalizeH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</a:rPr>
              <a:t>beans</a:t>
            </a:r>
            <a:r>
              <a:rPr kumimoji="0" lang="es-ES" sz="2400" b="1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</a:rPr>
              <a:t> como hasta ahora)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Incorporar el motor: copiar dependencias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Hibernate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en el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pom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.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kumimoji="0" lang="es-ES" sz="2400" b="1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</a:rPr>
              <a:t>Crear las entidades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Configurar el sistema</a:t>
            </a:r>
            <a:endParaRPr kumimoji="0" lang="es-ES" sz="2400" b="1" i="0" u="none" strike="noStrike" kern="1200" cap="none" spc="0" normalizeH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94164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395536" y="620688"/>
            <a:ext cx="7920880" cy="1224136"/>
          </a:xfrm>
          <a:prstGeom prst="rect">
            <a:avLst/>
          </a:prstGeom>
        </p:spPr>
        <p:txBody>
          <a:bodyPr/>
          <a:lstStyle/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Modificar los métodos</a:t>
            </a:r>
          </a:p>
          <a:p>
            <a:pPr lvl="2"/>
            <a:r>
              <a:rPr lang="en-US" sz="1600" dirty="0"/>
              <a:t>public void </a:t>
            </a:r>
            <a:r>
              <a:rPr lang="en-US" sz="1600" dirty="0" err="1"/>
              <a:t>guardarProducto</a:t>
            </a:r>
            <a:r>
              <a:rPr lang="en-US" sz="1600" dirty="0"/>
              <a:t>(String </a:t>
            </a:r>
            <a:r>
              <a:rPr lang="en-US" sz="1600" dirty="0" err="1"/>
              <a:t>n,double</a:t>
            </a:r>
            <a:r>
              <a:rPr lang="en-US" sz="1600" dirty="0"/>
              <a:t> p, String cat) {</a:t>
            </a:r>
          </a:p>
          <a:p>
            <a:pPr lvl="3"/>
            <a:r>
              <a:rPr lang="en-US" sz="1600" dirty="0" err="1"/>
              <a:t>Producto</a:t>
            </a:r>
            <a:r>
              <a:rPr lang="en-US" sz="1600" dirty="0"/>
              <a:t> prod=new </a:t>
            </a:r>
            <a:r>
              <a:rPr lang="en-US" sz="1600" dirty="0" err="1"/>
              <a:t>Producto</a:t>
            </a:r>
            <a:r>
              <a:rPr lang="en-US" sz="1600" dirty="0"/>
              <a:t>(0, cat, n, p);</a:t>
            </a:r>
          </a:p>
          <a:p>
            <a:pPr lvl="3"/>
            <a:r>
              <a:rPr lang="es-ES" sz="1600" b="1" dirty="0">
                <a:solidFill>
                  <a:schemeClr val="accent1">
                    <a:lumMod val="75000"/>
                  </a:schemeClr>
                </a:solidFill>
              </a:rPr>
              <a:t>//el 0 es </a:t>
            </a:r>
            <a:r>
              <a:rPr lang="es-ES" sz="1600" b="1" dirty="0" err="1">
                <a:solidFill>
                  <a:schemeClr val="accent1">
                    <a:lumMod val="75000"/>
                  </a:schemeClr>
                </a:solidFill>
              </a:rPr>
              <a:t>pq</a:t>
            </a:r>
            <a:r>
              <a:rPr lang="es-ES" sz="1600" b="1" dirty="0">
                <a:solidFill>
                  <a:schemeClr val="accent1">
                    <a:lumMod val="75000"/>
                  </a:schemeClr>
                </a:solidFill>
              </a:rPr>
              <a:t> es el id y no va a hacer el </a:t>
            </a:r>
            <a:r>
              <a:rPr lang="es-ES" sz="1600" b="1" dirty="0" err="1">
                <a:solidFill>
                  <a:schemeClr val="accent1">
                    <a:lumMod val="75000"/>
                  </a:schemeClr>
                </a:solidFill>
              </a:rPr>
              <a:t>insert</a:t>
            </a:r>
            <a:r>
              <a:rPr lang="es-ES" sz="16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1600" b="1" dirty="0" err="1">
                <a:solidFill>
                  <a:schemeClr val="accent1">
                    <a:lumMod val="75000"/>
                  </a:schemeClr>
                </a:solidFill>
              </a:rPr>
              <a:t>into</a:t>
            </a:r>
            <a:endParaRPr lang="es-E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3"/>
            <a:r>
              <a:rPr lang="es-ES" sz="1600" dirty="0" err="1"/>
              <a:t>em.persist</a:t>
            </a:r>
            <a:r>
              <a:rPr lang="es-ES" sz="1600" dirty="0"/>
              <a:t>(</a:t>
            </a:r>
            <a:r>
              <a:rPr lang="es-ES" sz="1600" dirty="0" err="1"/>
              <a:t>prod</a:t>
            </a:r>
            <a:r>
              <a:rPr lang="es-ES" sz="1600" dirty="0"/>
              <a:t>);</a:t>
            </a:r>
          </a:p>
          <a:p>
            <a:pPr lvl="2"/>
            <a:r>
              <a:rPr lang="es-ES" sz="1600" dirty="0"/>
              <a:t>}</a:t>
            </a:r>
          </a:p>
          <a:p>
            <a:pPr lvl="2"/>
            <a:endParaRPr lang="es-ES" sz="16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2"/>
            <a:r>
              <a:rPr lang="es-ES" sz="1600" dirty="0" err="1"/>
              <a:t>public</a:t>
            </a:r>
            <a:r>
              <a:rPr lang="es-ES" sz="1600" dirty="0"/>
              <a:t> </a:t>
            </a:r>
            <a:r>
              <a:rPr lang="es-ES" sz="1600" dirty="0" err="1"/>
              <a:t>void</a:t>
            </a:r>
            <a:r>
              <a:rPr lang="es-ES" sz="1600" dirty="0"/>
              <a:t> </a:t>
            </a:r>
            <a:r>
              <a:rPr lang="es-ES" sz="1600" dirty="0" err="1"/>
              <a:t>eliminarProducto</a:t>
            </a:r>
            <a:r>
              <a:rPr lang="es-ES" sz="1600" dirty="0"/>
              <a:t>(</a:t>
            </a:r>
            <a:r>
              <a:rPr lang="es-ES" sz="1600" dirty="0" err="1"/>
              <a:t>int</a:t>
            </a:r>
            <a:r>
              <a:rPr lang="es-ES" sz="1600" dirty="0"/>
              <a:t> </a:t>
            </a:r>
            <a:r>
              <a:rPr lang="es-ES" sz="1600" dirty="0" err="1"/>
              <a:t>idProducto</a:t>
            </a:r>
            <a:r>
              <a:rPr lang="es-ES" sz="1600" dirty="0"/>
              <a:t>) {</a:t>
            </a:r>
          </a:p>
          <a:p>
            <a:pPr lvl="3"/>
            <a:r>
              <a:rPr lang="es-ES" sz="1600" dirty="0"/>
              <a:t>Producto </a:t>
            </a:r>
            <a:r>
              <a:rPr lang="es-ES" sz="1600" dirty="0" err="1"/>
              <a:t>prod</a:t>
            </a:r>
            <a:r>
              <a:rPr lang="es-ES" sz="1600" dirty="0"/>
              <a:t>=</a:t>
            </a:r>
            <a:r>
              <a:rPr lang="es-ES" sz="1600" dirty="0" err="1"/>
              <a:t>em.find</a:t>
            </a:r>
            <a:r>
              <a:rPr lang="es-ES" sz="1600" dirty="0"/>
              <a:t>(</a:t>
            </a:r>
            <a:r>
              <a:rPr lang="es-ES" sz="1600" dirty="0" err="1"/>
              <a:t>Producto.class</a:t>
            </a:r>
            <a:r>
              <a:rPr lang="es-ES" sz="1600" dirty="0"/>
              <a:t>, </a:t>
            </a:r>
            <a:r>
              <a:rPr lang="es-ES" sz="1600" dirty="0" err="1"/>
              <a:t>idProducto</a:t>
            </a:r>
            <a:r>
              <a:rPr lang="es-ES" sz="1600" dirty="0"/>
              <a:t>);</a:t>
            </a:r>
          </a:p>
          <a:p>
            <a:pPr lvl="3"/>
            <a:r>
              <a:rPr lang="es-ES" sz="1600" b="1" dirty="0">
                <a:solidFill>
                  <a:schemeClr val="accent1">
                    <a:lumMod val="75000"/>
                  </a:schemeClr>
                </a:solidFill>
              </a:rPr>
              <a:t>//.</a:t>
            </a:r>
            <a:r>
              <a:rPr lang="es-ES" sz="1600" b="1" dirty="0" err="1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s-ES" sz="1600" b="1" dirty="0">
                <a:solidFill>
                  <a:schemeClr val="accent1">
                    <a:lumMod val="75000"/>
                  </a:schemeClr>
                </a:solidFill>
              </a:rPr>
              <a:t> objeto de la clase </a:t>
            </a:r>
            <a:r>
              <a:rPr lang="es-ES" sz="1600" b="1" dirty="0" err="1">
                <a:solidFill>
                  <a:schemeClr val="accent1">
                    <a:lumMod val="75000"/>
                  </a:schemeClr>
                </a:solidFill>
              </a:rPr>
              <a:t>class</a:t>
            </a:r>
            <a:endParaRPr lang="es-E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3"/>
            <a:r>
              <a:rPr lang="es-ES" sz="1600" b="1" dirty="0">
                <a:solidFill>
                  <a:schemeClr val="accent1">
                    <a:lumMod val="75000"/>
                  </a:schemeClr>
                </a:solidFill>
              </a:rPr>
              <a:t>//se trae el objeto de la tabla a memoria para borrarlo, en </a:t>
            </a:r>
            <a:r>
              <a:rPr lang="es-ES" sz="1600" b="1" dirty="0" err="1">
                <a:solidFill>
                  <a:schemeClr val="accent1">
                    <a:lumMod val="75000"/>
                  </a:schemeClr>
                </a:solidFill>
              </a:rPr>
              <a:t>jdbc</a:t>
            </a:r>
            <a:r>
              <a:rPr lang="es-ES" sz="1600" b="1" dirty="0">
                <a:solidFill>
                  <a:schemeClr val="accent1">
                    <a:lumMod val="75000"/>
                  </a:schemeClr>
                </a:solidFill>
              </a:rPr>
              <a:t> no se lo traía</a:t>
            </a:r>
          </a:p>
          <a:p>
            <a:pPr lvl="3"/>
            <a:r>
              <a:rPr lang="es-ES" sz="1600" b="1" dirty="0">
                <a:solidFill>
                  <a:schemeClr val="accent1">
                    <a:lumMod val="75000"/>
                  </a:schemeClr>
                </a:solidFill>
              </a:rPr>
              <a:t>//ahora mayor consumo de memoria</a:t>
            </a:r>
          </a:p>
          <a:p>
            <a:pPr lvl="3"/>
            <a:r>
              <a:rPr lang="es-ES" sz="1600" dirty="0" err="1"/>
              <a:t>em.remove</a:t>
            </a:r>
            <a:r>
              <a:rPr lang="es-ES" sz="1600" dirty="0"/>
              <a:t>(</a:t>
            </a:r>
            <a:r>
              <a:rPr lang="es-ES" sz="1600" dirty="0" err="1"/>
              <a:t>prod</a:t>
            </a:r>
            <a:r>
              <a:rPr lang="es-ES" sz="1600" dirty="0"/>
              <a:t>);</a:t>
            </a:r>
          </a:p>
          <a:p>
            <a:pPr lvl="2"/>
            <a:r>
              <a:rPr lang="es-ES" sz="1600" dirty="0"/>
              <a:t>}</a:t>
            </a:r>
            <a:endParaRPr lang="es-ES" sz="16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Reimportar en los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servlets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los objetos que ya no están en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beans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, sino en entidades</a:t>
            </a:r>
          </a:p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4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Ejecutar desde menu.html</a:t>
            </a:r>
          </a:p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4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4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1400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4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4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rgbClr val="4F81BD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129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395536" y="620688"/>
            <a:ext cx="7920880" cy="1224136"/>
          </a:xfrm>
          <a:prstGeom prst="rect">
            <a:avLst/>
          </a:prstGeom>
        </p:spPr>
        <p:txBody>
          <a:bodyPr/>
          <a:lstStyle/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No funciona</a:t>
            </a:r>
          </a:p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Se debe hacer desde una </a:t>
            </a:r>
            <a:r>
              <a:rPr lang="es-ES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transacción: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todas las operaciones de la transacción se deben hacer a la vez. Si a mitad de hacerlas alguna falla, las que se han hecho hasta el momento se deshacen. Ej.: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trasnferencia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bancaria se pide un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update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, un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insert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y un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update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. Si cuando se hace el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update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final, falla, se deshace la operación anterior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pq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están en una transacción.  Todas las operaciones de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jdbc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se hacen en transacción de manera automática. En JPA hay q meterlas en transacción o no hace nada:</a:t>
            </a:r>
          </a:p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4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4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1400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4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4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rgbClr val="4F81BD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615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539552" y="476672"/>
            <a:ext cx="7920880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En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DaoProductos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:</a:t>
            </a:r>
          </a:p>
          <a:p>
            <a:pPr lvl="4"/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//Meter el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persist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en una transacción o no la hace</a:t>
            </a:r>
          </a:p>
          <a:p>
            <a:pPr lvl="4"/>
            <a:r>
              <a:rPr lang="es-ES" b="1" dirty="0" err="1"/>
              <a:t>EntityTransaction</a:t>
            </a:r>
            <a:r>
              <a:rPr lang="es-ES" b="1" dirty="0"/>
              <a:t> </a:t>
            </a:r>
            <a:r>
              <a:rPr lang="es-ES" b="1" dirty="0" err="1"/>
              <a:t>tx</a:t>
            </a:r>
            <a:r>
              <a:rPr lang="es-ES" b="1" dirty="0"/>
              <a:t>=</a:t>
            </a:r>
            <a:r>
              <a:rPr lang="es-ES" b="1" dirty="0" err="1"/>
              <a:t>em.getTransaction</a:t>
            </a:r>
            <a:r>
              <a:rPr lang="es-ES" b="1" dirty="0"/>
              <a:t>();</a:t>
            </a:r>
          </a:p>
          <a:p>
            <a:pPr lvl="4"/>
            <a:r>
              <a:rPr lang="es-ES" b="1" dirty="0" err="1"/>
              <a:t>tx.begin</a:t>
            </a:r>
            <a:r>
              <a:rPr lang="es-ES" b="1" dirty="0"/>
              <a:t>();</a:t>
            </a:r>
          </a:p>
          <a:p>
            <a:pPr lvl="4"/>
            <a:r>
              <a:rPr lang="es-ES" dirty="0" err="1"/>
              <a:t>em.persist</a:t>
            </a:r>
            <a:r>
              <a:rPr lang="es-ES" dirty="0"/>
              <a:t>(</a:t>
            </a:r>
            <a:r>
              <a:rPr lang="es-ES" dirty="0" err="1"/>
              <a:t>prod</a:t>
            </a:r>
            <a:r>
              <a:rPr lang="es-ES" dirty="0"/>
              <a:t>);</a:t>
            </a:r>
          </a:p>
          <a:p>
            <a:pPr lvl="4"/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//hay que confirmar la transacción para que no la rechace (abrir y cerrar)</a:t>
            </a:r>
          </a:p>
          <a:p>
            <a:pPr lvl="4"/>
            <a:r>
              <a:rPr lang="es-ES" b="1" dirty="0" err="1"/>
              <a:t>tx.commit</a:t>
            </a:r>
            <a:r>
              <a:rPr lang="es-ES" b="1" dirty="0"/>
              <a:t>();</a:t>
            </a:r>
          </a:p>
          <a:p>
            <a:pPr marL="2114550" lvl="4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2114550" lvl="4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El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find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no debe estar en una transacción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pq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no modifica datos. Es sólo lectura</a:t>
            </a:r>
          </a:p>
          <a:p>
            <a:pPr marL="2114550" lvl="4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Ya añade los productos en la base de datos pero no funciona aún el mostrar</a:t>
            </a:r>
          </a:p>
        </p:txBody>
      </p:sp>
    </p:spTree>
    <p:extLst>
      <p:ext uri="{BB962C8B-B14F-4D97-AF65-F5344CB8AC3E}">
        <p14:creationId xmlns:p14="http://schemas.microsoft.com/office/powerpoint/2010/main" val="3996614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827584" y="260648"/>
            <a:ext cx="756084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En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dao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modificar método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getProductos</a:t>
            </a: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1"/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List</a:t>
            </a:r>
            <a:r>
              <a:rPr lang="es-ES" dirty="0"/>
              <a:t>&lt;Producto&gt; </a:t>
            </a:r>
            <a:r>
              <a:rPr lang="es-ES" dirty="0" err="1"/>
              <a:t>getProductos</a:t>
            </a:r>
            <a:r>
              <a:rPr lang="es-ES" dirty="0"/>
              <a:t>(){</a:t>
            </a:r>
          </a:p>
          <a:p>
            <a:pPr lvl="2"/>
            <a:r>
              <a:rPr lang="es-ES" dirty="0">
                <a:solidFill>
                  <a:srgbClr val="FF0000"/>
                </a:solidFill>
              </a:rPr>
              <a:t>//seleccionar de la entidad Producto, no de la tabla productos</a:t>
            </a:r>
          </a:p>
          <a:p>
            <a:pPr lvl="2"/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//sin condición: se seleccionan todos</a:t>
            </a:r>
          </a:p>
          <a:p>
            <a:pPr lvl="2"/>
            <a:r>
              <a:rPr lang="en-US" dirty="0"/>
              <a:t>String </a:t>
            </a:r>
            <a:r>
              <a:rPr lang="en-US" dirty="0" err="1"/>
              <a:t>jqql</a:t>
            </a:r>
            <a:r>
              <a:rPr lang="en-US" dirty="0"/>
              <a:t>="select p from </a:t>
            </a:r>
            <a:r>
              <a:rPr lang="en-US" dirty="0" err="1"/>
              <a:t>Producto</a:t>
            </a:r>
            <a:r>
              <a:rPr lang="en-US" dirty="0"/>
              <a:t> p";</a:t>
            </a:r>
          </a:p>
          <a:p>
            <a:pPr lvl="2"/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//crear Entidad </a:t>
            </a:r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Query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es-ES" dirty="0" err="1"/>
              <a:t>Query</a:t>
            </a:r>
            <a:r>
              <a:rPr lang="es-ES" dirty="0"/>
              <a:t> </a:t>
            </a:r>
            <a:r>
              <a:rPr lang="es-ES" dirty="0" err="1"/>
              <a:t>qr</a:t>
            </a:r>
            <a:r>
              <a:rPr lang="es-ES" dirty="0"/>
              <a:t>=</a:t>
            </a:r>
            <a:r>
              <a:rPr lang="es-ES" dirty="0" err="1"/>
              <a:t>em.createQuery</a:t>
            </a:r>
            <a:r>
              <a:rPr lang="es-ES" dirty="0"/>
              <a:t>(</a:t>
            </a:r>
            <a:r>
              <a:rPr lang="es-ES" dirty="0" err="1"/>
              <a:t>jqql</a:t>
            </a:r>
            <a:r>
              <a:rPr lang="es-ES" dirty="0"/>
              <a:t>);</a:t>
            </a:r>
          </a:p>
          <a:p>
            <a:pPr lvl="2"/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//importar el  </a:t>
            </a:r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Query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 del java </a:t>
            </a:r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persistance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lvl="2"/>
            <a:r>
              <a:rPr lang="es-ES" dirty="0" err="1"/>
              <a:t>List</a:t>
            </a:r>
            <a:r>
              <a:rPr lang="es-ES" dirty="0"/>
              <a:t>&lt;Producto&gt; resultado=(</a:t>
            </a:r>
            <a:r>
              <a:rPr lang="es-ES" dirty="0" err="1"/>
              <a:t>List</a:t>
            </a:r>
            <a:r>
              <a:rPr lang="es-ES" dirty="0"/>
              <a:t>&lt;Producto&gt;)</a:t>
            </a:r>
            <a:r>
              <a:rPr lang="es-ES" dirty="0" err="1"/>
              <a:t>qr.getResultList</a:t>
            </a:r>
            <a:r>
              <a:rPr lang="es-ES" dirty="0"/>
              <a:t>();</a:t>
            </a:r>
          </a:p>
          <a:p>
            <a:pPr lvl="2"/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//importar </a:t>
            </a:r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java.uitl.List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//Es mejor devolver </a:t>
            </a:r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List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 y no </a:t>
            </a:r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ArrayList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//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List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es una interfaz.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ArrayList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implementa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List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//Es mejor usar la interfaz </a:t>
            </a:r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List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 en vez de la Clase </a:t>
            </a:r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ArrayList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//Así si se cambia este código, el que use este método no le afectará </a:t>
            </a:r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pq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 ya tiene </a:t>
            </a:r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List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 q es el más genérico</a:t>
            </a:r>
          </a:p>
          <a:p>
            <a:pPr lvl="2"/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//desacoplar e independizar la capa de modelo de la vista</a:t>
            </a:r>
          </a:p>
          <a:p>
            <a:pPr lvl="2"/>
            <a:r>
              <a:rPr lang="es-ES" dirty="0" err="1"/>
              <a:t>return</a:t>
            </a:r>
            <a:r>
              <a:rPr lang="es-ES" dirty="0"/>
              <a:t> resultado;</a:t>
            </a:r>
          </a:p>
          <a:p>
            <a:pPr lvl="1"/>
            <a:r>
              <a:rPr lang="es-ES" dirty="0"/>
              <a:t>}</a:t>
            </a:r>
          </a:p>
          <a:p>
            <a:endParaRPr lang="es-E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Poner en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recuperarAction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en el método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transformarJson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poner q le pasamos un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List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en vez de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ArrayList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71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827584" y="260648"/>
            <a:ext cx="799288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En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dao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modificar Stock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2"/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int</a:t>
            </a:r>
            <a:r>
              <a:rPr lang="es-ES" dirty="0"/>
              <a:t> stock(</a:t>
            </a:r>
            <a:r>
              <a:rPr lang="es-ES" dirty="0" err="1"/>
              <a:t>String</a:t>
            </a:r>
            <a:r>
              <a:rPr lang="es-ES" dirty="0"/>
              <a:t> nombre) {</a:t>
            </a:r>
          </a:p>
          <a:p>
            <a:pPr lvl="3"/>
            <a:r>
              <a:rPr lang="en-US" dirty="0"/>
              <a:t>String </a:t>
            </a:r>
            <a:r>
              <a:rPr lang="en-US" dirty="0" err="1"/>
              <a:t>jpql</a:t>
            </a:r>
            <a:r>
              <a:rPr lang="en-US" dirty="0"/>
              <a:t>="select p from </a:t>
            </a:r>
            <a:r>
              <a:rPr lang="en-US" dirty="0" err="1"/>
              <a:t>Producto</a:t>
            </a:r>
            <a:r>
              <a:rPr lang="en-US" dirty="0"/>
              <a:t> where </a:t>
            </a:r>
            <a:r>
              <a:rPr lang="en-US" dirty="0" err="1"/>
              <a:t>p.nombre</a:t>
            </a:r>
            <a:r>
              <a:rPr lang="en-US" dirty="0"/>
              <a:t>='"+</a:t>
            </a:r>
            <a:r>
              <a:rPr lang="en-US" dirty="0" err="1"/>
              <a:t>nombre</a:t>
            </a:r>
            <a:r>
              <a:rPr lang="en-US" dirty="0"/>
              <a:t>+"'";</a:t>
            </a:r>
          </a:p>
          <a:p>
            <a:pPr lvl="3"/>
            <a:r>
              <a:rPr lang="es-ES" dirty="0" err="1"/>
              <a:t>Query</a:t>
            </a:r>
            <a:r>
              <a:rPr lang="es-ES" dirty="0"/>
              <a:t> </a:t>
            </a:r>
            <a:r>
              <a:rPr lang="es-ES" dirty="0" err="1"/>
              <a:t>qr</a:t>
            </a:r>
            <a:r>
              <a:rPr lang="es-ES" dirty="0"/>
              <a:t>=</a:t>
            </a:r>
            <a:r>
              <a:rPr lang="es-ES" dirty="0" err="1"/>
              <a:t>em.createQuery</a:t>
            </a:r>
            <a:r>
              <a:rPr lang="es-ES" dirty="0"/>
              <a:t>(</a:t>
            </a:r>
            <a:r>
              <a:rPr lang="es-ES" dirty="0" err="1"/>
              <a:t>jpql</a:t>
            </a:r>
            <a:r>
              <a:rPr lang="es-ES" dirty="0"/>
              <a:t>);</a:t>
            </a:r>
          </a:p>
          <a:p>
            <a:pPr lvl="3"/>
            <a:r>
              <a:rPr lang="es-ES" dirty="0" err="1"/>
              <a:t>List</a:t>
            </a:r>
            <a:r>
              <a:rPr lang="es-ES" dirty="0"/>
              <a:t>&lt;Producto&gt; productos=(</a:t>
            </a:r>
            <a:r>
              <a:rPr lang="es-ES" dirty="0" err="1"/>
              <a:t>List</a:t>
            </a:r>
            <a:r>
              <a:rPr lang="es-ES" dirty="0"/>
              <a:t>&lt;Producto&gt;)</a:t>
            </a:r>
            <a:r>
              <a:rPr lang="es-ES" dirty="0" err="1"/>
              <a:t>qr.getResultList</a:t>
            </a:r>
            <a:r>
              <a:rPr lang="es-ES" dirty="0"/>
              <a:t>();</a:t>
            </a:r>
          </a:p>
          <a:p>
            <a:pPr lvl="3"/>
            <a:r>
              <a:rPr lang="es-ES" dirty="0" err="1"/>
              <a:t>return</a:t>
            </a:r>
            <a:r>
              <a:rPr lang="es-ES" dirty="0"/>
              <a:t> </a:t>
            </a:r>
            <a:r>
              <a:rPr lang="es-ES" dirty="0" err="1"/>
              <a:t>productos.size</a:t>
            </a:r>
            <a:r>
              <a:rPr lang="es-ES" dirty="0"/>
              <a:t>();</a:t>
            </a:r>
          </a:p>
          <a:p>
            <a:pPr lvl="2"/>
            <a:r>
              <a:rPr lang="es-ES" dirty="0"/>
              <a:t>}</a:t>
            </a:r>
          </a:p>
          <a:p>
            <a:pPr lvl="2"/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Para no concatenar las búsquedas como hacíamos en el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Prepared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Statement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de JDBC</a:t>
            </a:r>
          </a:p>
          <a:p>
            <a:pPr lvl="2"/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lvl="3"/>
            <a:r>
              <a:rPr lang="en-US" dirty="0"/>
              <a:t>String </a:t>
            </a:r>
            <a:r>
              <a:rPr lang="en-US" dirty="0" err="1"/>
              <a:t>jpql</a:t>
            </a:r>
            <a:r>
              <a:rPr lang="en-US" dirty="0"/>
              <a:t>="select p from </a:t>
            </a:r>
            <a:r>
              <a:rPr lang="en-US" dirty="0" err="1"/>
              <a:t>Producto</a:t>
            </a:r>
            <a:r>
              <a:rPr lang="en-US" dirty="0"/>
              <a:t> where </a:t>
            </a:r>
            <a:r>
              <a:rPr lang="en-US" dirty="0" err="1"/>
              <a:t>p.nombre</a:t>
            </a:r>
            <a:r>
              <a:rPr lang="en-US" dirty="0"/>
              <a:t>=</a:t>
            </a:r>
            <a:r>
              <a:rPr lang="en-US" b="1" dirty="0"/>
              <a:t>?1</a:t>
            </a:r>
            <a:r>
              <a:rPr lang="en-US" dirty="0"/>
              <a:t>";</a:t>
            </a:r>
          </a:p>
          <a:p>
            <a:pPr lvl="3"/>
            <a:r>
              <a:rPr lang="es-ES" dirty="0" err="1"/>
              <a:t>Query</a:t>
            </a:r>
            <a:r>
              <a:rPr lang="es-ES" dirty="0"/>
              <a:t> </a:t>
            </a:r>
            <a:r>
              <a:rPr lang="es-ES" dirty="0" err="1"/>
              <a:t>qr</a:t>
            </a:r>
            <a:r>
              <a:rPr lang="es-ES" dirty="0"/>
              <a:t>=</a:t>
            </a:r>
            <a:r>
              <a:rPr lang="es-ES" dirty="0" err="1"/>
              <a:t>em.createQuery</a:t>
            </a:r>
            <a:r>
              <a:rPr lang="es-ES" dirty="0"/>
              <a:t>(</a:t>
            </a:r>
            <a:r>
              <a:rPr lang="es-ES" dirty="0" err="1"/>
              <a:t>jpql</a:t>
            </a:r>
            <a:r>
              <a:rPr lang="es-ES" dirty="0"/>
              <a:t>);</a:t>
            </a:r>
          </a:p>
          <a:p>
            <a:pPr lvl="3"/>
            <a:r>
              <a:rPr lang="es-ES" b="1" dirty="0" err="1"/>
              <a:t>qr.setParameter</a:t>
            </a:r>
            <a:r>
              <a:rPr lang="es-ES" b="1" dirty="0"/>
              <a:t>(1, nombre);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937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1554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395536" y="260648"/>
            <a:ext cx="7920880" cy="122413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</a:rPr>
              <a:t>Crear entidades y configurar el sistema se solapan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kumimoji="0" lang="es-ES" sz="2400" b="1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</a:rPr>
              <a:t>Borrar los </a:t>
            </a:r>
            <a:r>
              <a:rPr kumimoji="0" lang="es-ES" sz="2400" b="1" i="0" u="none" strike="noStrike" kern="1200" cap="none" spc="0" normalizeH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</a:rPr>
              <a:t>beans</a:t>
            </a:r>
            <a:endParaRPr kumimoji="0" lang="es-ES" sz="2400" b="1" i="0" u="none" strike="noStrike" kern="1200" cap="none" spc="0" normalizeH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Botón derecho sobre el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proyecto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propertiesProject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FacetsMarcar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 JPA.</a:t>
            </a:r>
          </a:p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kumimoji="0" lang="es-ES" sz="2400" b="1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Sale error de que se requiere </a:t>
            </a:r>
            <a:r>
              <a:rPr kumimoji="0" lang="es-ES" sz="2400" b="1" i="0" u="none" strike="noStrike" kern="1200" cap="none" spc="0" normalizeH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configurarción</a:t>
            </a:r>
            <a:r>
              <a:rPr kumimoji="0" lang="es-ES" sz="2400" b="1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 adicional. Clicar: en </a:t>
            </a:r>
            <a:r>
              <a:rPr kumimoji="0" lang="es-ES" sz="2400" b="1" i="0" u="none" strike="noStrike" kern="1200" cap="none" spc="0" normalizeH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type</a:t>
            </a:r>
            <a:r>
              <a:rPr kumimoji="0" lang="es-ES" sz="2400" b="1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 </a:t>
            </a:r>
            <a:r>
              <a:rPr kumimoji="0" lang="es-ES" sz="2400" b="1" i="0" u="none" strike="noStrike" kern="1200" cap="none" spc="0" normalizeH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Disable</a:t>
            </a:r>
            <a:r>
              <a:rPr kumimoji="0" lang="es-ES" sz="2400" b="1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 Library </a:t>
            </a:r>
            <a:r>
              <a:rPr kumimoji="0" lang="es-ES" sz="2400" b="1" i="0" u="none" strike="noStrike" kern="1200" cap="none" spc="0" normalizeH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Configuration</a:t>
            </a:r>
            <a:r>
              <a:rPr kumimoji="0" lang="es-ES" sz="2400" b="1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 (ya tenemos la librería con el </a:t>
            </a:r>
            <a:r>
              <a:rPr kumimoji="0" lang="es-ES" sz="2400" b="1" i="0" u="none" strike="noStrike" kern="1200" cap="none" spc="0" normalizeH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maven</a:t>
            </a:r>
            <a:r>
              <a:rPr kumimoji="0" lang="es-ES" sz="2400" b="1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)</a:t>
            </a:r>
          </a:p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Apply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 and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close</a:t>
            </a:r>
            <a:endParaRPr lang="es-ES" sz="24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  <a:sym typeface="Wingdings" panose="05000000000000000000" pitchFamily="2" charset="2"/>
            </a:endParaRPr>
          </a:p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kumimoji="0" lang="es-ES" sz="2400" b="1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En </a:t>
            </a:r>
            <a:r>
              <a:rPr kumimoji="0" lang="es-ES" sz="2400" b="1" i="0" u="none" strike="noStrike" kern="1200" cap="none" spc="0" normalizeH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src</a:t>
            </a:r>
            <a:r>
              <a:rPr kumimoji="0" lang="es-ES" sz="2400" b="1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 se ha creado la carpeta META-INF con archivo persistence.xml</a:t>
            </a:r>
            <a:endParaRPr kumimoji="0" lang="es-ES" sz="2400" b="1" i="0" u="sng" strike="noStrike" kern="1200" cap="none" spc="0" normalizeH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uLnTx/>
              <a:uFillTx/>
              <a:latin typeface="+mj-lt"/>
              <a:ea typeface="+mj-ea"/>
              <a:cs typeface="+mj-cs"/>
              <a:sym typeface="Wingdings" panose="05000000000000000000" pitchFamily="2" charset="2"/>
            </a:endParaRPr>
          </a:p>
          <a:p>
            <a:pPr lvl="3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Clicar dos veces, luego escoger pestaña inferior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source</a:t>
            </a:r>
            <a:endParaRPr lang="es-ES" sz="24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  <a:sym typeface="Wingdings" panose="05000000000000000000" pitchFamily="2" charset="2"/>
            </a:endParaRPr>
          </a:p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kumimoji="0" lang="es-ES" sz="2400" b="1" i="0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Se ha creado un asistente</a:t>
            </a:r>
            <a:endParaRPr kumimoji="0" lang="es-ES" sz="2400" b="1" i="0" strike="noStrike" kern="1200" cap="none" spc="0" normalizeH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45297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395536" y="620688"/>
            <a:ext cx="7920880" cy="122413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</a:rPr>
              <a:t>Habilitar asistente de creación de entidades: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kumimoji="0" lang="es-ES" sz="2000" b="1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</a:rPr>
              <a:t>Botón derecho </a:t>
            </a:r>
            <a:r>
              <a:rPr kumimoji="0" lang="es-ES" sz="2000" b="1" i="0" u="none" strike="noStrike" kern="1200" cap="none" spc="0" normalizeH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</a:rPr>
              <a:t>proyecto</a:t>
            </a:r>
            <a:r>
              <a:rPr kumimoji="0" lang="es-ES" sz="2000" b="1" i="0" u="none" strike="noStrike" kern="1200" cap="none" spc="0" normalizeH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JPA</a:t>
            </a:r>
            <a:r>
              <a:rPr kumimoji="0" lang="es-ES" sz="2000" b="1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 </a:t>
            </a:r>
            <a:r>
              <a:rPr kumimoji="0" lang="es-ES" sz="2000" b="1" i="0" u="none" strike="noStrike" kern="1200" cap="none" spc="0" normalizeH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ToolsGenerate</a:t>
            </a:r>
            <a:r>
              <a:rPr kumimoji="0" lang="es-ES" sz="2000" b="1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 </a:t>
            </a:r>
            <a:r>
              <a:rPr kumimoji="0" lang="es-ES" sz="2000" b="1" i="0" u="none" strike="noStrike" kern="1200" cap="none" spc="0" normalizeH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entities</a:t>
            </a:r>
            <a:r>
              <a:rPr kumimoji="0" lang="es-ES" sz="2000" b="1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 </a:t>
            </a:r>
            <a:r>
              <a:rPr kumimoji="0" lang="es-ES" sz="2000" b="1" i="0" u="none" strike="noStrike" kern="1200" cap="none" spc="0" normalizeH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with</a:t>
            </a:r>
            <a:r>
              <a:rPr kumimoji="0" lang="es-ES" sz="2000" b="1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 </a:t>
            </a:r>
            <a:r>
              <a:rPr kumimoji="0" lang="es-ES" sz="2000" b="1" i="0" u="none" strike="noStrike" kern="1200" cap="none" spc="0" normalizeH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tables</a:t>
            </a:r>
            <a:endParaRPr kumimoji="0" lang="es-ES" sz="2000" b="1" i="0" u="none" strike="noStrike" kern="1200" cap="none" spc="0" normalizeH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uLnTx/>
              <a:uFillTx/>
              <a:latin typeface="+mj-lt"/>
              <a:ea typeface="+mj-ea"/>
              <a:cs typeface="+mj-cs"/>
              <a:sym typeface="Wingdings" panose="05000000000000000000" pitchFamily="2" charset="2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Aparece asistente</a:t>
            </a:r>
          </a:p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kumimoji="0" lang="es-ES" sz="2000" b="1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 Crea una conexión contra la base de datos: </a:t>
            </a:r>
            <a:r>
              <a:rPr kumimoji="0" lang="es-ES" sz="2000" b="1" i="0" u="none" strike="noStrike" kern="1200" cap="none" spc="0" normalizeH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connectescoger</a:t>
            </a:r>
            <a:r>
              <a:rPr kumimoji="0" lang="es-ES" sz="2000" b="1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  </a:t>
            </a:r>
            <a:r>
              <a:rPr kumimoji="0" lang="es-ES" sz="2000" b="1" i="0" u="none" strike="noStrike" kern="1200" cap="none" spc="0" normalizeH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mySQL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 y ponerle un nombre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bd_almacen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</a:t>
            </a:r>
          </a:p>
          <a:p>
            <a:pPr lvl="3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Escoger new driver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definitionescoger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 el 5.1quitar el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jar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 y escoger nuestro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jar</a:t>
            </a:r>
            <a:endParaRPr lang="es-ES" sz="20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  <a:sym typeface="Wingdings" panose="05000000000000000000" pitchFamily="2" charset="2"/>
            </a:endParaRPr>
          </a:p>
          <a:p>
            <a:pPr lvl="3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kumimoji="0" lang="es-ES" sz="2000" b="1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Poner el nombre de la </a:t>
            </a:r>
            <a:r>
              <a:rPr kumimoji="0" lang="es-ES" sz="2000" b="1" i="0" u="none" strike="noStrike" kern="1200" cap="none" spc="0" normalizeH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bd</a:t>
            </a:r>
            <a:r>
              <a:rPr kumimoji="0" lang="es-ES" sz="2000" b="1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, el </a:t>
            </a:r>
            <a:r>
              <a:rPr kumimoji="0" lang="es-ES" sz="2000" b="1" i="0" u="none" strike="noStrike" kern="1200" cap="none" spc="0" normalizeH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password</a:t>
            </a:r>
            <a:r>
              <a:rPr kumimoji="0" lang="es-ES" sz="2000" b="1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 y probar conexión</a:t>
            </a:r>
            <a:endParaRPr lang="es-ES" sz="20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  <a:sym typeface="Wingdings" panose="05000000000000000000" pitchFamily="2" charset="2"/>
            </a:endParaRPr>
          </a:p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kumimoji="0" lang="es-ES" sz="2000" b="1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Escoger la conexión</a:t>
            </a:r>
          </a:p>
          <a:p>
            <a:pPr lvl="3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Table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associations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 cuando hay varias tablas </a:t>
            </a:r>
          </a:p>
          <a:p>
            <a:pPr lvl="3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kumimoji="0" lang="es-ES" sz="2000" b="1" i="0" u="none" strike="noStrike" kern="1200" cap="none" spc="0" normalizeH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Mappaing</a:t>
            </a:r>
            <a:r>
              <a:rPr kumimoji="0" lang="es-ES" sz="2000" b="1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 defaults: </a:t>
            </a:r>
            <a:r>
              <a:rPr kumimoji="0" lang="es-ES" sz="2000" b="1" i="0" u="none" strike="noStrike" kern="1200" cap="none" spc="0" normalizeH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key</a:t>
            </a:r>
            <a:r>
              <a:rPr kumimoji="0" lang="es-ES" sz="2000" b="1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 </a:t>
            </a:r>
            <a:r>
              <a:rPr kumimoji="0" lang="es-ES" sz="2000" b="1" i="0" u="none" strike="noStrike" kern="1200" cap="none" spc="0" normalizeH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generator</a:t>
            </a:r>
            <a:r>
              <a:rPr kumimoji="0" lang="es-ES" sz="2000" b="1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: </a:t>
            </a:r>
            <a:r>
              <a:rPr kumimoji="0" lang="es-ES" sz="2000" b="1" i="0" u="none" strike="noStrike" kern="1200" cap="none" spc="0" normalizeH="0" noProof="0" dirty="0">
                <a:ln>
                  <a:noFill/>
                </a:ln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escoger </a:t>
            </a:r>
            <a:r>
              <a:rPr kumimoji="0" lang="es-ES" sz="2000" b="1" i="0" u="none" strike="noStrike" kern="1200" cap="none" spc="0" normalizeH="0" noProof="0" dirty="0" err="1">
                <a:ln>
                  <a:noFill/>
                </a:ln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identy</a:t>
            </a:r>
            <a:r>
              <a:rPr kumimoji="0" lang="es-ES" sz="2000" b="1" i="0" u="none" strike="noStrike" kern="1200" cap="none" spc="0" normalizeH="0" noProof="0" dirty="0">
                <a:ln>
                  <a:noFill/>
                </a:ln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 </a:t>
            </a:r>
            <a:r>
              <a:rPr kumimoji="0" lang="es-ES" sz="2000" b="1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(si era un </a:t>
            </a:r>
            <a:r>
              <a:rPr kumimoji="0" lang="es-ES" sz="2000" b="1" i="0" u="none" strike="noStrike" kern="1200" cap="none" spc="0" normalizeH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autonumerable</a:t>
            </a:r>
            <a:r>
              <a:rPr kumimoji="0" lang="es-ES" sz="2000" b="1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 la </a:t>
            </a:r>
            <a:r>
              <a:rPr kumimoji="0" lang="es-ES" sz="2000" b="1" i="0" u="none" strike="noStrike" kern="1200" cap="none" spc="0" normalizeH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primary</a:t>
            </a:r>
            <a:r>
              <a:rPr kumimoji="0" lang="es-ES" sz="2000" b="1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 </a:t>
            </a:r>
            <a:r>
              <a:rPr kumimoji="0" lang="es-ES" sz="2000" b="1" i="0" u="none" strike="noStrike" kern="1200" cap="none" spc="0" normalizeH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key</a:t>
            </a:r>
            <a:r>
              <a:rPr kumimoji="0" lang="es-ES" sz="2000" b="1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, sino </a:t>
            </a:r>
            <a:r>
              <a:rPr kumimoji="0" lang="es-ES" sz="2000" b="1" i="0" u="none" strike="noStrike" kern="1200" cap="none" spc="0" normalizeH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none</a:t>
            </a:r>
            <a:r>
              <a:rPr kumimoji="0" lang="es-ES" sz="2000" b="1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) y en nombre del </a:t>
            </a:r>
            <a:r>
              <a:rPr kumimoji="0" lang="es-ES" sz="2000" b="1" i="0" u="none" strike="noStrike" kern="1200" cap="none" spc="0" normalizeH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package</a:t>
            </a:r>
            <a:r>
              <a:rPr kumimoji="0" lang="es-ES" sz="2000" b="1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 </a:t>
            </a:r>
            <a:r>
              <a:rPr kumimoji="0" lang="es-ES" sz="2000" b="1" i="0" u="none" strike="noStrike" kern="1200" cap="none" spc="0" normalizeH="0" noProof="0" dirty="0" err="1">
                <a:ln>
                  <a:noFill/>
                </a:ln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entidadesnext</a:t>
            </a:r>
            <a:endParaRPr kumimoji="0" lang="es-ES" sz="2000" b="1" i="0" u="none" strike="noStrike" kern="1200" cap="none" spc="0" normalizeH="0" noProof="0" dirty="0">
              <a:ln>
                <a:noFill/>
              </a:ln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1588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395536" y="620688"/>
            <a:ext cx="7920880" cy="1224136"/>
          </a:xfrm>
          <a:prstGeom prst="rect">
            <a:avLst/>
          </a:prstGeom>
        </p:spPr>
        <p:txBody>
          <a:bodyPr/>
          <a:lstStyle/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651457" y="332656"/>
            <a:ext cx="7795019" cy="69095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Pone que va a hacer una clase que se llama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productoFinish</a:t>
            </a:r>
            <a:endParaRPr lang="es-ES" sz="20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En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src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, entidades ha creado Producto.java. </a:t>
            </a:r>
          </a:p>
          <a:p>
            <a:pPr lvl="3"/>
            <a:r>
              <a:rPr lang="es-ES" sz="1400" dirty="0" err="1"/>
              <a:t>package</a:t>
            </a:r>
            <a:r>
              <a:rPr lang="es-ES" sz="1400" dirty="0"/>
              <a:t> entidades;</a:t>
            </a:r>
          </a:p>
          <a:p>
            <a:pPr lvl="3"/>
            <a:endParaRPr lang="es-ES" sz="1400" dirty="0"/>
          </a:p>
          <a:p>
            <a:pPr lvl="3"/>
            <a:r>
              <a:rPr lang="es-ES" sz="1400" dirty="0" err="1"/>
              <a:t>import</a:t>
            </a:r>
            <a:r>
              <a:rPr lang="es-ES" sz="1400" dirty="0"/>
              <a:t> </a:t>
            </a:r>
            <a:r>
              <a:rPr lang="es-ES" sz="1400" dirty="0" err="1"/>
              <a:t>java.io.Serializable</a:t>
            </a:r>
            <a:r>
              <a:rPr lang="es-ES" sz="1400" dirty="0"/>
              <a:t>;</a:t>
            </a:r>
          </a:p>
          <a:p>
            <a:pPr lvl="3"/>
            <a:r>
              <a:rPr lang="es-ES" sz="1400" dirty="0" err="1"/>
              <a:t>import</a:t>
            </a:r>
            <a:r>
              <a:rPr lang="es-ES" sz="1400" dirty="0"/>
              <a:t> </a:t>
            </a:r>
            <a:r>
              <a:rPr lang="es-ES" sz="1400" dirty="0" err="1"/>
              <a:t>javax.persistence</a:t>
            </a:r>
            <a:r>
              <a:rPr lang="es-ES" sz="1400" dirty="0"/>
              <a:t>.*;</a:t>
            </a:r>
            <a:endParaRPr lang="es-ES" sz="14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3"/>
            <a:r>
              <a:rPr lang="es-ES" sz="1400" b="1" i="1" dirty="0"/>
              <a:t>@</a:t>
            </a:r>
            <a:r>
              <a:rPr lang="es-ES" sz="1400" b="1" i="1" dirty="0" err="1"/>
              <a:t>Entity</a:t>
            </a:r>
            <a:endParaRPr lang="es-ES" sz="1400" b="1" i="1" dirty="0"/>
          </a:p>
          <a:p>
            <a:pPr lvl="3"/>
            <a:r>
              <a:rPr lang="es-ES" sz="1400" b="1" i="1" dirty="0"/>
              <a:t>@</a:t>
            </a:r>
            <a:r>
              <a:rPr lang="es-ES" sz="1400" b="1" i="1" dirty="0" err="1"/>
              <a:t>Table</a:t>
            </a:r>
            <a:r>
              <a:rPr lang="es-ES" sz="1400" b="1" i="1" dirty="0"/>
              <a:t>(</a:t>
            </a:r>
            <a:r>
              <a:rPr lang="es-ES" sz="1400" b="1" i="1" dirty="0" err="1"/>
              <a:t>name</a:t>
            </a:r>
            <a:r>
              <a:rPr lang="es-ES" sz="1400" b="1" i="1" dirty="0"/>
              <a:t>="productos")</a:t>
            </a:r>
          </a:p>
          <a:p>
            <a:pPr lvl="3"/>
            <a:r>
              <a:rPr lang="en-US" sz="1400" b="1" i="1" dirty="0"/>
              <a:t>//@</a:t>
            </a:r>
            <a:r>
              <a:rPr lang="en-US" sz="1400" b="1" i="1" dirty="0" err="1"/>
              <a:t>NamedQuery</a:t>
            </a:r>
            <a:r>
              <a:rPr lang="en-US" sz="1400" b="1" i="1" dirty="0"/>
              <a:t>(name="</a:t>
            </a:r>
            <a:r>
              <a:rPr lang="en-US" sz="1400" b="1" i="1" dirty="0" err="1"/>
              <a:t>Producto.findAll</a:t>
            </a:r>
            <a:r>
              <a:rPr lang="en-US" sz="1400" b="1" i="1" dirty="0"/>
              <a:t>", query="SELECT p FROM </a:t>
            </a:r>
            <a:r>
              <a:rPr lang="en-US" sz="1400" b="1" i="1" dirty="0" err="1"/>
              <a:t>Producto</a:t>
            </a:r>
            <a:r>
              <a:rPr lang="en-US" sz="1400" b="1" i="1" dirty="0"/>
              <a:t> p")</a:t>
            </a:r>
          </a:p>
          <a:p>
            <a:pPr lvl="3"/>
            <a:r>
              <a:rPr lang="en-US" sz="1400" b="1" i="1" dirty="0">
                <a:solidFill>
                  <a:schemeClr val="accent1">
                    <a:lumMod val="75000"/>
                  </a:schemeClr>
                </a:solidFill>
              </a:rPr>
              <a:t>//</a:t>
            </a:r>
            <a:r>
              <a:rPr lang="en-US" sz="1400" b="1" i="1" dirty="0" err="1">
                <a:solidFill>
                  <a:schemeClr val="accent1">
                    <a:lumMod val="75000"/>
                  </a:schemeClr>
                </a:solidFill>
              </a:rPr>
              <a:t>quitar</a:t>
            </a:r>
            <a:r>
              <a:rPr lang="en-US" sz="1400" b="1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b="1" i="1" dirty="0" err="1">
                <a:solidFill>
                  <a:schemeClr val="accent1">
                    <a:lumMod val="75000"/>
                  </a:schemeClr>
                </a:solidFill>
              </a:rPr>
              <a:t>esta</a:t>
            </a:r>
            <a:r>
              <a:rPr lang="en-US" sz="1400" b="1" i="1" dirty="0">
                <a:solidFill>
                  <a:schemeClr val="accent1">
                    <a:lumMod val="75000"/>
                  </a:schemeClr>
                </a:solidFill>
              </a:rPr>
              <a:t> de </a:t>
            </a:r>
            <a:r>
              <a:rPr lang="en-US" sz="1400" b="1" i="1" dirty="0" err="1">
                <a:solidFill>
                  <a:schemeClr val="accent1">
                    <a:lumMod val="75000"/>
                  </a:schemeClr>
                </a:solidFill>
              </a:rPr>
              <a:t>arriba</a:t>
            </a:r>
            <a:endParaRPr lang="en-US" sz="1400" b="1" i="1" dirty="0">
              <a:solidFill>
                <a:schemeClr val="accent1">
                  <a:lumMod val="75000"/>
                </a:schemeClr>
              </a:solidFill>
            </a:endParaRPr>
          </a:p>
          <a:p>
            <a:pPr lvl="3"/>
            <a:r>
              <a:rPr lang="en-US" sz="1400" dirty="0"/>
              <a:t>public class </a:t>
            </a:r>
            <a:r>
              <a:rPr lang="en-US" sz="1400" dirty="0" err="1"/>
              <a:t>Producto</a:t>
            </a:r>
            <a:r>
              <a:rPr lang="en-US" sz="1400" dirty="0"/>
              <a:t> implements Serializable {</a:t>
            </a:r>
          </a:p>
          <a:p>
            <a:pPr lvl="3"/>
            <a:r>
              <a:rPr lang="en-US" sz="1400" dirty="0"/>
              <a:t>private static final long </a:t>
            </a:r>
            <a:r>
              <a:rPr lang="en-US" sz="1400" b="1" i="1" dirty="0" err="1"/>
              <a:t>serialVersionUID</a:t>
            </a:r>
            <a:r>
              <a:rPr lang="en-US" sz="1400" b="1" i="1" dirty="0"/>
              <a:t> = 1L;</a:t>
            </a:r>
          </a:p>
          <a:p>
            <a:pPr lvl="3"/>
            <a:endParaRPr lang="es-ES" sz="1400" dirty="0"/>
          </a:p>
          <a:p>
            <a:pPr lvl="3"/>
            <a:r>
              <a:rPr lang="es-ES" sz="1400" b="1" i="1" dirty="0"/>
              <a:t>@Id</a:t>
            </a:r>
          </a:p>
          <a:p>
            <a:pPr lvl="3"/>
            <a:r>
              <a:rPr lang="es-ES" sz="1400" b="1" i="1" dirty="0">
                <a:solidFill>
                  <a:schemeClr val="accent1">
                    <a:lumMod val="75000"/>
                  </a:schemeClr>
                </a:solidFill>
              </a:rPr>
              <a:t>//Delante de la </a:t>
            </a:r>
            <a:r>
              <a:rPr lang="es-ES" sz="1400" b="1" i="1" dirty="0" err="1">
                <a:solidFill>
                  <a:schemeClr val="accent1">
                    <a:lumMod val="75000"/>
                  </a:schemeClr>
                </a:solidFill>
              </a:rPr>
              <a:t>primary</a:t>
            </a:r>
            <a:r>
              <a:rPr lang="es-ES" sz="1400" b="1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1400" b="1" i="1" dirty="0" err="1">
                <a:solidFill>
                  <a:schemeClr val="accent1">
                    <a:lumMod val="75000"/>
                  </a:schemeClr>
                </a:solidFill>
              </a:rPr>
              <a:t>key</a:t>
            </a:r>
            <a:endParaRPr lang="es-ES" sz="1400" b="1" i="1" dirty="0">
              <a:solidFill>
                <a:schemeClr val="accent1">
                  <a:lumMod val="75000"/>
                </a:schemeClr>
              </a:solidFill>
            </a:endParaRPr>
          </a:p>
          <a:p>
            <a:pPr lvl="3"/>
            <a:r>
              <a:rPr lang="es-ES" sz="1400" i="1" dirty="0"/>
              <a:t>@</a:t>
            </a:r>
            <a:r>
              <a:rPr lang="es-ES" sz="1400" i="1" dirty="0" err="1"/>
              <a:t>GeneratedValue</a:t>
            </a:r>
            <a:r>
              <a:rPr lang="es-ES" sz="1400" i="1" dirty="0"/>
              <a:t>(</a:t>
            </a:r>
            <a:r>
              <a:rPr lang="es-ES" sz="1400" i="1" dirty="0" err="1"/>
              <a:t>strategy</a:t>
            </a:r>
            <a:r>
              <a:rPr lang="es-ES" sz="1400" i="1" dirty="0"/>
              <a:t>=</a:t>
            </a:r>
            <a:r>
              <a:rPr lang="es-ES" sz="1400" i="1" dirty="0" err="1"/>
              <a:t>GenerationType.</a:t>
            </a:r>
            <a:r>
              <a:rPr lang="es-ES" sz="1400" b="1" i="1" dirty="0" err="1"/>
              <a:t>IDENTITY</a:t>
            </a:r>
            <a:r>
              <a:rPr lang="es-ES" sz="1400" b="1" i="1" dirty="0"/>
              <a:t>)</a:t>
            </a:r>
          </a:p>
          <a:p>
            <a:pPr lvl="3"/>
            <a:r>
              <a:rPr lang="es-ES" sz="1400" b="1" dirty="0">
                <a:solidFill>
                  <a:schemeClr val="accent1">
                    <a:lumMod val="75000"/>
                  </a:schemeClr>
                </a:solidFill>
              </a:rPr>
              <a:t>//es un </a:t>
            </a:r>
            <a:r>
              <a:rPr lang="es-ES" sz="1400" b="1" dirty="0" err="1">
                <a:solidFill>
                  <a:schemeClr val="accent1">
                    <a:lumMod val="75000"/>
                  </a:schemeClr>
                </a:solidFill>
              </a:rPr>
              <a:t>atunumérico</a:t>
            </a:r>
            <a:r>
              <a:rPr lang="es-ES" sz="1400" b="1" dirty="0">
                <a:solidFill>
                  <a:schemeClr val="accent1">
                    <a:lumMod val="75000"/>
                  </a:schemeClr>
                </a:solidFill>
              </a:rPr>
              <a:t> así que cuando haga los </a:t>
            </a:r>
            <a:r>
              <a:rPr lang="es-ES" sz="1400" b="1" dirty="0" err="1">
                <a:solidFill>
                  <a:schemeClr val="accent1">
                    <a:lumMod val="75000"/>
                  </a:schemeClr>
                </a:solidFill>
              </a:rPr>
              <a:t>insert</a:t>
            </a:r>
            <a:r>
              <a:rPr lang="es-ES" sz="1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1400" b="1" dirty="0" err="1">
                <a:solidFill>
                  <a:schemeClr val="accent1">
                    <a:lumMod val="75000"/>
                  </a:schemeClr>
                </a:solidFill>
              </a:rPr>
              <a:t>into</a:t>
            </a:r>
            <a:r>
              <a:rPr lang="es-ES" sz="1400" b="1" dirty="0">
                <a:solidFill>
                  <a:schemeClr val="accent1">
                    <a:lumMod val="75000"/>
                  </a:schemeClr>
                </a:solidFill>
              </a:rPr>
              <a:t>, no lo pondrá</a:t>
            </a:r>
          </a:p>
          <a:p>
            <a:pPr lvl="3"/>
            <a:r>
              <a:rPr lang="es-ES" sz="1400" dirty="0" err="1"/>
              <a:t>private</a:t>
            </a:r>
            <a:r>
              <a:rPr lang="es-ES" sz="1400" dirty="0"/>
              <a:t> </a:t>
            </a:r>
            <a:r>
              <a:rPr lang="es-ES" sz="1400" dirty="0" err="1"/>
              <a:t>int</a:t>
            </a:r>
            <a:r>
              <a:rPr lang="es-ES" sz="1400" dirty="0"/>
              <a:t> </a:t>
            </a:r>
            <a:r>
              <a:rPr lang="es-ES" sz="1400" dirty="0" err="1"/>
              <a:t>idProducto</a:t>
            </a:r>
            <a:r>
              <a:rPr lang="es-ES" sz="1400" dirty="0"/>
              <a:t>;</a:t>
            </a:r>
          </a:p>
          <a:p>
            <a:pPr lvl="3"/>
            <a:r>
              <a:rPr lang="es-ES" sz="1400" dirty="0"/>
              <a:t>//@</a:t>
            </a:r>
            <a:r>
              <a:rPr lang="es-ES" sz="1400" dirty="0" err="1"/>
              <a:t>Column</a:t>
            </a:r>
            <a:r>
              <a:rPr lang="es-ES" sz="1400" dirty="0"/>
              <a:t>(</a:t>
            </a:r>
            <a:r>
              <a:rPr lang="es-ES" sz="1400" dirty="0" err="1"/>
              <a:t>name</a:t>
            </a:r>
            <a:r>
              <a:rPr lang="es-ES" sz="1400" dirty="0"/>
              <a:t>=“</a:t>
            </a:r>
            <a:r>
              <a:rPr lang="es-ES" sz="1400" dirty="0" err="1"/>
              <a:t>categoria</a:t>
            </a:r>
            <a:r>
              <a:rPr lang="es-ES" sz="1400" dirty="0"/>
              <a:t>”)</a:t>
            </a:r>
          </a:p>
          <a:p>
            <a:pPr lvl="3"/>
            <a:r>
              <a:rPr lang="es-ES" sz="1400" b="1" dirty="0">
                <a:solidFill>
                  <a:schemeClr val="accent1">
                    <a:lumMod val="75000"/>
                  </a:schemeClr>
                </a:solidFill>
              </a:rPr>
              <a:t>//No lo ponemos </a:t>
            </a:r>
            <a:r>
              <a:rPr lang="es-ES" sz="1400" b="1" dirty="0" err="1">
                <a:solidFill>
                  <a:schemeClr val="accent1">
                    <a:lumMod val="75000"/>
                  </a:schemeClr>
                </a:solidFill>
              </a:rPr>
              <a:t>pq</a:t>
            </a:r>
            <a:r>
              <a:rPr lang="es-ES" sz="1400" b="1" dirty="0">
                <a:solidFill>
                  <a:schemeClr val="accent1">
                    <a:lumMod val="75000"/>
                  </a:schemeClr>
                </a:solidFill>
              </a:rPr>
              <a:t> los nombres de atributo y columnas son iguales</a:t>
            </a:r>
          </a:p>
          <a:p>
            <a:pPr lvl="3"/>
            <a:r>
              <a:rPr lang="es-ES" sz="1400" dirty="0" err="1"/>
              <a:t>private</a:t>
            </a:r>
            <a:r>
              <a:rPr lang="es-ES" sz="1400" dirty="0"/>
              <a:t> </a:t>
            </a:r>
            <a:r>
              <a:rPr lang="es-ES" sz="1400" dirty="0" err="1"/>
              <a:t>String</a:t>
            </a:r>
            <a:r>
              <a:rPr lang="es-ES" sz="1400" dirty="0"/>
              <a:t> </a:t>
            </a:r>
            <a:r>
              <a:rPr lang="es-ES" sz="1400" dirty="0" err="1"/>
              <a:t>categoria</a:t>
            </a:r>
            <a:r>
              <a:rPr lang="es-ES" sz="1400" dirty="0"/>
              <a:t>;</a:t>
            </a:r>
          </a:p>
          <a:p>
            <a:pPr lvl="3"/>
            <a:r>
              <a:rPr lang="es-ES" sz="1400" dirty="0" err="1"/>
              <a:t>private</a:t>
            </a:r>
            <a:r>
              <a:rPr lang="es-ES" sz="1400" dirty="0"/>
              <a:t> </a:t>
            </a:r>
            <a:r>
              <a:rPr lang="es-ES" sz="1400" dirty="0" err="1"/>
              <a:t>String</a:t>
            </a:r>
            <a:r>
              <a:rPr lang="es-ES" sz="1400" dirty="0"/>
              <a:t> nombre;</a:t>
            </a:r>
          </a:p>
          <a:p>
            <a:pPr lvl="3"/>
            <a:r>
              <a:rPr lang="es-ES" sz="1400" dirty="0" err="1"/>
              <a:t>private</a:t>
            </a:r>
            <a:r>
              <a:rPr lang="es-ES" sz="1400" dirty="0"/>
              <a:t> </a:t>
            </a:r>
            <a:r>
              <a:rPr lang="es-ES" sz="1400" dirty="0" err="1"/>
              <a:t>double</a:t>
            </a:r>
            <a:r>
              <a:rPr lang="es-ES" sz="1400" dirty="0"/>
              <a:t> precio;</a:t>
            </a:r>
          </a:p>
          <a:p>
            <a:pPr lvl="3"/>
            <a:r>
              <a:rPr lang="es-ES" sz="1400" dirty="0" err="1"/>
              <a:t>public</a:t>
            </a:r>
            <a:r>
              <a:rPr lang="es-ES" sz="1400" dirty="0"/>
              <a:t> Producto() {</a:t>
            </a:r>
          </a:p>
          <a:p>
            <a:pPr lvl="3"/>
            <a:r>
              <a:rPr lang="es-ES" sz="1400" dirty="0"/>
              <a:t>}</a:t>
            </a:r>
          </a:p>
          <a:p>
            <a:pPr lvl="3"/>
            <a:endParaRPr lang="es-ES" sz="1400" dirty="0"/>
          </a:p>
          <a:p>
            <a:pPr lvl="3"/>
            <a:r>
              <a:rPr lang="es-ES" sz="1400" dirty="0" err="1"/>
              <a:t>public</a:t>
            </a:r>
            <a:r>
              <a:rPr lang="es-ES" sz="1400" dirty="0"/>
              <a:t> </a:t>
            </a:r>
            <a:r>
              <a:rPr lang="es-ES" sz="1400" dirty="0" err="1"/>
              <a:t>int</a:t>
            </a:r>
            <a:r>
              <a:rPr lang="es-ES" sz="1400" dirty="0"/>
              <a:t> </a:t>
            </a:r>
            <a:r>
              <a:rPr lang="es-ES" sz="1400" dirty="0" err="1"/>
              <a:t>getIdProducto</a:t>
            </a:r>
            <a:r>
              <a:rPr lang="es-ES" sz="1400" dirty="0"/>
              <a:t>() {</a:t>
            </a:r>
          </a:p>
          <a:p>
            <a:pPr lvl="3"/>
            <a:r>
              <a:rPr lang="es-ES" sz="1400" dirty="0" err="1"/>
              <a:t>return</a:t>
            </a:r>
            <a:r>
              <a:rPr lang="es-ES" sz="1400" dirty="0"/>
              <a:t> </a:t>
            </a:r>
            <a:r>
              <a:rPr lang="es-ES" sz="1400" dirty="0" err="1"/>
              <a:t>this.idProducto</a:t>
            </a:r>
            <a:r>
              <a:rPr lang="es-ES" sz="1400" dirty="0"/>
              <a:t>;</a:t>
            </a:r>
            <a:endParaRPr lang="es-ES" sz="14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02952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395536" y="620688"/>
            <a:ext cx="7920880" cy="1224136"/>
          </a:xfrm>
          <a:prstGeom prst="rect">
            <a:avLst/>
          </a:prstGeom>
        </p:spPr>
        <p:txBody>
          <a:bodyPr/>
          <a:lstStyle/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Como tiene constructor sin parámetros, mejor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definirlocon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parámetro : botón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derechosourcegenerate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. </a:t>
            </a:r>
          </a:p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No quitar el otro,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pq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el constructor sin parámetros es obligatorio en las entidades</a:t>
            </a:r>
          </a:p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4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4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rgbClr val="4F81BD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024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395536" y="404664"/>
            <a:ext cx="7920880" cy="1224136"/>
          </a:xfrm>
          <a:prstGeom prst="rect">
            <a:avLst/>
          </a:prstGeom>
        </p:spPr>
        <p:txBody>
          <a:bodyPr/>
          <a:lstStyle/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En persistence.xml</a:t>
            </a:r>
          </a:p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Unidad de persistencia: área de influencia del motor. Cambiar el nombre de la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persistence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unit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:</a:t>
            </a:r>
          </a:p>
          <a:p>
            <a:pPr lvl="3">
              <a:spcBef>
                <a:spcPts val="600"/>
              </a:spcBef>
              <a:spcAft>
                <a:spcPts val="1200"/>
              </a:spcAft>
              <a:defRPr/>
            </a:pPr>
            <a:r>
              <a:rPr lang="es-ES" sz="1400" dirty="0"/>
              <a:t>&lt;</a:t>
            </a:r>
            <a:r>
              <a:rPr lang="es-ES" sz="1400" dirty="0" err="1"/>
              <a:t>persistence-unit</a:t>
            </a:r>
            <a:r>
              <a:rPr lang="es-ES" sz="1400" dirty="0"/>
              <a:t> </a:t>
            </a:r>
            <a:r>
              <a:rPr lang="es-ES" sz="1400" dirty="0" err="1"/>
              <a:t>name</a:t>
            </a:r>
            <a:r>
              <a:rPr lang="es-ES" sz="1400" dirty="0"/>
              <a:t>=</a:t>
            </a:r>
            <a:r>
              <a:rPr lang="es-ES" sz="1400" i="1" dirty="0"/>
              <a:t>"</a:t>
            </a:r>
            <a:r>
              <a:rPr lang="es-ES" sz="1400" i="1" dirty="0" err="1"/>
              <a:t>almacenPU</a:t>
            </a:r>
            <a:r>
              <a:rPr lang="es-ES" sz="1400" i="1" dirty="0"/>
              <a:t>"&gt;</a:t>
            </a:r>
          </a:p>
          <a:p>
            <a:pPr marL="1200150" lvl="2" indent="-285750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  <a:defRPr/>
            </a:pP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</a:rPr>
              <a:t>Indicar el motor de persistencia (es una clase java) que se va a usar</a:t>
            </a:r>
          </a:p>
          <a:p>
            <a:pPr marL="1657350" lvl="3" indent="-285750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  <a:defRPr/>
            </a:pP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</a:rPr>
              <a:t>Pestaña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</a:rPr>
              <a:t>general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persistence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provider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, escribir: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org.hibernate.jpa.HibernatePersistenceProvider</a:t>
            </a:r>
            <a:endParaRPr lang="es-ES" sz="24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2114550" lvl="4" indent="-285750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  <a:defRPr/>
            </a:pP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Lo añade el eclipse en el persistence.xml</a:t>
            </a:r>
          </a:p>
          <a:p>
            <a:pPr marL="1200150" lvl="2" indent="-285750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  <a:defRPr/>
            </a:pP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Pestaña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connection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: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transaction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type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: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resoruce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local</a:t>
            </a:r>
          </a:p>
          <a:p>
            <a:pPr marL="1657350" lvl="3" indent="-285750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  <a:defRPr/>
            </a:pP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Pasarle la conexión a la BD: clicar </a:t>
            </a:r>
            <a:r>
              <a:rPr lang="es-ES" sz="24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populate</a:t>
            </a:r>
            <a:r>
              <a:rPr lang="es-ES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ES" sz="24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form</a:t>
            </a:r>
            <a:r>
              <a:rPr lang="es-ES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ES" sz="24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connection</a:t>
            </a:r>
            <a:endParaRPr lang="es-ES" sz="2400" b="1" dirty="0">
              <a:solidFill>
                <a:srgbClr val="FF0000"/>
              </a:solidFill>
            </a:endParaRPr>
          </a:p>
          <a:p>
            <a:pPr marL="1657350" lvl="3" indent="-285750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  <a:defRPr/>
            </a:pPr>
            <a:endParaRPr lang="es-E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3">
              <a:spcBef>
                <a:spcPts val="600"/>
              </a:spcBef>
              <a:spcAft>
                <a:spcPts val="1200"/>
              </a:spcAft>
              <a:defRPr/>
            </a:pPr>
            <a:endParaRPr lang="es-ES" sz="1400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4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4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rgbClr val="4F81BD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073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395536" y="620688"/>
            <a:ext cx="7920880" cy="1224136"/>
          </a:xfrm>
          <a:prstGeom prst="rect">
            <a:avLst/>
          </a:prstGeom>
        </p:spPr>
        <p:txBody>
          <a:bodyPr/>
          <a:lstStyle/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Pestaña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source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: se ve como ha quedado el archivo persistance.xml</a:t>
            </a:r>
          </a:p>
          <a:p>
            <a:pPr lvl="1"/>
            <a:r>
              <a:rPr lang="es-ES" dirty="0"/>
              <a:t>&lt;?</a:t>
            </a:r>
            <a:r>
              <a:rPr lang="es-ES" dirty="0" err="1"/>
              <a:t>xml</a:t>
            </a:r>
            <a:r>
              <a:rPr lang="es-ES" dirty="0"/>
              <a:t> </a:t>
            </a:r>
            <a:r>
              <a:rPr lang="es-ES" dirty="0" err="1"/>
              <a:t>version</a:t>
            </a:r>
            <a:r>
              <a:rPr lang="es-ES" dirty="0"/>
              <a:t>=</a:t>
            </a:r>
            <a:r>
              <a:rPr lang="es-ES" i="1" dirty="0"/>
              <a:t>"1.0" </a:t>
            </a:r>
            <a:r>
              <a:rPr lang="es-ES" i="1" dirty="0" err="1"/>
              <a:t>encoding</a:t>
            </a:r>
            <a:r>
              <a:rPr lang="es-ES" i="1" dirty="0"/>
              <a:t>="UTF-8"?&gt;</a:t>
            </a:r>
          </a:p>
          <a:p>
            <a:pPr lvl="1"/>
            <a:r>
              <a:rPr lang="fr-FR" dirty="0"/>
              <a:t>&lt;</a:t>
            </a:r>
            <a:r>
              <a:rPr lang="fr-FR" dirty="0" err="1"/>
              <a:t>persistence</a:t>
            </a:r>
            <a:r>
              <a:rPr lang="fr-FR" dirty="0"/>
              <a:t> version=</a:t>
            </a:r>
            <a:r>
              <a:rPr lang="fr-FR" i="1" dirty="0"/>
              <a:t>"2.1" </a:t>
            </a:r>
            <a:r>
              <a:rPr lang="fr-FR" i="1" dirty="0" err="1"/>
              <a:t>xmlns</a:t>
            </a:r>
            <a:r>
              <a:rPr lang="fr-FR" i="1" dirty="0"/>
              <a:t>="http://xmlns.jcp.org/</a:t>
            </a:r>
            <a:r>
              <a:rPr lang="fr-FR" i="1" dirty="0" err="1"/>
              <a:t>xml</a:t>
            </a:r>
            <a:r>
              <a:rPr lang="fr-FR" i="1" dirty="0"/>
              <a:t>/ns/</a:t>
            </a:r>
            <a:r>
              <a:rPr lang="fr-FR" i="1" dirty="0" err="1"/>
              <a:t>persistence</a:t>
            </a:r>
            <a:r>
              <a:rPr lang="fr-FR" i="1" dirty="0"/>
              <a:t>" </a:t>
            </a:r>
            <a:r>
              <a:rPr lang="fr-FR" i="1" dirty="0" err="1"/>
              <a:t>xmlns:xsi</a:t>
            </a:r>
            <a:r>
              <a:rPr lang="fr-FR" i="1" dirty="0"/>
              <a:t>="http://www.w3.org/2001/XMLSchema-instance" </a:t>
            </a:r>
            <a:r>
              <a:rPr lang="fr-FR" i="1" dirty="0" err="1"/>
              <a:t>xsi:schemaLocation</a:t>
            </a:r>
            <a:r>
              <a:rPr lang="fr-FR" i="1" dirty="0"/>
              <a:t>="http://xmlns.jcp.org/</a:t>
            </a:r>
            <a:r>
              <a:rPr lang="fr-FR" i="1" dirty="0" err="1"/>
              <a:t>xml</a:t>
            </a:r>
            <a:r>
              <a:rPr lang="fr-FR" i="1" dirty="0"/>
              <a:t>/ns/</a:t>
            </a:r>
            <a:r>
              <a:rPr lang="fr-FR" i="1" dirty="0" err="1"/>
              <a:t>persistence</a:t>
            </a:r>
            <a:r>
              <a:rPr lang="fr-FR" i="1" dirty="0"/>
              <a:t> http://xmlns.jcp.org/xml/ns/persistence/persistence_2_1.xsd"&gt;</a:t>
            </a:r>
          </a:p>
          <a:p>
            <a:pPr lvl="2"/>
            <a:r>
              <a:rPr lang="es-ES" dirty="0"/>
              <a:t>&lt;</a:t>
            </a:r>
            <a:r>
              <a:rPr lang="es-ES" dirty="0" err="1"/>
              <a:t>persistence-unit</a:t>
            </a:r>
            <a:r>
              <a:rPr lang="es-ES" dirty="0"/>
              <a:t> </a:t>
            </a:r>
            <a:r>
              <a:rPr lang="es-ES" dirty="0" err="1"/>
              <a:t>name</a:t>
            </a:r>
            <a:r>
              <a:rPr lang="es-ES" dirty="0"/>
              <a:t>=</a:t>
            </a:r>
            <a:r>
              <a:rPr lang="es-ES" i="1" dirty="0"/>
              <a:t>"</a:t>
            </a:r>
            <a:r>
              <a:rPr lang="es-ES" i="1" dirty="0" err="1"/>
              <a:t>almacenPU</a:t>
            </a:r>
            <a:r>
              <a:rPr lang="es-ES" i="1" dirty="0"/>
              <a:t>" </a:t>
            </a:r>
            <a:r>
              <a:rPr lang="es-ES" i="1" dirty="0" err="1"/>
              <a:t>transaction-type</a:t>
            </a:r>
            <a:r>
              <a:rPr lang="es-ES" i="1" dirty="0"/>
              <a:t>="RESOURCE_LOCAL"&gt;</a:t>
            </a:r>
          </a:p>
          <a:p>
            <a:pPr lvl="3"/>
            <a:r>
              <a:rPr lang="es-ES" dirty="0"/>
              <a:t>&lt;</a:t>
            </a:r>
            <a:r>
              <a:rPr lang="es-ES" dirty="0" err="1"/>
              <a:t>provider</a:t>
            </a:r>
            <a:r>
              <a:rPr lang="es-ES" dirty="0"/>
              <a:t>&gt;</a:t>
            </a:r>
            <a:r>
              <a:rPr lang="es-ES" dirty="0" err="1"/>
              <a:t>org.hibernate.jpa.HibernatePersistenceProvider</a:t>
            </a:r>
            <a:r>
              <a:rPr lang="es-ES" dirty="0"/>
              <a:t>&lt;/</a:t>
            </a:r>
            <a:r>
              <a:rPr lang="es-ES" dirty="0" err="1"/>
              <a:t>provider</a:t>
            </a:r>
            <a:r>
              <a:rPr lang="es-ES" dirty="0"/>
              <a:t>&gt;</a:t>
            </a:r>
          </a:p>
          <a:p>
            <a:pPr lvl="3"/>
            <a:r>
              <a:rPr lang="es-ES" dirty="0"/>
              <a:t>&lt;</a:t>
            </a:r>
            <a:r>
              <a:rPr lang="es-ES" dirty="0" err="1"/>
              <a:t>class</a:t>
            </a:r>
            <a:r>
              <a:rPr lang="es-ES" dirty="0"/>
              <a:t>&gt;</a:t>
            </a:r>
            <a:r>
              <a:rPr lang="es-ES" dirty="0" err="1"/>
              <a:t>entidades.Producto</a:t>
            </a:r>
            <a:r>
              <a:rPr lang="es-ES" dirty="0"/>
              <a:t>&lt;/</a:t>
            </a:r>
            <a:r>
              <a:rPr lang="es-ES" dirty="0" err="1"/>
              <a:t>class</a:t>
            </a:r>
            <a:r>
              <a:rPr lang="es-ES" dirty="0"/>
              <a:t>&gt;</a:t>
            </a:r>
          </a:p>
          <a:p>
            <a:pPr lvl="3"/>
            <a:r>
              <a:rPr lang="es-ES" dirty="0"/>
              <a:t>&lt;</a:t>
            </a:r>
            <a:r>
              <a:rPr lang="es-ES" dirty="0" err="1"/>
              <a:t>properties</a:t>
            </a:r>
            <a:r>
              <a:rPr lang="es-ES" dirty="0"/>
              <a:t>&gt;</a:t>
            </a:r>
          </a:p>
          <a:p>
            <a:pPr lvl="4"/>
            <a:r>
              <a:rPr lang="es-ES" dirty="0"/>
              <a:t>&lt;</a:t>
            </a:r>
            <a:r>
              <a:rPr lang="es-ES" dirty="0" err="1"/>
              <a:t>property</a:t>
            </a:r>
            <a:r>
              <a:rPr lang="es-ES" dirty="0"/>
              <a:t> </a:t>
            </a:r>
            <a:r>
              <a:rPr lang="es-ES" dirty="0" err="1"/>
              <a:t>name</a:t>
            </a:r>
            <a:r>
              <a:rPr lang="es-ES" dirty="0"/>
              <a:t>=</a:t>
            </a:r>
            <a:r>
              <a:rPr lang="es-ES" i="1" dirty="0"/>
              <a:t>"javax.persistence.jdbc.url" </a:t>
            </a:r>
            <a:r>
              <a:rPr lang="es-ES" i="1" dirty="0" err="1"/>
              <a:t>value</a:t>
            </a:r>
            <a:r>
              <a:rPr lang="es-ES" i="1" dirty="0"/>
              <a:t>="</a:t>
            </a:r>
            <a:r>
              <a:rPr lang="es-ES" i="1" dirty="0" err="1"/>
              <a:t>jdbc:mysql</a:t>
            </a:r>
            <a:r>
              <a:rPr lang="es-ES" i="1" dirty="0"/>
              <a:t>://localhost:3306/</a:t>
            </a:r>
            <a:r>
              <a:rPr lang="es-ES" i="1" dirty="0" err="1"/>
              <a:t>database</a:t>
            </a:r>
            <a:r>
              <a:rPr lang="es-ES" i="1" dirty="0"/>
              <a:t>"/&gt;</a:t>
            </a:r>
          </a:p>
          <a:p>
            <a:pPr lvl="4"/>
            <a:r>
              <a:rPr lang="es-ES" dirty="0"/>
              <a:t>&lt;</a:t>
            </a:r>
            <a:r>
              <a:rPr lang="es-ES" dirty="0" err="1"/>
              <a:t>property</a:t>
            </a:r>
            <a:r>
              <a:rPr lang="es-ES" dirty="0"/>
              <a:t> </a:t>
            </a:r>
            <a:r>
              <a:rPr lang="es-ES" dirty="0" err="1"/>
              <a:t>name</a:t>
            </a:r>
            <a:r>
              <a:rPr lang="es-ES" dirty="0"/>
              <a:t>=</a:t>
            </a:r>
            <a:r>
              <a:rPr lang="es-ES" i="1" dirty="0"/>
              <a:t>"</a:t>
            </a:r>
            <a:r>
              <a:rPr lang="es-ES" i="1" dirty="0" err="1"/>
              <a:t>javax.persistence.jdbc.user</a:t>
            </a:r>
            <a:r>
              <a:rPr lang="es-ES" i="1" dirty="0"/>
              <a:t>" </a:t>
            </a:r>
            <a:r>
              <a:rPr lang="es-ES" i="1" dirty="0" err="1"/>
              <a:t>value</a:t>
            </a:r>
            <a:r>
              <a:rPr lang="es-ES" i="1" dirty="0"/>
              <a:t>="</a:t>
            </a:r>
            <a:r>
              <a:rPr lang="es-ES" i="1" dirty="0" err="1"/>
              <a:t>root</a:t>
            </a:r>
            <a:r>
              <a:rPr lang="es-ES" i="1" dirty="0"/>
              <a:t>"/&gt;</a:t>
            </a:r>
          </a:p>
          <a:p>
            <a:pPr lvl="4"/>
            <a:r>
              <a:rPr lang="es-ES" dirty="0"/>
              <a:t>&lt;</a:t>
            </a:r>
            <a:r>
              <a:rPr lang="es-ES" dirty="0" err="1"/>
              <a:t>property</a:t>
            </a:r>
            <a:r>
              <a:rPr lang="es-ES" dirty="0"/>
              <a:t> </a:t>
            </a:r>
            <a:r>
              <a:rPr lang="es-ES" dirty="0" err="1"/>
              <a:t>name</a:t>
            </a:r>
            <a:r>
              <a:rPr lang="es-ES" dirty="0"/>
              <a:t>=</a:t>
            </a:r>
            <a:r>
              <a:rPr lang="es-ES" i="1" dirty="0"/>
              <a:t>"</a:t>
            </a:r>
            <a:r>
              <a:rPr lang="es-ES" i="1" dirty="0" err="1"/>
              <a:t>javax.persistence.jdbc.password</a:t>
            </a:r>
            <a:r>
              <a:rPr lang="es-ES" i="1" dirty="0"/>
              <a:t>" </a:t>
            </a:r>
            <a:r>
              <a:rPr lang="es-ES" i="1" dirty="0" err="1"/>
              <a:t>value</a:t>
            </a:r>
            <a:r>
              <a:rPr lang="es-ES" i="1" dirty="0"/>
              <a:t>="</a:t>
            </a:r>
            <a:r>
              <a:rPr lang="es-ES" i="1" dirty="0" err="1"/>
              <a:t>root</a:t>
            </a:r>
            <a:r>
              <a:rPr lang="es-ES" i="1" dirty="0"/>
              <a:t>"/&gt;</a:t>
            </a:r>
          </a:p>
          <a:p>
            <a:pPr lvl="4"/>
            <a:r>
              <a:rPr lang="es-ES" dirty="0"/>
              <a:t>&lt;</a:t>
            </a:r>
            <a:r>
              <a:rPr lang="es-ES" dirty="0" err="1"/>
              <a:t>property</a:t>
            </a:r>
            <a:r>
              <a:rPr lang="es-ES" dirty="0"/>
              <a:t> </a:t>
            </a:r>
            <a:r>
              <a:rPr lang="es-ES" dirty="0" err="1"/>
              <a:t>name</a:t>
            </a:r>
            <a:r>
              <a:rPr lang="es-ES" dirty="0"/>
              <a:t>=</a:t>
            </a:r>
            <a:r>
              <a:rPr lang="es-ES" i="1" dirty="0"/>
              <a:t>"</a:t>
            </a:r>
            <a:r>
              <a:rPr lang="es-ES" i="1" dirty="0" err="1"/>
              <a:t>javax.persistence.jdbc.driver</a:t>
            </a:r>
            <a:r>
              <a:rPr lang="es-ES" i="1" dirty="0"/>
              <a:t>" </a:t>
            </a:r>
            <a:r>
              <a:rPr lang="es-ES" i="1" dirty="0" err="1"/>
              <a:t>value</a:t>
            </a:r>
            <a:r>
              <a:rPr lang="es-ES" i="1" dirty="0"/>
              <a:t>="</a:t>
            </a:r>
            <a:r>
              <a:rPr lang="es-ES" i="1" dirty="0" err="1"/>
              <a:t>com.mysql.jdbc.Driver</a:t>
            </a:r>
            <a:r>
              <a:rPr lang="es-ES" i="1" dirty="0"/>
              <a:t>"/&gt;</a:t>
            </a:r>
          </a:p>
          <a:p>
            <a:pPr lvl="3"/>
            <a:r>
              <a:rPr lang="es-ES" dirty="0"/>
              <a:t>&lt;/</a:t>
            </a:r>
            <a:r>
              <a:rPr lang="es-ES" dirty="0" err="1"/>
              <a:t>properties</a:t>
            </a:r>
            <a:r>
              <a:rPr lang="es-ES" dirty="0"/>
              <a:t>&gt;</a:t>
            </a:r>
          </a:p>
          <a:p>
            <a:pPr lvl="2"/>
            <a:r>
              <a:rPr lang="es-ES" dirty="0"/>
              <a:t>&lt;/</a:t>
            </a:r>
            <a:r>
              <a:rPr lang="es-ES" dirty="0" err="1"/>
              <a:t>persistence-unit</a:t>
            </a:r>
            <a:r>
              <a:rPr lang="es-ES" dirty="0"/>
              <a:t>&gt;</a:t>
            </a:r>
          </a:p>
          <a:p>
            <a:pPr lvl="1"/>
            <a:r>
              <a:rPr lang="es-ES" dirty="0"/>
              <a:t>&lt;/</a:t>
            </a:r>
            <a:r>
              <a:rPr lang="es-ES" dirty="0" err="1"/>
              <a:t>persistence</a:t>
            </a:r>
            <a:r>
              <a:rPr lang="es-ES" dirty="0"/>
              <a:t>&gt;</a:t>
            </a:r>
            <a:endParaRPr lang="es-ES" sz="3600" dirty="0">
              <a:solidFill>
                <a:schemeClr val="accent1">
                  <a:lumMod val="75000"/>
                </a:schemeClr>
              </a:solidFill>
            </a:endParaRPr>
          </a:p>
          <a:p>
            <a:pPr lvl="3">
              <a:spcBef>
                <a:spcPts val="600"/>
              </a:spcBef>
              <a:spcAft>
                <a:spcPts val="1200"/>
              </a:spcAft>
              <a:defRPr/>
            </a:pPr>
            <a:endParaRPr lang="es-ES" sz="1400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4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4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rgbClr val="4F81BD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934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395536" y="620688"/>
            <a:ext cx="7920880" cy="1224136"/>
          </a:xfrm>
          <a:prstGeom prst="rect">
            <a:avLst/>
          </a:prstGeom>
        </p:spPr>
        <p:txBody>
          <a:bodyPr/>
          <a:lstStyle/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Ya está la capa de persistencia</a:t>
            </a:r>
          </a:p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En el próximo ejercicio se puede copiar el persistance.xml cambiando el nombre de la BD</a:t>
            </a:r>
          </a:p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4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Ir a modelo a poner el API JPA siguiente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ppt</a:t>
            </a:r>
            <a:endParaRPr lang="es-ES" sz="24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4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4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1400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4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4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rgbClr val="4F81BD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33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395536" y="620688"/>
            <a:ext cx="7920880" cy="1224136"/>
          </a:xfrm>
          <a:prstGeom prst="rect">
            <a:avLst/>
          </a:prstGeom>
        </p:spPr>
        <p:txBody>
          <a:bodyPr/>
          <a:lstStyle/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DaoProductos</a:t>
            </a:r>
            <a:endParaRPr lang="es-ES" sz="24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Borrar cadena de conexión y la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exepción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de la BD</a:t>
            </a:r>
          </a:p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Crear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entity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manager</a:t>
            </a:r>
          </a:p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4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2"/>
            <a:r>
              <a:rPr lang="es-ES" sz="1200" dirty="0" err="1"/>
              <a:t>EntityManager</a:t>
            </a:r>
            <a:r>
              <a:rPr lang="es-ES" sz="1200" dirty="0"/>
              <a:t> </a:t>
            </a:r>
            <a:r>
              <a:rPr lang="es-ES" sz="1200" dirty="0" err="1"/>
              <a:t>em</a:t>
            </a:r>
            <a:r>
              <a:rPr lang="es-ES" sz="1200" dirty="0"/>
              <a:t>;</a:t>
            </a:r>
          </a:p>
          <a:p>
            <a:pPr lvl="2"/>
            <a:r>
              <a:rPr lang="es-ES" sz="1200" dirty="0" err="1"/>
              <a:t>public</a:t>
            </a:r>
            <a:r>
              <a:rPr lang="es-ES" sz="1200" dirty="0"/>
              <a:t> </a:t>
            </a:r>
            <a:r>
              <a:rPr lang="es-ES" sz="1200" dirty="0" err="1"/>
              <a:t>DaoProductos</a:t>
            </a:r>
            <a:r>
              <a:rPr lang="es-ES" sz="1200" dirty="0"/>
              <a:t>() {</a:t>
            </a:r>
          </a:p>
          <a:p>
            <a:pPr lvl="3"/>
            <a:r>
              <a:rPr lang="es-ES" sz="1200" dirty="0" err="1"/>
              <a:t>EntityManagerFactory</a:t>
            </a:r>
            <a:r>
              <a:rPr lang="es-ES" sz="1200" dirty="0"/>
              <a:t> </a:t>
            </a:r>
            <a:r>
              <a:rPr lang="es-ES" sz="1200" dirty="0" err="1"/>
              <a:t>factory</a:t>
            </a:r>
            <a:r>
              <a:rPr lang="es-ES" sz="1200" dirty="0"/>
              <a:t>=</a:t>
            </a:r>
            <a:r>
              <a:rPr lang="es-ES" sz="1200" dirty="0" err="1"/>
              <a:t>Persistence.</a:t>
            </a:r>
            <a:r>
              <a:rPr lang="es-ES" sz="1200" i="1" dirty="0" err="1"/>
              <a:t>createEntityManagerFactory</a:t>
            </a:r>
            <a:r>
              <a:rPr lang="es-ES" sz="1200" i="1" dirty="0"/>
              <a:t>("</a:t>
            </a:r>
            <a:r>
              <a:rPr lang="es-ES" sz="1200" i="1" dirty="0" err="1"/>
              <a:t>almacenPU</a:t>
            </a:r>
            <a:r>
              <a:rPr lang="es-ES" sz="1200" i="1" dirty="0"/>
              <a:t>");</a:t>
            </a:r>
          </a:p>
          <a:p>
            <a:pPr lvl="3"/>
            <a:r>
              <a:rPr lang="es-ES" sz="1200" dirty="0" err="1"/>
              <a:t>EntityManager</a:t>
            </a:r>
            <a:r>
              <a:rPr lang="es-ES" sz="1200" dirty="0"/>
              <a:t> </a:t>
            </a:r>
            <a:r>
              <a:rPr lang="es-ES" sz="1200" dirty="0" err="1"/>
              <a:t>em</a:t>
            </a:r>
            <a:r>
              <a:rPr lang="es-ES" sz="1200" dirty="0"/>
              <a:t>=</a:t>
            </a:r>
            <a:r>
              <a:rPr lang="es-ES" sz="1200" dirty="0" err="1"/>
              <a:t>factory.createEntityManager</a:t>
            </a:r>
            <a:r>
              <a:rPr lang="es-ES" sz="1200" dirty="0"/>
              <a:t>();</a:t>
            </a:r>
          </a:p>
          <a:p>
            <a:pPr lvl="2"/>
            <a:r>
              <a:rPr lang="es-ES" sz="1200" dirty="0"/>
              <a:t>}</a:t>
            </a:r>
            <a:endParaRPr lang="es-ES" sz="12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3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4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3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4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4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4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1400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4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4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rgbClr val="4F81BD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5901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1744</TotalTime>
  <Words>1395</Words>
  <Application>Microsoft Office PowerPoint</Application>
  <PresentationFormat>Presentación en pantalla (4:3)</PresentationFormat>
  <Paragraphs>176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Tema de Office</vt:lpstr>
      <vt:lpstr>Ej_29_almacen_persistencia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Lección 1. Fundamentos de Java</dc:title>
  <dc:creator>antonio martin</dc:creator>
  <cp:lastModifiedBy>Vanessa Armesto</cp:lastModifiedBy>
  <cp:revision>47</cp:revision>
  <dcterms:created xsi:type="dcterms:W3CDTF">2017-04-22T22:25:01Z</dcterms:created>
  <dcterms:modified xsi:type="dcterms:W3CDTF">2019-06-27T17:37:07Z</dcterms:modified>
</cp:coreProperties>
</file>