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62" r:id="rId4"/>
    <p:sldId id="259" r:id="rId5"/>
    <p:sldId id="263" r:id="rId6"/>
    <p:sldId id="261" r:id="rId7"/>
    <p:sldId id="264" r:id="rId8"/>
    <p:sldId id="265" r:id="rId9"/>
    <p:sldId id="266" r:id="rId10"/>
    <p:sldId id="271" r:id="rId11"/>
    <p:sldId id="267" r:id="rId12"/>
    <p:sldId id="272" r:id="rId13"/>
    <p:sldId id="268" r:id="rId14"/>
    <p:sldId id="273" r:id="rId15"/>
    <p:sldId id="269" r:id="rId16"/>
    <p:sldId id="274" r:id="rId17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62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Resaltar</a:t>
            </a:r>
            <a:r>
              <a:rPr lang="es-ES" baseline="0" dirty="0"/>
              <a:t> el error de compilación si tenemos dos clases </a:t>
            </a:r>
            <a:r>
              <a:rPr lang="es-ES" baseline="0" dirty="0" err="1"/>
              <a:t>public</a:t>
            </a:r>
            <a:r>
              <a:rPr lang="es-ES" baseline="0" dirty="0"/>
              <a:t> o el archivo no se llama igual que la </a:t>
            </a:r>
            <a:r>
              <a:rPr lang="es-ES" baseline="0" dirty="0" err="1"/>
              <a:t>public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artifact/org.springframework/spring-core/5.1.8.RELEASE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artifact/org.springframework/spring-context/5.1.8.RELEASE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u="sng" dirty="0">
                <a:effectLst/>
              </a:rPr>
              <a:t>Introducción a Spring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14693" y="411510"/>
            <a:ext cx="7385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Añadir el servidor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Tomcat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en Eclipse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estamos en un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workspace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diferente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779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267494"/>
            <a:ext cx="77768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El cliente del modelo tiene que </a:t>
            </a:r>
            <a:r>
              <a:rPr lang="es-ES" b="1" dirty="0"/>
              <a:t>usar una interfaz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, no una clase. Muchas clases implementan una interfaz.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Ej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como lo del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ArrayList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List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/>
              <a:t>Patrón de factoría: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programar con interfaces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/>
              <a:t>Crear una interfaz con los métodos declarados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Refactor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la clase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DaoProductos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DaoProductosImpl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(de implementación). Para así poder llamar a la interfaz como se llamaba la clase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Como tenemos la clase hecha: sobre la clase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DaoProductosImpl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botón derecho: </a:t>
            </a:r>
            <a:r>
              <a:rPr lang="es-ES" b="1" dirty="0" err="1"/>
              <a:t>extract</a:t>
            </a:r>
            <a:r>
              <a:rPr lang="es-ES" b="1" dirty="0"/>
              <a:t> Interfaces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. Poner nombre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DaoProductos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, escoger todos los métodos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El asistente ha creado la interfaz con los métodos abstractos </a:t>
            </a:r>
            <a:r>
              <a:rPr lang="es-ES" sz="1400" b="1" dirty="0"/>
              <a:t>nombre(parámetros);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 la clase ha puesto: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implements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535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21195AC-93BD-4E41-80C7-CFAD6995BCEE}"/>
              </a:ext>
            </a:extLst>
          </p:cNvPr>
          <p:cNvSpPr/>
          <p:nvPr/>
        </p:nvSpPr>
        <p:spPr>
          <a:xfrm>
            <a:off x="467544" y="483518"/>
            <a:ext cx="79208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b="1" dirty="0"/>
              <a:t>interface </a:t>
            </a:r>
            <a:r>
              <a:rPr lang="es-ES" sz="1400" dirty="0" err="1"/>
              <a:t>DaoProductos</a:t>
            </a:r>
            <a:r>
              <a:rPr lang="es-ES" sz="1400" dirty="0"/>
              <a:t> {</a:t>
            </a:r>
          </a:p>
          <a:p>
            <a:pPr lvl="2"/>
            <a:r>
              <a:rPr lang="es-ES" sz="1400" dirty="0"/>
              <a:t>	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//métodos abstractos</a:t>
            </a:r>
          </a:p>
          <a:p>
            <a:pPr lvl="2"/>
            <a:endParaRPr lang="es-ES" sz="1400" dirty="0"/>
          </a:p>
          <a:p>
            <a:pPr lvl="2"/>
            <a:r>
              <a:rPr lang="es-ES" sz="1400" dirty="0"/>
              <a:t>	</a:t>
            </a:r>
            <a:r>
              <a:rPr lang="es-ES" sz="1400" dirty="0" err="1"/>
              <a:t>void</a:t>
            </a:r>
            <a:r>
              <a:rPr lang="es-ES" sz="1400" dirty="0"/>
              <a:t> </a:t>
            </a:r>
            <a:r>
              <a:rPr lang="es-ES" sz="1400" dirty="0" err="1"/>
              <a:t>guardarProducto</a:t>
            </a:r>
            <a:r>
              <a:rPr lang="es-ES" sz="1400" dirty="0"/>
              <a:t>(</a:t>
            </a:r>
            <a:r>
              <a:rPr lang="es-ES" sz="1400" dirty="0" err="1"/>
              <a:t>String</a:t>
            </a:r>
            <a:r>
              <a:rPr lang="es-ES" sz="1400" dirty="0"/>
              <a:t> n, </a:t>
            </a:r>
            <a:r>
              <a:rPr lang="es-ES" sz="1400" dirty="0" err="1"/>
              <a:t>double</a:t>
            </a:r>
            <a:r>
              <a:rPr lang="es-ES" sz="1400" dirty="0"/>
              <a:t> p, 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cat</a:t>
            </a:r>
            <a:r>
              <a:rPr lang="es-ES" sz="1400" dirty="0"/>
              <a:t>);</a:t>
            </a:r>
          </a:p>
          <a:p>
            <a:pPr lvl="2"/>
            <a:endParaRPr lang="es-ES" sz="1400" dirty="0"/>
          </a:p>
          <a:p>
            <a:pPr lvl="2"/>
            <a:r>
              <a:rPr lang="es-ES" sz="1400" dirty="0"/>
              <a:t>	</a:t>
            </a:r>
            <a:r>
              <a:rPr lang="es-ES" sz="1400" dirty="0" err="1"/>
              <a:t>int</a:t>
            </a:r>
            <a:r>
              <a:rPr lang="es-ES" sz="1400" dirty="0"/>
              <a:t> stock(</a:t>
            </a:r>
            <a:r>
              <a:rPr lang="es-ES" sz="1400" dirty="0" err="1"/>
              <a:t>String</a:t>
            </a:r>
            <a:r>
              <a:rPr lang="es-ES" sz="1400" dirty="0"/>
              <a:t> nombre);</a:t>
            </a:r>
          </a:p>
          <a:p>
            <a:pPr lvl="2"/>
            <a:endParaRPr lang="es-ES" sz="1400" dirty="0"/>
          </a:p>
          <a:p>
            <a:pPr lvl="2"/>
            <a:r>
              <a:rPr lang="es-ES" sz="1400" dirty="0"/>
              <a:t>	</a:t>
            </a:r>
            <a:r>
              <a:rPr lang="es-ES" sz="1400" dirty="0" err="1"/>
              <a:t>void</a:t>
            </a:r>
            <a:r>
              <a:rPr lang="es-ES" sz="1400" dirty="0"/>
              <a:t> </a:t>
            </a:r>
            <a:r>
              <a:rPr lang="es-ES" sz="1400" dirty="0" err="1"/>
              <a:t>eliminarProducto</a:t>
            </a:r>
            <a:r>
              <a:rPr lang="es-ES" sz="1400" dirty="0"/>
              <a:t>(</a:t>
            </a:r>
            <a:r>
              <a:rPr lang="es-ES" sz="1400" dirty="0" err="1"/>
              <a:t>String</a:t>
            </a:r>
            <a:r>
              <a:rPr lang="es-ES" sz="1400" dirty="0"/>
              <a:t> nombre);</a:t>
            </a:r>
          </a:p>
          <a:p>
            <a:pPr lvl="2"/>
            <a:endParaRPr lang="es-ES" sz="1400" dirty="0"/>
          </a:p>
          <a:p>
            <a:pPr lvl="2"/>
            <a:r>
              <a:rPr lang="es-ES" sz="1400" dirty="0"/>
              <a:t>	</a:t>
            </a:r>
            <a:r>
              <a:rPr lang="es-ES" sz="1400" dirty="0" err="1"/>
              <a:t>ArrayList</a:t>
            </a:r>
            <a:r>
              <a:rPr lang="es-ES" sz="1400" dirty="0"/>
              <a:t>&lt;Producto&gt; </a:t>
            </a:r>
            <a:r>
              <a:rPr lang="es-ES" sz="1400" dirty="0" err="1"/>
              <a:t>getProductos</a:t>
            </a:r>
            <a:r>
              <a:rPr lang="es-ES" sz="1400" dirty="0"/>
              <a:t>();</a:t>
            </a:r>
          </a:p>
          <a:p>
            <a:pPr lvl="2"/>
            <a:endParaRPr lang="es-ES" sz="1400" dirty="0"/>
          </a:p>
          <a:p>
            <a:pPr lvl="2"/>
            <a:r>
              <a:rPr lang="es-E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7530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483518"/>
            <a:ext cx="70086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/>
              <a:t>Spring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Archivo de configuración de Spring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Tiene que estar en la misma carpeta que las clases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Botón derecho sobre el proyecto: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OtherSpring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ym typeface="Wingdings" panose="05000000000000000000" pitchFamily="2" charset="2"/>
              </a:rPr>
              <a:t>Spring </a:t>
            </a:r>
            <a:r>
              <a:rPr lang="es-ES" b="1" dirty="0" err="1">
                <a:sym typeface="Wingdings" panose="05000000000000000000" pitchFamily="2" charset="2"/>
              </a:rPr>
              <a:t>Bean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Configuration</a:t>
            </a:r>
            <a:r>
              <a:rPr lang="es-ES" b="1" dirty="0">
                <a:sym typeface="Wingdings" panose="05000000000000000000" pitchFamily="2" charset="2"/>
              </a:rPr>
              <a:t> File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Elegir en la carpeta que se quiere: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(mejor crearlo en WEB-INF para tener todos los archivos de configuración juntos: web.xml, spring.xml,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etc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Nombre: 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springConfig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Ha creado springConfig.xml</a:t>
            </a:r>
          </a:p>
          <a:p>
            <a:pPr lvl="4"/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&lt;?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xml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…</a:t>
            </a:r>
          </a:p>
          <a:p>
            <a:pPr lvl="4"/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&lt;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beans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….</a:t>
            </a:r>
          </a:p>
          <a:p>
            <a:pPr lvl="4"/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6138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E264385-8210-4120-B272-83B741099B0B}"/>
              </a:ext>
            </a:extLst>
          </p:cNvPr>
          <p:cNvSpPr/>
          <p:nvPr/>
        </p:nvSpPr>
        <p:spPr>
          <a:xfrm>
            <a:off x="467544" y="195486"/>
            <a:ext cx="813690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springConfig.xml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Pestaña abajo: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beans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571750" lvl="5" indent="-285750">
              <a:buFont typeface="Wingdings" panose="05000000000000000000" pitchFamily="2" charset="2"/>
              <a:buChar char="Ø"/>
            </a:pPr>
            <a:r>
              <a:rPr lang="es-ES" b="1" dirty="0">
                <a:sym typeface="Wingdings" panose="05000000000000000000" pitchFamily="2" charset="2"/>
              </a:rPr>
              <a:t>New </a:t>
            </a:r>
            <a:r>
              <a:rPr lang="es-ES" b="1" dirty="0" err="1">
                <a:sym typeface="Wingdings" panose="05000000000000000000" pitchFamily="2" charset="2"/>
              </a:rPr>
              <a:t>beans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</a:p>
          <a:p>
            <a:pPr marL="3028950" lvl="6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Id: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daoProductos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3028950" lvl="6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Class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Browse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daoProductosImpl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3028950" lvl="6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Ya se ha creado y sale 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source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&lt;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bean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….&gt;</a:t>
            </a:r>
          </a:p>
          <a:p>
            <a:endParaRPr lang="es-ES" sz="1400" dirty="0"/>
          </a:p>
          <a:p>
            <a:pPr lvl="4"/>
            <a:r>
              <a:rPr lang="es-ES" sz="1200" dirty="0"/>
              <a:t>&lt;?</a:t>
            </a:r>
            <a:r>
              <a:rPr lang="es-ES" sz="1200" dirty="0" err="1"/>
              <a:t>xml</a:t>
            </a:r>
            <a:r>
              <a:rPr lang="es-ES" sz="1200" dirty="0"/>
              <a:t> </a:t>
            </a:r>
            <a:r>
              <a:rPr lang="es-ES" sz="1200" dirty="0" err="1"/>
              <a:t>version</a:t>
            </a:r>
            <a:r>
              <a:rPr lang="es-ES" sz="1200" dirty="0"/>
              <a:t>=</a:t>
            </a:r>
            <a:r>
              <a:rPr lang="es-ES" sz="1200" i="1" dirty="0"/>
              <a:t>"1.0" </a:t>
            </a:r>
            <a:r>
              <a:rPr lang="es-ES" sz="1200" i="1" dirty="0" err="1"/>
              <a:t>encoding</a:t>
            </a:r>
            <a:r>
              <a:rPr lang="es-ES" sz="1200" i="1" dirty="0"/>
              <a:t>="UTF-8"?&gt;</a:t>
            </a:r>
          </a:p>
          <a:p>
            <a:pPr lvl="4"/>
            <a:endParaRPr lang="es-ES" sz="1200" i="1" dirty="0"/>
          </a:p>
          <a:p>
            <a:pPr lvl="4"/>
            <a:r>
              <a:rPr lang="en-US" sz="1200" dirty="0"/>
              <a:t>&lt;beans </a:t>
            </a:r>
            <a:r>
              <a:rPr lang="en-US" sz="1200" dirty="0" err="1"/>
              <a:t>xmlns</a:t>
            </a:r>
            <a:r>
              <a:rPr lang="en-US" sz="1200" dirty="0"/>
              <a:t>=</a:t>
            </a:r>
            <a:r>
              <a:rPr lang="en-US" sz="1200" i="1" dirty="0"/>
              <a:t>"http://www.springframework.org/schema/beans"</a:t>
            </a:r>
          </a:p>
          <a:p>
            <a:pPr lvl="4"/>
            <a:r>
              <a:rPr lang="es-ES" sz="1200" dirty="0" err="1"/>
              <a:t>xmlns:xsi</a:t>
            </a:r>
            <a:r>
              <a:rPr lang="es-ES" sz="1200" dirty="0"/>
              <a:t>=</a:t>
            </a:r>
            <a:r>
              <a:rPr lang="es-ES" sz="1200" i="1" dirty="0"/>
              <a:t>"http://www.w3.org/2001/XMLSchema-instance"</a:t>
            </a:r>
          </a:p>
          <a:p>
            <a:pPr lvl="4"/>
            <a:r>
              <a:rPr lang="es-ES" sz="1200" dirty="0" err="1"/>
              <a:t>xsi:schemaLocation</a:t>
            </a:r>
            <a:r>
              <a:rPr lang="es-ES" sz="1200" dirty="0"/>
              <a:t>=</a:t>
            </a:r>
            <a:r>
              <a:rPr lang="es-ES" sz="1200" i="1" dirty="0"/>
              <a:t>"http://www.springframework.org/schema/beans http://www.springframework.org/schema/beans/spring-beans.xsd"&gt;</a:t>
            </a:r>
          </a:p>
          <a:p>
            <a:pPr lvl="4"/>
            <a:r>
              <a:rPr lang="en-US" sz="1200" dirty="0"/>
              <a:t>	&lt;bean id=</a:t>
            </a:r>
            <a:r>
              <a:rPr lang="en-US" sz="1200" i="1" dirty="0"/>
              <a:t>"</a:t>
            </a:r>
            <a:r>
              <a:rPr lang="en-US" sz="1200" i="1" dirty="0" err="1"/>
              <a:t>daoProd</a:t>
            </a:r>
            <a:r>
              <a:rPr lang="en-US" sz="1200" i="1" dirty="0"/>
              <a:t>" class="</a:t>
            </a:r>
            <a:r>
              <a:rPr lang="en-US" sz="1200" i="1" dirty="0" err="1"/>
              <a:t>modelo.DaoProductosImpl</a:t>
            </a:r>
            <a:r>
              <a:rPr lang="en-US" sz="1200" i="1" dirty="0"/>
              <a:t>"&gt;&lt;/bean&gt;</a:t>
            </a:r>
          </a:p>
          <a:p>
            <a:pPr lvl="4"/>
            <a:r>
              <a:rPr lang="es-ES" sz="1200" dirty="0"/>
              <a:t>&lt;/</a:t>
            </a:r>
            <a:r>
              <a:rPr lang="es-ES" sz="1200" dirty="0" err="1"/>
              <a:t>beans</a:t>
            </a:r>
            <a:r>
              <a:rPr lang="es-ES" sz="1200" dirty="0"/>
              <a:t>&gt;</a:t>
            </a:r>
            <a:endParaRPr lang="es-ES" sz="1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8697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123478"/>
            <a:ext cx="842493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clase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DaoProductos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 borran los objetos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dao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. Los tiene que crear Spring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GestionProductos.java: </a:t>
            </a:r>
            <a:r>
              <a:rPr lang="es-ES" b="1" dirty="0">
                <a:sym typeface="Wingdings" panose="05000000000000000000" pitchFamily="2" charset="2"/>
              </a:rPr>
              <a:t>Arrancar Spring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(es un programa) donde se le dice archivo de configuración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New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Bean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Class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ClassPathXmlApplicationContext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3"/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//iniciamos Spring y le pedimos el objeto</a:t>
            </a:r>
          </a:p>
          <a:p>
            <a:pPr lvl="3"/>
            <a:r>
              <a:rPr lang="en-US" sz="1200" b="1" dirty="0" err="1"/>
              <a:t>BeanFactory</a:t>
            </a:r>
            <a:r>
              <a:rPr lang="en-US" sz="1200" b="1" dirty="0"/>
              <a:t> factory=(</a:t>
            </a:r>
            <a:r>
              <a:rPr lang="en-US" sz="1200" b="1" dirty="0" err="1"/>
              <a:t>BeanFactory</a:t>
            </a:r>
            <a:r>
              <a:rPr lang="en-US" sz="1200" b="1" dirty="0"/>
              <a:t>)new </a:t>
            </a:r>
            <a:r>
              <a:rPr lang="en-US" sz="1200" b="1" dirty="0" err="1"/>
              <a:t>ClassPathXmlApplicationContext</a:t>
            </a:r>
            <a:r>
              <a:rPr lang="en-US" sz="1200" b="1" dirty="0"/>
              <a:t>("springConfig.xml");</a:t>
            </a:r>
          </a:p>
          <a:p>
            <a:pPr lvl="3"/>
            <a:r>
              <a:rPr lang="es-ES" sz="1200" b="1" dirty="0" err="1"/>
              <a:t>dao</a:t>
            </a:r>
            <a:r>
              <a:rPr lang="es-ES" sz="1200" b="1" dirty="0"/>
              <a:t>=(</a:t>
            </a:r>
            <a:r>
              <a:rPr lang="es-ES" sz="1200" b="1" dirty="0" err="1"/>
              <a:t>DaoProductos</a:t>
            </a:r>
            <a:r>
              <a:rPr lang="es-ES" sz="1200" b="1" dirty="0"/>
              <a:t>)</a:t>
            </a:r>
            <a:r>
              <a:rPr lang="es-ES" sz="1200" b="1" dirty="0" err="1"/>
              <a:t>factory.getBean</a:t>
            </a:r>
            <a:r>
              <a:rPr lang="es-ES" sz="1200" b="1" dirty="0"/>
              <a:t>("</a:t>
            </a:r>
            <a:r>
              <a:rPr lang="es-ES" sz="1200" b="1" dirty="0" err="1"/>
              <a:t>daoProd</a:t>
            </a:r>
            <a:r>
              <a:rPr lang="es-ES" sz="1200" b="1" dirty="0"/>
              <a:t>");</a:t>
            </a:r>
          </a:p>
          <a:p>
            <a:pPr lvl="3"/>
            <a:endParaRPr lang="es-ES" sz="1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 los siguientes proyectos esto se hará de otra manera. Se arrancará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spring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con un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listener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6461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3" y="411510"/>
            <a:ext cx="7200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Ya se ha desacoplado del modelo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Run as Java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Application</a:t>
            </a:r>
            <a:r>
              <a:rPr lang="es-ES" b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sobre GestionProductos.java que es el que tiene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Main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3771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¿Qué es Spring?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</a:rPr>
              <a:t>Framework modular 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para la construcción de aplicaciones empresariales Java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Basado en el concepto de menos programación, más configuración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Puede ser utilizado en todas las capas de una aplicación.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Principales Módulos Spring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339752" y="3363838"/>
            <a:ext cx="38884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3491880" y="344886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Core</a:t>
            </a:r>
          </a:p>
        </p:txBody>
      </p:sp>
      <p:sp>
        <p:nvSpPr>
          <p:cNvPr id="7" name="6 Rectángulo"/>
          <p:cNvSpPr/>
          <p:nvPr/>
        </p:nvSpPr>
        <p:spPr>
          <a:xfrm>
            <a:off x="2339752" y="2869614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411760" y="293179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3635896" y="2869614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3923928" y="293179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Web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4932040" y="2869614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5148064" y="29317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AOP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2339752" y="2427734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2411760" y="24899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DAO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3635896" y="2427734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3923928" y="248991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JDBC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4932040" y="2427734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5148064" y="248991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ORM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2339752" y="1933510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2555776" y="199568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Rest</a:t>
            </a:r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3635896" y="1933510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CuadroTexto"/>
          <p:cNvSpPr txBox="1"/>
          <p:nvPr/>
        </p:nvSpPr>
        <p:spPr>
          <a:xfrm>
            <a:off x="3923928" y="199568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Boot</a:t>
            </a:r>
            <a:endParaRPr lang="es-ES" dirty="0"/>
          </a:p>
        </p:txBody>
      </p:sp>
      <p:sp>
        <p:nvSpPr>
          <p:cNvPr id="23" name="22 Rectángulo"/>
          <p:cNvSpPr/>
          <p:nvPr/>
        </p:nvSpPr>
        <p:spPr>
          <a:xfrm>
            <a:off x="4932040" y="1933510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CuadroTexto"/>
          <p:cNvSpPr txBox="1"/>
          <p:nvPr/>
        </p:nvSpPr>
        <p:spPr>
          <a:xfrm>
            <a:off x="5148064" y="199568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MVC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411510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Spring Core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1176594"/>
            <a:ext cx="5904656" cy="182720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Módulo básico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Instanciación de objetos: 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los objetos se crean en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spring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y configurar</a:t>
            </a: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latin typeface="+mj-lt"/>
                <a:ea typeface="+mj-ea"/>
                <a:cs typeface="+mj-cs"/>
              </a:rPr>
              <a:t>Inyección de dependencias: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inyecta los objetos donde sea</a:t>
            </a: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Elipse"/>
          <p:cNvSpPr/>
          <p:nvPr/>
        </p:nvSpPr>
        <p:spPr>
          <a:xfrm>
            <a:off x="6300192" y="3461119"/>
            <a:ext cx="864096" cy="504056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38100" cmpd="sng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Elipse"/>
          <p:cNvSpPr/>
          <p:nvPr/>
        </p:nvSpPr>
        <p:spPr>
          <a:xfrm>
            <a:off x="7164288" y="2355726"/>
            <a:ext cx="864096" cy="504056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38100" cmpd="sng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Forma libre"/>
          <p:cNvSpPr/>
          <p:nvPr/>
        </p:nvSpPr>
        <p:spPr>
          <a:xfrm>
            <a:off x="6770808" y="2772861"/>
            <a:ext cx="550607" cy="688258"/>
          </a:xfrm>
          <a:custGeom>
            <a:avLst/>
            <a:gdLst>
              <a:gd name="connsiteX0" fmla="*/ 550607 w 550607"/>
              <a:gd name="connsiteY0" fmla="*/ 0 h 688258"/>
              <a:gd name="connsiteX1" fmla="*/ 127820 w 550607"/>
              <a:gd name="connsiteY1" fmla="*/ 157316 h 688258"/>
              <a:gd name="connsiteX2" fmla="*/ 0 w 550607"/>
              <a:gd name="connsiteY2" fmla="*/ 688258 h 68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607" h="688258">
                <a:moveTo>
                  <a:pt x="550607" y="0"/>
                </a:moveTo>
                <a:cubicBezTo>
                  <a:pt x="385097" y="21303"/>
                  <a:pt x="219588" y="42607"/>
                  <a:pt x="127820" y="157316"/>
                </a:cubicBezTo>
                <a:cubicBezTo>
                  <a:pt x="36052" y="272025"/>
                  <a:pt x="18026" y="480141"/>
                  <a:pt x="0" y="688258"/>
                </a:cubicBez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Elipse"/>
          <p:cNvSpPr/>
          <p:nvPr/>
        </p:nvSpPr>
        <p:spPr>
          <a:xfrm>
            <a:off x="7308304" y="1209328"/>
            <a:ext cx="864096" cy="504056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38100" cmpd="sng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6588224" y="1464901"/>
            <a:ext cx="7200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6516216" y="117659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1" y="339502"/>
            <a:ext cx="7848872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Ventajas: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rgbClr val="FF0000"/>
                </a:solidFill>
              </a:rPr>
              <a:t>Menos programación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El controlador ya no hace objetos del modelo: el controlador se desacopla de la capa modelo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Desventajas: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rgbClr val="FF0000"/>
                </a:solidFill>
              </a:rPr>
              <a:t>Más configuración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XML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Anotaciones</a:t>
            </a:r>
          </a:p>
        </p:txBody>
      </p:sp>
    </p:spTree>
    <p:extLst>
      <p:ext uri="{BB962C8B-B14F-4D97-AF65-F5344CB8AC3E}">
        <p14:creationId xmlns:p14="http://schemas.microsoft.com/office/powerpoint/2010/main" val="137151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77280" y="195486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Otros módulos</a:t>
            </a: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395536" y="843558"/>
            <a:ext cx="7992888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err="1">
                <a:latin typeface="+mj-lt"/>
                <a:ea typeface="+mj-ea"/>
                <a:cs typeface="+mj-cs"/>
              </a:rPr>
              <a:t>Context</a:t>
            </a:r>
            <a:r>
              <a:rPr lang="es-ES" sz="2000" b="1" dirty="0">
                <a:latin typeface="+mj-lt"/>
                <a:ea typeface="+mj-ea"/>
                <a:cs typeface="+mj-cs"/>
              </a:rPr>
              <a:t>.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Apoyo a core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latin typeface="+mj-lt"/>
                <a:ea typeface="+mj-ea"/>
                <a:cs typeface="+mj-cs"/>
              </a:rPr>
              <a:t>Web.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Componentes para utilizar Spring en aplicaciones Web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</a:rPr>
              <a:t>JDBC, DAO y ORM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. Acceso a datos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latin typeface="+mj-lt"/>
                <a:ea typeface="+mj-ea"/>
                <a:cs typeface="+mj-cs"/>
              </a:rPr>
              <a:t>AOP.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Programación orientada a </a:t>
            </a:r>
            <a:r>
              <a:rPr lang="es-ES" sz="2000" b="1" dirty="0">
                <a:latin typeface="+mj-lt"/>
                <a:ea typeface="+mj-ea"/>
                <a:cs typeface="+mj-cs"/>
              </a:rPr>
              <a:t>aspectos </a:t>
            </a:r>
            <a:r>
              <a:rPr lang="es-ES" sz="1400" b="1" dirty="0">
                <a:latin typeface="+mj-lt"/>
                <a:ea typeface="+mj-ea"/>
                <a:cs typeface="+mj-cs"/>
              </a:rPr>
              <a:t>(funcionalidades transversales comunes a todos los programas)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uLnTx/>
                <a:uFillTx/>
                <a:latin typeface="+mj-lt"/>
                <a:ea typeface="+mj-ea"/>
                <a:cs typeface="+mj-cs"/>
              </a:rPr>
              <a:t>Rest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. Creación de servicios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Restful</a:t>
            </a: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latin typeface="+mj-lt"/>
                <a:ea typeface="+mj-ea"/>
                <a:cs typeface="+mj-cs"/>
              </a:rPr>
              <a:t>MVC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 Aplicaciones Modelo Vista Controlador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uLnTx/>
                <a:uFillTx/>
                <a:latin typeface="+mj-lt"/>
                <a:ea typeface="+mj-ea"/>
                <a:cs typeface="+mj-cs"/>
              </a:rPr>
              <a:t>Boot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</a:rPr>
              <a:t> (arranque)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 Configuración y despliegue de servicios +++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err="1">
                <a:latin typeface="+mj-lt"/>
                <a:ea typeface="+mj-ea"/>
                <a:cs typeface="+mj-cs"/>
              </a:rPr>
              <a:t>NetFlix</a:t>
            </a:r>
            <a:endParaRPr kumimoji="0" lang="es-ES" sz="2000" b="1" i="0" u="none" strike="noStrike" kern="1200" cap="none" spc="0" normalizeH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77280" y="195487"/>
            <a:ext cx="8134672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Eclipse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56645" y="720034"/>
            <a:ext cx="78530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Instalar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plugin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Spring en Eclipse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Help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Eclipse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MarketPlace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Find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Spring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go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Escoger Spring Tools 4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Escoger los obligatorios y los dos últimos que son IDE y XML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Instalar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Escoger Spring Tools 3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Escoger sólo IDE Core (en la versión 4 no está): necesario para configurar el archivo base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44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77280" y="195487"/>
            <a:ext cx="8134672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Ej_01</a:t>
            </a:r>
            <a:endParaRPr kumimoji="0" lang="es-ES" sz="28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58416" y="699543"/>
            <a:ext cx="7972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Lanzar nuevo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workspace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C:\Users\ALUMNO\Vanessa\java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spring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Importar proyecto:  30_accesobasedatos de Java SE que es un programa de escritorio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Convertir a proyecto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maven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para poner las </a:t>
            </a:r>
            <a:r>
              <a:rPr lang="es-ES" b="1" dirty="0"/>
              <a:t>librerías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Ir 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maven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. Buscar </a:t>
            </a:r>
            <a:r>
              <a:rPr lang="es-ES" b="1" dirty="0" err="1"/>
              <a:t>spring</a:t>
            </a:r>
            <a:r>
              <a:rPr lang="es-ES" b="1" dirty="0"/>
              <a:t> </a:t>
            </a:r>
            <a:r>
              <a:rPr lang="es-ES" b="1" dirty="0" err="1">
                <a:solidFill>
                  <a:srgbClr val="FF0000"/>
                </a:solidFill>
              </a:rPr>
              <a:t>core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. Coger la 5.1.8</a:t>
            </a:r>
          </a:p>
          <a:p>
            <a:pPr lvl="2"/>
            <a:r>
              <a:rPr lang="es-E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https://mvnrepository.com/artifact/org.springframework/spring-core/5.1.8.RELEASE</a:t>
            </a:r>
            <a:endParaRPr lang="es-ES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Pegar 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pom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n-US" sz="1400" dirty="0"/>
              <a:t>&lt;!-- https://mvnrepository.com/artifact/org.springframework/spring-core --&gt;</a:t>
            </a:r>
          </a:p>
          <a:p>
            <a:pPr lvl="4"/>
            <a:r>
              <a:rPr lang="en-US" sz="1400" dirty="0"/>
              <a:t>&lt;dependency&gt;</a:t>
            </a:r>
          </a:p>
          <a:p>
            <a:pPr lvl="5"/>
            <a:r>
              <a:rPr lang="en-US" sz="1400" dirty="0"/>
              <a:t>    &lt;</a:t>
            </a:r>
            <a:r>
              <a:rPr lang="en-US" sz="1400" dirty="0" err="1"/>
              <a:t>groupId</a:t>
            </a:r>
            <a:r>
              <a:rPr lang="en-US" sz="1400" dirty="0"/>
              <a:t>&gt;</a:t>
            </a:r>
            <a:r>
              <a:rPr lang="en-US" sz="1400" b="1" dirty="0" err="1"/>
              <a:t>org.springframework</a:t>
            </a:r>
            <a:r>
              <a:rPr lang="en-US" sz="1400" dirty="0"/>
              <a:t>&lt;/</a:t>
            </a:r>
            <a:r>
              <a:rPr lang="en-US" sz="1400" dirty="0" err="1"/>
              <a:t>groupId</a:t>
            </a:r>
            <a:r>
              <a:rPr lang="en-US" sz="1400" dirty="0"/>
              <a:t>&gt;</a:t>
            </a:r>
          </a:p>
          <a:p>
            <a:pPr lvl="5"/>
            <a:r>
              <a:rPr lang="en-US" sz="1400" dirty="0"/>
              <a:t>    &lt;</a:t>
            </a:r>
            <a:r>
              <a:rPr lang="en-US" sz="1400" dirty="0" err="1"/>
              <a:t>artifactId</a:t>
            </a:r>
            <a:r>
              <a:rPr lang="en-US" sz="1400" dirty="0"/>
              <a:t>&gt;spring</a:t>
            </a:r>
            <a:r>
              <a:rPr lang="en-US" sz="1400" dirty="0">
                <a:solidFill>
                  <a:srgbClr val="FF0000"/>
                </a:solidFill>
              </a:rPr>
              <a:t>-core</a:t>
            </a:r>
            <a:r>
              <a:rPr lang="en-US" sz="1400" dirty="0"/>
              <a:t>&lt;/</a:t>
            </a:r>
            <a:r>
              <a:rPr lang="en-US" sz="1400" dirty="0" err="1"/>
              <a:t>artifactId</a:t>
            </a:r>
            <a:r>
              <a:rPr lang="en-US" sz="1400" dirty="0"/>
              <a:t>&gt;</a:t>
            </a:r>
          </a:p>
          <a:p>
            <a:pPr lvl="5"/>
            <a:r>
              <a:rPr lang="en-US" sz="1400" dirty="0"/>
              <a:t>    &lt;version&gt;5.1.8.RELEASE&lt;/version&gt;</a:t>
            </a:r>
          </a:p>
          <a:p>
            <a:pPr lvl="4"/>
            <a:r>
              <a:rPr lang="en-US" sz="1400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08349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411510"/>
            <a:ext cx="7704856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Ir 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maven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. Buscar </a:t>
            </a:r>
            <a:r>
              <a:rPr lang="es-ES" b="1" dirty="0" err="1">
                <a:solidFill>
                  <a:srgbClr val="FF0000"/>
                </a:solidFill>
              </a:rPr>
              <a:t>spring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context</a:t>
            </a:r>
            <a:endParaRPr lang="es-ES" b="1" dirty="0">
              <a:solidFill>
                <a:srgbClr val="FF0000"/>
              </a:solidFill>
            </a:endParaRPr>
          </a:p>
          <a:p>
            <a:pPr lvl="2"/>
            <a:r>
              <a:rPr lang="es-E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https://mvnrepository.com/artifact/org.springframework/spring-context/5.1.8.RELEASE</a:t>
            </a:r>
            <a:endParaRPr lang="es-ES" sz="1400" dirty="0"/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Pegar 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pom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s-ES" sz="1400" dirty="0"/>
              <a:t>&lt;!-- https://mvnrepository.com/artifact/org.springframework/spring-context --&gt;</a:t>
            </a:r>
          </a:p>
          <a:p>
            <a:pPr lvl="4"/>
            <a:r>
              <a:rPr lang="es-ES" sz="1400" dirty="0"/>
              <a:t>&lt;</a:t>
            </a:r>
            <a:r>
              <a:rPr lang="es-ES" sz="1400" dirty="0" err="1"/>
              <a:t>dependency</a:t>
            </a:r>
            <a:r>
              <a:rPr lang="es-ES" sz="1400" dirty="0"/>
              <a:t>&gt;</a:t>
            </a:r>
          </a:p>
          <a:p>
            <a:pPr lvl="4"/>
            <a:r>
              <a:rPr lang="es-ES" sz="1400" dirty="0"/>
              <a:t>    &lt;</a:t>
            </a:r>
            <a:r>
              <a:rPr lang="es-ES" sz="1400" dirty="0" err="1"/>
              <a:t>groupId</a:t>
            </a:r>
            <a:r>
              <a:rPr lang="es-ES" sz="1400" dirty="0"/>
              <a:t>&gt;</a:t>
            </a:r>
            <a:r>
              <a:rPr lang="es-ES" sz="1400" dirty="0" err="1"/>
              <a:t>org.springframework</a:t>
            </a:r>
            <a:r>
              <a:rPr lang="es-ES" sz="1400" dirty="0"/>
              <a:t>&lt;/</a:t>
            </a:r>
            <a:r>
              <a:rPr lang="es-ES" sz="1400" dirty="0" err="1"/>
              <a:t>groupId</a:t>
            </a:r>
            <a:r>
              <a:rPr lang="es-ES" sz="1400" dirty="0"/>
              <a:t>&gt;</a:t>
            </a:r>
          </a:p>
          <a:p>
            <a:pPr lvl="4"/>
            <a:r>
              <a:rPr lang="es-ES" sz="1400" dirty="0"/>
              <a:t>    &lt;</a:t>
            </a:r>
            <a:r>
              <a:rPr lang="es-ES" sz="1400" dirty="0" err="1"/>
              <a:t>artifactId</a:t>
            </a:r>
            <a:r>
              <a:rPr lang="es-ES" sz="1400" dirty="0"/>
              <a:t>&gt;</a:t>
            </a:r>
            <a:r>
              <a:rPr lang="es-ES" sz="1400" dirty="0" err="1"/>
              <a:t>spring-</a:t>
            </a:r>
            <a:r>
              <a:rPr lang="es-ES" sz="1400" dirty="0" err="1">
                <a:solidFill>
                  <a:srgbClr val="FF0000"/>
                </a:solidFill>
              </a:rPr>
              <a:t>context</a:t>
            </a:r>
            <a:r>
              <a:rPr lang="es-ES" sz="1400" dirty="0"/>
              <a:t>&lt;/</a:t>
            </a:r>
            <a:r>
              <a:rPr lang="es-ES" sz="1400" dirty="0" err="1"/>
              <a:t>artifactId</a:t>
            </a:r>
            <a:r>
              <a:rPr lang="es-ES" sz="1400" dirty="0"/>
              <a:t>&gt;</a:t>
            </a:r>
          </a:p>
          <a:p>
            <a:pPr lvl="4"/>
            <a:r>
              <a:rPr lang="es-ES" sz="1400" dirty="0"/>
              <a:t>    &lt;</a:t>
            </a:r>
            <a:r>
              <a:rPr lang="es-ES" sz="1400" dirty="0" err="1"/>
              <a:t>version</a:t>
            </a:r>
            <a:r>
              <a:rPr lang="es-ES" sz="1400" dirty="0"/>
              <a:t>&gt;5.1.8.RELEASE&lt;/</a:t>
            </a:r>
            <a:r>
              <a:rPr lang="es-ES" sz="1400" dirty="0" err="1"/>
              <a:t>version</a:t>
            </a:r>
            <a:r>
              <a:rPr lang="es-ES" sz="1400" dirty="0"/>
              <a:t>&gt;</a:t>
            </a:r>
          </a:p>
          <a:p>
            <a:pPr lvl="4"/>
            <a:r>
              <a:rPr lang="es-ES" sz="1400" dirty="0"/>
              <a:t>&lt;/</a:t>
            </a:r>
            <a:r>
              <a:rPr lang="es-ES" sz="1400" dirty="0" err="1"/>
              <a:t>dependency</a:t>
            </a:r>
            <a:r>
              <a:rPr lang="es-ES" sz="1400" dirty="0"/>
              <a:t>&gt;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7082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7973</TotalTime>
  <Words>857</Words>
  <Application>Microsoft Office PowerPoint</Application>
  <PresentationFormat>Presentación en pantalla (16:9)</PresentationFormat>
  <Paragraphs>137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Calibri</vt:lpstr>
      <vt:lpstr>Lucida Sans Unicode</vt:lpstr>
      <vt:lpstr>Verdana</vt:lpstr>
      <vt:lpstr>Wingdings</vt:lpstr>
      <vt:lpstr>Wingdings 2</vt:lpstr>
      <vt:lpstr>Wingdings 3</vt:lpstr>
      <vt:lpstr>Concurrencia</vt:lpstr>
      <vt:lpstr>Introducción a Spring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Vanessa Armesto</cp:lastModifiedBy>
  <cp:revision>130</cp:revision>
  <dcterms:created xsi:type="dcterms:W3CDTF">2016-05-07T10:27:15Z</dcterms:created>
  <dcterms:modified xsi:type="dcterms:W3CDTF">2019-07-09T16:11:39Z</dcterms:modified>
</cp:coreProperties>
</file>