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74" r:id="rId3"/>
    <p:sldId id="275" r:id="rId4"/>
    <p:sldId id="270" r:id="rId5"/>
    <p:sldId id="272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62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09/07/2019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u="sng" dirty="0" err="1">
                <a:effectLst/>
              </a:rPr>
              <a:t>DataSource</a:t>
            </a:r>
            <a:endParaRPr lang="es-ES" u="sng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2065" y="411510"/>
            <a:ext cx="808439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Controlador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ComprarAction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quitar los objetos creados</a:t>
            </a:r>
          </a:p>
          <a:p>
            <a:pPr lvl="2"/>
            <a:r>
              <a:rPr lang="es-ES" sz="1400" dirty="0" err="1">
                <a:sym typeface="Wingdings" panose="05000000000000000000" pitchFamily="2" charset="2"/>
              </a:rPr>
              <a:t>DaoLibros</a:t>
            </a:r>
            <a:r>
              <a:rPr lang="es-ES" sz="1400" dirty="0">
                <a:sym typeface="Wingdings" panose="05000000000000000000" pitchFamily="2" charset="2"/>
              </a:rPr>
              <a:t> </a:t>
            </a:r>
            <a:r>
              <a:rPr lang="es-ES" sz="1400" dirty="0" err="1">
                <a:sym typeface="Wingdings" panose="05000000000000000000" pitchFamily="2" charset="2"/>
              </a:rPr>
              <a:t>dao</a:t>
            </a:r>
            <a:r>
              <a:rPr lang="es-ES" sz="1400" dirty="0">
                <a:sym typeface="Wingdings" panose="05000000000000000000" pitchFamily="2" charset="2"/>
              </a:rPr>
              <a:t>=new </a:t>
            </a:r>
            <a:r>
              <a:rPr lang="es-ES" sz="1400" dirty="0" err="1">
                <a:sym typeface="Wingdings" panose="05000000000000000000" pitchFamily="2" charset="2"/>
              </a:rPr>
              <a:t>DaoLibros</a:t>
            </a:r>
            <a:r>
              <a:rPr lang="es-ES" sz="1400" dirty="0">
                <a:sym typeface="Wingdings" panose="05000000000000000000" pitchFamily="2" charset="2"/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Añadir: </a:t>
            </a:r>
          </a:p>
          <a:p>
            <a:pPr lvl="4"/>
            <a:r>
              <a:rPr lang="es-ES" sz="1400" i="1" dirty="0"/>
              <a:t>@</a:t>
            </a:r>
            <a:r>
              <a:rPr lang="es-ES" sz="1400" i="1" dirty="0" err="1"/>
              <a:t>Autowired</a:t>
            </a:r>
            <a:endParaRPr lang="es-ES" sz="1400" i="1" dirty="0"/>
          </a:p>
          <a:p>
            <a:pPr lvl="4"/>
            <a:r>
              <a:rPr lang="es-ES" sz="1400" dirty="0" err="1"/>
              <a:t>DaoLibros</a:t>
            </a:r>
            <a:r>
              <a:rPr lang="es-ES" sz="1400" dirty="0"/>
              <a:t> </a:t>
            </a:r>
            <a:r>
              <a:rPr lang="es-ES" sz="1400" dirty="0" err="1"/>
              <a:t>dao</a:t>
            </a:r>
            <a:r>
              <a:rPr lang="es-ES" sz="1400" dirty="0"/>
              <a:t>;</a:t>
            </a:r>
            <a:endParaRPr lang="es-ES" sz="1400" b="1" dirty="0">
              <a:sym typeface="Wingdings" panose="05000000000000000000" pitchFamily="2" charset="2"/>
            </a:endParaRP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Arrancar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al acceder a la aplicación: con un </a:t>
            </a:r>
            <a:r>
              <a:rPr lang="es-ES" b="1" dirty="0" err="1">
                <a:sym typeface="Wingdings" panose="05000000000000000000" pitchFamily="2" charset="2"/>
              </a:rPr>
              <a:t>listener</a:t>
            </a:r>
            <a:r>
              <a:rPr lang="es-ES" b="1" dirty="0">
                <a:sym typeface="Wingdings" panose="05000000000000000000" pitchFamily="2" charset="2"/>
              </a:rPr>
              <a:t> que está en </a:t>
            </a:r>
            <a:r>
              <a:rPr lang="es-ES" b="1" dirty="0" err="1">
                <a:sym typeface="Wingdings" panose="05000000000000000000" pitchFamily="2" charset="2"/>
              </a:rPr>
              <a:t>springWeb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Así no tenemos que arrancarlo en cada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Registrar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listener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 el archivo de configuración web.xml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Mejor poner todos los archivos de configuración 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en el mismo sitio WEB-INF: mover el spring.xml a web-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inf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La próxima vez crearlo ahí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452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339502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En web.xml: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&lt;!-- registro del escuchador de Spring para el inicio de aplicación --&gt;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 &lt;!-- pasar ruta del archivo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listener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--&gt;</a:t>
            </a:r>
          </a:p>
          <a:p>
            <a:pPr lvl="2"/>
            <a:r>
              <a:rPr lang="es-ES" sz="1200" dirty="0"/>
              <a:t>	 &lt;</a:t>
            </a:r>
            <a:r>
              <a:rPr lang="es-ES" sz="1200" dirty="0" err="1"/>
              <a:t>context-param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	 	&lt;</a:t>
            </a:r>
            <a:r>
              <a:rPr lang="es-ES" sz="1200" dirty="0" err="1"/>
              <a:t>param-name</a:t>
            </a:r>
            <a:r>
              <a:rPr lang="es-ES" sz="1200" dirty="0"/>
              <a:t>&gt;</a:t>
            </a:r>
            <a:r>
              <a:rPr lang="es-ES" sz="1200" dirty="0" err="1"/>
              <a:t>contextConfigLocation</a:t>
            </a:r>
            <a:r>
              <a:rPr lang="es-ES" sz="1200" dirty="0"/>
              <a:t>&lt;/</a:t>
            </a:r>
            <a:r>
              <a:rPr lang="es-ES" sz="1200" dirty="0" err="1"/>
              <a:t>param-name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	 	&lt;</a:t>
            </a:r>
            <a:r>
              <a:rPr lang="es-ES" sz="1200" dirty="0" err="1"/>
              <a:t>param-value</a:t>
            </a:r>
            <a:r>
              <a:rPr lang="es-ES" sz="1200" dirty="0"/>
              <a:t>&gt;/WEB-INF/springConfig.xml&lt;/</a:t>
            </a:r>
            <a:r>
              <a:rPr lang="es-ES" sz="1200" dirty="0" err="1"/>
              <a:t>param-value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	 &lt;/</a:t>
            </a:r>
            <a:r>
              <a:rPr lang="es-ES" sz="1200" dirty="0" err="1"/>
              <a:t>context-param</a:t>
            </a:r>
            <a:r>
              <a:rPr lang="es-ES" sz="1200" dirty="0"/>
              <a:t>&gt;	</a:t>
            </a:r>
          </a:p>
          <a:p>
            <a:pPr lvl="2"/>
            <a:r>
              <a:rPr lang="es-ES" sz="1200" dirty="0"/>
              <a:t> </a:t>
            </a:r>
          </a:p>
          <a:p>
            <a:pPr lvl="2"/>
            <a:r>
              <a:rPr lang="es-ES" sz="1200" dirty="0"/>
              <a:t>  &lt;</a:t>
            </a:r>
            <a:r>
              <a:rPr lang="es-ES" sz="1200" dirty="0" err="1"/>
              <a:t>listener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	&lt;</a:t>
            </a:r>
            <a:r>
              <a:rPr lang="es-ES" sz="1200" dirty="0" err="1"/>
              <a:t>listener-class</a:t>
            </a:r>
            <a:r>
              <a:rPr lang="es-ES" sz="1200" dirty="0"/>
              <a:t>&gt;</a:t>
            </a:r>
            <a:r>
              <a:rPr lang="es-ES" sz="1200" dirty="0" err="1"/>
              <a:t>org.springframwork</a:t>
            </a:r>
            <a:r>
              <a:rPr lang="es-ES" sz="1200" b="1" dirty="0" err="1"/>
              <a:t>.web.context.ContextLoaderListener</a:t>
            </a:r>
            <a:r>
              <a:rPr lang="es-ES" sz="1200" dirty="0"/>
              <a:t>&lt;/</a:t>
            </a:r>
            <a:r>
              <a:rPr lang="es-ES" sz="1200" dirty="0" err="1"/>
              <a:t>listener-class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&lt;/</a:t>
            </a:r>
            <a:r>
              <a:rPr lang="es-ES" sz="1200" dirty="0" err="1"/>
              <a:t>listener</a:t>
            </a:r>
            <a:r>
              <a:rPr lang="es-ES" sz="1200" dirty="0"/>
              <a:t>&gt;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En el ejercicio 1, se iniciaba el Spring con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BeanFactory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factory=(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BeanFactory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)new ,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ahora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ya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no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7" y="339502"/>
            <a:ext cx="741682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LibrosAction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</a:t>
            </a:r>
            <a:r>
              <a:rPr lang="es-ES" sz="1400" dirty="0" err="1"/>
              <a:t>DaoLibros</a:t>
            </a:r>
            <a:r>
              <a:rPr lang="es-ES" sz="1400" dirty="0"/>
              <a:t> </a:t>
            </a:r>
            <a:r>
              <a:rPr lang="es-ES" sz="1400" dirty="0" err="1"/>
              <a:t>dao</a:t>
            </a:r>
            <a:r>
              <a:rPr lang="es-ES" sz="1400" dirty="0"/>
              <a:t>=new </a:t>
            </a:r>
            <a:r>
              <a:rPr lang="es-ES" sz="1400" dirty="0" err="1"/>
              <a:t>DaoLibros</a:t>
            </a:r>
            <a:r>
              <a:rPr lang="es-ES" sz="1400" dirty="0"/>
              <a:t>();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Los objetos ya están creados y se pueden inyectar donde se quieran.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Sólo se pueden inyectar variables tipo atributo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es-ES" b="1" dirty="0" err="1"/>
              <a:t>autowired</a:t>
            </a:r>
            <a:r>
              <a:rPr lang="es-ES" b="1" dirty="0"/>
              <a:t> por cada variable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que se quiere inyectar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Menos código, más configuración </a:t>
            </a:r>
          </a:p>
          <a:p>
            <a:pPr lvl="2"/>
            <a:r>
              <a:rPr lang="es-ES" sz="1400" i="1" dirty="0"/>
              <a:t>@</a:t>
            </a:r>
            <a:r>
              <a:rPr lang="es-ES" sz="1400" i="1" dirty="0" err="1"/>
              <a:t>Autowired</a:t>
            </a:r>
            <a:endParaRPr lang="es-ES" sz="1400" i="1" dirty="0"/>
          </a:p>
          <a:p>
            <a:pPr lvl="2"/>
            <a:r>
              <a:rPr lang="es-ES" sz="1400" dirty="0" err="1"/>
              <a:t>DaoClientes</a:t>
            </a:r>
            <a:r>
              <a:rPr lang="es-ES" sz="1400" dirty="0"/>
              <a:t> </a:t>
            </a:r>
            <a:r>
              <a:rPr lang="es-ES" sz="1400" dirty="0" err="1"/>
              <a:t>gestion</a:t>
            </a:r>
            <a:r>
              <a:rPr lang="es-ES" sz="1400" dirty="0"/>
              <a:t>;</a:t>
            </a:r>
          </a:p>
          <a:p>
            <a:pPr lvl="2"/>
            <a:r>
              <a:rPr lang="es-ES" sz="1400" i="1" dirty="0"/>
              <a:t>@</a:t>
            </a:r>
            <a:r>
              <a:rPr lang="es-ES" sz="1400" i="1" dirty="0" err="1"/>
              <a:t>Autowired</a:t>
            </a:r>
            <a:endParaRPr lang="es-ES" sz="1400" i="1" dirty="0"/>
          </a:p>
          <a:p>
            <a:pPr lvl="2"/>
            <a:r>
              <a:rPr lang="es-ES" sz="1400" dirty="0" err="1"/>
              <a:t>DaoTemas</a:t>
            </a:r>
            <a:r>
              <a:rPr lang="es-ES" sz="1400" dirty="0"/>
              <a:t> </a:t>
            </a:r>
            <a:r>
              <a:rPr lang="es-ES" sz="1400" dirty="0" err="1"/>
              <a:t>gtemas</a:t>
            </a:r>
            <a:r>
              <a:rPr lang="es-ES" sz="1400" dirty="0"/>
              <a:t>;</a:t>
            </a:r>
          </a:p>
          <a:p>
            <a:pPr lvl="2"/>
            <a:endParaRPr lang="es-ES" sz="14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Hacer en todos los *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028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483518"/>
            <a:ext cx="806489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Aún no funciona el programa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Spring está en el modelo: para que pueda usarse en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Poner el cursor después de las anotaciones @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Autowired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botón derecho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overwrite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implement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methodsgeneric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init</a:t>
            </a:r>
            <a:r>
              <a:rPr lang="es-ES" b="1" dirty="0">
                <a:sym typeface="Wingdings" panose="05000000000000000000" pitchFamily="2" charset="2"/>
              </a:rPr>
              <a:t>(</a:t>
            </a:r>
            <a:r>
              <a:rPr lang="es-ES" b="1" dirty="0" err="1">
                <a:sym typeface="Wingdings" panose="05000000000000000000" pitchFamily="2" charset="2"/>
              </a:rPr>
              <a:t>ServletConfig</a:t>
            </a:r>
            <a:r>
              <a:rPr lang="es-ES" b="1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Coloca esto: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1400" i="1" dirty="0"/>
              <a:t>@</a:t>
            </a:r>
            <a:r>
              <a:rPr lang="es-ES" sz="1400" i="1" dirty="0" err="1"/>
              <a:t>Override</a:t>
            </a:r>
            <a:endParaRPr lang="es-ES" sz="1400" i="1" dirty="0"/>
          </a:p>
          <a:p>
            <a:pPr lvl="2"/>
            <a:r>
              <a:rPr lang="en-US" sz="1400" dirty="0"/>
              <a:t>public void </a:t>
            </a:r>
            <a:r>
              <a:rPr lang="en-US" sz="1400" dirty="0" err="1"/>
              <a:t>init</a:t>
            </a:r>
            <a:r>
              <a:rPr lang="en-US" sz="1400" dirty="0"/>
              <a:t>(</a:t>
            </a:r>
            <a:r>
              <a:rPr lang="en-US" sz="1400" dirty="0" err="1"/>
              <a:t>ServletConfig</a:t>
            </a:r>
            <a:r>
              <a:rPr lang="en-US" sz="1400" dirty="0"/>
              <a:t> </a:t>
            </a:r>
            <a:r>
              <a:rPr lang="en-US" sz="1400" dirty="0" err="1"/>
              <a:t>config</a:t>
            </a:r>
            <a:r>
              <a:rPr lang="en-US" sz="1400" dirty="0"/>
              <a:t>) throws </a:t>
            </a:r>
            <a:r>
              <a:rPr lang="en-US" sz="1400" dirty="0" err="1"/>
              <a:t>ServletException</a:t>
            </a:r>
            <a:r>
              <a:rPr lang="en-US" sz="1400" dirty="0"/>
              <a:t> {</a:t>
            </a:r>
          </a:p>
          <a:p>
            <a:pPr lvl="3"/>
            <a:r>
              <a:rPr lang="es-ES" sz="1400" dirty="0"/>
              <a:t>// </a:t>
            </a:r>
            <a:r>
              <a:rPr lang="es-ES" sz="1400" b="1" dirty="0"/>
              <a:t>TODO Auto-</a:t>
            </a:r>
            <a:r>
              <a:rPr lang="es-ES" sz="1400" b="1" dirty="0" err="1"/>
              <a:t>generated</a:t>
            </a:r>
            <a:r>
              <a:rPr lang="es-ES" sz="1400" b="1" dirty="0"/>
              <a:t> </a:t>
            </a:r>
            <a:r>
              <a:rPr lang="es-ES" sz="1400" b="1" dirty="0" err="1"/>
              <a:t>method</a:t>
            </a:r>
            <a:r>
              <a:rPr lang="es-ES" sz="1400" b="1" dirty="0"/>
              <a:t> </a:t>
            </a:r>
            <a:r>
              <a:rPr lang="es-ES" sz="1400" b="1" dirty="0" err="1"/>
              <a:t>stub</a:t>
            </a:r>
            <a:endParaRPr lang="es-ES" sz="1400" b="1" dirty="0"/>
          </a:p>
          <a:p>
            <a:pPr lvl="3"/>
            <a:r>
              <a:rPr lang="es-ES" sz="1400" dirty="0" err="1"/>
              <a:t>super.init</a:t>
            </a:r>
            <a:r>
              <a:rPr lang="es-ES" sz="1400" dirty="0"/>
              <a:t>(</a:t>
            </a:r>
            <a:r>
              <a:rPr lang="es-ES" sz="1400" dirty="0" err="1"/>
              <a:t>config</a:t>
            </a:r>
            <a:r>
              <a:rPr lang="es-ES" sz="1400" dirty="0"/>
              <a:t>);</a:t>
            </a:r>
          </a:p>
          <a:p>
            <a:pPr lvl="2"/>
            <a:r>
              <a:rPr lang="es-ES" sz="1400" dirty="0"/>
              <a:t>}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 añadirle esta instrucción </a:t>
            </a:r>
          </a:p>
          <a:p>
            <a:pPr lvl="2"/>
            <a:r>
              <a:rPr lang="es-ES" sz="1400" dirty="0"/>
              <a:t>SpringBeanAutowiringSupport.</a:t>
            </a:r>
            <a:r>
              <a:rPr lang="es-ES" sz="1400" i="1" dirty="0"/>
              <a:t>processInjectionBasedOnCurrentContext(</a:t>
            </a:r>
            <a:r>
              <a:rPr lang="es-ES" sz="1400" i="1" dirty="0" err="1"/>
              <a:t>this</a:t>
            </a:r>
            <a:r>
              <a:rPr lang="es-ES" sz="1400" i="1" dirty="0"/>
              <a:t>);</a:t>
            </a:r>
          </a:p>
          <a:p>
            <a:pPr lvl="1"/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6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95486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Queda:</a:t>
            </a:r>
          </a:p>
          <a:p>
            <a:pPr lvl="2"/>
            <a:r>
              <a:rPr lang="es-ES" sz="1400" i="1" dirty="0"/>
              <a:t>@</a:t>
            </a:r>
            <a:r>
              <a:rPr lang="es-ES" sz="1400" i="1" dirty="0" err="1"/>
              <a:t>Override</a:t>
            </a:r>
            <a:endParaRPr lang="es-ES" sz="1400" i="1" dirty="0"/>
          </a:p>
          <a:p>
            <a:pPr lvl="2"/>
            <a:r>
              <a:rPr lang="en-US" sz="1400" dirty="0"/>
              <a:t>public void </a:t>
            </a:r>
            <a:r>
              <a:rPr lang="en-US" sz="1400" dirty="0" err="1"/>
              <a:t>init</a:t>
            </a:r>
            <a:r>
              <a:rPr lang="en-US" sz="1400" dirty="0"/>
              <a:t>(</a:t>
            </a:r>
            <a:r>
              <a:rPr lang="en-US" sz="1400" dirty="0" err="1"/>
              <a:t>ServletConfig</a:t>
            </a:r>
            <a:r>
              <a:rPr lang="en-US" sz="1400" dirty="0"/>
              <a:t> </a:t>
            </a:r>
            <a:r>
              <a:rPr lang="en-US" sz="1400" dirty="0" err="1"/>
              <a:t>config</a:t>
            </a:r>
            <a:r>
              <a:rPr lang="en-US" sz="1400" dirty="0"/>
              <a:t>) throws </a:t>
            </a:r>
            <a:r>
              <a:rPr lang="en-US" sz="1400" dirty="0" err="1"/>
              <a:t>ServletException</a:t>
            </a:r>
            <a:r>
              <a:rPr lang="en-US" sz="1400" dirty="0"/>
              <a:t> {</a:t>
            </a:r>
          </a:p>
          <a:p>
            <a:pPr lvl="3"/>
            <a:r>
              <a:rPr lang="es-ES" sz="1400" dirty="0"/>
              <a:t>// </a:t>
            </a:r>
            <a:r>
              <a:rPr lang="es-ES" sz="1400" b="1" dirty="0"/>
              <a:t>TODO Auto-</a:t>
            </a:r>
            <a:r>
              <a:rPr lang="es-ES" sz="1400" b="1" dirty="0" err="1"/>
              <a:t>generated</a:t>
            </a:r>
            <a:r>
              <a:rPr lang="es-ES" sz="1400" b="1" dirty="0"/>
              <a:t> </a:t>
            </a:r>
            <a:r>
              <a:rPr lang="es-ES" sz="1400" b="1" dirty="0" err="1"/>
              <a:t>method</a:t>
            </a:r>
            <a:r>
              <a:rPr lang="es-ES" sz="1400" b="1" dirty="0"/>
              <a:t> </a:t>
            </a:r>
            <a:r>
              <a:rPr lang="es-ES" sz="1400" b="1" dirty="0" err="1"/>
              <a:t>stub</a:t>
            </a:r>
            <a:endParaRPr lang="es-ES" sz="1400" b="1" dirty="0"/>
          </a:p>
          <a:p>
            <a:pPr lvl="3"/>
            <a:r>
              <a:rPr lang="es-ES" sz="1400" dirty="0" err="1"/>
              <a:t>super.init</a:t>
            </a:r>
            <a:r>
              <a:rPr lang="es-ES" sz="1400" dirty="0"/>
              <a:t>(</a:t>
            </a:r>
            <a:r>
              <a:rPr lang="es-ES" sz="1400" dirty="0" err="1"/>
              <a:t>config</a:t>
            </a:r>
            <a:r>
              <a:rPr lang="es-ES" sz="1400" dirty="0"/>
              <a:t>);</a:t>
            </a:r>
          </a:p>
          <a:p>
            <a:pPr lvl="3"/>
            <a:r>
              <a:rPr lang="es-ES" sz="1400" dirty="0"/>
              <a:t>SpringBeanAutowiringSupport.</a:t>
            </a:r>
            <a:r>
              <a:rPr lang="es-ES" sz="1400" i="1" dirty="0"/>
              <a:t>processInjectionBasedOnCurrentContext(</a:t>
            </a:r>
            <a:r>
              <a:rPr lang="es-ES" sz="1400" i="1" dirty="0" err="1"/>
              <a:t>this</a:t>
            </a:r>
            <a:r>
              <a:rPr lang="es-ES" sz="1400" i="1" dirty="0"/>
              <a:t>);</a:t>
            </a:r>
          </a:p>
          <a:p>
            <a:pPr lvl="2"/>
            <a:r>
              <a:rPr lang="es-ES" sz="1400" dirty="0"/>
              <a:t>}</a:t>
            </a:r>
          </a:p>
          <a:p>
            <a:pPr lvl="2"/>
            <a:endParaRPr lang="es-ES" sz="1400" dirty="0"/>
          </a:p>
          <a:p>
            <a:pPr lvl="1"/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Hacer en todos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s-ES" dirty="0">
              <a:solidFill>
                <a:srgbClr val="7030A0"/>
              </a:solidFill>
            </a:endParaRP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7030A0"/>
                </a:solidFill>
                <a:sym typeface="Wingdings" panose="05000000000000000000" pitchFamily="2" charset="2"/>
              </a:rPr>
              <a:t>Ctrl</a:t>
            </a:r>
            <a:r>
              <a:rPr lang="es-ES" b="1" dirty="0">
                <a:solidFill>
                  <a:srgbClr val="7030A0"/>
                </a:solidFill>
                <a:sym typeface="Wingdings" panose="05000000000000000000" pitchFamily="2" charset="2"/>
              </a:rPr>
              <a:t> espacio para que salga la ayuda</a:t>
            </a:r>
          </a:p>
          <a:p>
            <a:pPr lvl="1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24714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195486"/>
            <a:ext cx="799288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springConfig.xml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Poner para que use anotaciones, sino, Spring no las reconoce. No hace falta cerrar la etiqueta</a:t>
            </a:r>
          </a:p>
          <a:p>
            <a:pPr lvl="1"/>
            <a:r>
              <a:rPr lang="es-ES" dirty="0"/>
              <a:t>	</a:t>
            </a:r>
            <a:r>
              <a:rPr lang="es-ES" sz="1400" dirty="0"/>
              <a:t>&lt;</a:t>
            </a:r>
            <a:r>
              <a:rPr lang="es-ES" sz="1400" dirty="0" err="1"/>
              <a:t>context:annotation-config</a:t>
            </a:r>
            <a:r>
              <a:rPr lang="es-ES" sz="1400" dirty="0"/>
              <a:t>/&gt;</a:t>
            </a:r>
          </a:p>
          <a:p>
            <a:pPr lvl="1"/>
            <a:endParaRPr lang="es-ES" sz="14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s-E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Ya funciona</a:t>
            </a:r>
          </a:p>
        </p:txBody>
      </p:sp>
    </p:spTree>
    <p:extLst>
      <p:ext uri="{BB962C8B-B14F-4D97-AF65-F5344CB8AC3E}">
        <p14:creationId xmlns:p14="http://schemas.microsoft.com/office/powerpoint/2010/main" val="15495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DataSource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4" y="843558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Los proyectos que hemos hecho funcionan, pero fallan cuando hay cientos de conexiones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abrir y cerrar conexiones consumen muchos recursos en el servidor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Solución: crear </a:t>
            </a:r>
            <a:r>
              <a:rPr lang="es-ES" b="1" dirty="0">
                <a:sym typeface="Wingdings" panose="05000000000000000000" pitchFamily="2" charset="2"/>
              </a:rPr>
              <a:t>objeto </a:t>
            </a:r>
            <a:r>
              <a:rPr lang="es-ES" b="1" dirty="0" err="1">
                <a:sym typeface="Wingdings" panose="05000000000000000000" pitchFamily="2" charset="2"/>
              </a:rPr>
              <a:t>DataSource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el servidor contiene un </a:t>
            </a:r>
            <a:r>
              <a:rPr lang="es-ES" b="1" dirty="0">
                <a:sym typeface="Wingdings" panose="05000000000000000000" pitchFamily="2" charset="2"/>
              </a:rPr>
              <a:t>pool de conexiones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(piscina de conexiones)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 limitan las conexiones al número creadas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La APP contacta con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DataSource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que coge una conexión del pool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539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835696" y="627534"/>
            <a:ext cx="5472608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 redondeado"/>
          <p:cNvSpPr/>
          <p:nvPr/>
        </p:nvSpPr>
        <p:spPr>
          <a:xfrm>
            <a:off x="2339752" y="1203598"/>
            <a:ext cx="1368152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4788024" y="2618955"/>
            <a:ext cx="158417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Pool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788024" y="1059582"/>
            <a:ext cx="1800200" cy="10963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DataSource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35696" y="195486"/>
            <a:ext cx="187220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Servidor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3707904" y="1347614"/>
            <a:ext cx="1080120" cy="26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endCxn id="19" idx="2"/>
          </p:cNvCxnSpPr>
          <p:nvPr/>
        </p:nvCxnSpPr>
        <p:spPr>
          <a:xfrm>
            <a:off x="6372200" y="3308599"/>
            <a:ext cx="1584176" cy="143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5148064" y="278777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5148064" y="343584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Elipse"/>
          <p:cNvSpPr/>
          <p:nvPr/>
        </p:nvSpPr>
        <p:spPr>
          <a:xfrm>
            <a:off x="6025197" y="32005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Elipse"/>
          <p:cNvSpPr/>
          <p:nvPr/>
        </p:nvSpPr>
        <p:spPr>
          <a:xfrm>
            <a:off x="5809173" y="285723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Elipse"/>
          <p:cNvSpPr/>
          <p:nvPr/>
        </p:nvSpPr>
        <p:spPr>
          <a:xfrm>
            <a:off x="5688124" y="351697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4940440" y="312301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Disco magnético"/>
          <p:cNvSpPr/>
          <p:nvPr/>
        </p:nvSpPr>
        <p:spPr>
          <a:xfrm>
            <a:off x="7956376" y="2965245"/>
            <a:ext cx="720080" cy="9746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BD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H="1">
            <a:off x="5364088" y="2155912"/>
            <a:ext cx="324036" cy="463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9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77280" y="195487"/>
            <a:ext cx="813467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Ej_02</a:t>
            </a: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67545" y="699542"/>
            <a:ext cx="8044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Importar proyecto para pasarlo a Spring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Convertirlo a Maven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Maven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repository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buscar 4 módulos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core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jdbc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spring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 web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7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786290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org.springframework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spring</a:t>
            </a:r>
            <a:r>
              <a:rPr lang="es-ES" sz="1200" dirty="0" err="1">
                <a:solidFill>
                  <a:srgbClr val="FF0000"/>
                </a:solidFill>
              </a:rPr>
              <a:t>-core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&gt;5.1.8.RELEASE&lt;/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&lt;!-- https://mvnrepository.com/artifact/org.springframework/spring-context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org.springframework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spring-</a:t>
            </a:r>
            <a:r>
              <a:rPr lang="es-ES" sz="1200" dirty="0" err="1">
                <a:solidFill>
                  <a:srgbClr val="FF0000"/>
                </a:solidFill>
              </a:rPr>
              <a:t>context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&gt;5.1.8.RELEASE&lt;/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&lt;!-- https://mvnrepository.com/artifact/org.springframework/spring-jdbc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org.springframework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spring</a:t>
            </a:r>
            <a:r>
              <a:rPr lang="es-ES" sz="1200" dirty="0" err="1">
                <a:solidFill>
                  <a:srgbClr val="FF0000"/>
                </a:solidFill>
              </a:rPr>
              <a:t>-jdbc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&gt;5.1.8.RELEASE&lt;/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&lt;!-- https://mvnrepository.com/artifact/org.springframework/spring-web --&gt;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  <a:r>
              <a:rPr lang="es-ES" sz="1200" dirty="0" err="1"/>
              <a:t>org.springframework</a:t>
            </a:r>
            <a:r>
              <a:rPr lang="es-ES" sz="1200" dirty="0"/>
              <a:t>&lt;/</a:t>
            </a:r>
            <a:r>
              <a:rPr lang="es-ES" sz="1200" dirty="0" err="1"/>
              <a:t>groupId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  <a:r>
              <a:rPr lang="es-ES" sz="1200" dirty="0" err="1"/>
              <a:t>spring</a:t>
            </a:r>
            <a:r>
              <a:rPr lang="es-ES" sz="1200" dirty="0"/>
              <a:t>-</a:t>
            </a:r>
            <a:r>
              <a:rPr lang="es-ES" sz="1200" dirty="0">
                <a:solidFill>
                  <a:srgbClr val="FF0000"/>
                </a:solidFill>
              </a:rPr>
              <a:t>web</a:t>
            </a:r>
            <a:r>
              <a:rPr lang="es-ES" sz="1200" dirty="0"/>
              <a:t>&lt;/</a:t>
            </a:r>
            <a:r>
              <a:rPr lang="es-ES" sz="1200" dirty="0" err="1"/>
              <a:t>artifactId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    &lt;</a:t>
            </a:r>
            <a:r>
              <a:rPr lang="es-ES" sz="1200" dirty="0" err="1"/>
              <a:t>version</a:t>
            </a:r>
            <a:r>
              <a:rPr lang="es-ES" sz="1200" dirty="0"/>
              <a:t>&gt;5.1.8.RELEASE&lt;/</a:t>
            </a:r>
            <a:r>
              <a:rPr lang="es-ES" sz="1200" dirty="0" err="1"/>
              <a:t>version</a:t>
            </a:r>
            <a:r>
              <a:rPr lang="es-ES" sz="1200" dirty="0"/>
              <a:t>&gt;</a:t>
            </a:r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dependency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84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83518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DaoClientes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los métodos de abrir y cerrar continuamente colapsan el servidor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puede haber cientos de conexiones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Crear </a:t>
            </a:r>
            <a:r>
              <a:rPr lang="es-ES" b="1" dirty="0">
                <a:sym typeface="Wingdings" panose="05000000000000000000" pitchFamily="2" charset="2"/>
              </a:rPr>
              <a:t>una interfaz por cada clase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Cambiar nombre clase: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refactor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DaoClienteImpl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Desmarcar </a:t>
            </a:r>
            <a:r>
              <a:rPr lang="es-ES" b="1" dirty="0" err="1">
                <a:sym typeface="Wingdings" panose="05000000000000000000" pitchFamily="2" charset="2"/>
              </a:rPr>
              <a:t>update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references</a:t>
            </a:r>
            <a:endParaRPr lang="es-ES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Crear interfaz: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refactor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Extract</a:t>
            </a:r>
            <a:r>
              <a:rPr lang="es-ES" b="1" dirty="0">
                <a:sym typeface="Wingdings" panose="05000000000000000000" pitchFamily="2" charset="2"/>
              </a:rPr>
              <a:t> Interface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DaoCliente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seleccionar todas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New: Spring </a:t>
            </a:r>
            <a:r>
              <a:rPr lang="es-ES" b="1" dirty="0">
                <a:sym typeface="Wingdings" panose="05000000000000000000" pitchFamily="2" charset="2"/>
              </a:rPr>
              <a:t>Spring </a:t>
            </a:r>
            <a:r>
              <a:rPr lang="es-ES" b="1" dirty="0" err="1">
                <a:sym typeface="Wingdings" panose="05000000000000000000" pitchFamily="2" charset="2"/>
              </a:rPr>
              <a:t>Bean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Configuration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File: escoger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src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como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carpeta destino nombre fichero: </a:t>
            </a:r>
            <a:r>
              <a:rPr lang="es-ES" dirty="0" err="1">
                <a:sym typeface="Wingdings" panose="05000000000000000000" pitchFamily="2" charset="2"/>
              </a:rPr>
              <a:t>springConfig</a:t>
            </a: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Marcar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29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9502"/>
            <a:ext cx="7895110" cy="4124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>
                <a:sym typeface="Wingdings" panose="05000000000000000000" pitchFamily="2" charset="2"/>
              </a:rPr>
              <a:t>springConfig.xml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Namespaces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si no ha salido añadir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context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Pestaña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Id: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DaoCliente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buscar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daoCliente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2"/>
            <a:endParaRPr lang="es-ES" sz="1400" i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Pestaña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source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Más fácil copiar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 mano en el springConfig.xml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Ha creado esto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Source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sz="1400" dirty="0"/>
              <a:t>	&lt;</a:t>
            </a:r>
            <a:r>
              <a:rPr lang="es-ES" sz="1400" dirty="0" err="1"/>
              <a:t>bean</a:t>
            </a:r>
            <a:r>
              <a:rPr lang="es-ES" sz="1400" dirty="0"/>
              <a:t> id=</a:t>
            </a:r>
            <a:r>
              <a:rPr lang="es-ES" sz="1400" i="1" dirty="0"/>
              <a:t>"</a:t>
            </a:r>
            <a:r>
              <a:rPr lang="es-ES" sz="1400" i="1" dirty="0" err="1"/>
              <a:t>DaoCliente</a:t>
            </a:r>
            <a:r>
              <a:rPr lang="es-ES" sz="1400" i="1" dirty="0"/>
              <a:t>" </a:t>
            </a:r>
            <a:r>
              <a:rPr lang="es-ES" sz="1400" i="1" dirty="0" err="1"/>
              <a:t>class</a:t>
            </a:r>
            <a:r>
              <a:rPr lang="es-ES" sz="1400" i="1" dirty="0"/>
              <a:t>="</a:t>
            </a:r>
            <a:r>
              <a:rPr lang="es-ES" sz="1400" i="1" dirty="0" err="1"/>
              <a:t>modelo.DaoClienteImpl</a:t>
            </a:r>
            <a:r>
              <a:rPr lang="es-ES" sz="1400" i="1" dirty="0"/>
              <a:t>"&gt;&lt;/</a:t>
            </a:r>
            <a:r>
              <a:rPr lang="es-ES" sz="1400" i="1" dirty="0" err="1"/>
              <a:t>bean</a:t>
            </a:r>
            <a:r>
              <a:rPr lang="es-ES" sz="1400" i="1" dirty="0"/>
              <a:t>&gt;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Pestaña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crear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beans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del servidor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Id: data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buscar por </a:t>
            </a:r>
            <a:r>
              <a:rPr lang="es-ES" b="1" dirty="0" err="1"/>
              <a:t>DriverManagerDataSource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b="1" i="1" dirty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0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77210" y="411510"/>
            <a:ext cx="7688323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Sobre el </a:t>
            </a:r>
            <a:r>
              <a:rPr lang="es-ES" b="1" dirty="0" err="1">
                <a:sym typeface="Wingdings" panose="05000000000000000000" pitchFamily="2" charset="2"/>
              </a:rPr>
              <a:t>bean</a:t>
            </a:r>
            <a:r>
              <a:rPr lang="es-ES" b="1" dirty="0">
                <a:sym typeface="Wingdings" panose="05000000000000000000" pitchFamily="2" charset="2"/>
              </a:rPr>
              <a:t> data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Properties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and constructor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parameter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url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jdbc.mysql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://localhost:3306/libros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Por defecto son 11 conexiones, se pueden cambiar aquí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el springConfig.xml ha añadido:</a:t>
            </a:r>
          </a:p>
          <a:p>
            <a:pPr lvl="3"/>
            <a:r>
              <a:rPr lang="es-ES" sz="1200" dirty="0"/>
              <a:t>&lt;</a:t>
            </a:r>
            <a:r>
              <a:rPr lang="es-ES" sz="1200" dirty="0" err="1"/>
              <a:t>bean</a:t>
            </a:r>
            <a:r>
              <a:rPr lang="es-ES" sz="1200" dirty="0"/>
              <a:t> id=</a:t>
            </a:r>
            <a:r>
              <a:rPr lang="es-ES" sz="1200" i="1" dirty="0"/>
              <a:t>"</a:t>
            </a:r>
            <a:r>
              <a:rPr lang="es-ES" sz="1200" b="1" i="1" dirty="0"/>
              <a:t>data"</a:t>
            </a:r>
          </a:p>
          <a:p>
            <a:pPr lvl="3"/>
            <a:r>
              <a:rPr lang="es-ES" sz="1200" dirty="0" err="1"/>
              <a:t>class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org.springframework.jdbc.datasource.</a:t>
            </a:r>
            <a:r>
              <a:rPr lang="es-ES" sz="1200" b="1" i="1" dirty="0" err="1"/>
              <a:t>DriverManagerDataSource</a:t>
            </a:r>
            <a:r>
              <a:rPr lang="es-ES" sz="1200" b="1" i="1" dirty="0"/>
              <a:t>"</a:t>
            </a:r>
            <a:r>
              <a:rPr lang="es-ES" sz="1200" i="1" dirty="0"/>
              <a:t>&gt;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driverClassName</a:t>
            </a:r>
            <a:r>
              <a:rPr lang="es-ES" sz="1200" i="1" dirty="0"/>
              <a:t>"</a:t>
            </a:r>
          </a:p>
          <a:p>
            <a:pPr lvl="4"/>
            <a:r>
              <a:rPr lang="es-ES" sz="1200" dirty="0" err="1"/>
              <a:t>value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com.mysql.jdbc.Driver</a:t>
            </a:r>
            <a:r>
              <a:rPr lang="es-ES" sz="1200" i="1" dirty="0"/>
              <a:t>"&gt;</a:t>
            </a:r>
          </a:p>
          <a:p>
            <a:pPr lvl="4"/>
            <a:r>
              <a:rPr lang="es-ES" sz="1200" dirty="0"/>
              <a:t>&lt;/</a:t>
            </a:r>
            <a:r>
              <a:rPr lang="es-ES" sz="1200" dirty="0" err="1"/>
              <a:t>property</a:t>
            </a:r>
            <a:r>
              <a:rPr lang="es-ES" sz="1200" dirty="0"/>
              <a:t>&gt;</a:t>
            </a:r>
          </a:p>
          <a:p>
            <a:pPr lvl="4"/>
            <a:r>
              <a:rPr lang="es-ES" sz="1200" dirty="0"/>
              <a:t>&lt;</a:t>
            </a:r>
            <a:r>
              <a:rPr lang="es-ES" sz="1200" dirty="0" err="1"/>
              <a:t>property</a:t>
            </a:r>
            <a:r>
              <a:rPr lang="es-ES" sz="1200" dirty="0"/>
              <a:t> </a:t>
            </a:r>
            <a:r>
              <a:rPr lang="es-ES" sz="1200" dirty="0" err="1"/>
              <a:t>name</a:t>
            </a:r>
            <a:r>
              <a:rPr lang="es-ES" sz="1200" dirty="0"/>
              <a:t>=</a:t>
            </a:r>
            <a:r>
              <a:rPr lang="es-ES" sz="1200" i="1" dirty="0"/>
              <a:t>"</a:t>
            </a:r>
            <a:r>
              <a:rPr lang="es-ES" sz="1200" i="1" dirty="0" err="1"/>
              <a:t>url</a:t>
            </a:r>
            <a:r>
              <a:rPr lang="es-ES" sz="1200" i="1" dirty="0"/>
              <a:t>"</a:t>
            </a:r>
          </a:p>
          <a:p>
            <a:pPr lvl="4"/>
            <a:r>
              <a:rPr lang="en-US" sz="1200" dirty="0"/>
              <a:t>value=</a:t>
            </a:r>
            <a:r>
              <a:rPr lang="en-US" sz="1200" i="1" dirty="0"/>
              <a:t>"</a:t>
            </a:r>
            <a:r>
              <a:rPr lang="en-US" sz="1200" i="1" dirty="0" err="1"/>
              <a:t>jdbc:mysql</a:t>
            </a:r>
            <a:r>
              <a:rPr lang="en-US" sz="1200" i="1" dirty="0"/>
              <a:t>://localhost:3306/</a:t>
            </a:r>
            <a:r>
              <a:rPr lang="en-US" sz="1200" i="1" dirty="0" err="1"/>
              <a:t>libros</a:t>
            </a:r>
            <a:r>
              <a:rPr lang="en-US" sz="1200" i="1" dirty="0"/>
              <a:t>"&gt;</a:t>
            </a:r>
          </a:p>
          <a:p>
            <a:pPr lvl="4"/>
            <a:r>
              <a:rPr lang="es-ES" sz="1200" dirty="0"/>
              <a:t>&lt;/</a:t>
            </a:r>
            <a:r>
              <a:rPr lang="es-ES" sz="1200" dirty="0" err="1"/>
              <a:t>property</a:t>
            </a:r>
            <a:r>
              <a:rPr lang="es-ES" sz="1200" dirty="0"/>
              <a:t>&gt;</a:t>
            </a:r>
          </a:p>
          <a:p>
            <a:pPr lvl="4"/>
            <a:r>
              <a:rPr lang="en-US" sz="1200" dirty="0"/>
              <a:t>&lt;property name=</a:t>
            </a:r>
            <a:r>
              <a:rPr lang="en-US" sz="1200" i="1" dirty="0"/>
              <a:t>"username" value="root"&gt;&lt;/property&gt;</a:t>
            </a:r>
          </a:p>
          <a:p>
            <a:pPr lvl="4"/>
            <a:r>
              <a:rPr lang="en-US" sz="1200" dirty="0"/>
              <a:t>&lt;property name=</a:t>
            </a:r>
            <a:r>
              <a:rPr lang="en-US" sz="1200" i="1" dirty="0"/>
              <a:t>"password" value="root"&gt;&lt;/property&gt;</a:t>
            </a:r>
          </a:p>
          <a:p>
            <a:pPr lvl="3"/>
            <a:r>
              <a:rPr lang="es-ES" sz="1200" dirty="0"/>
              <a:t>&lt;/</a:t>
            </a:r>
            <a:r>
              <a:rPr lang="es-ES" sz="1200" dirty="0" err="1"/>
              <a:t>bean</a:t>
            </a:r>
            <a:r>
              <a:rPr lang="es-ES" sz="1200" dirty="0"/>
              <a:t>&gt;</a:t>
            </a:r>
            <a:endParaRPr lang="es-ES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366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3" y="339502"/>
            <a:ext cx="748883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DaoClientesImpl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Borrar la cadena de conexión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root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etc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Pedir a </a:t>
            </a:r>
            <a:r>
              <a:rPr lang="es-ES" b="1" dirty="0"/>
              <a:t>Spring que obtenga el </a:t>
            </a:r>
            <a:r>
              <a:rPr lang="es-ES" b="1" dirty="0" err="1"/>
              <a:t>DataSource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(se podría hacer sin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spring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APIs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):Aplica </a:t>
            </a:r>
            <a:r>
              <a:rPr lang="es-ES" b="1" dirty="0"/>
              <a:t>inyección de dependencia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busca un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DataSource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lo mete en la variable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i="1" dirty="0"/>
              <a:t>	@</a:t>
            </a:r>
            <a:r>
              <a:rPr lang="es-ES" i="1" dirty="0" err="1"/>
              <a:t>Autowired</a:t>
            </a:r>
            <a:endParaRPr lang="es-ES" i="1" dirty="0"/>
          </a:p>
          <a:p>
            <a:r>
              <a:rPr lang="es-ES" b="1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s-ES" dirty="0" err="1"/>
              <a:t>DataSource</a:t>
            </a:r>
            <a:r>
              <a:rPr lang="es-ES" dirty="0"/>
              <a:t> </a:t>
            </a:r>
            <a:r>
              <a:rPr lang="es-ES" dirty="0" err="1"/>
              <a:t>ds</a:t>
            </a:r>
            <a:r>
              <a:rPr lang="es-ES" dirty="0"/>
              <a:t>;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DataSource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Importar </a:t>
            </a:r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javax.sql.DataSource</a:t>
            </a:r>
            <a:r>
              <a:rPr lang="es-ES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Pedir conexión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DataSource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si tiene que te la de</a:t>
            </a:r>
          </a:p>
          <a:p>
            <a:pPr lvl="2"/>
            <a:r>
              <a:rPr lang="es-ES" sz="1400" dirty="0"/>
              <a:t>try(</a:t>
            </a:r>
            <a:r>
              <a:rPr lang="es-ES" sz="1400" dirty="0" err="1"/>
              <a:t>Connection</a:t>
            </a:r>
            <a:r>
              <a:rPr lang="es-ES" sz="1400" dirty="0"/>
              <a:t> </a:t>
            </a:r>
            <a:r>
              <a:rPr lang="es-ES" sz="1400" dirty="0" err="1"/>
              <a:t>cn</a:t>
            </a:r>
            <a:r>
              <a:rPr lang="es-ES" sz="1400" dirty="0"/>
              <a:t>=</a:t>
            </a:r>
            <a:r>
              <a:rPr lang="es-ES" sz="1400" dirty="0" err="1">
                <a:solidFill>
                  <a:srgbClr val="FF0000"/>
                </a:solidFill>
              </a:rPr>
              <a:t>ds</a:t>
            </a:r>
            <a:r>
              <a:rPr lang="es-ES" sz="1400" dirty="0" err="1"/>
              <a:t>.getConnection</a:t>
            </a:r>
            <a:r>
              <a:rPr lang="es-ES" sz="1400" dirty="0"/>
              <a:t>();){….}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Si no hay pool, se queda esperando. Time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out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definido en unos 6 minutos por defecto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Repetir en todos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DaoxxxImpl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556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7945</TotalTime>
  <Words>886</Words>
  <Application>Microsoft Office PowerPoint</Application>
  <PresentationFormat>Presentación en pantalla (16:9)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DataSource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130</cp:revision>
  <dcterms:created xsi:type="dcterms:W3CDTF">2016-05-07T10:27:15Z</dcterms:created>
  <dcterms:modified xsi:type="dcterms:W3CDTF">2019-07-09T16:20:32Z</dcterms:modified>
</cp:coreProperties>
</file>