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u="sng" dirty="0">
                <a:effectLst/>
              </a:rPr>
              <a:t>Spring MVC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267494"/>
            <a:ext cx="81369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Implementar método extraer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Extraer devuelve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la dirección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/>
              <a:t>Al método se le pasaban un parámetro cantidad y un atributo de sesión cuenta cuando se hizo sin </a:t>
            </a:r>
            <a:r>
              <a:rPr lang="es-ES" dirty="0" err="1"/>
              <a:t>spring</a:t>
            </a:r>
            <a:endParaRPr lang="es-ES" dirty="0"/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Mapear o volcar atributos o parámetros directamente 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Busca el parámetro y lo mete en cantidad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Busca el atributo y lo mete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numeroCuenta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 </a:t>
            </a:r>
            <a:r>
              <a:rPr lang="es-ES" sz="1400" dirty="0" err="1"/>
              <a:t>String</a:t>
            </a:r>
            <a:r>
              <a:rPr lang="es-ES" sz="1400" dirty="0"/>
              <a:t> extraer(@</a:t>
            </a:r>
            <a:r>
              <a:rPr lang="es-ES" sz="1400" dirty="0" err="1"/>
              <a:t>RequestParam</a:t>
            </a:r>
            <a:r>
              <a:rPr lang="es-ES" sz="1400" dirty="0"/>
              <a:t> ("cantidad") </a:t>
            </a:r>
            <a:r>
              <a:rPr lang="es-ES" sz="1400" dirty="0" err="1"/>
              <a:t>double</a:t>
            </a:r>
            <a:r>
              <a:rPr lang="es-ES" sz="1400" dirty="0"/>
              <a:t> cantidad, 			@</a:t>
            </a:r>
            <a:r>
              <a:rPr lang="es-ES" sz="1400" dirty="0" err="1"/>
              <a:t>SessionAttribute</a:t>
            </a:r>
            <a:r>
              <a:rPr lang="es-ES" sz="1400" dirty="0"/>
              <a:t>("</a:t>
            </a:r>
            <a:r>
              <a:rPr lang="es-ES" sz="1400" dirty="0" err="1"/>
              <a:t>numeroCuenta</a:t>
            </a:r>
            <a:r>
              <a:rPr lang="es-ES" sz="1400" dirty="0"/>
              <a:t>")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numeroCuenta</a:t>
            </a:r>
            <a:r>
              <a:rPr lang="es-ES" sz="1400" dirty="0"/>
              <a:t>){</a:t>
            </a:r>
          </a:p>
          <a:p>
            <a:pPr lvl="4"/>
            <a:r>
              <a:rPr lang="es-ES" sz="1400" dirty="0" err="1"/>
              <a:t>daoCuentas.extraer</a:t>
            </a:r>
            <a:r>
              <a:rPr lang="es-ES" sz="1400" dirty="0"/>
              <a:t>(</a:t>
            </a:r>
            <a:r>
              <a:rPr lang="es-ES" sz="1400" dirty="0" err="1"/>
              <a:t>numeroCuenta</a:t>
            </a:r>
            <a:r>
              <a:rPr lang="es-ES" sz="1400" dirty="0"/>
              <a:t>, cantidad);</a:t>
            </a:r>
          </a:p>
          <a:p>
            <a:pPr lvl="4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//no se transfiere a ninguna respuesta</a:t>
            </a:r>
          </a:p>
          <a:p>
            <a:pPr lvl="4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//se devuelve el control al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con la dirección donde se quiere ir para que lo interprete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endParaRPr lang="es-ES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400" dirty="0" err="1"/>
              <a:t>return</a:t>
            </a:r>
            <a:r>
              <a:rPr lang="es-ES" sz="1400" dirty="0"/>
              <a:t> "</a:t>
            </a:r>
            <a:r>
              <a:rPr lang="es-ES" sz="1400" dirty="0" err="1"/>
              <a:t>menu</a:t>
            </a:r>
            <a:r>
              <a:rPr lang="es-ES" sz="1400" dirty="0"/>
              <a:t>";</a:t>
            </a:r>
          </a:p>
          <a:p>
            <a:pPr lvl="3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4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95486"/>
            <a:ext cx="87849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LoginAction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puede </a:t>
            </a:r>
            <a:r>
              <a:rPr lang="es-ES" b="1" dirty="0"/>
              <a:t>llamar a un objeto </a:t>
            </a:r>
            <a:r>
              <a:rPr lang="es-ES" b="1" dirty="0" err="1"/>
              <a:t>HttpSession</a:t>
            </a:r>
            <a:r>
              <a:rPr lang="es-ES" b="1" dirty="0"/>
              <a:t> en el mismo método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 guardar los atributos de sesión: flexibilidad</a:t>
            </a:r>
          </a:p>
          <a:p>
            <a:pPr lvl="3"/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200" dirty="0"/>
              <a:t>public String login(</a:t>
            </a:r>
            <a:r>
              <a:rPr lang="en-US" sz="1200" i="1" dirty="0"/>
              <a:t>@</a:t>
            </a:r>
            <a:r>
              <a:rPr lang="en-US" sz="1200" i="1" dirty="0" err="1"/>
              <a:t>RequestParam</a:t>
            </a:r>
            <a:r>
              <a:rPr lang="en-US" sz="1200" i="1" dirty="0"/>
              <a:t>("</a:t>
            </a:r>
            <a:r>
              <a:rPr lang="en-US" sz="1200" i="1" dirty="0" err="1"/>
              <a:t>numerCuenta</a:t>
            </a:r>
            <a:r>
              <a:rPr lang="en-US" sz="1200" i="1" dirty="0"/>
              <a:t>") int </a:t>
            </a:r>
            <a:r>
              <a:rPr lang="en-US" sz="1200" i="1" dirty="0" err="1"/>
              <a:t>numeroCuenta</a:t>
            </a:r>
            <a:r>
              <a:rPr lang="en-US" sz="1200" i="1" dirty="0"/>
              <a:t>, 				</a:t>
            </a:r>
            <a:r>
              <a:rPr lang="en-US" sz="1200" b="1" i="1" dirty="0" err="1">
                <a:solidFill>
                  <a:srgbClr val="FF0000"/>
                </a:solidFill>
              </a:rPr>
              <a:t>HttpSession</a:t>
            </a:r>
            <a:r>
              <a:rPr lang="en-US" sz="1200" b="1" i="1" dirty="0">
                <a:solidFill>
                  <a:srgbClr val="FF0000"/>
                </a:solidFill>
              </a:rPr>
              <a:t> s)</a:t>
            </a:r>
            <a:r>
              <a:rPr lang="en-US" sz="1200" i="1" dirty="0"/>
              <a:t> {</a:t>
            </a:r>
          </a:p>
          <a:p>
            <a:pPr lvl="6"/>
            <a:r>
              <a:rPr lang="es-ES" sz="1200" dirty="0"/>
              <a:t>Cuenta c=</a:t>
            </a:r>
            <a:r>
              <a:rPr lang="es-ES" sz="1200" dirty="0" err="1"/>
              <a:t>dao.buscarCuenta</a:t>
            </a:r>
            <a:r>
              <a:rPr lang="es-ES" sz="1200" dirty="0"/>
              <a:t>(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6"/>
            <a:r>
              <a:rPr lang="es-ES" sz="1200" dirty="0" err="1"/>
              <a:t>if</a:t>
            </a:r>
            <a:r>
              <a:rPr lang="es-ES" sz="1200" dirty="0"/>
              <a:t>(c!=</a:t>
            </a:r>
            <a:r>
              <a:rPr lang="es-ES" sz="1200" dirty="0" err="1"/>
              <a:t>null</a:t>
            </a:r>
            <a:r>
              <a:rPr lang="es-ES" sz="1200" dirty="0"/>
              <a:t>) {</a:t>
            </a:r>
          </a:p>
          <a:p>
            <a:pPr lvl="6"/>
            <a:r>
              <a:rPr lang="es-ES" sz="1200" b="1" dirty="0"/>
              <a:t>	</a:t>
            </a:r>
            <a:r>
              <a:rPr lang="es-ES" sz="1200" b="1" dirty="0" err="1"/>
              <a:t>s.setAttribute</a:t>
            </a:r>
            <a:r>
              <a:rPr lang="es-ES" sz="1200" dirty="0"/>
              <a:t>("</a:t>
            </a:r>
            <a:r>
              <a:rPr lang="es-ES" sz="1200" dirty="0" err="1"/>
              <a:t>numeroCuenta</a:t>
            </a:r>
            <a:r>
              <a:rPr lang="es-ES" sz="1200" dirty="0"/>
              <a:t>", </a:t>
            </a:r>
            <a:r>
              <a:rPr lang="es-ES" sz="1200" dirty="0" err="1"/>
              <a:t>numeroCuenta</a:t>
            </a:r>
            <a:r>
              <a:rPr lang="es-ES" sz="1200" dirty="0"/>
              <a:t>);</a:t>
            </a:r>
          </a:p>
          <a:p>
            <a:pPr lvl="6"/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menu</a:t>
            </a:r>
            <a:r>
              <a:rPr lang="es-ES" sz="1200" dirty="0"/>
              <a:t>;</a:t>
            </a:r>
          </a:p>
          <a:p>
            <a:pPr lvl="6"/>
            <a:r>
              <a:rPr lang="es-ES" sz="1200" dirty="0"/>
              <a:t>}</a:t>
            </a:r>
            <a:r>
              <a:rPr lang="es-ES" sz="1200" dirty="0" err="1"/>
              <a:t>else</a:t>
            </a:r>
            <a:r>
              <a:rPr lang="es-ES" sz="1200" dirty="0"/>
              <a:t> {</a:t>
            </a:r>
          </a:p>
          <a:p>
            <a:pPr lvl="6"/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inicio;</a:t>
            </a:r>
          </a:p>
          <a:p>
            <a:pPr lvl="5"/>
            <a:r>
              <a:rPr lang="es-ES" sz="1200" dirty="0"/>
              <a:t>        }</a:t>
            </a:r>
          </a:p>
          <a:p>
            <a:pPr lvl="4"/>
            <a:r>
              <a:rPr lang="es-ES" sz="1200" dirty="0"/>
              <a:t>}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MovimientosAction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llega desde una petición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(enlace), no es un post. 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 los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 no se tenía en cuenta el origen llamada</a:t>
            </a:r>
          </a:p>
          <a:p>
            <a:pPr lvl="4"/>
            <a:r>
              <a:rPr lang="es-ES" sz="1200" dirty="0"/>
              <a:t>@</a:t>
            </a:r>
            <a:r>
              <a:rPr lang="es-ES" sz="1200" dirty="0" err="1"/>
              <a:t>GetMapping</a:t>
            </a:r>
            <a:r>
              <a:rPr lang="es-ES" sz="1200" dirty="0"/>
              <a:t>(</a:t>
            </a:r>
            <a:r>
              <a:rPr lang="es-ES" sz="1200" dirty="0" err="1"/>
              <a:t>value</a:t>
            </a:r>
            <a:r>
              <a:rPr lang="es-ES" sz="1200" dirty="0"/>
              <a:t>="</a:t>
            </a:r>
            <a:r>
              <a:rPr lang="es-ES" sz="1200" dirty="0" err="1"/>
              <a:t>doMovimientos</a:t>
            </a:r>
            <a:r>
              <a:rPr lang="es-ES" sz="1200" dirty="0"/>
              <a:t>")</a:t>
            </a:r>
          </a:p>
          <a:p>
            <a:pPr lvl="4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movimientos(@</a:t>
            </a:r>
            <a:r>
              <a:rPr lang="es-ES" sz="1200" dirty="0" err="1"/>
              <a:t>SessionAttribute</a:t>
            </a:r>
            <a:r>
              <a:rPr lang="es-ES" sz="1200" dirty="0"/>
              <a:t>("</a:t>
            </a:r>
            <a:r>
              <a:rPr lang="es-ES" sz="1200" dirty="0" err="1"/>
              <a:t>numeroCuenta</a:t>
            </a:r>
            <a:r>
              <a:rPr lang="es-ES" sz="1200" dirty="0"/>
              <a:t>")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numeroCuenta</a:t>
            </a:r>
            <a:r>
              <a:rPr lang="es-ES" sz="1200" dirty="0"/>
              <a:t>, 	</a:t>
            </a:r>
            <a:r>
              <a:rPr lang="es-ES" sz="1200" dirty="0" err="1">
                <a:solidFill>
                  <a:srgbClr val="FF0000"/>
                </a:solidFill>
              </a:rPr>
              <a:t>HttpServletRequest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request</a:t>
            </a:r>
            <a:r>
              <a:rPr lang="es-ES" sz="1200" dirty="0"/>
              <a:t>) {</a:t>
            </a:r>
          </a:p>
          <a:p>
            <a:pPr lvl="5"/>
            <a:r>
              <a:rPr lang="es-ES" sz="1200" dirty="0" err="1"/>
              <a:t>request.setAttribute</a:t>
            </a:r>
            <a:r>
              <a:rPr lang="es-ES" sz="1200" dirty="0"/>
              <a:t>("movimientos", </a:t>
            </a:r>
            <a:r>
              <a:rPr lang="es-ES" sz="1200" dirty="0" err="1"/>
              <a:t>daoMovs.buscarMovimientosPorCuenta</a:t>
            </a:r>
            <a:r>
              <a:rPr lang="es-ES" sz="1200" dirty="0"/>
              <a:t>(</a:t>
            </a:r>
            <a:r>
              <a:rPr lang="es-ES" sz="1200" dirty="0" err="1"/>
              <a:t>numeroCuenta</a:t>
            </a:r>
            <a:r>
              <a:rPr lang="es-ES" sz="1200" dirty="0"/>
              <a:t>));</a:t>
            </a:r>
          </a:p>
          <a:p>
            <a:pPr lvl="5"/>
            <a:r>
              <a:rPr lang="es-ES" sz="1200" b="1" dirty="0" err="1"/>
              <a:t>request.setAttribute</a:t>
            </a:r>
            <a:r>
              <a:rPr lang="es-ES" sz="1200" dirty="0"/>
              <a:t>("saldo", </a:t>
            </a:r>
            <a:r>
              <a:rPr lang="es-ES" sz="1200" dirty="0" err="1"/>
              <a:t>daoCuentas.buscarCuenta</a:t>
            </a:r>
            <a:r>
              <a:rPr lang="es-ES" sz="1200" dirty="0"/>
              <a:t>(</a:t>
            </a:r>
            <a:r>
              <a:rPr lang="es-ES" sz="1200" dirty="0" err="1"/>
              <a:t>numeroCuenta</a:t>
            </a:r>
            <a:r>
              <a:rPr lang="es-ES" sz="1200" dirty="0"/>
              <a:t>).</a:t>
            </a:r>
            <a:r>
              <a:rPr lang="es-ES" sz="1200" dirty="0" err="1"/>
              <a:t>getSaldo</a:t>
            </a:r>
            <a:r>
              <a:rPr lang="es-ES" sz="1200" dirty="0"/>
              <a:t>());</a:t>
            </a:r>
          </a:p>
          <a:p>
            <a:pPr lvl="5"/>
            <a:r>
              <a:rPr lang="es-ES" sz="1200" dirty="0" err="1"/>
              <a:t>return</a:t>
            </a:r>
            <a:r>
              <a:rPr lang="es-ES" sz="1200" dirty="0"/>
              <a:t> "movimientos";</a:t>
            </a:r>
          </a:p>
          <a:p>
            <a:pPr lvl="4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92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339502"/>
            <a:ext cx="799288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TransferenciaAction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/>
              <a:t>@</a:t>
            </a:r>
            <a:r>
              <a:rPr lang="es-ES" sz="1200" dirty="0" err="1"/>
              <a:t>PostMapping</a:t>
            </a:r>
            <a:r>
              <a:rPr lang="es-ES" sz="1200" dirty="0"/>
              <a:t>(</a:t>
            </a:r>
            <a:r>
              <a:rPr lang="es-ES" sz="1200" dirty="0" err="1"/>
              <a:t>value</a:t>
            </a:r>
            <a:r>
              <a:rPr lang="es-ES" sz="1200" dirty="0"/>
              <a:t>="</a:t>
            </a:r>
            <a:r>
              <a:rPr lang="es-ES" sz="1200" dirty="0" err="1"/>
              <a:t>doTransferencia</a:t>
            </a:r>
            <a:r>
              <a:rPr lang="es-ES" sz="1200" dirty="0"/>
              <a:t>")</a:t>
            </a:r>
          </a:p>
          <a:p>
            <a:pPr lvl="3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transferencia (@</a:t>
            </a:r>
            <a:r>
              <a:rPr lang="es-ES" sz="1200" dirty="0" err="1"/>
              <a:t>SessionAttribute</a:t>
            </a:r>
            <a:r>
              <a:rPr lang="es-ES" sz="1200" dirty="0"/>
              <a:t>("</a:t>
            </a:r>
            <a:r>
              <a:rPr lang="es-ES" sz="1200" dirty="0" err="1"/>
              <a:t>numeroCuenta</a:t>
            </a:r>
            <a:r>
              <a:rPr lang="es-ES" sz="1200" dirty="0"/>
              <a:t>")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cuentaOrigen</a:t>
            </a:r>
            <a:r>
              <a:rPr lang="es-ES" sz="1200" dirty="0"/>
              <a:t>, 			@</a:t>
            </a:r>
            <a:r>
              <a:rPr lang="es-ES" sz="1200" dirty="0" err="1"/>
              <a:t>RequestParam</a:t>
            </a:r>
            <a:r>
              <a:rPr lang="es-ES" sz="1200" dirty="0"/>
              <a:t>("</a:t>
            </a:r>
            <a:r>
              <a:rPr lang="es-ES" sz="1200" dirty="0" err="1"/>
              <a:t>cuentaDestino</a:t>
            </a:r>
            <a:r>
              <a:rPr lang="es-ES" sz="1200" dirty="0"/>
              <a:t>")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cuentaDestino</a:t>
            </a:r>
            <a:r>
              <a:rPr lang="es-ES" sz="1200" dirty="0"/>
              <a:t>,</a:t>
            </a:r>
          </a:p>
          <a:p>
            <a:pPr lvl="3"/>
            <a:r>
              <a:rPr lang="es-ES" sz="1200" dirty="0"/>
              <a:t>			@</a:t>
            </a:r>
            <a:r>
              <a:rPr lang="es-ES" sz="1200" dirty="0" err="1"/>
              <a:t>RequestParam</a:t>
            </a:r>
            <a:r>
              <a:rPr lang="es-ES" sz="1200" dirty="0"/>
              <a:t>("</a:t>
            </a:r>
            <a:r>
              <a:rPr lang="es-ES" sz="1200" dirty="0" err="1"/>
              <a:t>canitdad</a:t>
            </a:r>
            <a:r>
              <a:rPr lang="es-ES" sz="1200" dirty="0"/>
              <a:t>") </a:t>
            </a:r>
            <a:r>
              <a:rPr lang="es-ES" sz="1200" dirty="0" err="1"/>
              <a:t>double</a:t>
            </a:r>
            <a:r>
              <a:rPr lang="es-ES" sz="1200" dirty="0"/>
              <a:t> cantidad) {</a:t>
            </a:r>
          </a:p>
          <a:p>
            <a:pPr lvl="4"/>
            <a:r>
              <a:rPr lang="es-ES" sz="1200" dirty="0" err="1"/>
              <a:t>dao.transferencia</a:t>
            </a:r>
            <a:r>
              <a:rPr lang="es-ES" sz="1200" dirty="0"/>
              <a:t>(</a:t>
            </a:r>
            <a:r>
              <a:rPr lang="es-ES" sz="1200" dirty="0" err="1"/>
              <a:t>cuentaOrigen</a:t>
            </a:r>
            <a:r>
              <a:rPr lang="es-ES" sz="1200" dirty="0"/>
              <a:t>, </a:t>
            </a:r>
            <a:r>
              <a:rPr lang="es-ES" sz="1200" dirty="0" err="1"/>
              <a:t>cuentaDestino</a:t>
            </a:r>
            <a:r>
              <a:rPr lang="es-ES" sz="1200" dirty="0"/>
              <a:t>, cantidad);</a:t>
            </a:r>
          </a:p>
          <a:p>
            <a:pPr lvl="4"/>
            <a:r>
              <a:rPr lang="es-ES" sz="1200" dirty="0" err="1"/>
              <a:t>return</a:t>
            </a:r>
            <a:r>
              <a:rPr lang="es-ES" sz="1200" dirty="0"/>
              <a:t> "</a:t>
            </a:r>
            <a:r>
              <a:rPr lang="es-ES" sz="1200" dirty="0" err="1"/>
              <a:t>menu</a:t>
            </a:r>
            <a:r>
              <a:rPr lang="es-ES" sz="1200" dirty="0"/>
              <a:t>";</a:t>
            </a:r>
          </a:p>
          <a:p>
            <a:pPr lvl="3"/>
            <a:r>
              <a:rPr lang="es-ES" sz="1200" dirty="0"/>
              <a:t>}</a:t>
            </a:r>
          </a:p>
          <a:p>
            <a:pPr lvl="1"/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9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19572" y="339502"/>
            <a:ext cx="81009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mvcConfig.xml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las </a:t>
            </a:r>
            <a:r>
              <a:rPr lang="es-ES" b="1" dirty="0"/>
              <a:t>reglas de navegación dinámicas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(do….)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Registro de objeto encargado de la navegación (hacer el forward a las vistas): con el asistente: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new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b="1" dirty="0">
                <a:sym typeface="Wingdings" panose="05000000000000000000" pitchFamily="2" charset="2"/>
              </a:rPr>
              <a:t>resolver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1200" b="1" dirty="0">
                <a:sym typeface="Wingdings" panose="05000000000000000000" pitchFamily="2" charset="2"/>
              </a:rPr>
              <a:t>org.springframework.web.servlet.view.InternalResourceViewResolver</a:t>
            </a:r>
            <a:endParaRPr lang="es-ES" b="1" dirty="0"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donde están las vistas: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ym typeface="Wingdings" panose="05000000000000000000" pitchFamily="2" charset="2"/>
              </a:rPr>
              <a:t>prefix</a:t>
            </a:r>
            <a:endParaRPr lang="es-ES" b="1" dirty="0">
              <a:sym typeface="Wingdings" panose="05000000000000000000" pitchFamily="2" charset="2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>
                <a:sym typeface="Wingdings" panose="05000000000000000000" pitchFamily="2" charset="2"/>
              </a:rPr>
              <a:t>/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Propierties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extensión de las vistas</a:t>
            </a: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ym typeface="Wingdings" panose="05000000000000000000" pitchFamily="2" charset="2"/>
              </a:rPr>
              <a:t>suffix</a:t>
            </a:r>
            <a:endParaRPr lang="es-ES" b="1" dirty="0">
              <a:sym typeface="Wingdings" panose="05000000000000000000" pitchFamily="2" charset="2"/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>
                <a:sym typeface="Wingdings" panose="05000000000000000000" pitchFamily="2" charset="2"/>
              </a:rPr>
              <a:t>.</a:t>
            </a:r>
            <a:r>
              <a:rPr lang="es-ES" b="1" dirty="0" err="1">
                <a:sym typeface="Wingdings" panose="05000000000000000000" pitchFamily="2" charset="2"/>
              </a:rPr>
              <a:t>jsp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habrá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cambiar las páginas menu.html a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5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411510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mvcConfig.xml queda: 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&lt;!-- Reglas de navegación --&gt;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&lt;!-- registro de objeto encargado de la navegación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</a:t>
            </a:r>
            <a:r>
              <a:rPr lang="es-ES" sz="1200" i="1" dirty="0"/>
              <a:t>"resolver"</a:t>
            </a:r>
          </a:p>
          <a:p>
            <a:pPr lvl="2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"org.springframework.web.servlet.view.InternalResourceViewResolver"&gt;</a:t>
            </a:r>
          </a:p>
          <a:p>
            <a:pPr lvl="3"/>
            <a:r>
              <a:rPr lang="en-US" sz="1200" dirty="0"/>
              <a:t>&lt;property name=</a:t>
            </a:r>
            <a:r>
              <a:rPr lang="en-US" sz="1200" i="1" dirty="0"/>
              <a:t>"prefix" value="/"&gt;&lt;/property&gt;</a:t>
            </a:r>
          </a:p>
          <a:p>
            <a:pPr lvl="3"/>
            <a:r>
              <a:rPr lang="en-US" sz="1200" dirty="0"/>
              <a:t>&lt;property name=</a:t>
            </a:r>
            <a:r>
              <a:rPr lang="en-US" sz="1200" i="1" dirty="0"/>
              <a:t>"suffix" value=".</a:t>
            </a:r>
            <a:r>
              <a:rPr lang="en-US" sz="1200" i="1" dirty="0" err="1"/>
              <a:t>jsp</a:t>
            </a:r>
            <a:r>
              <a:rPr lang="en-US" sz="1200" i="1" dirty="0"/>
              <a:t>"&gt;&lt;/property&gt;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0" lvl="5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2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55758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Renombrar menu.html e inicio.html a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Arquitecto: Cuando define el proyecto se escoge una vista-&gt;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inicio.jsp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Cambiar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el action: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quitar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el Controller:</a:t>
            </a:r>
          </a:p>
          <a:p>
            <a:pPr lvl="2"/>
            <a:r>
              <a:rPr lang="en-US" sz="1200" dirty="0"/>
              <a:t>&lt;</a:t>
            </a:r>
            <a:r>
              <a:rPr lang="en-US" sz="1200" b="1" dirty="0"/>
              <a:t>form action=</a:t>
            </a:r>
            <a:r>
              <a:rPr lang="en-US" sz="1200" b="1" i="1" dirty="0"/>
              <a:t>"</a:t>
            </a:r>
            <a:r>
              <a:rPr lang="en-US" sz="1200" b="1" i="1" dirty="0" err="1"/>
              <a:t>doLogin</a:t>
            </a:r>
            <a:r>
              <a:rPr lang="en-US" sz="1200" b="1" i="1" dirty="0"/>
              <a:t>" method="post"&gt;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ingresar.html. No es necesario cambiarlo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/>
              <a:t> 	</a:t>
            </a:r>
            <a:r>
              <a:rPr lang="en-US" sz="1200" dirty="0"/>
              <a:t>&lt;</a:t>
            </a:r>
            <a:r>
              <a:rPr lang="en-US" sz="1200" b="1" dirty="0"/>
              <a:t>form action=</a:t>
            </a:r>
            <a:r>
              <a:rPr lang="en-US" sz="1200" b="1" i="1" dirty="0"/>
              <a:t>"</a:t>
            </a:r>
            <a:r>
              <a:rPr lang="en-US" sz="1200" b="1" i="1" dirty="0" err="1"/>
              <a:t>doIngresar</a:t>
            </a:r>
            <a:r>
              <a:rPr lang="en-US" sz="1200" b="1" i="1" dirty="0"/>
              <a:t>" method="post"&gt;</a:t>
            </a:r>
            <a:endParaRPr lang="en-US" b="1" i="1" dirty="0"/>
          </a:p>
          <a:p>
            <a:pPr lvl="1"/>
            <a:endParaRPr lang="en-US" b="1" i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130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Resolver las </a:t>
            </a:r>
            <a:r>
              <a:rPr lang="en-US" b="1" dirty="0" err="1">
                <a:sym typeface="Wingdings" panose="05000000000000000000" pitchFamily="2" charset="2"/>
              </a:rPr>
              <a:t>navegaciones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estáticas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los to…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se pone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menu.jsp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estaríamos infringiendo el MVC que es pasar las peticiones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toMenu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mvcConfig.xml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&lt;!-- Es como un controlador por defecto, pasa por el resolver internamente --&gt;</a:t>
            </a:r>
          </a:p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&lt;!-- todas las páginas tendrán que pasarse 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el resolver tiene .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por defecto --&gt;</a:t>
            </a:r>
          </a:p>
          <a:p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&lt;!--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nombre que viene,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view-name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: donde lo lleva --&gt;</a:t>
            </a:r>
          </a:p>
          <a:p>
            <a:pPr lvl="2"/>
            <a:r>
              <a:rPr lang="en-US" sz="1200" dirty="0"/>
              <a:t>&lt;</a:t>
            </a:r>
            <a:r>
              <a:rPr lang="en-US" sz="1200" dirty="0" err="1"/>
              <a:t>mvc:view-controller</a:t>
            </a:r>
            <a:r>
              <a:rPr lang="en-US" sz="1200" dirty="0"/>
              <a:t> path=</a:t>
            </a:r>
            <a:r>
              <a:rPr lang="en-US" sz="1200" i="1" dirty="0"/>
              <a:t>"</a:t>
            </a:r>
            <a:r>
              <a:rPr lang="en-US" sz="1200" i="1" dirty="0">
                <a:solidFill>
                  <a:srgbClr val="FF0000"/>
                </a:solidFill>
              </a:rPr>
              <a:t>/</a:t>
            </a:r>
            <a:r>
              <a:rPr lang="en-US" sz="1200" i="1" dirty="0" err="1"/>
              <a:t>toMenu</a:t>
            </a:r>
            <a:r>
              <a:rPr lang="en-US" sz="1200" i="1" dirty="0"/>
              <a:t>" </a:t>
            </a:r>
            <a:r>
              <a:rPr lang="en-US" sz="1200" b="1" i="1" dirty="0"/>
              <a:t>view-name</a:t>
            </a:r>
            <a:r>
              <a:rPr lang="en-US" sz="1200" i="1" dirty="0"/>
              <a:t>="menu"/&gt;</a:t>
            </a:r>
          </a:p>
          <a:p>
            <a:pPr lvl="2"/>
            <a:r>
              <a:rPr lang="en-US" sz="1200" dirty="0"/>
              <a:t>&lt;</a:t>
            </a:r>
            <a:r>
              <a:rPr lang="en-US" sz="1200" dirty="0" err="1"/>
              <a:t>mvc:view-controller</a:t>
            </a:r>
            <a:r>
              <a:rPr lang="en-US" sz="1200" dirty="0"/>
              <a:t> path=</a:t>
            </a:r>
            <a:r>
              <a:rPr lang="en-US" sz="1200" i="1" dirty="0"/>
              <a:t>"</a:t>
            </a:r>
            <a:r>
              <a:rPr lang="en-US" sz="1200" i="1" dirty="0">
                <a:solidFill>
                  <a:srgbClr val="FF0000"/>
                </a:solidFill>
              </a:rPr>
              <a:t>/</a:t>
            </a:r>
            <a:r>
              <a:rPr lang="en-US" sz="1200" i="1" dirty="0" err="1"/>
              <a:t>toIngresar</a:t>
            </a:r>
            <a:r>
              <a:rPr lang="en-US" sz="1200" i="1" dirty="0"/>
              <a:t>" view-name="</a:t>
            </a:r>
            <a:r>
              <a:rPr lang="en-US" sz="1200" i="1" dirty="0" err="1"/>
              <a:t>ingresar</a:t>
            </a:r>
            <a:r>
              <a:rPr lang="en-US" sz="1200" i="1" dirty="0"/>
              <a:t>"/&gt;</a:t>
            </a:r>
          </a:p>
          <a:p>
            <a:pPr lvl="2"/>
            <a:r>
              <a:rPr lang="en-US" sz="1200" dirty="0"/>
              <a:t>&lt;</a:t>
            </a:r>
            <a:r>
              <a:rPr lang="en-US" sz="1200" dirty="0" err="1"/>
              <a:t>mvc:view-controller</a:t>
            </a:r>
            <a:r>
              <a:rPr lang="en-US" sz="1200" dirty="0"/>
              <a:t> path=</a:t>
            </a:r>
            <a:r>
              <a:rPr lang="en-US" sz="1200" i="1" dirty="0"/>
              <a:t>"</a:t>
            </a:r>
            <a:r>
              <a:rPr lang="en-US" sz="1200" b="1" i="1" dirty="0">
                <a:solidFill>
                  <a:srgbClr val="FF0000"/>
                </a:solidFill>
              </a:rPr>
              <a:t>/</a:t>
            </a:r>
            <a:r>
              <a:rPr lang="en-US" sz="1200" i="1" dirty="0" err="1"/>
              <a:t>toExtraer</a:t>
            </a:r>
            <a:r>
              <a:rPr lang="en-US" sz="1200" i="1" dirty="0"/>
              <a:t>" view-name="</a:t>
            </a:r>
            <a:r>
              <a:rPr lang="en-US" sz="1200" i="1" dirty="0" err="1"/>
              <a:t>extraer</a:t>
            </a:r>
            <a:r>
              <a:rPr lang="en-US" sz="1200" i="1" dirty="0"/>
              <a:t>"/&gt;</a:t>
            </a:r>
          </a:p>
          <a:p>
            <a:pPr lvl="2"/>
            <a:r>
              <a:rPr lang="en-US" sz="1200" dirty="0"/>
              <a:t>&lt;</a:t>
            </a:r>
            <a:r>
              <a:rPr lang="en-US" sz="1200" dirty="0" err="1"/>
              <a:t>mvc:view-controller</a:t>
            </a:r>
            <a:r>
              <a:rPr lang="en-US" sz="1200" dirty="0"/>
              <a:t> path=</a:t>
            </a:r>
            <a:r>
              <a:rPr lang="en-US" sz="1200" i="1" dirty="0"/>
              <a:t>"</a:t>
            </a:r>
            <a:r>
              <a:rPr lang="en-US" sz="1200" b="1" i="1" dirty="0">
                <a:solidFill>
                  <a:srgbClr val="FF0000"/>
                </a:solidFill>
              </a:rPr>
              <a:t>/</a:t>
            </a:r>
            <a:r>
              <a:rPr lang="en-US" sz="1200" i="1" dirty="0" err="1"/>
              <a:t>toTransferencia</a:t>
            </a:r>
            <a:r>
              <a:rPr lang="en-US" sz="1200" i="1" dirty="0"/>
              <a:t>" view-name="</a:t>
            </a:r>
            <a:r>
              <a:rPr lang="en-US" sz="1200" i="1" dirty="0" err="1"/>
              <a:t>transferencia</a:t>
            </a:r>
            <a:r>
              <a:rPr lang="en-US" sz="1200" i="1" dirty="0"/>
              <a:t>"/&gt;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929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483518"/>
            <a:ext cx="5548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Pasar a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páginas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quedan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.html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web.xml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cambiar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página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inicio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20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EEFDF3-4693-4406-BC5B-4056094854D8}"/>
              </a:ext>
            </a:extLst>
          </p:cNvPr>
          <p:cNvSpPr/>
          <p:nvPr/>
        </p:nvSpPr>
        <p:spPr>
          <a:xfrm>
            <a:off x="611560" y="987574"/>
            <a:ext cx="74888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mvcConfig.xml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navegaciones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estáticas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donde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encontrar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carpeta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ES" sz="1200" b="1" dirty="0"/>
              <a:t>&lt;</a:t>
            </a:r>
            <a:r>
              <a:rPr lang="es-ES" sz="1200" b="1" dirty="0" err="1"/>
              <a:t>mvc:resources</a:t>
            </a:r>
            <a:r>
              <a:rPr lang="es-ES" sz="1200" b="1" dirty="0"/>
              <a:t> </a:t>
            </a:r>
            <a:r>
              <a:rPr lang="es-ES" sz="1200" b="1" dirty="0" err="1"/>
              <a:t>location</a:t>
            </a:r>
            <a:r>
              <a:rPr lang="es-ES" sz="1200" b="1" dirty="0"/>
              <a:t>=</a:t>
            </a:r>
            <a:r>
              <a:rPr lang="es-ES" sz="1200" b="1" i="1" dirty="0"/>
              <a:t>"/</a:t>
            </a:r>
            <a:r>
              <a:rPr lang="es-ES" sz="1200" b="1" i="1" dirty="0" err="1"/>
              <a:t>asset</a:t>
            </a:r>
            <a:r>
              <a:rPr lang="es-ES" sz="1200" b="1" i="1" dirty="0"/>
              <a:t>/" </a:t>
            </a:r>
            <a:r>
              <a:rPr lang="es-ES" sz="1200" b="1" i="1" dirty="0" err="1"/>
              <a:t>mapping</a:t>
            </a:r>
            <a:r>
              <a:rPr lang="es-ES" sz="1200" b="1" i="1" dirty="0"/>
              <a:t>="/</a:t>
            </a:r>
            <a:r>
              <a:rPr lang="es-ES" sz="1200" b="1" i="1" dirty="0" err="1"/>
              <a:t>asset</a:t>
            </a:r>
            <a:r>
              <a:rPr lang="es-ES" sz="1200" b="1" i="1" dirty="0"/>
              <a:t>/**"&gt;&lt;/</a:t>
            </a:r>
            <a:r>
              <a:rPr lang="es-ES" sz="1200" b="1" i="1" dirty="0" err="1"/>
              <a:t>mvc:resources</a:t>
            </a:r>
            <a:r>
              <a:rPr lang="es-ES" sz="1200" b="1" i="1" dirty="0"/>
              <a:t>&gt;</a:t>
            </a:r>
          </a:p>
          <a:p>
            <a:endParaRPr lang="es-ES" sz="1400" b="1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9A392C1B-CB75-4070-AFA3-DBEF3854678E}"/>
              </a:ext>
            </a:extLst>
          </p:cNvPr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Páginas con archivos en carpeta </a:t>
            </a:r>
            <a:r>
              <a:rPr lang="es-ES" sz="28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asset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08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 MVC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843558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Hasta ahora Spring en el modelo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 MVC para simplificar la creación del controlador y la vista.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Beneficio sobretodo en el controlador. </a:t>
            </a:r>
            <a:r>
              <a:rPr lang="es-ES" b="1" dirty="0">
                <a:sym typeface="Wingdings" panose="05000000000000000000" pitchFamily="2" charset="2"/>
              </a:rPr>
              <a:t>Ya no se usarán los </a:t>
            </a:r>
            <a:r>
              <a:rPr lang="es-ES" b="1" dirty="0" err="1">
                <a:sym typeface="Wingdings" panose="05000000000000000000" pitchFamily="2" charset="2"/>
              </a:rPr>
              <a:t>servlets</a:t>
            </a:r>
            <a:endParaRPr lang="es-ES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Módulo Spring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mvc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77280" y="723676"/>
            <a:ext cx="82271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Antes se componía del Front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los controladores de acción (que llaman a las vistas)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/>
              <a:t>Dispatcher</a:t>
            </a:r>
            <a:r>
              <a:rPr lang="es-ES" b="1" dirty="0"/>
              <a:t> </a:t>
            </a:r>
            <a:r>
              <a:rPr lang="es-ES" b="1" dirty="0" err="1"/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Spring hace el Front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segundo archivo de configuración </a:t>
            </a:r>
            <a:r>
              <a:rPr lang="es-ES" b="1" dirty="0">
                <a:sym typeface="Wingdings" panose="05000000000000000000" pitchFamily="2" charset="2"/>
              </a:rPr>
              <a:t>mvcConfig.xml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(para no poner tanta configuración en el springConfig.xml)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Clases normales java POJ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sustituyen a las controladores de acción (no habrá que hacer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inits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con anotaciones. Ya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se pondrá la devolución, se vuelve al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dispatcher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con la cadena del resultado del método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Si fuera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redireccionamiento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se sigue haciendo 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responser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habitual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controlador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8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Ej_05_banco_springMVC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1" y="84355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Importar el 04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setUp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librería </a:t>
            </a:r>
            <a:r>
              <a:rPr lang="es-ES" b="1" dirty="0" err="1"/>
              <a:t>spring</a:t>
            </a:r>
            <a:r>
              <a:rPr lang="es-ES" b="1" dirty="0"/>
              <a:t> MVC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&lt;!-- https://mvnrepository.com/artifact/org.springframework/spring-webmvc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spring-</a:t>
            </a:r>
            <a:r>
              <a:rPr lang="es-ES" sz="1200" b="1" dirty="0" err="1">
                <a:solidFill>
                  <a:srgbClr val="FF0000"/>
                </a:solidFill>
              </a:rPr>
              <a:t>web</a:t>
            </a:r>
            <a:r>
              <a:rPr lang="es-ES" sz="1200" b="1" dirty="0" err="1"/>
              <a:t>mvc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&gt;5.1.8.RELEASE&lt;/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Como ya están hechos muchos pasos, pasamos a web.xml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95486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Creación del controlador: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1º se configura: registrar en web.xml el controlador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/>
              <a:t>Comentar el </a:t>
            </a:r>
            <a:r>
              <a:rPr lang="es-ES" b="1" dirty="0" err="1"/>
              <a:t>listener</a:t>
            </a:r>
            <a:r>
              <a:rPr lang="es-ES" b="1" dirty="0"/>
              <a:t> o quitarlo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. Ya no hace falta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ya </a:t>
            </a:r>
            <a:r>
              <a:rPr lang="es-ES" b="1" dirty="0"/>
              <a:t>lo hace el </a:t>
            </a:r>
            <a:r>
              <a:rPr lang="es-ES" b="1" dirty="0" err="1"/>
              <a:t>dispatcher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y poner donde está el archivo de configuración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springConfig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/>
              <a:t>/WEB-INF/springConfig.xml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Registrar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que se iniciará con la app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&lt;!-- Registrar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que crea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--&gt; </a:t>
            </a:r>
          </a:p>
          <a:p>
            <a:pPr lvl="3"/>
            <a:r>
              <a:rPr lang="es-ES" sz="1200" dirty="0"/>
              <a:t>  &lt;</a:t>
            </a:r>
            <a:r>
              <a:rPr lang="es-ES" sz="1200" dirty="0" err="1"/>
              <a:t>servlet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  &lt;</a:t>
            </a:r>
            <a:r>
              <a:rPr lang="es-ES" sz="1200" dirty="0" err="1"/>
              <a:t>servlet-name</a:t>
            </a:r>
            <a:r>
              <a:rPr lang="es-ES" sz="1200" dirty="0"/>
              <a:t>&gt;</a:t>
            </a:r>
            <a:r>
              <a:rPr lang="es-ES" sz="1200" dirty="0" err="1"/>
              <a:t>dispatcher</a:t>
            </a:r>
            <a:r>
              <a:rPr lang="es-ES" sz="1200" dirty="0"/>
              <a:t>&lt;/</a:t>
            </a:r>
            <a:r>
              <a:rPr lang="es-ES" sz="1200" dirty="0" err="1"/>
              <a:t>servlet-name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  &lt;</a:t>
            </a:r>
            <a:r>
              <a:rPr lang="es-ES" sz="1200" dirty="0" err="1"/>
              <a:t>servlet-class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b="1" dirty="0" err="1"/>
              <a:t>.web.servlet.DispatcherServlet</a:t>
            </a:r>
            <a:r>
              <a:rPr lang="es-ES" sz="1200" dirty="0"/>
              <a:t>&lt;/</a:t>
            </a:r>
            <a:r>
              <a:rPr lang="es-ES" sz="1200" dirty="0" err="1"/>
              <a:t>servlet-class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 &lt;!-- localización del archivo de configuración del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4"/>
            <a:r>
              <a:rPr lang="es-ES" sz="1200" dirty="0"/>
              <a:t>  &lt;</a:t>
            </a:r>
            <a:r>
              <a:rPr lang="es-ES" sz="1200" dirty="0" err="1"/>
              <a:t>init-param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  &lt;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  <a:r>
              <a:rPr lang="es-ES" sz="1200" dirty="0" err="1"/>
              <a:t>contextConfigLocation</a:t>
            </a:r>
            <a:r>
              <a:rPr lang="es-ES" sz="1200" dirty="0"/>
              <a:t>&lt;/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</a:p>
          <a:p>
            <a:pPr lvl="5"/>
            <a:r>
              <a:rPr lang="es-ES" sz="1200" dirty="0"/>
              <a:t>  &lt;</a:t>
            </a:r>
            <a:r>
              <a:rPr lang="es-ES" sz="1200" dirty="0" err="1"/>
              <a:t>param-value</a:t>
            </a:r>
            <a:r>
              <a:rPr lang="es-ES" sz="1200" b="1" dirty="0"/>
              <a:t>&gt;/WEB-INF/mvcConfig.xml,</a:t>
            </a:r>
            <a:r>
              <a:rPr lang="es-ES" sz="1200" dirty="0"/>
              <a:t>/</a:t>
            </a:r>
            <a:r>
              <a:rPr lang="es-ES" sz="1200" b="1" dirty="0"/>
              <a:t>WEB-INF/springConfig.xml</a:t>
            </a:r>
            <a:r>
              <a:rPr lang="es-ES" sz="1200" dirty="0"/>
              <a:t>&lt;/</a:t>
            </a:r>
            <a:r>
              <a:rPr lang="es-ES" sz="1200" dirty="0" err="1"/>
              <a:t>param-value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  &lt;/</a:t>
            </a:r>
            <a:r>
              <a:rPr lang="es-ES" sz="1200" dirty="0" err="1"/>
              <a:t>init-param</a:t>
            </a:r>
            <a:r>
              <a:rPr lang="es-ES" sz="1200" dirty="0"/>
              <a:t>&gt;</a:t>
            </a:r>
          </a:p>
          <a:p>
            <a:pPr lvl="3"/>
            <a:r>
              <a:rPr lang="es-ES" sz="1200" dirty="0"/>
              <a:t>  &lt;/</a:t>
            </a:r>
            <a:r>
              <a:rPr lang="es-ES" sz="1200" dirty="0" err="1"/>
              <a:t>servlet</a:t>
            </a:r>
            <a:r>
              <a:rPr lang="es-E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70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555526"/>
            <a:ext cx="77768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Añadir la dirección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dirty="0"/>
              <a:t> </a:t>
            </a:r>
          </a:p>
          <a:p>
            <a:endParaRPr lang="es-ES" dirty="0"/>
          </a:p>
          <a:p>
            <a:pPr lvl="2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Dirección del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2"/>
            <a:r>
              <a:rPr lang="es-ES" sz="1400" dirty="0"/>
              <a:t>  &lt;</a:t>
            </a:r>
            <a:r>
              <a:rPr lang="es-ES" sz="1400" dirty="0" err="1"/>
              <a:t>servlet-mapping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  &lt;</a:t>
            </a:r>
            <a:r>
              <a:rPr lang="es-ES" sz="1400" dirty="0" err="1"/>
              <a:t>servlet-name</a:t>
            </a:r>
            <a:r>
              <a:rPr lang="es-ES" sz="1400" dirty="0"/>
              <a:t>&gt;</a:t>
            </a:r>
            <a:r>
              <a:rPr lang="es-ES" sz="1400" dirty="0" err="1"/>
              <a:t>dispatcher</a:t>
            </a:r>
            <a:r>
              <a:rPr lang="es-ES" sz="1400" dirty="0"/>
              <a:t>&lt;/</a:t>
            </a:r>
            <a:r>
              <a:rPr lang="es-ES" sz="1400" dirty="0" err="1"/>
              <a:t>servlet-name</a:t>
            </a:r>
            <a:r>
              <a:rPr lang="es-ES" sz="1400" dirty="0"/>
              <a:t>&gt;</a:t>
            </a:r>
          </a:p>
          <a:p>
            <a:pPr lvl="3"/>
            <a:r>
              <a:rPr lang="es-ES" sz="1400" dirty="0"/>
              <a:t> 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todas las direcciones con la / irán al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. 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dispatcher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cogerá lo que haya después de la barra para decidir donde enviar --&gt;</a:t>
            </a:r>
          </a:p>
          <a:p>
            <a:pPr lvl="3"/>
            <a:r>
              <a:rPr lang="es-ES" sz="1400" dirty="0"/>
              <a:t>  &lt;</a:t>
            </a:r>
            <a:r>
              <a:rPr lang="es-ES" sz="1400" dirty="0" err="1"/>
              <a:t>url-pattern</a:t>
            </a:r>
            <a:r>
              <a:rPr lang="es-ES" sz="1400" dirty="0"/>
              <a:t>&gt;</a:t>
            </a:r>
            <a:r>
              <a:rPr lang="es-ES" sz="1400" b="1" dirty="0">
                <a:solidFill>
                  <a:srgbClr val="FF0000"/>
                </a:solidFill>
              </a:rPr>
              <a:t>/</a:t>
            </a:r>
            <a:r>
              <a:rPr lang="es-ES" sz="1400" dirty="0"/>
              <a:t>&lt;/</a:t>
            </a:r>
            <a:r>
              <a:rPr lang="es-ES" sz="1400" dirty="0" err="1"/>
              <a:t>url-pattern</a:t>
            </a:r>
            <a:r>
              <a:rPr lang="es-ES" sz="1400" dirty="0"/>
              <a:t>&gt;</a:t>
            </a:r>
          </a:p>
          <a:p>
            <a:pPr lvl="2"/>
            <a:r>
              <a:rPr lang="es-ES" sz="1400" dirty="0"/>
              <a:t>  &lt;/</a:t>
            </a:r>
            <a:r>
              <a:rPr lang="es-ES" sz="1400" dirty="0" err="1"/>
              <a:t>servlet-mapping</a:t>
            </a:r>
            <a:r>
              <a:rPr lang="es-ES" sz="1400" dirty="0"/>
              <a:t>&gt;</a:t>
            </a:r>
          </a:p>
          <a:p>
            <a:pPr lvl="1"/>
            <a:endParaRPr lang="es-E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Hay un plugin (parche) para hacer esto en Spring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tool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suit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546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55552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 el archivo 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springSpring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Configuration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carpeta WEB-INF y nombre </a:t>
            </a:r>
            <a:r>
              <a:rPr lang="es-ES" b="1" dirty="0">
                <a:sym typeface="Wingdings" panose="05000000000000000000" pitchFamily="2" charset="2"/>
              </a:rPr>
              <a:t>mvcConfig.xml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escoger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Namespace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mvc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mvcConfig.xml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 la creación de los controladores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Reglas de navegación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33950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 la creación de los controladores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para poder usar anotaciones dentro del área de los controladores --&gt;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hace lo mismo que 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annotation:config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3"/>
            <a:r>
              <a:rPr lang="es-ES" sz="1400" b="1" dirty="0"/>
              <a:t>&lt;</a:t>
            </a:r>
            <a:r>
              <a:rPr lang="es-ES" sz="1400" b="1" dirty="0" err="1"/>
              <a:t>mvc:annotation-driven</a:t>
            </a:r>
            <a:r>
              <a:rPr lang="es-ES" sz="1400" b="1" dirty="0"/>
              <a:t>/&gt;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&lt;!-- que instancie todas las clases que estén en el paquete: --&gt;</a:t>
            </a:r>
          </a:p>
          <a:p>
            <a:pPr lvl="3"/>
            <a:r>
              <a:rPr lang="es-ES" sz="1400" b="1" dirty="0"/>
              <a:t>&lt;</a:t>
            </a:r>
            <a:r>
              <a:rPr lang="es-ES" sz="1400" b="1" dirty="0" err="1"/>
              <a:t>context:component-scan</a:t>
            </a:r>
            <a:r>
              <a:rPr lang="es-ES" sz="1400" b="1" dirty="0"/>
              <a:t> base-</a:t>
            </a:r>
            <a:r>
              <a:rPr lang="es-ES" sz="1400" b="1" dirty="0" err="1"/>
              <a:t>package</a:t>
            </a:r>
            <a:r>
              <a:rPr lang="es-ES" sz="1400" b="1" dirty="0"/>
              <a:t>=</a:t>
            </a:r>
            <a:r>
              <a:rPr lang="es-ES" sz="1400" b="1" i="1" dirty="0"/>
              <a:t>"controlador"&gt;&lt;/</a:t>
            </a:r>
            <a:r>
              <a:rPr lang="es-ES" sz="1400" b="1" i="1" dirty="0" err="1"/>
              <a:t>context:component-scan</a:t>
            </a:r>
            <a:r>
              <a:rPr lang="es-ES" sz="1400" b="1" i="1" dirty="0"/>
              <a:t>&gt;</a:t>
            </a:r>
          </a:p>
          <a:p>
            <a:pPr lvl="3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34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267493"/>
            <a:ext cx="7496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u="sng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Controladores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controller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ExtraerAction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ahora tiene que ser una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claseborrarlo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crearlo como clase normal: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ExtraerAction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Hay que decirle a Spring q esto es un controlador de acción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@</a:t>
            </a:r>
            <a:r>
              <a:rPr lang="es-ES" b="1" dirty="0" err="1">
                <a:sym typeface="Wingdings" panose="05000000000000000000" pitchFamily="2" charset="2"/>
              </a:rPr>
              <a:t>Controller</a:t>
            </a:r>
            <a:r>
              <a:rPr lang="es-ES" b="1" dirty="0">
                <a:sym typeface="Wingdings" panose="05000000000000000000" pitchFamily="2" charset="2"/>
              </a:rPr>
              <a:t>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importa: </a:t>
            </a:r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org.springframework.stereotype.Controller</a:t>
            </a:r>
            <a:r>
              <a:rPr lang="es-ES" sz="1400" dirty="0"/>
              <a:t>;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Inyectar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DaoCuentas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Autowired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/>
              <a:t>No hay que poner </a:t>
            </a:r>
            <a:r>
              <a:rPr lang="es-ES" b="1" dirty="0" err="1"/>
              <a:t>init</a:t>
            </a:r>
            <a:r>
              <a:rPr lang="es-ES" b="1" dirty="0"/>
              <a:t> </a:t>
            </a:r>
            <a:r>
              <a:rPr lang="es-ES" b="1" dirty="0" err="1"/>
              <a:t>pq</a:t>
            </a:r>
            <a:r>
              <a:rPr lang="es-ES" b="1" dirty="0"/>
              <a:t> es una clase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Programar los métodos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indicar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que se asocia a la petición de este método</a:t>
            </a:r>
          </a:p>
          <a:p>
            <a:r>
              <a:rPr lang="es-ES" dirty="0"/>
              <a:t>			</a:t>
            </a:r>
            <a:r>
              <a:rPr lang="es-ES" sz="1400" b="1" dirty="0"/>
              <a:t>@</a:t>
            </a:r>
            <a:r>
              <a:rPr lang="es-ES" sz="1400" b="1" dirty="0" err="1"/>
              <a:t>PostMapping</a:t>
            </a:r>
            <a:r>
              <a:rPr lang="es-ES" sz="1400" dirty="0"/>
              <a:t>(</a:t>
            </a:r>
            <a:r>
              <a:rPr lang="es-ES" sz="1400" dirty="0" err="1"/>
              <a:t>value</a:t>
            </a:r>
            <a:r>
              <a:rPr lang="es-ES" sz="1400" dirty="0"/>
              <a:t>="</a:t>
            </a:r>
            <a:r>
              <a:rPr lang="es-ES" sz="1400" dirty="0" err="1"/>
              <a:t>doExtraer</a:t>
            </a:r>
            <a:r>
              <a:rPr lang="es-ES" sz="1400" dirty="0"/>
              <a:t>")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15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8595</TotalTime>
  <Words>1092</Words>
  <Application>Microsoft Office PowerPoint</Application>
  <PresentationFormat>Presentación en pantalla (16:9)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Spring MVC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179</cp:revision>
  <dcterms:created xsi:type="dcterms:W3CDTF">2016-05-07T10:27:15Z</dcterms:created>
  <dcterms:modified xsi:type="dcterms:W3CDTF">2019-07-13T19:04:22Z</dcterms:modified>
</cp:coreProperties>
</file>