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72" r:id="rId5"/>
    <p:sldId id="264" r:id="rId6"/>
    <p:sldId id="265" r:id="rId7"/>
    <p:sldId id="266" r:id="rId8"/>
    <p:sldId id="267" r:id="rId9"/>
    <p:sldId id="273" r:id="rId10"/>
    <p:sldId id="268" r:id="rId11"/>
    <p:sldId id="269" r:id="rId12"/>
    <p:sldId id="271" r:id="rId13"/>
    <p:sldId id="270"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4408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8036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26243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5404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19998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87287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7870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5463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2105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06690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10/07/2019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5899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10/07/2019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5404386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406640" cy="1472184"/>
          </a:xfrm>
        </p:spPr>
        <p:txBody>
          <a:bodyPr>
            <a:noAutofit/>
          </a:bodyPr>
          <a:lstStyle/>
          <a:p>
            <a:pPr algn="ctr"/>
            <a:r>
              <a:rPr lang="es-ES" sz="4800" b="1" u="sng" dirty="0"/>
              <a:t>Consultas JPA</a:t>
            </a:r>
            <a:br>
              <a:rPr lang="es-ES" sz="4800" b="1" u="sng" dirty="0"/>
            </a:br>
            <a:r>
              <a:rPr lang="es-ES" sz="4800" b="1" u="sng" dirty="0" err="1"/>
              <a:t>JPQuery</a:t>
            </a:r>
            <a:endParaRPr lang="es-ES" sz="48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39552" y="404664"/>
            <a:ext cx="8136904" cy="7048083"/>
          </a:xfrm>
          <a:prstGeom prst="rect">
            <a:avLst/>
          </a:prstGeom>
        </p:spPr>
        <p:txBody>
          <a:bodyPr wrap="square">
            <a:spAutoFit/>
          </a:bodyPr>
          <a:lstStyle/>
          <a:p>
            <a:pPr marL="742950" lvl="1" indent="-285750">
              <a:buFont typeface="Wingdings" panose="05000000000000000000" pitchFamily="2" charset="2"/>
              <a:buChar char="Ø"/>
            </a:pPr>
            <a:r>
              <a:rPr lang="es-ES" b="1" dirty="0" err="1">
                <a:solidFill>
                  <a:schemeClr val="accent1">
                    <a:lumMod val="75000"/>
                  </a:schemeClr>
                </a:solidFill>
              </a:rPr>
              <a:t>Customize</a:t>
            </a:r>
            <a:r>
              <a:rPr lang="es-ES" b="1" dirty="0">
                <a:solidFill>
                  <a:schemeClr val="accent1">
                    <a:lumMod val="75000"/>
                  </a:schemeClr>
                </a:solidFill>
              </a:rPr>
              <a:t> individual </a:t>
            </a:r>
            <a:r>
              <a:rPr lang="es-ES" b="1" dirty="0" err="1">
                <a:solidFill>
                  <a:schemeClr val="accent1">
                    <a:lumMod val="75000"/>
                  </a:schemeClr>
                </a:solidFill>
              </a:rPr>
              <a:t>entities</a:t>
            </a:r>
            <a:r>
              <a:rPr lang="es-ES" b="1" dirty="0">
                <a:solidFill>
                  <a:schemeClr val="accent1">
                    <a:lumMod val="75000"/>
                  </a:schemeClr>
                </a:solidFill>
              </a:rPr>
              <a:t>: ir una tabla a una con lo de las id</a:t>
            </a:r>
          </a:p>
          <a:p>
            <a:pPr marL="1200150" lvl="2"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Identity</a:t>
            </a:r>
            <a:r>
              <a:rPr lang="es-ES" b="1" dirty="0">
                <a:solidFill>
                  <a:schemeClr val="accent1">
                    <a:lumMod val="75000"/>
                  </a:schemeClr>
                </a:solidFill>
                <a:sym typeface="Wingdings" panose="05000000000000000000" pitchFamily="2" charset="2"/>
              </a:rPr>
              <a:t> si es autogenerado</a:t>
            </a:r>
          </a:p>
          <a:p>
            <a:pPr marL="1200150" lvl="2" indent="-285750">
              <a:buFont typeface="Wingdings" panose="05000000000000000000" pitchFamily="2" charset="2"/>
              <a:buChar char="Ø"/>
            </a:pPr>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Añadir los constructores con parámetros  en todas las entidades</a:t>
            </a:r>
          </a:p>
          <a:p>
            <a:pPr lvl="1"/>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Crear </a:t>
            </a:r>
            <a:r>
              <a:rPr lang="es-ES" b="1" dirty="0" err="1">
                <a:solidFill>
                  <a:schemeClr val="accent1">
                    <a:lumMod val="75000"/>
                  </a:schemeClr>
                </a:solidFill>
                <a:sym typeface="Wingdings" panose="05000000000000000000" pitchFamily="2" charset="2"/>
              </a:rPr>
              <a:t>EnityManager</a:t>
            </a:r>
            <a:r>
              <a:rPr lang="es-ES" b="1" dirty="0">
                <a:solidFill>
                  <a:schemeClr val="accent1">
                    <a:lumMod val="75000"/>
                  </a:schemeClr>
                </a:solidFill>
                <a:sym typeface="Wingdings" panose="05000000000000000000" pitchFamily="2" charset="2"/>
              </a:rPr>
              <a:t> en todos </a:t>
            </a:r>
          </a:p>
          <a:p>
            <a:pPr lvl="3"/>
            <a:r>
              <a:rPr lang="es-ES" sz="1400" dirty="0" err="1"/>
              <a:t>EntityManager</a:t>
            </a:r>
            <a:r>
              <a:rPr lang="es-ES" sz="1400" dirty="0"/>
              <a:t> em;</a:t>
            </a:r>
          </a:p>
          <a:p>
            <a:pPr lvl="3"/>
            <a:r>
              <a:rPr lang="es-ES" sz="1400" b="1" dirty="0">
                <a:solidFill>
                  <a:schemeClr val="accent1">
                    <a:lumMod val="75000"/>
                  </a:schemeClr>
                </a:solidFill>
              </a:rPr>
              <a:t>//crear </a:t>
            </a:r>
            <a:r>
              <a:rPr lang="es-ES" sz="1400" b="1" dirty="0" err="1">
                <a:solidFill>
                  <a:schemeClr val="accent1">
                    <a:lumMod val="75000"/>
                  </a:schemeClr>
                </a:solidFill>
              </a:rPr>
              <a:t>EntityManager</a:t>
            </a:r>
            <a:r>
              <a:rPr lang="es-ES" sz="1400" b="1" dirty="0">
                <a:solidFill>
                  <a:schemeClr val="accent1">
                    <a:lumMod val="75000"/>
                  </a:schemeClr>
                </a:solidFill>
              </a:rPr>
              <a:t> en el constructor</a:t>
            </a:r>
          </a:p>
          <a:p>
            <a:pPr lvl="3"/>
            <a:r>
              <a:rPr lang="es-ES" sz="1400" dirty="0" err="1"/>
              <a:t>public</a:t>
            </a:r>
            <a:r>
              <a:rPr lang="es-ES" sz="1400" dirty="0"/>
              <a:t> </a:t>
            </a:r>
            <a:r>
              <a:rPr lang="es-ES" sz="1400" dirty="0" err="1"/>
              <a:t>DaoVentas</a:t>
            </a:r>
            <a:r>
              <a:rPr lang="es-ES" sz="1400" dirty="0"/>
              <a:t>() {</a:t>
            </a:r>
          </a:p>
          <a:p>
            <a:pPr lvl="4"/>
            <a:r>
              <a:rPr lang="es-ES" sz="1400" dirty="0" err="1"/>
              <a:t>EntityManagerFactory</a:t>
            </a:r>
            <a:r>
              <a:rPr lang="es-ES" sz="1400" dirty="0"/>
              <a:t> </a:t>
            </a:r>
            <a:r>
              <a:rPr lang="es-ES" sz="1400" dirty="0" err="1"/>
              <a:t>factory</a:t>
            </a:r>
            <a:r>
              <a:rPr lang="es-ES" sz="1400" dirty="0"/>
              <a:t>=</a:t>
            </a:r>
            <a:r>
              <a:rPr lang="es-ES" sz="1400" dirty="0" err="1"/>
              <a:t>Persistence.</a:t>
            </a:r>
            <a:r>
              <a:rPr lang="es-ES" sz="1400" i="1" dirty="0" err="1"/>
              <a:t>createEntityManagerFactory</a:t>
            </a:r>
            <a:r>
              <a:rPr lang="es-ES" sz="1400" i="1" dirty="0"/>
              <a:t>("</a:t>
            </a:r>
            <a:r>
              <a:rPr lang="es-ES" sz="1400" i="1" dirty="0" err="1"/>
              <a:t>libreriaPU</a:t>
            </a:r>
            <a:r>
              <a:rPr lang="es-ES" sz="1400" i="1" dirty="0"/>
              <a:t>");</a:t>
            </a:r>
          </a:p>
          <a:p>
            <a:pPr lvl="4"/>
            <a:r>
              <a:rPr lang="es-ES" sz="1400" dirty="0"/>
              <a:t>em=</a:t>
            </a:r>
            <a:r>
              <a:rPr lang="es-ES" sz="1400" dirty="0" err="1"/>
              <a:t>factory.createEntityManager</a:t>
            </a:r>
            <a:r>
              <a:rPr lang="es-ES" sz="1400" dirty="0"/>
              <a:t>();</a:t>
            </a:r>
          </a:p>
          <a:p>
            <a:pPr lvl="4"/>
            <a:r>
              <a:rPr lang="es-ES" sz="1400" dirty="0"/>
              <a:t>}</a:t>
            </a:r>
            <a:endParaRPr lang="es-ES" b="1" dirty="0">
              <a:solidFill>
                <a:schemeClr val="accent1">
                  <a:lumMod val="75000"/>
                </a:schemeClr>
              </a:solidFill>
              <a:sym typeface="Wingdings" panose="05000000000000000000" pitchFamily="2" charset="2"/>
            </a:endParaRPr>
          </a:p>
          <a:p>
            <a:pPr marL="742950" lvl="1"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a </a:t>
            </a:r>
            <a:r>
              <a:rPr lang="es-ES" b="1" dirty="0" err="1">
                <a:solidFill>
                  <a:schemeClr val="accent1">
                    <a:lumMod val="75000"/>
                  </a:schemeClr>
                </a:solidFill>
                <a:sym typeface="Wingdings" panose="05000000000000000000" pitchFamily="2" charset="2"/>
              </a:rPr>
              <a:t>dao</a:t>
            </a:r>
            <a:r>
              <a:rPr lang="es-ES" b="1" dirty="0">
                <a:solidFill>
                  <a:schemeClr val="accent1">
                    <a:lumMod val="75000"/>
                  </a:schemeClr>
                </a:solidFill>
                <a:sym typeface="Wingdings" panose="05000000000000000000" pitchFamily="2" charset="2"/>
              </a:rPr>
              <a:t> borrar JDBC y sustituir por JPA y cambiar los tipos de devolución a </a:t>
            </a:r>
            <a:r>
              <a:rPr lang="es-ES" b="1" dirty="0" err="1">
                <a:solidFill>
                  <a:schemeClr val="accent1">
                    <a:lumMod val="75000"/>
                  </a:schemeClr>
                </a:solidFill>
                <a:sym typeface="Wingdings" panose="05000000000000000000" pitchFamily="2" charset="2"/>
              </a:rPr>
              <a:t>List</a:t>
            </a:r>
            <a:endParaRPr lang="es-ES" b="1" dirty="0">
              <a:solidFill>
                <a:schemeClr val="accent1">
                  <a:lumMod val="75000"/>
                </a:schemeClr>
              </a:solidFill>
              <a:sym typeface="Wingdings" panose="05000000000000000000" pitchFamily="2" charset="2"/>
            </a:endParaRPr>
          </a:p>
          <a:p>
            <a:pPr lvl="2"/>
            <a:r>
              <a:rPr lang="en-US" sz="1400" dirty="0"/>
              <a:t>public </a:t>
            </a:r>
            <a:r>
              <a:rPr lang="en-US" sz="1400" dirty="0" err="1"/>
              <a:t>boolean</a:t>
            </a:r>
            <a:r>
              <a:rPr lang="en-US" sz="1400" dirty="0"/>
              <a:t> </a:t>
            </a:r>
            <a:r>
              <a:rPr lang="en-US" sz="1400" dirty="0" err="1"/>
              <a:t>autenticar</a:t>
            </a:r>
            <a:r>
              <a:rPr lang="en-US" sz="1400" dirty="0"/>
              <a:t>(String user, String pass) {</a:t>
            </a:r>
          </a:p>
          <a:p>
            <a:pPr lvl="3"/>
            <a:r>
              <a:rPr lang="es-ES" sz="1400" dirty="0" err="1"/>
              <a:t>boolean</a:t>
            </a:r>
            <a:r>
              <a:rPr lang="es-ES" sz="1400" dirty="0"/>
              <a:t> resultado=false;</a:t>
            </a:r>
          </a:p>
          <a:p>
            <a:pPr lvl="3"/>
            <a:r>
              <a:rPr lang="es-ES" sz="1400" dirty="0">
                <a:solidFill>
                  <a:schemeClr val="tx2"/>
                </a:solidFill>
              </a:rPr>
              <a:t>//No hace falta meterlo en </a:t>
            </a:r>
            <a:r>
              <a:rPr lang="es-ES" sz="1400" dirty="0" err="1">
                <a:solidFill>
                  <a:schemeClr val="tx2"/>
                </a:solidFill>
              </a:rPr>
              <a:t>trasacción</a:t>
            </a:r>
            <a:r>
              <a:rPr lang="es-ES" sz="1400" dirty="0">
                <a:solidFill>
                  <a:schemeClr val="tx2"/>
                </a:solidFill>
              </a:rPr>
              <a:t> </a:t>
            </a:r>
            <a:r>
              <a:rPr lang="es-ES" sz="1400" dirty="0" err="1">
                <a:solidFill>
                  <a:schemeClr val="tx2"/>
                </a:solidFill>
              </a:rPr>
              <a:t>pq</a:t>
            </a:r>
            <a:r>
              <a:rPr lang="es-ES" sz="1400" dirty="0">
                <a:solidFill>
                  <a:schemeClr val="tx2"/>
                </a:solidFill>
              </a:rPr>
              <a:t> no se modifican datos, no riesgo de q se quede a medias</a:t>
            </a:r>
          </a:p>
          <a:p>
            <a:pPr lvl="3"/>
            <a:r>
              <a:rPr lang="es-ES" sz="1400" dirty="0">
                <a:solidFill>
                  <a:schemeClr val="tx2"/>
                </a:solidFill>
              </a:rPr>
              <a:t>//</a:t>
            </a:r>
            <a:r>
              <a:rPr lang="es-ES" sz="1400" b="1" dirty="0">
                <a:solidFill>
                  <a:schemeClr val="tx2"/>
                </a:solidFill>
              </a:rPr>
              <a:t>acceder a propiedades de la entidad </a:t>
            </a:r>
            <a:r>
              <a:rPr lang="es-ES" sz="1400" dirty="0">
                <a:solidFill>
                  <a:schemeClr val="tx2"/>
                </a:solidFill>
              </a:rPr>
              <a:t>(usuario) Cliente</a:t>
            </a:r>
          </a:p>
          <a:p>
            <a:pPr lvl="3"/>
            <a:r>
              <a:rPr lang="en-US" sz="1400" dirty="0"/>
              <a:t>String </a:t>
            </a:r>
            <a:r>
              <a:rPr lang="en-US" sz="1400" dirty="0" err="1"/>
              <a:t>jpql</a:t>
            </a:r>
            <a:r>
              <a:rPr lang="en-US" sz="1400" dirty="0"/>
              <a:t>="Select c From </a:t>
            </a:r>
            <a:r>
              <a:rPr lang="en-US" sz="1400" dirty="0" err="1"/>
              <a:t>Cliente</a:t>
            </a:r>
            <a:r>
              <a:rPr lang="en-US" sz="1400" dirty="0"/>
              <a:t> Where </a:t>
            </a:r>
            <a:r>
              <a:rPr lang="en-US" sz="1400" dirty="0" err="1"/>
              <a:t>c.usuario</a:t>
            </a:r>
            <a:r>
              <a:rPr lang="en-US" sz="1400" b="1" dirty="0"/>
              <a:t>=?1</a:t>
            </a:r>
            <a:r>
              <a:rPr lang="en-US" sz="1400" dirty="0"/>
              <a:t> and </a:t>
            </a:r>
            <a:r>
              <a:rPr lang="en-US" sz="1400" dirty="0" err="1"/>
              <a:t>c.password</a:t>
            </a:r>
            <a:r>
              <a:rPr lang="en-US" sz="1400" dirty="0"/>
              <a:t>=?2";</a:t>
            </a:r>
          </a:p>
          <a:p>
            <a:pPr lvl="3"/>
            <a:r>
              <a:rPr lang="es-ES" sz="1400" dirty="0" err="1"/>
              <a:t>Query</a:t>
            </a:r>
            <a:r>
              <a:rPr lang="es-ES" sz="1400" dirty="0"/>
              <a:t> </a:t>
            </a:r>
            <a:r>
              <a:rPr lang="es-ES" sz="1400" dirty="0" err="1"/>
              <a:t>qr</a:t>
            </a:r>
            <a:r>
              <a:rPr lang="es-ES" sz="1400" dirty="0"/>
              <a:t>=</a:t>
            </a:r>
            <a:r>
              <a:rPr lang="es-ES" sz="1400" dirty="0" err="1"/>
              <a:t>em.createQuery</a:t>
            </a:r>
            <a:r>
              <a:rPr lang="es-ES" sz="1400" dirty="0"/>
              <a:t>(</a:t>
            </a:r>
            <a:r>
              <a:rPr lang="es-ES" sz="1400" dirty="0" err="1"/>
              <a:t>jpql</a:t>
            </a:r>
            <a:r>
              <a:rPr lang="es-ES" sz="1400" dirty="0"/>
              <a:t>);</a:t>
            </a:r>
          </a:p>
          <a:p>
            <a:pPr lvl="3"/>
            <a:r>
              <a:rPr lang="es-ES" sz="1400" dirty="0" err="1"/>
              <a:t>qr.setParameter</a:t>
            </a:r>
            <a:r>
              <a:rPr lang="es-ES" sz="1400" dirty="0"/>
              <a:t>(1, </a:t>
            </a:r>
            <a:r>
              <a:rPr lang="es-ES" sz="1400" dirty="0" err="1"/>
              <a:t>user</a:t>
            </a:r>
            <a:r>
              <a:rPr lang="es-ES" sz="1400" dirty="0"/>
              <a:t>);</a:t>
            </a:r>
          </a:p>
          <a:p>
            <a:pPr lvl="3"/>
            <a:r>
              <a:rPr lang="es-ES" sz="1400" dirty="0" err="1"/>
              <a:t>qr.setParameter</a:t>
            </a:r>
            <a:r>
              <a:rPr lang="es-ES" sz="1400" dirty="0"/>
              <a:t>(2, </a:t>
            </a:r>
            <a:r>
              <a:rPr lang="es-ES" sz="1400" dirty="0" err="1"/>
              <a:t>pass</a:t>
            </a:r>
            <a:r>
              <a:rPr lang="es-ES" sz="1400" dirty="0"/>
              <a:t>);</a:t>
            </a:r>
          </a:p>
          <a:p>
            <a:pPr lvl="3"/>
            <a:r>
              <a:rPr lang="es-ES" sz="1400" dirty="0">
                <a:solidFill>
                  <a:schemeClr val="tx2"/>
                </a:solidFill>
              </a:rPr>
              <a:t>//si la lista tiene tamaño distinto de 0, es que se ha encontrado coincidencia</a:t>
            </a:r>
          </a:p>
          <a:p>
            <a:pPr lvl="3"/>
            <a:r>
              <a:rPr lang="en-US" sz="1400" dirty="0"/>
              <a:t>if(</a:t>
            </a:r>
            <a:r>
              <a:rPr lang="en-US" sz="1400" b="1" dirty="0" err="1"/>
              <a:t>qr.getResultList</a:t>
            </a:r>
            <a:r>
              <a:rPr lang="en-US" sz="1400" b="1" dirty="0"/>
              <a:t>().size()&gt;0</a:t>
            </a:r>
            <a:r>
              <a:rPr lang="en-US" sz="1400" dirty="0"/>
              <a:t>){</a:t>
            </a:r>
          </a:p>
          <a:p>
            <a:pPr lvl="3"/>
            <a:r>
              <a:rPr lang="es-ES" sz="1400" dirty="0"/>
              <a:t>	resultado=true;</a:t>
            </a:r>
          </a:p>
          <a:p>
            <a:pPr lvl="3"/>
            <a:r>
              <a:rPr lang="es-ES" sz="1400" dirty="0"/>
              <a:t>}</a:t>
            </a:r>
          </a:p>
          <a:p>
            <a:pPr lvl="3"/>
            <a:r>
              <a:rPr lang="es-ES" sz="1400" dirty="0" err="1"/>
              <a:t>return</a:t>
            </a:r>
            <a:r>
              <a:rPr lang="es-ES" sz="1400" dirty="0"/>
              <a:t> resultado;</a:t>
            </a:r>
          </a:p>
          <a:p>
            <a:pPr lvl="2"/>
            <a:r>
              <a:rPr lang="es-ES" sz="1400" dirty="0"/>
              <a:t>}</a:t>
            </a:r>
            <a:endParaRPr lang="es-ES" dirty="0"/>
          </a:p>
        </p:txBody>
      </p:sp>
    </p:spTree>
    <p:extLst>
      <p:ext uri="{BB962C8B-B14F-4D97-AF65-F5344CB8AC3E}">
        <p14:creationId xmlns:p14="http://schemas.microsoft.com/office/powerpoint/2010/main" val="242627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F2C9F5D2-81DD-4C7F-8094-DA52D520926C}"/>
              </a:ext>
            </a:extLst>
          </p:cNvPr>
          <p:cNvSpPr/>
          <p:nvPr/>
        </p:nvSpPr>
        <p:spPr>
          <a:xfrm>
            <a:off x="863588" y="188640"/>
            <a:ext cx="7416824" cy="7294305"/>
          </a:xfrm>
          <a:prstGeom prst="rect">
            <a:avLst/>
          </a:prstGeom>
        </p:spPr>
        <p:txBody>
          <a:bodyPr wrap="square">
            <a:spAutoFit/>
          </a:bodyPr>
          <a:lstStyle/>
          <a:p>
            <a:r>
              <a:rPr lang="es-ES" sz="2000" dirty="0"/>
              <a:t>	</a:t>
            </a:r>
            <a:r>
              <a:rPr lang="es-ES" sz="1400" dirty="0" err="1"/>
              <a:t>public</a:t>
            </a:r>
            <a:r>
              <a:rPr lang="es-ES" sz="1400" dirty="0"/>
              <a:t> </a:t>
            </a:r>
            <a:r>
              <a:rPr lang="es-ES" sz="1400" dirty="0" err="1"/>
              <a:t>void</a:t>
            </a:r>
            <a:r>
              <a:rPr lang="es-ES" sz="1400" dirty="0"/>
              <a:t> registrar</a:t>
            </a:r>
            <a:r>
              <a:rPr lang="es-ES" sz="1400" b="1" dirty="0"/>
              <a:t>(Cliente c) </a:t>
            </a:r>
            <a:r>
              <a:rPr lang="es-ES" sz="1400" dirty="0"/>
              <a:t>{</a:t>
            </a:r>
          </a:p>
          <a:p>
            <a:r>
              <a:rPr lang="es-ES" sz="1400" dirty="0"/>
              <a:t>		</a:t>
            </a:r>
            <a:r>
              <a:rPr lang="es-ES" sz="1400" dirty="0">
                <a:solidFill>
                  <a:schemeClr val="tx2"/>
                </a:solidFill>
              </a:rPr>
              <a:t>//no hay que crear objeto cliente </a:t>
            </a:r>
            <a:r>
              <a:rPr lang="es-ES" sz="1400" dirty="0" err="1">
                <a:solidFill>
                  <a:schemeClr val="tx2"/>
                </a:solidFill>
              </a:rPr>
              <a:t>pq</a:t>
            </a:r>
            <a:r>
              <a:rPr lang="es-ES" sz="1400" dirty="0">
                <a:solidFill>
                  <a:schemeClr val="tx2"/>
                </a:solidFill>
              </a:rPr>
              <a:t> ya lo pasa como </a:t>
            </a:r>
            <a:r>
              <a:rPr lang="es-ES" sz="1400" dirty="0" err="1">
                <a:solidFill>
                  <a:schemeClr val="tx2"/>
                </a:solidFill>
              </a:rPr>
              <a:t>paramétro</a:t>
            </a:r>
            <a:endParaRPr lang="es-ES" sz="1400" dirty="0">
              <a:solidFill>
                <a:schemeClr val="tx2"/>
              </a:solidFill>
            </a:endParaRPr>
          </a:p>
          <a:p>
            <a:r>
              <a:rPr lang="es-ES" sz="1400" dirty="0">
                <a:solidFill>
                  <a:schemeClr val="tx2"/>
                </a:solidFill>
              </a:rPr>
              <a:t>		//sí en transacción </a:t>
            </a:r>
            <a:r>
              <a:rPr lang="es-ES" sz="1400" dirty="0" err="1">
                <a:solidFill>
                  <a:schemeClr val="tx2"/>
                </a:solidFill>
              </a:rPr>
              <a:t>pq</a:t>
            </a:r>
            <a:r>
              <a:rPr lang="es-ES" sz="1400" dirty="0">
                <a:solidFill>
                  <a:schemeClr val="tx2"/>
                </a:solidFill>
              </a:rPr>
              <a:t> es una acción sobre la BD</a:t>
            </a:r>
          </a:p>
          <a:p>
            <a:r>
              <a:rPr lang="es-ES" sz="1400" dirty="0"/>
              <a:t>		</a:t>
            </a:r>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r>
              <a:rPr lang="es-ES" sz="1400" dirty="0"/>
              <a:t>		</a:t>
            </a:r>
            <a:r>
              <a:rPr lang="es-ES" sz="1400" dirty="0" err="1"/>
              <a:t>tx.begin</a:t>
            </a:r>
            <a:r>
              <a:rPr lang="es-ES" sz="1400" dirty="0"/>
              <a:t>();</a:t>
            </a:r>
          </a:p>
          <a:p>
            <a:r>
              <a:rPr lang="es-ES" sz="1400" dirty="0"/>
              <a:t>		</a:t>
            </a:r>
            <a:r>
              <a:rPr lang="es-ES" sz="1400" b="1" dirty="0" err="1"/>
              <a:t>em.persist</a:t>
            </a:r>
            <a:r>
              <a:rPr lang="es-ES" sz="1400" b="1" dirty="0"/>
              <a:t>(c);</a:t>
            </a:r>
          </a:p>
          <a:p>
            <a:r>
              <a:rPr lang="es-ES" sz="1400" dirty="0"/>
              <a:t>		</a:t>
            </a:r>
            <a:r>
              <a:rPr lang="es-ES" sz="1400" dirty="0" err="1"/>
              <a:t>tx.commit</a:t>
            </a:r>
            <a:r>
              <a:rPr lang="es-ES" sz="1400" dirty="0"/>
              <a:t>();          	</a:t>
            </a:r>
          </a:p>
          <a:p>
            <a:r>
              <a:rPr lang="es-ES" sz="1400" dirty="0"/>
              <a:t>	}</a:t>
            </a:r>
          </a:p>
          <a:p>
            <a:r>
              <a:rPr lang="es-ES" sz="1400" dirty="0"/>
              <a:t>	</a:t>
            </a:r>
            <a:r>
              <a:rPr lang="es-ES" sz="1400" dirty="0" err="1"/>
              <a:t>public</a:t>
            </a:r>
            <a:r>
              <a:rPr lang="es-ES" sz="1400" dirty="0"/>
              <a:t> </a:t>
            </a:r>
            <a:r>
              <a:rPr lang="es-ES" sz="1400" dirty="0" err="1"/>
              <a:t>void</a:t>
            </a:r>
            <a:r>
              <a:rPr lang="es-ES" sz="1400" dirty="0"/>
              <a:t> registrar(</a:t>
            </a:r>
            <a:r>
              <a:rPr lang="es-ES" sz="1400" dirty="0" err="1"/>
              <a:t>String</a:t>
            </a:r>
            <a:r>
              <a:rPr lang="es-ES" sz="1400" dirty="0"/>
              <a:t> usuario, </a:t>
            </a:r>
            <a:r>
              <a:rPr lang="es-ES" sz="1400" dirty="0" err="1"/>
              <a:t>String</a:t>
            </a:r>
            <a:r>
              <a:rPr lang="es-ES" sz="1400" dirty="0"/>
              <a:t> </a:t>
            </a:r>
            <a:r>
              <a:rPr lang="es-ES" sz="1400" dirty="0" err="1"/>
              <a:t>password</a:t>
            </a:r>
            <a:r>
              <a:rPr lang="es-ES" sz="1400" dirty="0"/>
              <a:t>, </a:t>
            </a:r>
            <a:r>
              <a:rPr lang="es-ES" sz="1400" dirty="0" err="1"/>
              <a:t>String</a:t>
            </a:r>
            <a:r>
              <a:rPr lang="es-ES" sz="1400" dirty="0"/>
              <a:t> email, </a:t>
            </a:r>
            <a:r>
              <a:rPr lang="es-ES" sz="1400" dirty="0" err="1"/>
              <a:t>int</a:t>
            </a:r>
            <a:r>
              <a:rPr lang="es-ES" sz="1400" dirty="0"/>
              <a:t> </a:t>
            </a:r>
            <a:r>
              <a:rPr lang="es-ES" sz="1400" dirty="0" err="1"/>
              <a:t>telefono</a:t>
            </a:r>
            <a:r>
              <a:rPr lang="es-ES" sz="1400" dirty="0"/>
              <a:t>) {</a:t>
            </a:r>
          </a:p>
          <a:p>
            <a:pPr lvl="3"/>
            <a:r>
              <a:rPr lang="es-ES" sz="1400" b="1" dirty="0">
                <a:solidFill>
                  <a:schemeClr val="tx2"/>
                </a:solidFill>
              </a:rPr>
              <a:t>//crear objeto cliente</a:t>
            </a:r>
          </a:p>
          <a:p>
            <a:pPr lvl="3"/>
            <a:r>
              <a:rPr lang="es-ES" sz="1400" dirty="0">
                <a:solidFill>
                  <a:schemeClr val="tx2"/>
                </a:solidFill>
              </a:rPr>
              <a:t>//otra opción: hacer un constructor sin </a:t>
            </a:r>
            <a:r>
              <a:rPr lang="es-ES" sz="1400" dirty="0" err="1">
                <a:solidFill>
                  <a:schemeClr val="tx2"/>
                </a:solidFill>
              </a:rPr>
              <a:t>idCliente</a:t>
            </a:r>
            <a:r>
              <a:rPr lang="es-ES" sz="1400" dirty="0">
                <a:solidFill>
                  <a:schemeClr val="tx2"/>
                </a:solidFill>
              </a:rPr>
              <a:t> para no tener que poner 0</a:t>
            </a:r>
          </a:p>
          <a:p>
            <a:pPr lvl="3"/>
            <a:r>
              <a:rPr lang="es-ES" sz="1400" dirty="0"/>
              <a:t>Cliente cliente=new Cliente(</a:t>
            </a:r>
            <a:r>
              <a:rPr lang="es-ES" sz="1400" b="1" dirty="0"/>
              <a:t>0</a:t>
            </a:r>
            <a:r>
              <a:rPr lang="es-ES" sz="1400" dirty="0"/>
              <a:t>, email, </a:t>
            </a:r>
            <a:r>
              <a:rPr lang="es-ES" sz="1400" dirty="0" err="1"/>
              <a:t>password</a:t>
            </a:r>
            <a:r>
              <a:rPr lang="es-ES" sz="1400" dirty="0"/>
              <a:t>, </a:t>
            </a:r>
            <a:r>
              <a:rPr lang="es-ES" sz="1400" dirty="0" err="1"/>
              <a:t>telefono</a:t>
            </a:r>
            <a:r>
              <a:rPr lang="es-ES" sz="1400" dirty="0"/>
              <a:t>, usuario );</a:t>
            </a:r>
          </a:p>
          <a:p>
            <a:pPr lvl="3"/>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pPr lvl="3"/>
            <a:r>
              <a:rPr lang="es-ES" sz="1400" dirty="0" err="1"/>
              <a:t>tx.begin</a:t>
            </a:r>
            <a:r>
              <a:rPr lang="es-ES" sz="1400" dirty="0"/>
              <a:t>();</a:t>
            </a:r>
          </a:p>
          <a:p>
            <a:pPr lvl="3"/>
            <a:r>
              <a:rPr lang="es-ES" sz="1400" dirty="0" err="1"/>
              <a:t>em.persist</a:t>
            </a:r>
            <a:r>
              <a:rPr lang="es-ES" sz="1400" dirty="0"/>
              <a:t>(cliente);</a:t>
            </a:r>
          </a:p>
          <a:p>
            <a:pPr lvl="3"/>
            <a:r>
              <a:rPr lang="es-ES" sz="1400" dirty="0" err="1"/>
              <a:t>tx.commit</a:t>
            </a:r>
            <a:r>
              <a:rPr lang="es-ES" sz="1400" dirty="0"/>
              <a:t>();     </a:t>
            </a:r>
          </a:p>
          <a:p>
            <a:pPr lvl="2"/>
            <a:r>
              <a:rPr lang="es-ES" sz="1400" dirty="0"/>
              <a:t>}</a:t>
            </a:r>
          </a:p>
          <a:p>
            <a:pPr lvl="2"/>
            <a:endParaRPr lang="es-ES" sz="1400" dirty="0"/>
          </a:p>
          <a:p>
            <a:pPr lvl="2"/>
            <a:r>
              <a:rPr lang="es-ES" sz="1400" dirty="0" err="1"/>
              <a:t>public</a:t>
            </a:r>
            <a:r>
              <a:rPr lang="es-ES" sz="1400" dirty="0"/>
              <a:t> Libro </a:t>
            </a:r>
            <a:r>
              <a:rPr lang="es-ES" sz="1400" dirty="0" err="1"/>
              <a:t>obtenerLibro</a:t>
            </a:r>
            <a:r>
              <a:rPr lang="es-ES" sz="1400" dirty="0"/>
              <a:t>(</a:t>
            </a:r>
            <a:r>
              <a:rPr lang="es-ES" sz="1400" dirty="0" err="1"/>
              <a:t>int</a:t>
            </a:r>
            <a:r>
              <a:rPr lang="es-ES" sz="1400" dirty="0"/>
              <a:t> </a:t>
            </a:r>
            <a:r>
              <a:rPr lang="es-ES" sz="1400" dirty="0" err="1"/>
              <a:t>isbn</a:t>
            </a:r>
            <a:r>
              <a:rPr lang="es-ES" sz="1400" dirty="0"/>
              <a:t>) {</a:t>
            </a:r>
          </a:p>
          <a:p>
            <a:pPr lvl="3"/>
            <a:r>
              <a:rPr lang="es-ES" sz="1400" dirty="0"/>
              <a:t>    Libro res=</a:t>
            </a:r>
            <a:r>
              <a:rPr lang="es-ES" sz="1400" dirty="0" err="1"/>
              <a:t>null</a:t>
            </a:r>
            <a:r>
              <a:rPr lang="es-ES" sz="1400" dirty="0"/>
              <a:t>;</a:t>
            </a:r>
          </a:p>
          <a:p>
            <a:pPr lvl="3"/>
            <a:r>
              <a:rPr lang="en-US" sz="1400" dirty="0"/>
              <a:t>String </a:t>
            </a:r>
            <a:r>
              <a:rPr lang="en-US" sz="1400" dirty="0" err="1"/>
              <a:t>jpql</a:t>
            </a:r>
            <a:r>
              <a:rPr lang="en-US" sz="1400" dirty="0"/>
              <a:t>="Select * from </a:t>
            </a:r>
            <a:r>
              <a:rPr lang="en-US" sz="1400" dirty="0" err="1"/>
              <a:t>Libro</a:t>
            </a:r>
            <a:r>
              <a:rPr lang="en-US" sz="1400" dirty="0"/>
              <a:t> l Where </a:t>
            </a:r>
            <a:r>
              <a:rPr lang="en-US" sz="1400" dirty="0" err="1"/>
              <a:t>l.isbn</a:t>
            </a:r>
            <a:r>
              <a:rPr lang="en-US" sz="1400" dirty="0"/>
              <a:t>=?1";</a:t>
            </a:r>
          </a:p>
          <a:p>
            <a:pPr lvl="3"/>
            <a:r>
              <a:rPr lang="es-ES" sz="1400" dirty="0" err="1"/>
              <a:t>Query</a:t>
            </a:r>
            <a:r>
              <a:rPr lang="es-ES" sz="1400" dirty="0"/>
              <a:t> </a:t>
            </a:r>
            <a:r>
              <a:rPr lang="es-ES" sz="1400" dirty="0" err="1"/>
              <a:t>qr</a:t>
            </a:r>
            <a:r>
              <a:rPr lang="es-ES" sz="1400" dirty="0"/>
              <a:t>=</a:t>
            </a:r>
            <a:r>
              <a:rPr lang="es-ES" sz="1400" dirty="0" err="1"/>
              <a:t>em.createQuery</a:t>
            </a:r>
            <a:r>
              <a:rPr lang="es-ES" sz="1400" dirty="0"/>
              <a:t>(</a:t>
            </a:r>
            <a:r>
              <a:rPr lang="es-ES" sz="1400" dirty="0" err="1"/>
              <a:t>jpql</a:t>
            </a:r>
            <a:r>
              <a:rPr lang="es-ES" sz="1400" dirty="0"/>
              <a:t>);</a:t>
            </a:r>
          </a:p>
          <a:p>
            <a:pPr lvl="3"/>
            <a:r>
              <a:rPr lang="es-ES" sz="1400" dirty="0" err="1"/>
              <a:t>qr.setParameter</a:t>
            </a:r>
            <a:r>
              <a:rPr lang="es-ES" sz="1400" dirty="0"/>
              <a:t>(1, </a:t>
            </a:r>
            <a:r>
              <a:rPr lang="es-ES" sz="1400" dirty="0" err="1"/>
              <a:t>isbn</a:t>
            </a:r>
            <a:r>
              <a:rPr lang="es-ES" sz="1400" dirty="0"/>
              <a:t>);</a:t>
            </a:r>
          </a:p>
          <a:p>
            <a:pPr lvl="3"/>
            <a:r>
              <a:rPr lang="es-ES" sz="1400" dirty="0"/>
              <a:t>//si usamos que coge solo un valor, capturar el error</a:t>
            </a:r>
          </a:p>
          <a:p>
            <a:pPr lvl="3"/>
            <a:r>
              <a:rPr lang="es-ES" sz="1400" dirty="0"/>
              <a:t>try {</a:t>
            </a:r>
          </a:p>
          <a:p>
            <a:pPr lvl="3"/>
            <a:r>
              <a:rPr lang="es-ES" sz="1400" dirty="0"/>
              <a:t>	res=(Libro)</a:t>
            </a:r>
            <a:r>
              <a:rPr lang="es-ES" sz="1400" dirty="0" err="1"/>
              <a:t>qr.getSingleResult</a:t>
            </a:r>
            <a:r>
              <a:rPr lang="es-ES" sz="1400" dirty="0"/>
              <a:t>();</a:t>
            </a:r>
          </a:p>
          <a:p>
            <a:pPr lvl="3"/>
            <a:r>
              <a:rPr lang="es-ES" sz="1400" dirty="0"/>
              <a:t>}catch(</a:t>
            </a:r>
            <a:r>
              <a:rPr lang="es-ES" sz="1400" dirty="0" err="1"/>
              <a:t>NoResultException</a:t>
            </a:r>
            <a:r>
              <a:rPr lang="es-ES" sz="1400" dirty="0"/>
              <a:t> ex){</a:t>
            </a:r>
          </a:p>
          <a:p>
            <a:pPr lvl="3"/>
            <a:r>
              <a:rPr lang="es-ES" sz="1400" dirty="0"/>
              <a:t>	</a:t>
            </a:r>
            <a:r>
              <a:rPr lang="es-ES" sz="1400" dirty="0">
                <a:solidFill>
                  <a:schemeClr val="accent1">
                    <a:lumMod val="75000"/>
                  </a:schemeClr>
                </a:solidFill>
              </a:rPr>
              <a:t>//imprimir la traza del error en la consola del servidor</a:t>
            </a:r>
          </a:p>
          <a:p>
            <a:pPr lvl="3"/>
            <a:r>
              <a:rPr lang="es-ES" sz="1400" dirty="0" err="1"/>
              <a:t>ex.printStackTrace</a:t>
            </a:r>
            <a:r>
              <a:rPr lang="es-ES" sz="1400" dirty="0"/>
              <a:t>();</a:t>
            </a:r>
          </a:p>
          <a:p>
            <a:pPr lvl="2"/>
            <a:r>
              <a:rPr lang="es-ES" sz="1400" dirty="0"/>
              <a:t>}</a:t>
            </a:r>
          </a:p>
          <a:p>
            <a:pPr lvl="2"/>
            <a:r>
              <a:rPr lang="es-ES" sz="1400" dirty="0" err="1"/>
              <a:t>return</a:t>
            </a:r>
            <a:r>
              <a:rPr lang="es-ES" sz="1400" dirty="0"/>
              <a:t> (Libro)</a:t>
            </a:r>
            <a:r>
              <a:rPr lang="es-ES" sz="1400" dirty="0" err="1"/>
              <a:t>qr.</a:t>
            </a:r>
            <a:r>
              <a:rPr lang="es-ES" sz="1400" b="1" dirty="0" err="1"/>
              <a:t>getSingleResult</a:t>
            </a:r>
            <a:r>
              <a:rPr lang="es-ES" sz="1400" b="1" dirty="0"/>
              <a:t>();</a:t>
            </a:r>
          </a:p>
          <a:p>
            <a:pPr lvl="2"/>
            <a:r>
              <a:rPr lang="es-ES" sz="1400" dirty="0">
                <a:solidFill>
                  <a:schemeClr val="accent1">
                    <a:lumMod val="75000"/>
                  </a:schemeClr>
                </a:solidFill>
              </a:rPr>
              <a:t>//si se recuperar la lista para no querer capturar el </a:t>
            </a:r>
            <a:r>
              <a:rPr lang="es-ES" sz="1400" dirty="0" err="1">
                <a:solidFill>
                  <a:schemeClr val="accent1">
                    <a:lumMod val="75000"/>
                  </a:schemeClr>
                </a:solidFill>
              </a:rPr>
              <a:t>errror</a:t>
            </a:r>
            <a:endParaRPr lang="es-ES" sz="1400" dirty="0">
              <a:solidFill>
                <a:schemeClr val="accent1">
                  <a:lumMod val="75000"/>
                </a:schemeClr>
              </a:solidFill>
            </a:endParaRPr>
          </a:p>
          <a:p>
            <a:pPr lvl="2"/>
            <a:r>
              <a:rPr lang="es-ES" sz="1400" dirty="0"/>
              <a:t>       //</a:t>
            </a:r>
            <a:r>
              <a:rPr lang="es-ES" sz="1400" dirty="0" err="1"/>
              <a:t>return</a:t>
            </a:r>
            <a:r>
              <a:rPr lang="es-ES" sz="1400" dirty="0"/>
              <a:t> ((</a:t>
            </a:r>
            <a:r>
              <a:rPr lang="es-ES" sz="1400" dirty="0" err="1"/>
              <a:t>List</a:t>
            </a:r>
            <a:r>
              <a:rPr lang="es-ES" sz="1400" dirty="0"/>
              <a:t>&lt;Libro&gt;)</a:t>
            </a:r>
            <a:r>
              <a:rPr lang="es-ES" sz="1400" dirty="0" err="1"/>
              <a:t>qr.getResultList</a:t>
            </a:r>
            <a:r>
              <a:rPr lang="es-ES" sz="1400" dirty="0"/>
              <a:t>()).</a:t>
            </a:r>
            <a:r>
              <a:rPr lang="es-ES" sz="1400" dirty="0" err="1"/>
              <a:t>get</a:t>
            </a:r>
            <a:r>
              <a:rPr lang="es-ES" sz="1400" dirty="0"/>
              <a:t>(0); </a:t>
            </a:r>
          </a:p>
        </p:txBody>
      </p:sp>
    </p:spTree>
    <p:extLst>
      <p:ext uri="{BB962C8B-B14F-4D97-AF65-F5344CB8AC3E}">
        <p14:creationId xmlns:p14="http://schemas.microsoft.com/office/powerpoint/2010/main" val="33930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548680"/>
            <a:ext cx="7920880" cy="2893100"/>
          </a:xfrm>
          <a:prstGeom prst="rect">
            <a:avLst/>
          </a:prstGeom>
        </p:spPr>
        <p:txBody>
          <a:bodyPr wrap="square">
            <a:spAutoFit/>
          </a:bodyPr>
          <a:lstStyle/>
          <a:p>
            <a:pPr lvl="2"/>
            <a:r>
              <a:rPr lang="es-ES" sz="1400" dirty="0" err="1"/>
              <a:t>public</a:t>
            </a:r>
            <a:r>
              <a:rPr lang="es-ES" sz="1400" dirty="0"/>
              <a:t> </a:t>
            </a:r>
            <a:r>
              <a:rPr lang="es-ES" sz="1400" dirty="0" err="1"/>
              <a:t>void</a:t>
            </a:r>
            <a:r>
              <a:rPr lang="es-ES" sz="1400" dirty="0"/>
              <a:t> </a:t>
            </a:r>
            <a:r>
              <a:rPr lang="es-ES" sz="1400" dirty="0" err="1"/>
              <a:t>registrarCompra</a:t>
            </a:r>
            <a:r>
              <a:rPr lang="es-ES" sz="1400" dirty="0"/>
              <a:t>(</a:t>
            </a:r>
            <a:r>
              <a:rPr lang="es-ES" sz="1400" dirty="0" err="1"/>
              <a:t>List</a:t>
            </a:r>
            <a:r>
              <a:rPr lang="es-ES" sz="1400" dirty="0"/>
              <a:t>&lt;Libro&gt; libros, </a:t>
            </a:r>
            <a:r>
              <a:rPr lang="es-ES" sz="1400" dirty="0" err="1"/>
              <a:t>int</a:t>
            </a:r>
            <a:r>
              <a:rPr lang="es-ES" sz="1400" dirty="0"/>
              <a:t> </a:t>
            </a:r>
            <a:r>
              <a:rPr lang="es-ES" sz="1400" dirty="0" err="1"/>
              <a:t>dni</a:t>
            </a:r>
            <a:r>
              <a:rPr lang="es-ES" sz="1400" dirty="0"/>
              <a:t> ) {</a:t>
            </a:r>
          </a:p>
          <a:p>
            <a:pPr lvl="3"/>
            <a:r>
              <a:rPr lang="es-ES" sz="1400" b="1" dirty="0">
                <a:solidFill>
                  <a:schemeClr val="accent1">
                    <a:lumMod val="75000"/>
                  </a:schemeClr>
                </a:solidFill>
              </a:rPr>
              <a:t>//se pone todo dentro de la transacción </a:t>
            </a:r>
            <a:r>
              <a:rPr lang="es-ES" sz="1400" b="1" dirty="0" err="1">
                <a:solidFill>
                  <a:schemeClr val="accent1">
                    <a:lumMod val="75000"/>
                  </a:schemeClr>
                </a:solidFill>
              </a:rPr>
              <a:t>pq</a:t>
            </a:r>
            <a:r>
              <a:rPr lang="es-ES" sz="1400" b="1" dirty="0">
                <a:solidFill>
                  <a:schemeClr val="accent1">
                    <a:lumMod val="75000"/>
                  </a:schemeClr>
                </a:solidFill>
              </a:rPr>
              <a:t> se quiere deshacer todo si se queda a medias</a:t>
            </a:r>
          </a:p>
          <a:p>
            <a:pPr lvl="2"/>
            <a:r>
              <a:rPr lang="es-ES" sz="1400" dirty="0" err="1"/>
              <a:t>EntityTransaction</a:t>
            </a:r>
            <a:r>
              <a:rPr lang="es-ES" sz="1400" dirty="0"/>
              <a:t> </a:t>
            </a:r>
            <a:r>
              <a:rPr lang="es-ES" sz="1400" dirty="0" err="1"/>
              <a:t>tx</a:t>
            </a:r>
            <a:r>
              <a:rPr lang="es-ES" sz="1400" dirty="0"/>
              <a:t>=</a:t>
            </a:r>
            <a:r>
              <a:rPr lang="es-ES" sz="1400" dirty="0" err="1"/>
              <a:t>em.getTransaction</a:t>
            </a:r>
            <a:r>
              <a:rPr lang="es-ES" sz="1400" dirty="0"/>
              <a:t>();</a:t>
            </a:r>
          </a:p>
          <a:p>
            <a:pPr lvl="2"/>
            <a:r>
              <a:rPr lang="es-ES" sz="1400" dirty="0" err="1"/>
              <a:t>tx.begin</a:t>
            </a:r>
            <a:r>
              <a:rPr lang="es-ES" sz="1400" dirty="0"/>
              <a:t>();</a:t>
            </a:r>
          </a:p>
          <a:p>
            <a:pPr lvl="2"/>
            <a:r>
              <a:rPr lang="es-ES" sz="1400" b="1" dirty="0">
                <a:solidFill>
                  <a:schemeClr val="accent1">
                    <a:lumMod val="75000"/>
                  </a:schemeClr>
                </a:solidFill>
              </a:rPr>
              <a:t>//ya no se pone </a:t>
            </a:r>
            <a:r>
              <a:rPr lang="es-ES" sz="1400" b="1" dirty="0" err="1">
                <a:solidFill>
                  <a:schemeClr val="accent1">
                    <a:lumMod val="75000"/>
                  </a:schemeClr>
                </a:solidFill>
              </a:rPr>
              <a:t>sql.Date</a:t>
            </a:r>
            <a:r>
              <a:rPr lang="es-ES" sz="1400" b="1" dirty="0">
                <a:solidFill>
                  <a:schemeClr val="accent1">
                    <a:lumMod val="75000"/>
                  </a:schemeClr>
                </a:solidFill>
              </a:rPr>
              <a:t> </a:t>
            </a:r>
            <a:r>
              <a:rPr lang="es-ES" sz="1400" b="1" dirty="0" err="1">
                <a:solidFill>
                  <a:schemeClr val="accent1">
                    <a:lumMod val="75000"/>
                  </a:schemeClr>
                </a:solidFill>
              </a:rPr>
              <a:t>pq</a:t>
            </a:r>
            <a:r>
              <a:rPr lang="es-ES" sz="1400" b="1" dirty="0">
                <a:solidFill>
                  <a:schemeClr val="accent1">
                    <a:lumMod val="75000"/>
                  </a:schemeClr>
                </a:solidFill>
              </a:rPr>
              <a:t> no se trabaja contra la BD!!!!!!</a:t>
            </a:r>
          </a:p>
          <a:p>
            <a:pPr lvl="2"/>
            <a:r>
              <a:rPr lang="es-ES" sz="1400" dirty="0" err="1"/>
              <a:t>from</a:t>
            </a:r>
            <a:r>
              <a:rPr lang="es-ES" sz="1400" dirty="0"/>
              <a:t> (Libro </a:t>
            </a:r>
            <a:r>
              <a:rPr lang="es-ES" sz="1400" dirty="0" err="1"/>
              <a:t>lb:libros</a:t>
            </a:r>
            <a:r>
              <a:rPr lang="es-ES" sz="1400" dirty="0"/>
              <a:t>){</a:t>
            </a:r>
          </a:p>
          <a:p>
            <a:pPr lvl="2"/>
            <a:r>
              <a:rPr lang="es-ES" sz="1400" dirty="0"/>
              <a:t>	Venta venta=new Venta(0,new </a:t>
            </a:r>
            <a:r>
              <a:rPr lang="es-ES" sz="1400" dirty="0" err="1"/>
              <a:t>java.util.Date</a:t>
            </a:r>
            <a:r>
              <a:rPr lang="es-ES" sz="1400" dirty="0"/>
              <a:t>(), </a:t>
            </a:r>
            <a:r>
              <a:rPr lang="es-ES" sz="1400" dirty="0" err="1"/>
              <a:t>dni</a:t>
            </a:r>
            <a:r>
              <a:rPr lang="es-ES" sz="1400" dirty="0"/>
              <a:t>, </a:t>
            </a:r>
            <a:r>
              <a:rPr lang="es-ES" sz="1400" dirty="0" err="1"/>
              <a:t>lb.getIsbn</a:t>
            </a:r>
            <a:r>
              <a:rPr lang="es-ES" sz="1400" dirty="0"/>
              <a:t>() );</a:t>
            </a:r>
          </a:p>
          <a:p>
            <a:pPr lvl="2"/>
            <a:r>
              <a:rPr lang="es-ES" sz="1400" dirty="0"/>
              <a:t>	</a:t>
            </a:r>
            <a:r>
              <a:rPr lang="es-ES" sz="1400" dirty="0" err="1"/>
              <a:t>em.persist</a:t>
            </a:r>
            <a:r>
              <a:rPr lang="es-ES" sz="1400" dirty="0"/>
              <a:t>(venta);</a:t>
            </a:r>
          </a:p>
          <a:p>
            <a:pPr lvl="2"/>
            <a:r>
              <a:rPr lang="es-ES" sz="1400" dirty="0"/>
              <a:t>}</a:t>
            </a:r>
          </a:p>
          <a:p>
            <a:pPr lvl="2"/>
            <a:r>
              <a:rPr lang="es-ES" sz="1400" dirty="0"/>
              <a:t>	</a:t>
            </a:r>
            <a:r>
              <a:rPr lang="es-ES" sz="1400" dirty="0">
                <a:solidFill>
                  <a:schemeClr val="accent1">
                    <a:lumMod val="75000"/>
                  </a:schemeClr>
                </a:solidFill>
              </a:rPr>
              <a:t>//acción sobre la BD sí se pone en transacción</a:t>
            </a:r>
          </a:p>
          <a:p>
            <a:pPr lvl="2"/>
            <a:r>
              <a:rPr lang="es-ES" sz="1400" dirty="0"/>
              <a:t>	</a:t>
            </a:r>
            <a:r>
              <a:rPr lang="es-ES" sz="1400" dirty="0" err="1"/>
              <a:t>tx.commit</a:t>
            </a:r>
            <a:r>
              <a:rPr lang="es-ES" sz="1400" dirty="0"/>
              <a:t>();     </a:t>
            </a:r>
          </a:p>
          <a:p>
            <a:pPr lvl="2"/>
            <a:r>
              <a:rPr lang="es-ES" sz="1400" dirty="0"/>
              <a:t>}</a:t>
            </a:r>
          </a:p>
        </p:txBody>
      </p:sp>
    </p:spTree>
    <p:extLst>
      <p:ext uri="{BB962C8B-B14F-4D97-AF65-F5344CB8AC3E}">
        <p14:creationId xmlns:p14="http://schemas.microsoft.com/office/powerpoint/2010/main" val="296385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32806F8C-BAEB-4C1E-8166-76CD6C443BD6}"/>
              </a:ext>
            </a:extLst>
          </p:cNvPr>
          <p:cNvSpPr/>
          <p:nvPr/>
        </p:nvSpPr>
        <p:spPr>
          <a:xfrm>
            <a:off x="539553" y="692696"/>
            <a:ext cx="7992888" cy="2123658"/>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En los controladores cambiar para que importe las entidades</a:t>
            </a:r>
          </a:p>
          <a:p>
            <a:pPr marL="285750" indent="-285750">
              <a:buFont typeface="Wingdings" panose="05000000000000000000" pitchFamily="2" charset="2"/>
              <a:buChar char="Ø"/>
            </a:pPr>
            <a:r>
              <a:rPr lang="es-ES" b="1" dirty="0">
                <a:solidFill>
                  <a:schemeClr val="accent1">
                    <a:lumMod val="75000"/>
                  </a:schemeClr>
                </a:solidFill>
              </a:rPr>
              <a:t>En los </a:t>
            </a:r>
            <a:r>
              <a:rPr lang="es-ES" b="1" dirty="0" err="1">
                <a:solidFill>
                  <a:schemeClr val="accent1">
                    <a:lumMod val="75000"/>
                  </a:schemeClr>
                </a:solidFill>
              </a:rPr>
              <a:t>jsp</a:t>
            </a:r>
            <a:r>
              <a:rPr lang="es-ES" b="1" dirty="0">
                <a:solidFill>
                  <a:schemeClr val="accent1">
                    <a:lumMod val="75000"/>
                  </a:schemeClr>
                </a:solidFill>
              </a:rPr>
              <a:t>: modificar que lo que se obtiene son </a:t>
            </a:r>
            <a:r>
              <a:rPr lang="es-ES" b="1" dirty="0" err="1">
                <a:solidFill>
                  <a:schemeClr val="accent1">
                    <a:lumMod val="75000"/>
                  </a:schemeClr>
                </a:solidFill>
              </a:rPr>
              <a:t>List</a:t>
            </a:r>
            <a:r>
              <a:rPr lang="es-ES" b="1" dirty="0">
                <a:solidFill>
                  <a:schemeClr val="accent1">
                    <a:lumMod val="75000"/>
                  </a:schemeClr>
                </a:solidFill>
              </a:rPr>
              <a:t> y en las cabeceras, cambiar </a:t>
            </a:r>
            <a:r>
              <a:rPr lang="es-ES" b="1" dirty="0" err="1">
                <a:solidFill>
                  <a:schemeClr val="accent1">
                    <a:lumMod val="75000"/>
                  </a:schemeClr>
                </a:solidFill>
              </a:rPr>
              <a:t>import</a:t>
            </a:r>
            <a:r>
              <a:rPr lang="es-ES" b="1" dirty="0">
                <a:solidFill>
                  <a:schemeClr val="accent1">
                    <a:lumMod val="75000"/>
                  </a:schemeClr>
                </a:solidFill>
              </a:rPr>
              <a:t> de los </a:t>
            </a:r>
            <a:r>
              <a:rPr lang="es-ES" b="1" dirty="0" err="1">
                <a:solidFill>
                  <a:schemeClr val="accent1">
                    <a:lumMod val="75000"/>
                  </a:schemeClr>
                </a:solidFill>
              </a:rPr>
              <a:t>beans</a:t>
            </a:r>
            <a:r>
              <a:rPr lang="es-ES" b="1" dirty="0">
                <a:solidFill>
                  <a:schemeClr val="accent1">
                    <a:lumMod val="75000"/>
                  </a:schemeClr>
                </a:solidFill>
              </a:rPr>
              <a:t> a </a:t>
            </a:r>
            <a:r>
              <a:rPr lang="es-ES" b="1" dirty="0" err="1">
                <a:solidFill>
                  <a:schemeClr val="accent1">
                    <a:lumMod val="75000"/>
                  </a:schemeClr>
                </a:solidFill>
              </a:rPr>
              <a:t>Entities</a:t>
            </a:r>
            <a:endParaRPr lang="es-ES" b="1" dirty="0">
              <a:solidFill>
                <a:schemeClr val="accent1">
                  <a:lumMod val="75000"/>
                </a:schemeClr>
              </a:solidFill>
            </a:endParaRPr>
          </a:p>
          <a:p>
            <a:pPr marL="285750" indent="-285750">
              <a:buFont typeface="Wingdings" panose="05000000000000000000" pitchFamily="2" charset="2"/>
              <a:buChar char="Ø"/>
            </a:pPr>
            <a:endParaRPr lang="es-ES" b="1" dirty="0">
              <a:solidFill>
                <a:schemeClr val="accent1">
                  <a:lumMod val="75000"/>
                </a:schemeClr>
              </a:solidFill>
            </a:endParaRPr>
          </a:p>
          <a:p>
            <a:pPr lvl="2"/>
            <a:r>
              <a:rPr lang="fr-FR" sz="1400" dirty="0"/>
              <a:t>&lt;!DOCTYPE HTML&gt;&lt;%@page </a:t>
            </a:r>
            <a:r>
              <a:rPr lang="fr-FR" sz="1400" dirty="0" err="1"/>
              <a:t>language</a:t>
            </a:r>
            <a:r>
              <a:rPr lang="fr-FR" sz="1400" dirty="0"/>
              <a:t>=</a:t>
            </a:r>
            <a:r>
              <a:rPr lang="fr-FR" sz="1400" i="1" dirty="0"/>
              <a:t>"java"</a:t>
            </a:r>
          </a:p>
          <a:p>
            <a:pPr lvl="2"/>
            <a:r>
              <a:rPr lang="en-US" sz="1400" dirty="0" err="1"/>
              <a:t>contentType</a:t>
            </a:r>
            <a:r>
              <a:rPr lang="en-US" sz="1400" dirty="0"/>
              <a:t>=</a:t>
            </a:r>
            <a:r>
              <a:rPr lang="en-US" sz="1400" i="1" dirty="0"/>
              <a:t>"text/html; charset=ISO-8859-1" </a:t>
            </a:r>
            <a:r>
              <a:rPr lang="en-US" sz="1400" i="1" dirty="0" err="1"/>
              <a:t>pageEncoding</a:t>
            </a:r>
            <a:r>
              <a:rPr lang="en-US" sz="1400" i="1" dirty="0"/>
              <a:t>="ISO-8859-1"</a:t>
            </a:r>
          </a:p>
          <a:p>
            <a:pPr lvl="2"/>
            <a:r>
              <a:rPr lang="es-ES" sz="1400" b="1" dirty="0" err="1"/>
              <a:t>import</a:t>
            </a:r>
            <a:r>
              <a:rPr lang="es-ES" sz="1400" b="1" dirty="0"/>
              <a:t>=</a:t>
            </a:r>
            <a:r>
              <a:rPr lang="es-ES" sz="1400" b="1" i="1" dirty="0"/>
              <a:t>"</a:t>
            </a:r>
            <a:r>
              <a:rPr lang="es-ES" sz="1400" b="1" i="1" dirty="0" err="1"/>
              <a:t>java.util.List,entidades.Libro</a:t>
            </a:r>
            <a:r>
              <a:rPr lang="es-ES" sz="1400" b="1" i="1" dirty="0"/>
              <a:t>, </a:t>
            </a:r>
            <a:r>
              <a:rPr lang="es-ES" sz="1400" b="1" i="1" dirty="0" err="1"/>
              <a:t>entidades.Vent</a:t>
            </a:r>
            <a:r>
              <a:rPr lang="es-ES" sz="1400" i="1" dirty="0" err="1"/>
              <a:t>a</a:t>
            </a:r>
            <a:r>
              <a:rPr lang="es-ES" sz="1400" i="1" dirty="0"/>
              <a:t>"%&gt;</a:t>
            </a:r>
          </a:p>
          <a:p>
            <a:endParaRPr lang="es-ES" dirty="0"/>
          </a:p>
        </p:txBody>
      </p:sp>
    </p:spTree>
    <p:extLst>
      <p:ext uri="{BB962C8B-B14F-4D97-AF65-F5344CB8AC3E}">
        <p14:creationId xmlns:p14="http://schemas.microsoft.com/office/powerpoint/2010/main" val="361417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normAutofit/>
          </a:bodyPr>
          <a:lstStyle/>
          <a:p>
            <a:pPr algn="l"/>
            <a:r>
              <a:rPr lang="es-ES" sz="2800" b="1" u="sng" dirty="0"/>
              <a:t>Fundamentos</a:t>
            </a:r>
          </a:p>
        </p:txBody>
      </p:sp>
      <p:sp>
        <p:nvSpPr>
          <p:cNvPr id="3" name="1 Título"/>
          <p:cNvSpPr txBox="1">
            <a:spLocks/>
          </p:cNvSpPr>
          <p:nvPr/>
        </p:nvSpPr>
        <p:spPr>
          <a:xfrm>
            <a:off x="683568" y="1379209"/>
            <a:ext cx="7488832" cy="1152128"/>
          </a:xfrm>
          <a:prstGeom prst="rect">
            <a:avLst/>
          </a:prstGeom>
        </p:spPr>
        <p:txBody>
          <a:bodyPr/>
          <a:lstStyle/>
          <a:p>
            <a:pPr>
              <a:spcBef>
                <a:spcPts val="600"/>
              </a:spcBef>
              <a:spcAft>
                <a:spcPts val="1200"/>
              </a:spcAft>
              <a:buFont typeface="Wingdings" pitchFamily="2" charset="2"/>
              <a:buChar char="Ø"/>
              <a:defRPr/>
            </a:pP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Permiten recuperar, actualizar y eliminar entidades en base a diferentes criterios</a:t>
            </a:r>
            <a:endParaRPr lang="es-ES" sz="2000" b="1" dirty="0">
              <a:solidFill>
                <a:schemeClr val="accent1">
                  <a:lumMod val="75000"/>
                </a:schemeClr>
              </a:solidFill>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Se definen mediante un lenguaje especial llamado </a:t>
            </a:r>
            <a:r>
              <a:rPr lang="es-ES" sz="2000" b="1" dirty="0">
                <a:effectLst>
                  <a:outerShdw blurRad="31750" dist="25400" dir="5400000" algn="tl" rotWithShape="0">
                    <a:srgbClr val="000000">
                      <a:alpha val="25000"/>
                    </a:srgbClr>
                  </a:outerShdw>
                </a:effectLst>
                <a:latin typeface="+mj-lt"/>
                <a:ea typeface="+mj-ea"/>
                <a:cs typeface="+mj-cs"/>
              </a:rPr>
              <a:t>JPQL</a:t>
            </a:r>
            <a:r>
              <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 similar a SQL</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Las consultas son gestionadas a través de un objeto de la interfaz </a:t>
            </a:r>
            <a:r>
              <a:rPr lang="es-ES" sz="2000" b="1" noProof="0" dirty="0" err="1">
                <a:solidFill>
                  <a:schemeClr val="accent1">
                    <a:lumMod val="75000"/>
                  </a:schemeClr>
                </a:solidFill>
                <a:effectLst>
                  <a:outerShdw blurRad="31750" dist="25400" dir="5400000" algn="tl" rotWithShape="0">
                    <a:srgbClr val="000000">
                      <a:alpha val="25000"/>
                    </a:srgbClr>
                  </a:outerShdw>
                </a:effectLst>
                <a:latin typeface="+mj-lt"/>
                <a:ea typeface="+mj-ea"/>
                <a:cs typeface="+mj-cs"/>
              </a:rPr>
              <a:t>Query</a:t>
            </a:r>
            <a:r>
              <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rPr>
              <a:t> o </a:t>
            </a:r>
            <a:r>
              <a:rPr lang="es-ES" sz="2000" b="1" noProof="0" dirty="0" err="1">
                <a:solidFill>
                  <a:schemeClr val="accent1">
                    <a:lumMod val="75000"/>
                  </a:schemeClr>
                </a:solidFill>
                <a:effectLst>
                  <a:outerShdw blurRad="31750" dist="25400" dir="5400000" algn="tl" rotWithShape="0">
                    <a:srgbClr val="000000">
                      <a:alpha val="25000"/>
                    </a:srgbClr>
                  </a:outerShdw>
                </a:effectLst>
                <a:latin typeface="+mj-lt"/>
                <a:ea typeface="+mj-ea"/>
                <a:cs typeface="+mj-cs"/>
              </a:rPr>
              <a:t>TypedQuery</a:t>
            </a:r>
            <a:endParaRPr lang="es-ES" sz="2000" b="1" noProof="0"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147248" cy="778098"/>
          </a:xfrm>
        </p:spPr>
        <p:txBody>
          <a:bodyPr>
            <a:normAutofit/>
          </a:bodyPr>
          <a:lstStyle/>
          <a:p>
            <a:pPr algn="l"/>
            <a:r>
              <a:rPr lang="es-ES" sz="2800" b="1" u="sng" dirty="0"/>
              <a:t>El lenguaje JPQL</a:t>
            </a:r>
          </a:p>
        </p:txBody>
      </p:sp>
      <p:sp>
        <p:nvSpPr>
          <p:cNvPr id="3" name="1 Título"/>
          <p:cNvSpPr txBox="1">
            <a:spLocks/>
          </p:cNvSpPr>
          <p:nvPr/>
        </p:nvSpPr>
        <p:spPr>
          <a:xfrm>
            <a:off x="498376" y="1016732"/>
            <a:ext cx="8064896" cy="1152128"/>
          </a:xfrm>
          <a:prstGeom prst="rect">
            <a:avLst/>
          </a:prstGeom>
        </p:spPr>
        <p:txBody>
          <a:bodyPr/>
          <a:lstStyle/>
          <a:p>
            <a:pPr lvl="0">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Adaptación de SQL para tratar con </a:t>
            </a:r>
            <a:r>
              <a:rPr lang="es-ES" sz="2000" b="1" dirty="0">
                <a:solidFill>
                  <a:srgbClr val="FF0000"/>
                </a:solidFill>
                <a:latin typeface="+mj-lt"/>
                <a:ea typeface="+mj-ea"/>
                <a:cs typeface="+mj-cs"/>
              </a:rPr>
              <a:t>entidades </a:t>
            </a:r>
            <a:r>
              <a:rPr lang="es-ES" sz="2000" b="1" dirty="0">
                <a:solidFill>
                  <a:schemeClr val="accent1">
                    <a:lumMod val="75000"/>
                  </a:schemeClr>
                </a:solidFill>
                <a:latin typeface="+mj-lt"/>
                <a:ea typeface="+mj-ea"/>
                <a:cs typeface="+mj-cs"/>
              </a:rPr>
              <a:t>(no se busca por columnas </a:t>
            </a:r>
            <a:r>
              <a:rPr lang="es-ES" sz="2000" b="1" dirty="0" err="1">
                <a:solidFill>
                  <a:schemeClr val="accent1">
                    <a:lumMod val="75000"/>
                  </a:schemeClr>
                </a:solidFill>
                <a:latin typeface="+mj-lt"/>
                <a:ea typeface="+mj-ea"/>
                <a:cs typeface="+mj-cs"/>
              </a:rPr>
              <a:t>com</a:t>
            </a:r>
            <a:r>
              <a:rPr lang="es-ES" sz="2000" b="1" dirty="0">
                <a:solidFill>
                  <a:schemeClr val="accent1">
                    <a:lumMod val="75000"/>
                  </a:schemeClr>
                </a:solidFill>
                <a:latin typeface="+mj-lt"/>
                <a:ea typeface="+mj-ea"/>
                <a:cs typeface="+mj-cs"/>
              </a:rPr>
              <a:t> en </a:t>
            </a:r>
            <a:r>
              <a:rPr lang="es-ES" sz="2000" b="1" dirty="0" err="1">
                <a:solidFill>
                  <a:schemeClr val="accent1">
                    <a:lumMod val="75000"/>
                  </a:schemeClr>
                </a:solidFill>
                <a:latin typeface="+mj-lt"/>
                <a:ea typeface="+mj-ea"/>
                <a:cs typeface="+mj-cs"/>
              </a:rPr>
              <a:t>sql</a:t>
            </a:r>
            <a:r>
              <a:rPr lang="es-ES" sz="2000" b="1" dirty="0">
                <a:solidFill>
                  <a:schemeClr val="accent1">
                    <a:lumMod val="75000"/>
                  </a:schemeClr>
                </a:solidFill>
                <a:latin typeface="+mj-lt"/>
                <a:ea typeface="+mj-ea"/>
                <a:cs typeface="+mj-cs"/>
              </a:rPr>
              <a:t>)</a:t>
            </a:r>
            <a:r>
              <a:rPr lang="es-ES" sz="2000" dirty="0"/>
              <a:t> </a:t>
            </a:r>
          </a:p>
          <a:p>
            <a:pPr lvl="0">
              <a:spcBef>
                <a:spcPts val="600"/>
              </a:spcBef>
              <a:spcAft>
                <a:spcPts val="1200"/>
              </a:spcAft>
              <a:buFont typeface="Wingdings" pitchFamily="2" charset="2"/>
              <a:buChar char="Ø"/>
              <a:defRPr/>
            </a:pPr>
            <a:r>
              <a:rPr lang="es-ES" sz="2000" dirty="0">
                <a:solidFill>
                  <a:schemeClr val="accent1">
                    <a:lumMod val="75000"/>
                  </a:schemeClr>
                </a:solidFill>
              </a:rPr>
              <a:t>JPQL es un lenguaje para trabajar con las bases de datos relacionales en JPA, se basa en todas las sentencias de SQL, pero se forman con los objetos. Es un lenguaje que a partir de los objetos genera la sentencia SQL.</a:t>
            </a:r>
            <a:endParaRPr lang="es-ES" sz="2000" b="1" dirty="0">
              <a:solidFill>
                <a:schemeClr val="accent1">
                  <a:lumMod val="75000"/>
                </a:schemeClr>
              </a:solidFill>
              <a:latin typeface="+mj-lt"/>
              <a:ea typeface="+mj-ea"/>
              <a:cs typeface="+mj-cs"/>
            </a:endParaRPr>
          </a:p>
          <a:p>
            <a:pPr>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Formato </a:t>
            </a:r>
            <a:r>
              <a:rPr lang="es-ES" sz="2000" b="1" dirty="0" err="1">
                <a:solidFill>
                  <a:schemeClr val="accent1">
                    <a:lumMod val="75000"/>
                  </a:schemeClr>
                </a:solidFill>
                <a:latin typeface="+mj-lt"/>
                <a:ea typeface="+mj-ea"/>
                <a:cs typeface="+mj-cs"/>
              </a:rPr>
              <a:t>Select</a:t>
            </a:r>
            <a:r>
              <a:rPr lang="es-ES" sz="2000" b="1" dirty="0">
                <a:solidFill>
                  <a:schemeClr val="accent1">
                    <a:lumMod val="75000"/>
                  </a:schemeClr>
                </a:solidFill>
                <a:latin typeface="+mj-lt"/>
                <a:ea typeface="+mj-ea"/>
                <a:cs typeface="+mj-cs"/>
              </a:rPr>
              <a:t>:</a:t>
            </a:r>
          </a:p>
          <a:p>
            <a:pPr lvl="1">
              <a:spcBef>
                <a:spcPts val="600"/>
              </a:spcBef>
              <a:spcAft>
                <a:spcPts val="1200"/>
              </a:spcAft>
              <a:defRPr/>
            </a:pPr>
            <a:r>
              <a:rPr lang="es-ES" sz="2000" b="1" dirty="0" err="1">
                <a:solidFill>
                  <a:srgbClr val="FF0000"/>
                </a:solidFill>
                <a:latin typeface="+mj-lt"/>
                <a:ea typeface="+mj-ea"/>
                <a:cs typeface="+mj-cs"/>
              </a:rPr>
              <a:t>S</a:t>
            </a:r>
            <a:r>
              <a:rPr lang="es-ES" sz="2000" b="1" dirty="0" err="1">
                <a:latin typeface="+mj-lt"/>
                <a:ea typeface="+mj-ea"/>
                <a:cs typeface="+mj-cs"/>
              </a:rPr>
              <a:t>elect</a:t>
            </a:r>
            <a:r>
              <a:rPr lang="es-ES" sz="2000" b="1" dirty="0">
                <a:latin typeface="+mj-lt"/>
                <a:ea typeface="+mj-ea"/>
                <a:cs typeface="+mj-cs"/>
              </a:rPr>
              <a:t> alias </a:t>
            </a:r>
            <a:r>
              <a:rPr lang="es-ES" sz="2000" b="1" dirty="0" err="1">
                <a:solidFill>
                  <a:srgbClr val="FF0000"/>
                </a:solidFill>
                <a:latin typeface="+mj-lt"/>
                <a:ea typeface="+mj-ea"/>
                <a:cs typeface="+mj-cs"/>
              </a:rPr>
              <a:t>F</a:t>
            </a:r>
            <a:r>
              <a:rPr lang="es-ES" sz="2000" b="1" dirty="0" err="1">
                <a:latin typeface="+mj-lt"/>
                <a:ea typeface="+mj-ea"/>
                <a:cs typeface="+mj-cs"/>
              </a:rPr>
              <a:t>rom</a:t>
            </a:r>
            <a:r>
              <a:rPr lang="es-ES" sz="2000" b="1" dirty="0">
                <a:latin typeface="+mj-lt"/>
                <a:ea typeface="+mj-ea"/>
                <a:cs typeface="+mj-cs"/>
              </a:rPr>
              <a:t> </a:t>
            </a:r>
            <a:r>
              <a:rPr lang="es-ES" sz="2000" b="1" dirty="0">
                <a:solidFill>
                  <a:srgbClr val="FF0000"/>
                </a:solidFill>
                <a:latin typeface="+mj-lt"/>
                <a:ea typeface="+mj-ea"/>
                <a:cs typeface="+mj-cs"/>
              </a:rPr>
              <a:t>Entidad</a:t>
            </a:r>
            <a:r>
              <a:rPr lang="es-ES" sz="2000" b="1" dirty="0">
                <a:latin typeface="+mj-lt"/>
                <a:ea typeface="+mj-ea"/>
                <a:cs typeface="+mj-cs"/>
              </a:rPr>
              <a:t> </a:t>
            </a:r>
            <a:r>
              <a:rPr lang="es-ES" sz="2000" b="1" dirty="0">
                <a:solidFill>
                  <a:srgbClr val="FF0000"/>
                </a:solidFill>
                <a:latin typeface="+mj-lt"/>
                <a:ea typeface="+mj-ea"/>
                <a:cs typeface="+mj-cs"/>
              </a:rPr>
              <a:t>alias</a:t>
            </a:r>
            <a:r>
              <a:rPr lang="es-ES" sz="2000" b="1" dirty="0">
                <a:latin typeface="+mj-lt"/>
                <a:ea typeface="+mj-ea"/>
                <a:cs typeface="+mj-cs"/>
              </a:rPr>
              <a:t> </a:t>
            </a:r>
            <a:r>
              <a:rPr lang="es-ES" sz="2000" b="1" dirty="0" err="1">
                <a:solidFill>
                  <a:srgbClr val="FF0000"/>
                </a:solidFill>
                <a:latin typeface="+mj-lt"/>
                <a:ea typeface="+mj-ea"/>
                <a:cs typeface="+mj-cs"/>
              </a:rPr>
              <a:t>W</a:t>
            </a:r>
            <a:r>
              <a:rPr lang="es-ES" sz="2000" b="1" dirty="0" err="1">
                <a:latin typeface="+mj-lt"/>
                <a:ea typeface="+mj-ea"/>
                <a:cs typeface="+mj-cs"/>
              </a:rPr>
              <a:t>here</a:t>
            </a:r>
            <a:r>
              <a:rPr lang="es-ES" sz="2000" b="1" dirty="0">
                <a:latin typeface="+mj-lt"/>
                <a:ea typeface="+mj-ea"/>
                <a:cs typeface="+mj-cs"/>
              </a:rPr>
              <a:t> condición</a:t>
            </a:r>
          </a:p>
          <a:p>
            <a:pPr lvl="1">
              <a:spcBef>
                <a:spcPts val="600"/>
              </a:spcBef>
              <a:spcAft>
                <a:spcPts val="1200"/>
              </a:spcAft>
              <a:defRPr/>
            </a:pPr>
            <a:r>
              <a:rPr lang="es-ES" b="1" dirty="0">
                <a:solidFill>
                  <a:schemeClr val="tx2"/>
                </a:solidFill>
              </a:rPr>
              <a:t>No es case </a:t>
            </a:r>
            <a:r>
              <a:rPr lang="es-ES" b="1" dirty="0" err="1">
                <a:solidFill>
                  <a:schemeClr val="tx2"/>
                </a:solidFill>
              </a:rPr>
              <a:t>sensitive</a:t>
            </a:r>
            <a:r>
              <a:rPr lang="es-ES" b="1" dirty="0">
                <a:solidFill>
                  <a:schemeClr val="tx2"/>
                </a:solidFill>
              </a:rPr>
              <a:t>, en mayúscula para diferenciarlo del </a:t>
            </a:r>
            <a:r>
              <a:rPr lang="es-ES" b="1" dirty="0" err="1">
                <a:solidFill>
                  <a:schemeClr val="tx2"/>
                </a:solidFill>
              </a:rPr>
              <a:t>sql</a:t>
            </a:r>
            <a:r>
              <a:rPr lang="es-ES" b="1" dirty="0">
                <a:solidFill>
                  <a:schemeClr val="tx2"/>
                </a:solidFill>
              </a:rPr>
              <a:t> del </a:t>
            </a:r>
            <a:r>
              <a:rPr lang="es-ES" b="1" dirty="0" err="1">
                <a:solidFill>
                  <a:schemeClr val="tx2"/>
                </a:solidFill>
              </a:rPr>
              <a:t>jdbc</a:t>
            </a:r>
            <a:endParaRPr lang="es-ES" sz="2000" b="1" dirty="0">
              <a:solidFill>
                <a:schemeClr val="tx2"/>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a:solidFill>
                  <a:schemeClr val="accent1">
                    <a:lumMod val="75000"/>
                  </a:schemeClr>
                </a:solidFill>
                <a:latin typeface="+mj-lt"/>
                <a:ea typeface="+mj-ea"/>
                <a:cs typeface="+mj-cs"/>
              </a:rPr>
              <a:t>La cláusula </a:t>
            </a:r>
            <a:r>
              <a:rPr lang="es-ES" sz="2000" b="1" dirty="0" err="1">
                <a:solidFill>
                  <a:schemeClr val="accent1">
                    <a:lumMod val="75000"/>
                  </a:schemeClr>
                </a:solidFill>
                <a:latin typeface="+mj-lt"/>
                <a:ea typeface="+mj-ea"/>
                <a:cs typeface="+mj-cs"/>
              </a:rPr>
              <a:t>Where</a:t>
            </a:r>
            <a:r>
              <a:rPr lang="es-ES" sz="2000" b="1" dirty="0">
                <a:solidFill>
                  <a:schemeClr val="accent1">
                    <a:lumMod val="75000"/>
                  </a:schemeClr>
                </a:solidFill>
                <a:latin typeface="+mj-lt"/>
                <a:ea typeface="+mj-ea"/>
                <a:cs typeface="+mj-cs"/>
              </a:rPr>
              <a:t> emplea los mismos operadores que SQL</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noProof="0" dirty="0">
                <a:solidFill>
                  <a:schemeClr val="accent1">
                    <a:lumMod val="75000"/>
                  </a:schemeClr>
                </a:solidFill>
                <a:latin typeface="+mj-lt"/>
                <a:ea typeface="+mj-ea"/>
                <a:cs typeface="+mj-cs"/>
              </a:rPr>
              <a:t>Ejemplos:</a:t>
            </a:r>
          </a:p>
          <a:p>
            <a:pPr lvl="1"/>
            <a:r>
              <a:rPr lang="es-ES" sz="2000" b="1" dirty="0">
                <a:solidFill>
                  <a:schemeClr val="accent1">
                    <a:lumMod val="75000"/>
                  </a:schemeClr>
                </a:solidFill>
                <a:latin typeface="+mj-lt"/>
                <a:ea typeface="+mj-ea"/>
                <a:cs typeface="+mj-cs"/>
              </a:rPr>
              <a:t>		</a:t>
            </a:r>
            <a:r>
              <a:rPr lang="es-ES" sz="1400" dirty="0" err="1"/>
              <a:t>Select</a:t>
            </a:r>
            <a:r>
              <a:rPr lang="es-ES" sz="1400" dirty="0"/>
              <a:t> c </a:t>
            </a:r>
            <a:r>
              <a:rPr lang="es-ES" sz="1400" dirty="0" err="1"/>
              <a:t>From</a:t>
            </a:r>
            <a:r>
              <a:rPr lang="es-ES" sz="1400" dirty="0"/>
              <a:t> Contacto c</a:t>
            </a:r>
          </a:p>
          <a:p>
            <a:pPr lvl="4"/>
            <a:r>
              <a:rPr lang="es-ES" sz="1400" dirty="0" err="1"/>
              <a:t>Select</a:t>
            </a:r>
            <a:r>
              <a:rPr lang="es-ES" sz="1400" dirty="0"/>
              <a:t> e </a:t>
            </a:r>
            <a:r>
              <a:rPr lang="es-ES" sz="1400" dirty="0" err="1"/>
              <a:t>From</a:t>
            </a:r>
            <a:r>
              <a:rPr lang="es-ES" sz="1400" dirty="0"/>
              <a:t> Empleado e </a:t>
            </a:r>
            <a:r>
              <a:rPr lang="es-ES" sz="1400" dirty="0" err="1"/>
              <a:t>Where</a:t>
            </a:r>
            <a:r>
              <a:rPr lang="es-ES" sz="1400" dirty="0"/>
              <a:t> </a:t>
            </a:r>
            <a:r>
              <a:rPr lang="es-ES" sz="1400" b="1" dirty="0" err="1"/>
              <a:t>e.dni</a:t>
            </a:r>
            <a:r>
              <a:rPr lang="es-ES" sz="1400" dirty="0"/>
              <a:t>=‘5555K’</a:t>
            </a:r>
          </a:p>
          <a:p>
            <a:pPr lvl="4"/>
            <a:endParaRPr lang="es-ES" sz="1400" dirty="0"/>
          </a:p>
          <a:p>
            <a:pPr lvl="4"/>
            <a:r>
              <a:rPr lang="es-ES" sz="1400" dirty="0"/>
              <a:t>Dada la entidad contacto c, devuelve esa entidad</a:t>
            </a:r>
          </a:p>
          <a:p>
            <a:pPr lvl="4"/>
            <a:r>
              <a:rPr lang="es-ES" sz="1400" dirty="0" err="1"/>
              <a:t>e.dni</a:t>
            </a:r>
            <a:r>
              <a:rPr lang="es-ES" sz="1400" dirty="0"/>
              <a:t>: </a:t>
            </a:r>
            <a:r>
              <a:rPr lang="es-ES" sz="1400" dirty="0">
                <a:solidFill>
                  <a:srgbClr val="FF0000"/>
                </a:solidFill>
              </a:rPr>
              <a:t>nomenclatura de propiedades</a:t>
            </a:r>
          </a:p>
          <a:p>
            <a:pPr marL="0" marR="0" lvl="0" indent="0" algn="l" defTabSz="914400" rtl="0" eaLnBrk="1" fontAlgn="auto" latinLnBrk="0" hangingPunct="1">
              <a:lnSpc>
                <a:spcPct val="100000"/>
              </a:lnSpc>
              <a:spcBef>
                <a:spcPts val="600"/>
              </a:spcBef>
              <a:spcAft>
                <a:spcPts val="1200"/>
              </a:spcAft>
              <a:buClrTx/>
              <a:buSzTx/>
              <a:tabLst/>
              <a:defRPr/>
            </a:pPr>
            <a:endParaRPr lang="es-ES" sz="2000" b="1" noProof="0"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6A30430F-8B06-4424-B20D-820C83FDD2F4}"/>
              </a:ext>
            </a:extLst>
          </p:cNvPr>
          <p:cNvSpPr/>
          <p:nvPr/>
        </p:nvSpPr>
        <p:spPr>
          <a:xfrm>
            <a:off x="611560" y="476673"/>
            <a:ext cx="7200800" cy="646331"/>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El resultado de la ejecución la información obtenida de la base de datos esta almacenada en una estructura de datos de Java, e</a:t>
            </a:r>
          </a:p>
        </p:txBody>
      </p:sp>
    </p:spTree>
    <p:extLst>
      <p:ext uri="{BB962C8B-B14F-4D97-AF65-F5344CB8AC3E}">
        <p14:creationId xmlns:p14="http://schemas.microsoft.com/office/powerpoint/2010/main" val="201461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03232" cy="634082"/>
          </a:xfrm>
        </p:spPr>
        <p:txBody>
          <a:bodyPr>
            <a:normAutofit/>
          </a:bodyPr>
          <a:lstStyle/>
          <a:p>
            <a:pPr algn="l"/>
            <a:r>
              <a:rPr lang="es-ES" sz="2800" b="1" u="sng" dirty="0"/>
              <a:t>Objeto </a:t>
            </a:r>
            <a:r>
              <a:rPr lang="es-ES" sz="2800" b="1" u="sng" dirty="0" err="1"/>
              <a:t>Query</a:t>
            </a:r>
            <a:endParaRPr lang="es-ES" sz="2800" b="1" u="sng" dirty="0"/>
          </a:p>
        </p:txBody>
      </p:sp>
      <p:sp>
        <p:nvSpPr>
          <p:cNvPr id="3" name="1 Título"/>
          <p:cNvSpPr txBox="1">
            <a:spLocks/>
          </p:cNvSpPr>
          <p:nvPr/>
        </p:nvSpPr>
        <p:spPr>
          <a:xfrm>
            <a:off x="611560" y="1052736"/>
            <a:ext cx="7992888" cy="1296144"/>
          </a:xfrm>
          <a:prstGeom prst="rect">
            <a:avLst/>
          </a:prstGeom>
        </p:spPr>
        <p:txBody>
          <a:bodyPr/>
          <a:lstStyle/>
          <a:p>
            <a:pPr lvl="0">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Implementación de la interfaz </a:t>
            </a:r>
            <a:r>
              <a:rPr lang="es-ES" sz="2000" b="1" dirty="0" err="1">
                <a:solidFill>
                  <a:schemeClr val="accent1">
                    <a:lumMod val="75000"/>
                  </a:schemeClr>
                </a:solidFill>
                <a:latin typeface="+mj-lt"/>
                <a:ea typeface="+mj-ea"/>
                <a:cs typeface="+mj-cs"/>
              </a:rPr>
              <a:t>javax.persistence.Query</a:t>
            </a:r>
            <a:r>
              <a:rPr lang="es-ES" sz="2000" b="1" dirty="0">
                <a:solidFill>
                  <a:schemeClr val="accent1">
                    <a:lumMod val="75000"/>
                  </a:schemeClr>
                </a:solidFill>
                <a:latin typeface="+mj-lt"/>
                <a:ea typeface="+mj-ea"/>
                <a:cs typeface="+mj-cs"/>
              </a:rPr>
              <a:t> que permite lanzar consultas JPQL a la capa de persistencia</a:t>
            </a:r>
          </a:p>
          <a:p>
            <a:pPr>
              <a:spcBef>
                <a:spcPts val="600"/>
              </a:spcBef>
              <a:spcAft>
                <a:spcPts val="1200"/>
              </a:spcAft>
              <a:buFont typeface="Wingdings" pitchFamily="2" charset="2"/>
              <a:buChar char="Ø"/>
              <a:defRPr/>
            </a:pPr>
            <a:r>
              <a:rPr lang="es-ES" sz="2000" b="1" dirty="0">
                <a:solidFill>
                  <a:schemeClr val="accent1">
                    <a:lumMod val="75000"/>
                  </a:schemeClr>
                </a:solidFill>
                <a:latin typeface="+mj-lt"/>
                <a:ea typeface="+mj-ea"/>
                <a:cs typeface="+mj-cs"/>
              </a:rPr>
              <a:t>Se obtiene a partir del método </a:t>
            </a:r>
            <a:r>
              <a:rPr lang="es-ES" sz="2000" b="1" dirty="0" err="1">
                <a:latin typeface="+mj-lt"/>
                <a:ea typeface="+mj-ea"/>
                <a:cs typeface="+mj-cs"/>
              </a:rPr>
              <a:t>createQuery</a:t>
            </a:r>
            <a:r>
              <a:rPr lang="es-ES" sz="2000" b="1" dirty="0">
                <a:latin typeface="+mj-lt"/>
                <a:ea typeface="+mj-ea"/>
                <a:cs typeface="+mj-cs"/>
              </a:rPr>
              <a:t>() de </a:t>
            </a:r>
            <a:r>
              <a:rPr lang="es-ES" sz="2000" b="1" dirty="0" err="1">
                <a:latin typeface="+mj-lt"/>
                <a:ea typeface="+mj-ea"/>
                <a:cs typeface="+mj-cs"/>
              </a:rPr>
              <a:t>EntityManager</a:t>
            </a:r>
            <a:r>
              <a:rPr lang="es-ES" sz="2000" b="1" dirty="0">
                <a:solidFill>
                  <a:schemeClr val="accent1">
                    <a:lumMod val="75000"/>
                  </a:schemeClr>
                </a:solidFill>
                <a:latin typeface="+mj-lt"/>
                <a:ea typeface="+mj-ea"/>
                <a:cs typeface="+mj-cs"/>
              </a:rPr>
              <a:t>:</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691680" y="2850485"/>
            <a:ext cx="5832648" cy="646331"/>
          </a:xfrm>
          <a:prstGeom prst="rect">
            <a:avLst/>
          </a:prstGeom>
          <a:noFill/>
        </p:spPr>
        <p:txBody>
          <a:bodyPr wrap="square" rtlCol="0">
            <a:spAutoFit/>
          </a:bodyPr>
          <a:lstStyle/>
          <a:p>
            <a:pPr lvl="1"/>
            <a:r>
              <a:rPr lang="es-ES" b="1" dirty="0" err="1"/>
              <a:t>String</a:t>
            </a:r>
            <a:r>
              <a:rPr lang="es-ES" b="1" dirty="0"/>
              <a:t> </a:t>
            </a:r>
            <a:r>
              <a:rPr lang="es-ES" b="1" dirty="0" err="1"/>
              <a:t>jpql</a:t>
            </a:r>
            <a:r>
              <a:rPr lang="es-ES" b="1" dirty="0"/>
              <a:t>=“</a:t>
            </a:r>
            <a:r>
              <a:rPr lang="es-ES" b="1" dirty="0" err="1"/>
              <a:t>Select</a:t>
            </a:r>
            <a:r>
              <a:rPr lang="es-ES" b="1" dirty="0"/>
              <a:t> c </a:t>
            </a:r>
            <a:r>
              <a:rPr lang="es-ES" b="1" dirty="0" err="1"/>
              <a:t>From</a:t>
            </a:r>
            <a:r>
              <a:rPr lang="es-ES" b="1" dirty="0"/>
              <a:t> Contacto c”;</a:t>
            </a:r>
          </a:p>
          <a:p>
            <a:pPr lvl="1"/>
            <a:r>
              <a:rPr lang="es-ES" b="1" dirty="0" err="1"/>
              <a:t>Query</a:t>
            </a:r>
            <a:r>
              <a:rPr lang="es-ES" b="1" dirty="0"/>
              <a:t> </a:t>
            </a:r>
            <a:r>
              <a:rPr lang="es-ES" b="1" dirty="0" err="1"/>
              <a:t>qr</a:t>
            </a:r>
            <a:r>
              <a:rPr lang="es-ES" b="1" dirty="0"/>
              <a:t>=</a:t>
            </a:r>
            <a:r>
              <a:rPr lang="es-ES" b="1" dirty="0" err="1"/>
              <a:t>em.createQuery</a:t>
            </a:r>
            <a:r>
              <a:rPr lang="es-ES" b="1" dirty="0"/>
              <a:t>(</a:t>
            </a:r>
            <a:r>
              <a:rPr lang="es-ES" b="1" dirty="0" err="1"/>
              <a:t>jpql</a:t>
            </a:r>
            <a:r>
              <a:rPr lang="es-ES"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a:t>Métodos de </a:t>
            </a:r>
            <a:r>
              <a:rPr lang="es-ES" sz="2800" b="1" u="sng" dirty="0" err="1"/>
              <a:t>Query</a:t>
            </a:r>
            <a:endParaRPr lang="es-ES" sz="2800" b="1" u="sng" dirty="0"/>
          </a:p>
        </p:txBody>
      </p:sp>
      <p:sp>
        <p:nvSpPr>
          <p:cNvPr id="3" name="1 Título"/>
          <p:cNvSpPr txBox="1">
            <a:spLocks/>
          </p:cNvSpPr>
          <p:nvPr/>
        </p:nvSpPr>
        <p:spPr>
          <a:xfrm>
            <a:off x="611560" y="1196752"/>
            <a:ext cx="8064896" cy="1296144"/>
          </a:xfrm>
          <a:prstGeom prst="rect">
            <a:avLst/>
          </a:prstGeom>
        </p:spPr>
        <p:txBody>
          <a:bodyPr/>
          <a:lstStyle/>
          <a:p>
            <a:pPr lvl="0">
              <a:spcBef>
                <a:spcPts val="600"/>
              </a:spcBef>
              <a:spcAft>
                <a:spcPts val="1200"/>
              </a:spcAft>
              <a:buFont typeface="Wingdings" pitchFamily="2" charset="2"/>
              <a:buChar char="Ø"/>
              <a:defRPr/>
            </a:pPr>
            <a:r>
              <a:rPr lang="es-ES" sz="2000" b="1" dirty="0" err="1">
                <a:latin typeface="+mj-lt"/>
                <a:ea typeface="+mj-ea"/>
                <a:cs typeface="+mj-cs"/>
              </a:rPr>
              <a:t>List</a:t>
            </a:r>
            <a:r>
              <a:rPr lang="es-ES" sz="2000" b="1" dirty="0">
                <a:latin typeface="+mj-lt"/>
                <a:ea typeface="+mj-ea"/>
                <a:cs typeface="+mj-cs"/>
              </a:rPr>
              <a:t> </a:t>
            </a:r>
            <a:r>
              <a:rPr lang="es-ES" sz="2000" b="1" dirty="0" err="1">
                <a:latin typeface="+mj-lt"/>
                <a:ea typeface="+mj-ea"/>
                <a:cs typeface="+mj-cs"/>
              </a:rPr>
              <a:t>getResultList</a:t>
            </a:r>
            <a:r>
              <a:rPr lang="es-ES" sz="2000" b="1" dirty="0">
                <a:latin typeface="+mj-lt"/>
                <a:ea typeface="+mj-ea"/>
                <a:cs typeface="+mj-cs"/>
              </a:rPr>
              <a:t>(). </a:t>
            </a:r>
            <a:r>
              <a:rPr lang="es-ES" sz="2000" b="1" dirty="0">
                <a:solidFill>
                  <a:schemeClr val="accent1">
                    <a:lumMod val="75000"/>
                  </a:schemeClr>
                </a:solidFill>
                <a:latin typeface="+mj-lt"/>
                <a:ea typeface="+mj-ea"/>
                <a:cs typeface="+mj-cs"/>
              </a:rPr>
              <a:t>Devuelve una colección </a:t>
            </a:r>
            <a:r>
              <a:rPr lang="es-ES" sz="2000" b="1" dirty="0" err="1">
                <a:solidFill>
                  <a:schemeClr val="accent1">
                    <a:lumMod val="75000"/>
                  </a:schemeClr>
                </a:solidFill>
                <a:latin typeface="+mj-lt"/>
                <a:ea typeface="+mj-ea"/>
                <a:cs typeface="+mj-cs"/>
              </a:rPr>
              <a:t>List</a:t>
            </a:r>
            <a:r>
              <a:rPr lang="es-ES" sz="2000" b="1" dirty="0">
                <a:solidFill>
                  <a:schemeClr val="accent1">
                    <a:lumMod val="75000"/>
                  </a:schemeClr>
                </a:solidFill>
                <a:latin typeface="+mj-lt"/>
                <a:ea typeface="+mj-ea"/>
                <a:cs typeface="+mj-cs"/>
              </a:rPr>
              <a:t> con las entidades recuperadas por la consulta:</a:t>
            </a: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r>
              <a:rPr lang="es-ES" sz="2000" b="1" dirty="0" err="1">
                <a:latin typeface="+mj-lt"/>
                <a:ea typeface="+mj-ea"/>
                <a:cs typeface="+mj-cs"/>
              </a:rPr>
              <a:t>Object</a:t>
            </a:r>
            <a:r>
              <a:rPr lang="es-ES" sz="2000" b="1" dirty="0">
                <a:latin typeface="+mj-lt"/>
                <a:ea typeface="+mj-ea"/>
                <a:cs typeface="+mj-cs"/>
              </a:rPr>
              <a:t> </a:t>
            </a:r>
            <a:r>
              <a:rPr lang="es-ES" sz="2000" b="1" dirty="0" err="1">
                <a:latin typeface="+mj-lt"/>
                <a:ea typeface="+mj-ea"/>
                <a:cs typeface="+mj-cs"/>
              </a:rPr>
              <a:t>getSingleResult</a:t>
            </a:r>
            <a:r>
              <a:rPr lang="es-ES" sz="2000" b="1" dirty="0">
                <a:latin typeface="+mj-lt"/>
                <a:ea typeface="+mj-ea"/>
                <a:cs typeface="+mj-cs"/>
              </a:rPr>
              <a:t>(). </a:t>
            </a:r>
            <a:r>
              <a:rPr lang="es-ES" sz="2000" b="1" dirty="0">
                <a:solidFill>
                  <a:schemeClr val="accent1">
                    <a:lumMod val="75000"/>
                  </a:schemeClr>
                </a:solidFill>
                <a:latin typeface="+mj-lt"/>
                <a:ea typeface="+mj-ea"/>
                <a:cs typeface="+mj-cs"/>
              </a:rPr>
              <a:t>Devuelve la única entidad resultante de la consulta. </a:t>
            </a:r>
            <a:r>
              <a:rPr lang="es-ES" sz="2000" b="1" u="sng" dirty="0">
                <a:solidFill>
                  <a:schemeClr val="accent1">
                    <a:lumMod val="75000"/>
                  </a:schemeClr>
                </a:solidFill>
                <a:latin typeface="+mj-lt"/>
                <a:ea typeface="+mj-ea"/>
                <a:cs typeface="+mj-cs"/>
              </a:rPr>
              <a:t>Si la consulta devolviera más de un resultado, se producirá una excepción</a:t>
            </a:r>
          </a:p>
          <a:p>
            <a:pPr>
              <a:spcBef>
                <a:spcPts val="600"/>
              </a:spcBef>
              <a:spcAft>
                <a:spcPts val="1200"/>
              </a:spcAft>
              <a:buFont typeface="Wingdings" pitchFamily="2" charset="2"/>
              <a:buChar char="Ø"/>
              <a:defRPr/>
            </a:pPr>
            <a:r>
              <a:rPr lang="es-ES" sz="2000" b="1" dirty="0" err="1">
                <a:latin typeface="+mj-lt"/>
                <a:ea typeface="+mj-ea"/>
                <a:cs typeface="+mj-cs"/>
              </a:rPr>
              <a:t>void</a:t>
            </a:r>
            <a:r>
              <a:rPr lang="es-ES" sz="2000" b="1" dirty="0">
                <a:latin typeface="+mj-lt"/>
                <a:ea typeface="+mj-ea"/>
                <a:cs typeface="+mj-cs"/>
              </a:rPr>
              <a:t> </a:t>
            </a:r>
            <a:r>
              <a:rPr lang="es-ES" sz="2000" b="1" dirty="0" err="1">
                <a:latin typeface="+mj-lt"/>
                <a:ea typeface="+mj-ea"/>
                <a:cs typeface="+mj-cs"/>
              </a:rPr>
              <a:t>executeUpdate</a:t>
            </a:r>
            <a:r>
              <a:rPr lang="es-ES" sz="2000" b="1" dirty="0">
                <a:latin typeface="+mj-lt"/>
                <a:ea typeface="+mj-ea"/>
                <a:cs typeface="+mj-cs"/>
              </a:rPr>
              <a:t>().  </a:t>
            </a:r>
            <a:r>
              <a:rPr lang="es-ES" sz="2000" b="1" dirty="0">
                <a:solidFill>
                  <a:schemeClr val="accent1">
                    <a:lumMod val="75000"/>
                  </a:schemeClr>
                </a:solidFill>
                <a:latin typeface="+mj-lt"/>
                <a:ea typeface="+mj-ea"/>
                <a:cs typeface="+mj-cs"/>
              </a:rPr>
              <a:t>Ejecuta la consulta cuando se trata de una instrucción de acción (</a:t>
            </a:r>
            <a:r>
              <a:rPr lang="es-ES" sz="2000" b="1" dirty="0" err="1">
                <a:solidFill>
                  <a:schemeClr val="accent1">
                    <a:lumMod val="75000"/>
                  </a:schemeClr>
                </a:solidFill>
                <a:latin typeface="+mj-lt"/>
                <a:ea typeface="+mj-ea"/>
                <a:cs typeface="+mj-cs"/>
              </a:rPr>
              <a:t>Delete</a:t>
            </a:r>
            <a:r>
              <a:rPr lang="es-ES" sz="2000" b="1" dirty="0">
                <a:solidFill>
                  <a:schemeClr val="accent1">
                    <a:lumMod val="75000"/>
                  </a:schemeClr>
                </a:solidFill>
                <a:latin typeface="+mj-lt"/>
                <a:ea typeface="+mj-ea"/>
                <a:cs typeface="+mj-cs"/>
              </a:rPr>
              <a:t> o </a:t>
            </a:r>
            <a:r>
              <a:rPr lang="es-ES" sz="2000" b="1" dirty="0" err="1">
                <a:solidFill>
                  <a:schemeClr val="accent1">
                    <a:lumMod val="75000"/>
                  </a:schemeClr>
                </a:solidFill>
                <a:latin typeface="+mj-lt"/>
                <a:ea typeface="+mj-ea"/>
                <a:cs typeface="+mj-cs"/>
              </a:rPr>
              <a:t>Update</a:t>
            </a:r>
            <a:r>
              <a:rPr lang="es-ES" sz="2000" b="1" dirty="0">
                <a:solidFill>
                  <a:schemeClr val="accent1">
                    <a:lumMod val="75000"/>
                  </a:schemeClr>
                </a:solidFill>
                <a:latin typeface="+mj-lt"/>
                <a:ea typeface="+mj-ea"/>
                <a:cs typeface="+mj-cs"/>
              </a:rPr>
              <a:t>)</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kumimoji="0" lang="es-ES" sz="2000" b="1" i="0" u="none" strike="noStrike" kern="1200" cap="none" spc="0" normalizeH="0" noProof="0" dirty="0">
              <a:ln>
                <a:noFill/>
              </a:ln>
              <a:solidFill>
                <a:schemeClr val="accent1">
                  <a:lumMod val="75000"/>
                </a:schemeClr>
              </a:solidFill>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619672" y="1892731"/>
            <a:ext cx="6552728" cy="1200329"/>
          </a:xfrm>
          <a:prstGeom prst="rect">
            <a:avLst/>
          </a:prstGeom>
          <a:noFill/>
        </p:spPr>
        <p:txBody>
          <a:bodyPr wrap="square" rtlCol="0">
            <a:spAutoFit/>
          </a:bodyPr>
          <a:lstStyle/>
          <a:p>
            <a:pPr lvl="1"/>
            <a:r>
              <a:rPr lang="es-ES" dirty="0" err="1"/>
              <a:t>String</a:t>
            </a:r>
            <a:r>
              <a:rPr lang="es-ES" dirty="0"/>
              <a:t> </a:t>
            </a:r>
            <a:r>
              <a:rPr lang="es-ES" dirty="0" err="1"/>
              <a:t>jpql</a:t>
            </a:r>
            <a:r>
              <a:rPr lang="es-ES" dirty="0"/>
              <a:t>=“</a:t>
            </a:r>
            <a:r>
              <a:rPr lang="es-ES" dirty="0" err="1"/>
              <a:t>Select</a:t>
            </a:r>
            <a:r>
              <a:rPr lang="es-ES" dirty="0"/>
              <a:t> c </a:t>
            </a:r>
            <a:r>
              <a:rPr lang="es-ES" dirty="0" err="1"/>
              <a:t>From</a:t>
            </a:r>
            <a:r>
              <a:rPr lang="es-ES" dirty="0"/>
              <a:t> Contacto c”;</a:t>
            </a:r>
          </a:p>
          <a:p>
            <a:pPr lvl="1"/>
            <a:r>
              <a:rPr lang="es-ES" dirty="0" err="1"/>
              <a:t>Query</a:t>
            </a:r>
            <a:r>
              <a:rPr lang="es-ES" dirty="0"/>
              <a:t> </a:t>
            </a:r>
            <a:r>
              <a:rPr lang="es-ES" dirty="0" err="1"/>
              <a:t>qr</a:t>
            </a:r>
            <a:r>
              <a:rPr lang="es-ES" dirty="0"/>
              <a:t>=</a:t>
            </a:r>
            <a:r>
              <a:rPr lang="es-ES" dirty="0" err="1"/>
              <a:t>em.createQuery</a:t>
            </a:r>
            <a:r>
              <a:rPr lang="es-ES" dirty="0"/>
              <a:t>(</a:t>
            </a:r>
            <a:r>
              <a:rPr lang="es-ES" dirty="0" err="1"/>
              <a:t>jpql</a:t>
            </a:r>
            <a:r>
              <a:rPr lang="es-ES" dirty="0"/>
              <a:t>);</a:t>
            </a:r>
          </a:p>
          <a:p>
            <a:pPr lvl="1"/>
            <a:r>
              <a:rPr lang="es-ES" dirty="0">
                <a:solidFill>
                  <a:schemeClr val="accent1">
                    <a:lumMod val="75000"/>
                  </a:schemeClr>
                </a:solidFill>
              </a:rPr>
              <a:t>//casting al tipo de colección específica</a:t>
            </a:r>
          </a:p>
          <a:p>
            <a:pPr lvl="1"/>
            <a:r>
              <a:rPr lang="es-ES" dirty="0" err="1"/>
              <a:t>List</a:t>
            </a:r>
            <a:r>
              <a:rPr lang="es-ES" dirty="0"/>
              <a:t>&lt;Contacto&gt; </a:t>
            </a:r>
            <a:r>
              <a:rPr lang="es-ES" dirty="0" err="1"/>
              <a:t>contacts</a:t>
            </a:r>
            <a:r>
              <a:rPr lang="es-ES" dirty="0"/>
              <a:t>=(</a:t>
            </a:r>
            <a:r>
              <a:rPr lang="es-ES" dirty="0" err="1"/>
              <a:t>List</a:t>
            </a:r>
            <a:r>
              <a:rPr lang="es-ES" dirty="0"/>
              <a:t>&lt;Contacto&gt;)</a:t>
            </a:r>
            <a:r>
              <a:rPr lang="es-ES" dirty="0" err="1"/>
              <a:t>qr.getResultList</a:t>
            </a:r>
            <a:r>
              <a:rPr lang="es-E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err="1"/>
              <a:t>TypedQuery</a:t>
            </a:r>
            <a:endParaRPr lang="es-ES" sz="2800" b="1" u="sng" dirty="0"/>
          </a:p>
        </p:txBody>
      </p:sp>
      <p:sp>
        <p:nvSpPr>
          <p:cNvPr id="3" name="1 Título"/>
          <p:cNvSpPr txBox="1">
            <a:spLocks/>
          </p:cNvSpPr>
          <p:nvPr/>
        </p:nvSpPr>
        <p:spPr>
          <a:xfrm>
            <a:off x="539552" y="1052736"/>
            <a:ext cx="8136904" cy="1440160"/>
          </a:xfrm>
          <a:prstGeom prst="rect">
            <a:avLst/>
          </a:prstGeom>
        </p:spPr>
        <p:txBody>
          <a:bodyPr/>
          <a:lstStyle/>
          <a:p>
            <a:pPr lvl="0">
              <a:spcBef>
                <a:spcPts val="600"/>
              </a:spcBef>
              <a:spcAft>
                <a:spcPts val="1200"/>
              </a:spcAft>
              <a:buFont typeface="Wingdings" pitchFamily="2" charset="2"/>
              <a:buChar char="Ø"/>
              <a:defRPr/>
            </a:pPr>
            <a:r>
              <a:rPr lang="es-ES" sz="2000" b="1" dirty="0" err="1">
                <a:solidFill>
                  <a:schemeClr val="accent1">
                    <a:lumMod val="75000"/>
                  </a:schemeClr>
                </a:solidFill>
                <a:latin typeface="+mj-lt"/>
                <a:ea typeface="+mj-ea"/>
                <a:cs typeface="+mj-cs"/>
              </a:rPr>
              <a:t>Subinterfaz</a:t>
            </a:r>
            <a:r>
              <a:rPr lang="es-ES" sz="2000" b="1" dirty="0">
                <a:solidFill>
                  <a:schemeClr val="accent1">
                    <a:lumMod val="75000"/>
                  </a:schemeClr>
                </a:solidFill>
                <a:latin typeface="+mj-lt"/>
                <a:ea typeface="+mj-ea"/>
                <a:cs typeface="+mj-cs"/>
              </a:rPr>
              <a:t> de </a:t>
            </a:r>
            <a:r>
              <a:rPr lang="es-ES" sz="2000" b="1" dirty="0" err="1">
                <a:solidFill>
                  <a:schemeClr val="accent1">
                    <a:lumMod val="75000"/>
                  </a:schemeClr>
                </a:solidFill>
                <a:latin typeface="+mj-lt"/>
                <a:ea typeface="+mj-ea"/>
                <a:cs typeface="+mj-cs"/>
              </a:rPr>
              <a:t>Query</a:t>
            </a:r>
            <a:r>
              <a:rPr lang="es-ES" sz="2000" b="1" dirty="0">
                <a:solidFill>
                  <a:schemeClr val="accent1">
                    <a:lumMod val="75000"/>
                  </a:schemeClr>
                </a:solidFill>
                <a:latin typeface="+mj-lt"/>
                <a:ea typeface="+mj-ea"/>
                <a:cs typeface="+mj-cs"/>
              </a:rPr>
              <a:t> que permite especificar el tipo de entidad de la respuesta:</a:t>
            </a:r>
          </a:p>
          <a:p>
            <a:pPr lvl="1">
              <a:spcBef>
                <a:spcPts val="600"/>
              </a:spcBef>
              <a:spcAft>
                <a:spcPts val="1200"/>
              </a:spcAft>
              <a:buFont typeface="Wingdings" pitchFamily="2" charset="2"/>
              <a:buChar char="§"/>
              <a:defRPr/>
            </a:pPr>
            <a:r>
              <a:rPr lang="es-ES" sz="2000" b="1" dirty="0" err="1">
                <a:solidFill>
                  <a:schemeClr val="accent1">
                    <a:lumMod val="75000"/>
                  </a:schemeClr>
                </a:solidFill>
                <a:latin typeface="+mj-lt"/>
                <a:ea typeface="+mj-ea"/>
                <a:cs typeface="+mj-cs"/>
              </a:rPr>
              <a:t>List</a:t>
            </a:r>
            <a:r>
              <a:rPr lang="es-ES" sz="2000" b="1" dirty="0">
                <a:solidFill>
                  <a:schemeClr val="accent1">
                    <a:lumMod val="75000"/>
                  </a:schemeClr>
                </a:solidFill>
                <a:latin typeface="+mj-lt"/>
                <a:ea typeface="+mj-ea"/>
                <a:cs typeface="+mj-cs"/>
              </a:rPr>
              <a:t>&lt;T&gt; </a:t>
            </a:r>
            <a:r>
              <a:rPr lang="es-ES" sz="2000" b="1" dirty="0" err="1">
                <a:solidFill>
                  <a:schemeClr val="accent1">
                    <a:lumMod val="75000"/>
                  </a:schemeClr>
                </a:solidFill>
                <a:latin typeface="+mj-lt"/>
                <a:ea typeface="+mj-ea"/>
                <a:cs typeface="+mj-cs"/>
              </a:rPr>
              <a:t>getResultList</a:t>
            </a:r>
            <a:r>
              <a:rPr lang="es-ES" sz="2000" b="1" dirty="0">
                <a:solidFill>
                  <a:schemeClr val="accent1">
                    <a:lumMod val="75000"/>
                  </a:schemeClr>
                </a:solidFill>
                <a:latin typeface="+mj-lt"/>
                <a:ea typeface="+mj-ea"/>
                <a:cs typeface="+mj-cs"/>
              </a:rPr>
              <a:t>(). Devuelve una colección del tipo de las entidades:</a:t>
            </a: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0">
              <a:spcBef>
                <a:spcPts val="600"/>
              </a:spcBef>
              <a:spcAft>
                <a:spcPts val="1200"/>
              </a:spcAft>
              <a:buFont typeface="Wingdings" pitchFamily="2" charset="2"/>
              <a:buChar char="Ø"/>
              <a:defRPr/>
            </a:pPr>
            <a:endParaRPr lang="es-ES" sz="2000" b="1" dirty="0">
              <a:solidFill>
                <a:schemeClr val="accent1">
                  <a:lumMod val="75000"/>
                </a:schemeClr>
              </a:solidFill>
              <a:latin typeface="+mj-lt"/>
              <a:ea typeface="+mj-ea"/>
              <a:cs typeface="+mj-cs"/>
            </a:endParaRPr>
          </a:p>
          <a:p>
            <a:pPr lvl="1">
              <a:spcBef>
                <a:spcPts val="600"/>
              </a:spcBef>
              <a:spcAft>
                <a:spcPts val="1200"/>
              </a:spcAft>
              <a:buFont typeface="Wingdings" pitchFamily="2" charset="2"/>
              <a:buChar char="§"/>
              <a:defRPr/>
            </a:pPr>
            <a:endParaRPr lang="es-ES" sz="2000" b="1" dirty="0" smtClean="0">
              <a:solidFill>
                <a:schemeClr val="accent1">
                  <a:lumMod val="75000"/>
                </a:schemeClr>
              </a:solidFill>
              <a:latin typeface="+mj-lt"/>
              <a:ea typeface="+mj-ea"/>
              <a:cs typeface="+mj-cs"/>
            </a:endParaRPr>
          </a:p>
          <a:p>
            <a:pPr lvl="1">
              <a:spcBef>
                <a:spcPts val="600"/>
              </a:spcBef>
              <a:spcAft>
                <a:spcPts val="1200"/>
              </a:spcAft>
              <a:buFont typeface="Wingdings" pitchFamily="2" charset="2"/>
              <a:buChar char="§"/>
              <a:defRPr/>
            </a:pPr>
            <a:endParaRPr lang="es-ES" sz="2000" b="1" dirty="0">
              <a:solidFill>
                <a:schemeClr val="accent1">
                  <a:lumMod val="75000"/>
                </a:schemeClr>
              </a:solidFill>
              <a:latin typeface="+mj-lt"/>
              <a:ea typeface="+mj-ea"/>
              <a:cs typeface="+mj-cs"/>
            </a:endParaRPr>
          </a:p>
          <a:p>
            <a:pPr lvl="1">
              <a:spcBef>
                <a:spcPts val="600"/>
              </a:spcBef>
              <a:spcAft>
                <a:spcPts val="1200"/>
              </a:spcAft>
              <a:buFont typeface="Wingdings" pitchFamily="2" charset="2"/>
              <a:buChar char="§"/>
              <a:defRPr/>
            </a:pPr>
            <a:r>
              <a:rPr lang="es-ES" sz="2000" b="1" dirty="0" smtClean="0">
                <a:solidFill>
                  <a:schemeClr val="accent1">
                    <a:lumMod val="75000"/>
                  </a:schemeClr>
                </a:solidFill>
                <a:latin typeface="+mj-lt"/>
                <a:ea typeface="+mj-ea"/>
                <a:cs typeface="+mj-cs"/>
              </a:rPr>
              <a:t>T </a:t>
            </a:r>
            <a:r>
              <a:rPr lang="es-ES" sz="2000" b="1" dirty="0" err="1">
                <a:solidFill>
                  <a:schemeClr val="accent1">
                    <a:lumMod val="75000"/>
                  </a:schemeClr>
                </a:solidFill>
                <a:latin typeface="+mj-lt"/>
                <a:ea typeface="+mj-ea"/>
                <a:cs typeface="+mj-cs"/>
              </a:rPr>
              <a:t>getSingleResult</a:t>
            </a:r>
            <a:r>
              <a:rPr lang="es-ES" sz="2000" b="1" dirty="0">
                <a:solidFill>
                  <a:schemeClr val="accent1">
                    <a:lumMod val="75000"/>
                  </a:schemeClr>
                </a:solidFill>
                <a:latin typeface="+mj-lt"/>
                <a:ea typeface="+mj-ea"/>
                <a:cs typeface="+mj-cs"/>
              </a:rPr>
              <a:t>(). Devuelve la única entidad resultante de la consulta en el tipo de la misma</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kumimoji="0" lang="es-ES" sz="2000" b="1" i="0" u="none" strike="noStrike" kern="1200" cap="none" spc="0" normalizeH="0" noProof="0" dirty="0">
                <a:ln>
                  <a:noFill/>
                </a:ln>
                <a:solidFill>
                  <a:schemeClr val="accent1">
                    <a:lumMod val="75000"/>
                  </a:schemeClr>
                </a:solidFill>
                <a:uLnTx/>
                <a:uFillTx/>
                <a:latin typeface="+mj-lt"/>
                <a:ea typeface="+mj-ea"/>
                <a:cs typeface="+mj-cs"/>
              </a:rPr>
              <a:t>Disponible desde JPA 2.</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a:solidFill>
                <a:schemeClr val="accent1">
                  <a:lumMod val="75000"/>
                </a:schemeClr>
              </a:solidFill>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uLnTx/>
              <a:uFillTx/>
              <a:latin typeface="+mj-lt"/>
              <a:ea typeface="+mj-ea"/>
              <a:cs typeface="+mj-cs"/>
            </a:endParaRPr>
          </a:p>
        </p:txBody>
      </p:sp>
      <p:sp>
        <p:nvSpPr>
          <p:cNvPr id="4" name="3 CuadroTexto"/>
          <p:cNvSpPr txBox="1"/>
          <p:nvPr/>
        </p:nvSpPr>
        <p:spPr>
          <a:xfrm>
            <a:off x="1475656" y="2420888"/>
            <a:ext cx="6912768" cy="2585323"/>
          </a:xfrm>
          <a:prstGeom prst="rect">
            <a:avLst/>
          </a:prstGeom>
          <a:noFill/>
        </p:spPr>
        <p:txBody>
          <a:bodyPr wrap="square" rtlCol="0">
            <a:spAutoFit/>
          </a:bodyPr>
          <a:lstStyle/>
          <a:p>
            <a:pPr lvl="1"/>
            <a:r>
              <a:rPr lang="es-ES" dirty="0" err="1"/>
              <a:t>String</a:t>
            </a:r>
            <a:r>
              <a:rPr lang="es-ES" dirty="0"/>
              <a:t> </a:t>
            </a:r>
            <a:r>
              <a:rPr lang="es-ES" dirty="0" err="1"/>
              <a:t>jpql</a:t>
            </a:r>
            <a:r>
              <a:rPr lang="es-ES" dirty="0"/>
              <a:t>=“</a:t>
            </a:r>
            <a:r>
              <a:rPr lang="es-ES" dirty="0" err="1"/>
              <a:t>Select</a:t>
            </a:r>
            <a:r>
              <a:rPr lang="es-ES" dirty="0"/>
              <a:t> c </a:t>
            </a:r>
            <a:r>
              <a:rPr lang="es-ES" dirty="0" err="1"/>
              <a:t>From</a:t>
            </a:r>
            <a:r>
              <a:rPr lang="es-ES" dirty="0"/>
              <a:t> Contacto c”;</a:t>
            </a:r>
          </a:p>
          <a:p>
            <a:pPr lvl="1"/>
            <a:r>
              <a:rPr lang="es-ES" b="1" dirty="0" err="1"/>
              <a:t>TypedQuery</a:t>
            </a:r>
            <a:r>
              <a:rPr lang="es-ES" b="1" dirty="0"/>
              <a:t>&lt;Contacto&gt; </a:t>
            </a:r>
            <a:r>
              <a:rPr lang="es-ES" b="1" dirty="0" err="1"/>
              <a:t>qr</a:t>
            </a:r>
            <a:r>
              <a:rPr lang="es-ES" b="1" dirty="0"/>
              <a:t>=</a:t>
            </a:r>
            <a:r>
              <a:rPr lang="es-ES" b="1" dirty="0" err="1"/>
              <a:t>em.createQuery</a:t>
            </a:r>
            <a:r>
              <a:rPr lang="es-ES" b="1" dirty="0"/>
              <a:t>(</a:t>
            </a:r>
            <a:r>
              <a:rPr lang="es-ES" b="1" dirty="0" err="1">
                <a:solidFill>
                  <a:srgbClr val="FF0000"/>
                </a:solidFill>
              </a:rPr>
              <a:t>jpql,Contacto.class</a:t>
            </a:r>
            <a:r>
              <a:rPr lang="es-ES" b="1" dirty="0"/>
              <a:t>)</a:t>
            </a:r>
            <a:r>
              <a:rPr lang="es-ES" dirty="0"/>
              <a:t>;</a:t>
            </a:r>
          </a:p>
          <a:p>
            <a:pPr lvl="1"/>
            <a:r>
              <a:rPr lang="es-ES" dirty="0">
                <a:solidFill>
                  <a:schemeClr val="accent1">
                    <a:lumMod val="75000"/>
                  </a:schemeClr>
                </a:solidFill>
              </a:rPr>
              <a:t>//No hay que hacer casting</a:t>
            </a:r>
          </a:p>
          <a:p>
            <a:pPr lvl="1"/>
            <a:r>
              <a:rPr lang="es-ES" dirty="0" err="1"/>
              <a:t>List</a:t>
            </a:r>
            <a:r>
              <a:rPr lang="es-ES" dirty="0"/>
              <a:t>&lt;Contacto&gt; </a:t>
            </a:r>
            <a:r>
              <a:rPr lang="es-ES" dirty="0" err="1"/>
              <a:t>contacts</a:t>
            </a:r>
            <a:r>
              <a:rPr lang="es-ES" dirty="0"/>
              <a:t>=</a:t>
            </a:r>
            <a:r>
              <a:rPr lang="es-ES" dirty="0" err="1"/>
              <a:t>qr.getResultList</a:t>
            </a:r>
            <a:r>
              <a:rPr lang="es-ES" dirty="0" smtClean="0"/>
              <a:t>();</a:t>
            </a:r>
          </a:p>
          <a:p>
            <a:r>
              <a:rPr lang="es-ES" dirty="0" smtClean="0"/>
              <a:t>Antes: </a:t>
            </a:r>
            <a:r>
              <a:rPr lang="es-ES" dirty="0" err="1"/>
              <a:t>public</a:t>
            </a:r>
            <a:r>
              <a:rPr lang="es-ES" dirty="0"/>
              <a:t> </a:t>
            </a:r>
            <a:r>
              <a:rPr lang="es-ES" dirty="0" err="1"/>
              <a:t>List</a:t>
            </a:r>
            <a:r>
              <a:rPr lang="es-ES" dirty="0"/>
              <a:t>&lt;Contacto&gt; </a:t>
            </a:r>
            <a:r>
              <a:rPr lang="es-ES" dirty="0" err="1"/>
              <a:t>getContactos</a:t>
            </a:r>
            <a:r>
              <a:rPr lang="es-ES" dirty="0"/>
              <a:t>() {</a:t>
            </a:r>
          </a:p>
          <a:p>
            <a:r>
              <a:rPr lang="en-US" dirty="0"/>
              <a:t>String </a:t>
            </a:r>
            <a:r>
              <a:rPr lang="en-US" dirty="0" err="1"/>
              <a:t>jpql</a:t>
            </a:r>
            <a:r>
              <a:rPr lang="en-US" dirty="0"/>
              <a:t>="select c From </a:t>
            </a:r>
            <a:r>
              <a:rPr lang="en-US" dirty="0" err="1"/>
              <a:t>Contacto</a:t>
            </a:r>
            <a:r>
              <a:rPr lang="en-US" dirty="0"/>
              <a:t> c";</a:t>
            </a:r>
          </a:p>
          <a:p>
            <a:r>
              <a:rPr lang="es-ES" dirty="0" err="1"/>
              <a:t>Query</a:t>
            </a:r>
            <a:r>
              <a:rPr lang="es-ES" dirty="0"/>
              <a:t> </a:t>
            </a:r>
            <a:r>
              <a:rPr lang="es-ES" dirty="0" err="1"/>
              <a:t>qr</a:t>
            </a:r>
            <a:r>
              <a:rPr lang="es-ES" dirty="0"/>
              <a:t>=</a:t>
            </a:r>
            <a:r>
              <a:rPr lang="es-ES" dirty="0" err="1"/>
              <a:t>em.createQuery</a:t>
            </a:r>
            <a:r>
              <a:rPr lang="es-ES" dirty="0"/>
              <a:t>(</a:t>
            </a:r>
            <a:r>
              <a:rPr lang="es-ES" dirty="0" err="1"/>
              <a:t>jpql</a:t>
            </a:r>
            <a:r>
              <a:rPr lang="es-ES" dirty="0"/>
              <a:t>);</a:t>
            </a:r>
          </a:p>
          <a:p>
            <a:r>
              <a:rPr lang="es-ES" dirty="0" err="1"/>
              <a:t>return</a:t>
            </a:r>
            <a:r>
              <a:rPr lang="es-ES" dirty="0"/>
              <a:t> </a:t>
            </a:r>
            <a:r>
              <a:rPr lang="es-ES" u="sng" dirty="0"/>
              <a:t>(</a:t>
            </a:r>
            <a:r>
              <a:rPr lang="es-ES" u="sng" dirty="0" err="1"/>
              <a:t>List</a:t>
            </a:r>
            <a:r>
              <a:rPr lang="es-ES" u="sng" dirty="0"/>
              <a:t>&lt;Contacto&gt;)</a:t>
            </a:r>
            <a:r>
              <a:rPr lang="es-ES" u="sng" dirty="0" err="1"/>
              <a:t>qr.getResultList</a:t>
            </a:r>
            <a:r>
              <a:rPr lang="es-ES" u="sng" dirty="0"/>
              <a:t>();</a:t>
            </a:r>
          </a:p>
          <a:p>
            <a:r>
              <a:rPr lang="es-ES" dirty="0" smtClean="0"/>
              <a:t>}Hay que hacer casting del resultado</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778098"/>
          </a:xfrm>
        </p:spPr>
        <p:txBody>
          <a:bodyPr>
            <a:normAutofit/>
          </a:bodyPr>
          <a:lstStyle/>
          <a:p>
            <a:pPr algn="l"/>
            <a:r>
              <a:rPr lang="es-ES" sz="2800" b="1" u="sng" dirty="0"/>
              <a:t>30_libreria_jpa</a:t>
            </a:r>
          </a:p>
        </p:txBody>
      </p:sp>
      <p:sp>
        <p:nvSpPr>
          <p:cNvPr id="3" name="2 Rectángulo"/>
          <p:cNvSpPr/>
          <p:nvPr/>
        </p:nvSpPr>
        <p:spPr>
          <a:xfrm>
            <a:off x="539552" y="1124744"/>
            <a:ext cx="8136904" cy="6186309"/>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accent1">
                    <a:lumMod val="75000"/>
                  </a:schemeClr>
                </a:solidFill>
              </a:rPr>
              <a:t>Poner la capa de persistencia y poner la devolución como </a:t>
            </a:r>
            <a:r>
              <a:rPr lang="es-ES" b="1" dirty="0" err="1">
                <a:solidFill>
                  <a:schemeClr val="accent1">
                    <a:lumMod val="75000"/>
                  </a:schemeClr>
                </a:solidFill>
              </a:rPr>
              <a:t>list</a:t>
            </a:r>
            <a:endParaRPr lang="es-ES" b="1" dirty="0">
              <a:solidFill>
                <a:schemeClr val="accent1">
                  <a:lumMod val="75000"/>
                </a:schemeClr>
              </a:solidFill>
            </a:endParaRPr>
          </a:p>
          <a:p>
            <a:pPr marL="285750" indent="-285750">
              <a:buFont typeface="Wingdings" panose="05000000000000000000" pitchFamily="2" charset="2"/>
              <a:buChar char="Ø"/>
            </a:pPr>
            <a:endParaRPr lang="es-ES" b="1" dirty="0">
              <a:solidFill>
                <a:schemeClr val="accent1">
                  <a:lumMod val="75000"/>
                </a:schemeClr>
              </a:solidFill>
            </a:endParaRPr>
          </a:p>
          <a:p>
            <a:pPr marL="285750" indent="-285750">
              <a:buFont typeface="Wingdings" panose="05000000000000000000" pitchFamily="2" charset="2"/>
              <a:buChar char="Ø"/>
            </a:pPr>
            <a:r>
              <a:rPr lang="es-ES" b="1" dirty="0">
                <a:solidFill>
                  <a:srgbClr val="FF0000"/>
                </a:solidFill>
              </a:rPr>
              <a:t>Primero </a:t>
            </a:r>
            <a:r>
              <a:rPr lang="es-ES" b="1" dirty="0" err="1">
                <a:solidFill>
                  <a:srgbClr val="FF0000"/>
                </a:solidFill>
              </a:rPr>
              <a:t>Setup</a:t>
            </a:r>
            <a:r>
              <a:rPr lang="es-ES" b="1" dirty="0">
                <a:solidFill>
                  <a:schemeClr val="accent1">
                    <a:lumMod val="75000"/>
                  </a:schemeClr>
                </a:solidFill>
              </a:rPr>
              <a:t>: añadir las librerías de configuración</a:t>
            </a:r>
          </a:p>
          <a:p>
            <a:pPr marL="742950" lvl="1" indent="-285750">
              <a:buFont typeface="Wingdings" panose="05000000000000000000" pitchFamily="2" charset="2"/>
              <a:buChar char="Ø"/>
            </a:pPr>
            <a:r>
              <a:rPr lang="es-ES" b="1" dirty="0">
                <a:solidFill>
                  <a:schemeClr val="accent1">
                    <a:lumMod val="75000"/>
                  </a:schemeClr>
                </a:solidFill>
              </a:rPr>
              <a:t>Agregar </a:t>
            </a:r>
            <a:r>
              <a:rPr lang="es-ES" b="1" dirty="0" err="1">
                <a:solidFill>
                  <a:schemeClr val="accent1">
                    <a:lumMod val="75000"/>
                  </a:schemeClr>
                </a:solidFill>
              </a:rPr>
              <a:t>hibernate</a:t>
            </a:r>
            <a:r>
              <a:rPr lang="es-ES" b="1" dirty="0">
                <a:solidFill>
                  <a:schemeClr val="accent1">
                    <a:lumMod val="75000"/>
                  </a:schemeClr>
                </a:solidFill>
              </a:rPr>
              <a:t> en el </a:t>
            </a:r>
            <a:r>
              <a:rPr lang="es-ES" b="1" dirty="0" err="1">
                <a:solidFill>
                  <a:schemeClr val="accent1">
                    <a:lumMod val="75000"/>
                  </a:schemeClr>
                </a:solidFill>
              </a:rPr>
              <a:t>pom</a:t>
            </a:r>
            <a:endParaRPr lang="es-ES" b="1" dirty="0">
              <a:solidFill>
                <a:schemeClr val="accent1">
                  <a:lumMod val="75000"/>
                </a:schemeClr>
              </a:solidFill>
            </a:endParaRPr>
          </a:p>
          <a:p>
            <a:pPr lvl="1"/>
            <a:r>
              <a:rPr lang="en-US" dirty="0"/>
              <a:t>	&lt;!-- https://mvnrepository.com/artifact/org.hibernate/hibernate-core --&gt;</a:t>
            </a:r>
            <a:endParaRPr lang="es-ES" b="1" dirty="0">
              <a:solidFill>
                <a:schemeClr val="accent1">
                  <a:lumMod val="75000"/>
                </a:schemeClr>
              </a:solidFill>
            </a:endParaRPr>
          </a:p>
          <a:p>
            <a:pPr lvl="3"/>
            <a:r>
              <a:rPr lang="es-ES" dirty="0"/>
              <a:t>&lt;</a:t>
            </a:r>
            <a:r>
              <a:rPr lang="es-ES" dirty="0" err="1"/>
              <a:t>dependency</a:t>
            </a:r>
            <a:r>
              <a:rPr lang="es-ES" dirty="0"/>
              <a:t>&gt;</a:t>
            </a:r>
          </a:p>
          <a:p>
            <a:pPr lvl="3"/>
            <a:r>
              <a:rPr lang="es-ES" dirty="0"/>
              <a:t>    &lt;</a:t>
            </a:r>
            <a:r>
              <a:rPr lang="es-ES" dirty="0" err="1"/>
              <a:t>groupId</a:t>
            </a:r>
            <a:r>
              <a:rPr lang="es-ES" dirty="0"/>
              <a:t>&gt;</a:t>
            </a:r>
            <a:r>
              <a:rPr lang="es-ES" dirty="0" err="1"/>
              <a:t>org.hibernate</a:t>
            </a:r>
            <a:r>
              <a:rPr lang="es-ES" dirty="0"/>
              <a:t>&lt;/</a:t>
            </a:r>
            <a:r>
              <a:rPr lang="es-ES" dirty="0" err="1"/>
              <a:t>groupId</a:t>
            </a:r>
            <a:r>
              <a:rPr lang="es-ES" dirty="0"/>
              <a:t>&gt;</a:t>
            </a:r>
          </a:p>
          <a:p>
            <a:pPr lvl="3"/>
            <a:r>
              <a:rPr lang="es-ES" dirty="0"/>
              <a:t>    &lt;</a:t>
            </a:r>
            <a:r>
              <a:rPr lang="es-ES" dirty="0" err="1"/>
              <a:t>artifactId</a:t>
            </a:r>
            <a:r>
              <a:rPr lang="es-ES" dirty="0"/>
              <a:t>&gt;</a:t>
            </a:r>
            <a:r>
              <a:rPr lang="es-ES" dirty="0" err="1"/>
              <a:t>hibernate-core</a:t>
            </a:r>
            <a:r>
              <a:rPr lang="es-ES" dirty="0"/>
              <a:t>&lt;/</a:t>
            </a:r>
            <a:r>
              <a:rPr lang="es-ES" dirty="0" err="1"/>
              <a:t>artifactId</a:t>
            </a:r>
            <a:r>
              <a:rPr lang="es-ES" dirty="0"/>
              <a:t>&gt;</a:t>
            </a:r>
          </a:p>
          <a:p>
            <a:pPr lvl="3"/>
            <a:r>
              <a:rPr lang="es-ES" dirty="0"/>
              <a:t>    &lt;</a:t>
            </a:r>
            <a:r>
              <a:rPr lang="es-ES" dirty="0" err="1"/>
              <a:t>version</a:t>
            </a:r>
            <a:r>
              <a:rPr lang="es-ES" dirty="0"/>
              <a:t>&gt;5.4.3.Final&lt;/</a:t>
            </a:r>
            <a:r>
              <a:rPr lang="es-ES" dirty="0" err="1"/>
              <a:t>version</a:t>
            </a:r>
            <a:r>
              <a:rPr lang="es-ES" dirty="0"/>
              <a:t>&gt;</a:t>
            </a:r>
          </a:p>
          <a:p>
            <a:pPr lvl="3"/>
            <a:r>
              <a:rPr lang="es-ES" dirty="0"/>
              <a:t>&lt;/</a:t>
            </a:r>
            <a:r>
              <a:rPr lang="es-ES" dirty="0" err="1"/>
              <a:t>dependency</a:t>
            </a:r>
            <a:r>
              <a:rPr lang="es-ES" dirty="0"/>
              <a:t>&gt;</a:t>
            </a:r>
          </a:p>
          <a:p>
            <a:pPr marL="742950" lvl="1" indent="-285750">
              <a:buFont typeface="Wingdings" panose="05000000000000000000" pitchFamily="2" charset="2"/>
              <a:buChar char="Ø"/>
            </a:pPr>
            <a:r>
              <a:rPr lang="es-ES" b="1" dirty="0">
                <a:solidFill>
                  <a:schemeClr val="accent1">
                    <a:lumMod val="75000"/>
                  </a:schemeClr>
                </a:solidFill>
              </a:rPr>
              <a:t>Habilitar asistente JPA en propiedades del </a:t>
            </a:r>
            <a:r>
              <a:rPr lang="es-ES" b="1" dirty="0" err="1">
                <a:solidFill>
                  <a:schemeClr val="accent1">
                    <a:lumMod val="75000"/>
                  </a:schemeClr>
                </a:solidFill>
              </a:rPr>
              <a:t>proyecto</a:t>
            </a:r>
            <a:r>
              <a:rPr lang="es-ES" b="1" dirty="0" err="1">
                <a:solidFill>
                  <a:schemeClr val="accent1">
                    <a:lumMod val="75000"/>
                  </a:schemeClr>
                </a:solidFill>
                <a:sym typeface="Wingdings" panose="05000000000000000000" pitchFamily="2" charset="2"/>
              </a:rPr>
              <a:t></a:t>
            </a:r>
            <a:r>
              <a:rPr lang="es-ES" b="1" dirty="0" err="1">
                <a:sym typeface="Wingdings" panose="05000000000000000000" pitchFamily="2" charset="2"/>
              </a:rPr>
              <a:t>project</a:t>
            </a:r>
            <a:r>
              <a:rPr lang="es-ES" b="1" dirty="0">
                <a:sym typeface="Wingdings" panose="05000000000000000000" pitchFamily="2" charset="2"/>
              </a:rPr>
              <a:t> </a:t>
            </a:r>
            <a:r>
              <a:rPr lang="es-ES" b="1" dirty="0" err="1">
                <a:sym typeface="Wingdings" panose="05000000000000000000" pitchFamily="2" charset="2"/>
              </a:rPr>
              <a:t>facets</a:t>
            </a:r>
            <a:endParaRPr lang="es-ES" b="1" dirty="0">
              <a:sym typeface="Wingdings" panose="05000000000000000000" pitchFamily="2" charset="2"/>
            </a:endParaRP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Se ha creado persistence.xml</a:t>
            </a: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Cambiarle el nombre en general por </a:t>
            </a:r>
            <a:r>
              <a:rPr lang="es-ES" dirty="0" err="1">
                <a:sym typeface="Wingdings" panose="05000000000000000000" pitchFamily="2" charset="2"/>
              </a:rPr>
              <a:t>libreriaPU</a:t>
            </a:r>
            <a:endParaRPr lang="es-ES" dirty="0">
              <a:sym typeface="Wingdings" panose="05000000000000000000" pitchFamily="2" charset="2"/>
            </a:endParaRP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Poner el </a:t>
            </a:r>
            <a:r>
              <a:rPr lang="es-ES" b="1" dirty="0" err="1">
                <a:solidFill>
                  <a:schemeClr val="accent1">
                    <a:lumMod val="75000"/>
                  </a:schemeClr>
                </a:solidFill>
                <a:sym typeface="Wingdings" panose="05000000000000000000" pitchFamily="2" charset="2"/>
              </a:rPr>
              <a:t>persistance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provider</a:t>
            </a:r>
            <a:endParaRPr lang="es-ES" b="1" dirty="0">
              <a:solidFill>
                <a:schemeClr val="accent1">
                  <a:lumMod val="75000"/>
                </a:schemeClr>
              </a:solidFill>
              <a:sym typeface="Wingdings" panose="05000000000000000000" pitchFamily="2" charset="2"/>
            </a:endParaRPr>
          </a:p>
          <a:p>
            <a:pPr lvl="3"/>
            <a:r>
              <a:rPr lang="es-ES" dirty="0" err="1"/>
              <a:t>org.hibernate.jpa.HibernatePersist</a:t>
            </a:r>
            <a:r>
              <a:rPr lang="es-ES" b="1" dirty="0" err="1">
                <a:solidFill>
                  <a:srgbClr val="FF0000"/>
                </a:solidFill>
              </a:rPr>
              <a:t>e</a:t>
            </a:r>
            <a:r>
              <a:rPr lang="es-ES" dirty="0" err="1"/>
              <a:t>nceProvider</a:t>
            </a:r>
            <a:endParaRPr lang="es-ES" dirty="0"/>
          </a:p>
          <a:p>
            <a:pPr marL="742950" lvl="1" indent="-285750">
              <a:buFont typeface="Wingdings" panose="05000000000000000000" pitchFamily="2" charset="2"/>
              <a:buChar char="Ø"/>
            </a:pPr>
            <a:r>
              <a:rPr lang="es-ES" b="1" dirty="0">
                <a:solidFill>
                  <a:schemeClr val="accent1">
                    <a:lumMod val="75000"/>
                  </a:schemeClr>
                </a:solidFill>
              </a:rPr>
              <a:t>Borrar </a:t>
            </a:r>
            <a:r>
              <a:rPr lang="es-ES" b="1" dirty="0" err="1">
                <a:solidFill>
                  <a:schemeClr val="accent1">
                    <a:lumMod val="75000"/>
                  </a:schemeClr>
                </a:solidFill>
              </a:rPr>
              <a:t>beans</a:t>
            </a:r>
            <a:r>
              <a:rPr lang="es-ES" b="1" dirty="0">
                <a:solidFill>
                  <a:schemeClr val="accent1">
                    <a:lumMod val="75000"/>
                  </a:schemeClr>
                </a:solidFill>
              </a:rPr>
              <a:t> y crear </a:t>
            </a:r>
            <a:r>
              <a:rPr lang="es-ES" b="1" dirty="0" err="1">
                <a:solidFill>
                  <a:schemeClr val="accent1">
                    <a:lumMod val="75000"/>
                  </a:schemeClr>
                </a:solidFill>
              </a:rPr>
              <a:t>Entities</a:t>
            </a:r>
            <a:r>
              <a:rPr lang="es-ES" b="1" dirty="0">
                <a:solidFill>
                  <a:schemeClr val="accent1">
                    <a:lumMod val="75000"/>
                  </a:schemeClr>
                </a:solidFill>
              </a:rPr>
              <a:t>: botón </a:t>
            </a:r>
            <a:r>
              <a:rPr lang="es-ES" b="1" dirty="0" err="1">
                <a:solidFill>
                  <a:schemeClr val="accent1">
                    <a:lumMod val="75000"/>
                  </a:schemeClr>
                </a:solidFill>
              </a:rPr>
              <a:t>derecho</a:t>
            </a:r>
            <a:r>
              <a:rPr lang="es-ES" b="1" dirty="0" err="1">
                <a:solidFill>
                  <a:schemeClr val="accent1">
                    <a:lumMod val="75000"/>
                  </a:schemeClr>
                </a:solidFill>
                <a:sym typeface="Wingdings" panose="05000000000000000000" pitchFamily="2" charset="2"/>
              </a:rPr>
              <a:t>JPA</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toolscrear</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entitites</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from</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tablescrear</a:t>
            </a:r>
            <a:r>
              <a:rPr lang="es-ES" b="1" dirty="0">
                <a:solidFill>
                  <a:schemeClr val="accent1">
                    <a:lumMod val="75000"/>
                  </a:schemeClr>
                </a:solidFill>
                <a:sym typeface="Wingdings" panose="05000000000000000000" pitchFamily="2" charset="2"/>
              </a:rPr>
              <a:t> conexión bd_libros30crear </a:t>
            </a:r>
            <a:r>
              <a:rPr lang="es-ES" b="1" dirty="0" err="1">
                <a:solidFill>
                  <a:schemeClr val="accent1">
                    <a:lumMod val="75000"/>
                  </a:schemeClr>
                </a:solidFill>
                <a:sym typeface="Wingdings" panose="05000000000000000000" pitchFamily="2" charset="2"/>
              </a:rPr>
              <a:t>entities</a:t>
            </a:r>
            <a:r>
              <a:rPr lang="es-ES" b="1" dirty="0">
                <a:solidFill>
                  <a:schemeClr val="accent1">
                    <a:lumMod val="75000"/>
                  </a:schemeClr>
                </a:solidFill>
                <a:sym typeface="Wingdings" panose="05000000000000000000" pitchFamily="2" charset="2"/>
              </a:rPr>
              <a:t> de todo menos de ofertas</a:t>
            </a:r>
          </a:p>
          <a:p>
            <a:pPr marL="1200150" lvl="2" indent="-285750">
              <a:buFont typeface="Wingdings" panose="05000000000000000000" pitchFamily="2" charset="2"/>
              <a:buChar char="Ø"/>
            </a:pPr>
            <a:r>
              <a:rPr lang="es-ES" b="1" dirty="0">
                <a:solidFill>
                  <a:schemeClr val="accent1">
                    <a:lumMod val="75000"/>
                  </a:schemeClr>
                </a:solidFill>
                <a:sym typeface="Wingdings" panose="05000000000000000000" pitchFamily="2" charset="2"/>
              </a:rPr>
              <a:t>Sale </a:t>
            </a:r>
            <a:r>
              <a:rPr lang="es-ES" b="1" dirty="0" err="1">
                <a:solidFill>
                  <a:schemeClr val="accent1">
                    <a:lumMod val="75000"/>
                  </a:schemeClr>
                </a:solidFill>
                <a:sym typeface="Wingdings" panose="05000000000000000000" pitchFamily="2" charset="2"/>
              </a:rPr>
              <a:t>table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associationsdesmarcar</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generate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this</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association</a:t>
            </a:r>
            <a:endParaRPr lang="es-ES" b="1" dirty="0">
              <a:solidFill>
                <a:schemeClr val="accent1">
                  <a:lumMod val="75000"/>
                </a:schemeClr>
              </a:solidFill>
              <a:sym typeface="Wingdings" panose="05000000000000000000" pitchFamily="2" charset="2"/>
            </a:endParaRPr>
          </a:p>
          <a:p>
            <a:pPr marL="1657350" lvl="3"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Pq</a:t>
            </a:r>
            <a:r>
              <a:rPr lang="es-ES" b="1" dirty="0">
                <a:solidFill>
                  <a:schemeClr val="accent1">
                    <a:lumMod val="75000"/>
                  </a:schemeClr>
                </a:solidFill>
                <a:sym typeface="Wingdings" panose="05000000000000000000" pitchFamily="2" charset="2"/>
              </a:rPr>
              <a:t> no las necesitamos. Son las asociaciones de las </a:t>
            </a:r>
            <a:r>
              <a:rPr lang="es-ES" b="1" dirty="0" err="1">
                <a:solidFill>
                  <a:schemeClr val="accent1">
                    <a:lumMod val="75000"/>
                  </a:schemeClr>
                </a:solidFill>
                <a:sym typeface="Wingdings" panose="05000000000000000000" pitchFamily="2" charset="2"/>
              </a:rPr>
              <a:t>Foreign</a:t>
            </a:r>
            <a:r>
              <a:rPr lang="es-ES" b="1" dirty="0">
                <a:solidFill>
                  <a:schemeClr val="accent1">
                    <a:lumMod val="75000"/>
                  </a:schemeClr>
                </a:solidFill>
                <a:sym typeface="Wingdings" panose="05000000000000000000" pitchFamily="2" charset="2"/>
              </a:rPr>
              <a:t> Key</a:t>
            </a:r>
          </a:p>
          <a:p>
            <a:pPr marL="1200150" lvl="2" indent="-285750">
              <a:buFont typeface="Wingdings" panose="05000000000000000000" pitchFamily="2" charset="2"/>
              <a:buChar char="Ø"/>
            </a:pPr>
            <a:r>
              <a:rPr lang="es-ES" b="1" dirty="0" err="1">
                <a:solidFill>
                  <a:schemeClr val="accent1">
                    <a:lumMod val="75000"/>
                  </a:schemeClr>
                </a:solidFill>
                <a:sym typeface="Wingdings" panose="05000000000000000000" pitchFamily="2" charset="2"/>
              </a:rPr>
              <a:t>Mapping</a:t>
            </a:r>
            <a:r>
              <a:rPr lang="es-ES" b="1" dirty="0">
                <a:solidFill>
                  <a:schemeClr val="accent1">
                    <a:lumMod val="75000"/>
                  </a:schemeClr>
                </a:solidFill>
                <a:sym typeface="Wingdings" panose="05000000000000000000" pitchFamily="2" charset="2"/>
              </a:rPr>
              <a:t> default no </a:t>
            </a:r>
            <a:r>
              <a:rPr lang="es-ES" b="1" dirty="0" err="1">
                <a:solidFill>
                  <a:schemeClr val="accent1">
                    <a:lumMod val="75000"/>
                  </a:schemeClr>
                </a:solidFill>
                <a:sym typeface="Wingdings" panose="05000000000000000000" pitchFamily="2" charset="2"/>
              </a:rPr>
              <a:t>reponder</a:t>
            </a:r>
            <a:r>
              <a:rPr lang="es-ES" b="1" dirty="0">
                <a:solidFill>
                  <a:schemeClr val="accent1">
                    <a:lumMod val="75000"/>
                  </a:schemeClr>
                </a:solidFill>
                <a:sym typeface="Wingdings" panose="05000000000000000000" pitchFamily="2" charset="2"/>
              </a:rPr>
              <a:t> Key </a:t>
            </a:r>
            <a:r>
              <a:rPr lang="es-ES" b="1" dirty="0" err="1">
                <a:solidFill>
                  <a:schemeClr val="accent1">
                    <a:lumMod val="75000"/>
                  </a:schemeClr>
                </a:solidFill>
                <a:sym typeface="Wingdings" panose="05000000000000000000" pitchFamily="2" charset="2"/>
              </a:rPr>
              <a:t>generate</a:t>
            </a:r>
            <a:r>
              <a:rPr lang="es-ES" b="1" dirty="0">
                <a:solidFill>
                  <a:schemeClr val="accent1">
                    <a:lumMod val="75000"/>
                  </a:schemeClr>
                </a:solidFill>
                <a:sym typeface="Wingdings" panose="05000000000000000000" pitchFamily="2" charset="2"/>
              </a:rPr>
              <a:t> </a:t>
            </a:r>
            <a:r>
              <a:rPr lang="es-ES" b="1" dirty="0" err="1">
                <a:solidFill>
                  <a:schemeClr val="accent1">
                    <a:lumMod val="75000"/>
                  </a:schemeClr>
                </a:solidFill>
                <a:sym typeface="Wingdings" panose="05000000000000000000" pitchFamily="2" charset="2"/>
              </a:rPr>
              <a:t>pq</a:t>
            </a:r>
            <a:r>
              <a:rPr lang="es-ES" b="1" dirty="0">
                <a:solidFill>
                  <a:schemeClr val="accent1">
                    <a:lumMod val="75000"/>
                  </a:schemeClr>
                </a:solidFill>
                <a:sym typeface="Wingdings" panose="05000000000000000000" pitchFamily="2" charset="2"/>
              </a:rPr>
              <a:t> cada tabla diferente. Sólo poner que es el </a:t>
            </a:r>
            <a:r>
              <a:rPr lang="es-ES" b="1" dirty="0" err="1">
                <a:solidFill>
                  <a:schemeClr val="accent1">
                    <a:lumMod val="75000"/>
                  </a:schemeClr>
                </a:solidFill>
                <a:sym typeface="Wingdings" panose="05000000000000000000" pitchFamily="2" charset="2"/>
              </a:rPr>
              <a:t>package</a:t>
            </a:r>
            <a:r>
              <a:rPr lang="es-ES" b="1" dirty="0">
                <a:solidFill>
                  <a:schemeClr val="accent1">
                    <a:lumMod val="75000"/>
                  </a:schemeClr>
                </a:solidFill>
                <a:sym typeface="Wingdings" panose="05000000000000000000" pitchFamily="2" charset="2"/>
              </a:rPr>
              <a:t> entidades</a:t>
            </a:r>
          </a:p>
        </p:txBody>
      </p:sp>
    </p:spTree>
    <p:extLst>
      <p:ext uri="{BB962C8B-B14F-4D97-AF65-F5344CB8AC3E}">
        <p14:creationId xmlns:p14="http://schemas.microsoft.com/office/powerpoint/2010/main" val="377373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A76AC0A-95B1-4878-B3FA-8632E43B57A1}"/>
              </a:ext>
            </a:extLst>
          </p:cNvPr>
          <p:cNvSpPr>
            <a:spLocks noGrp="1"/>
          </p:cNvSpPr>
          <p:nvPr>
            <p:ph type="title"/>
          </p:nvPr>
        </p:nvSpPr>
        <p:spPr>
          <a:xfrm>
            <a:off x="457200" y="274638"/>
            <a:ext cx="8147248" cy="850106"/>
          </a:xfrm>
        </p:spPr>
        <p:txBody>
          <a:bodyPr>
            <a:normAutofit/>
          </a:bodyPr>
          <a:lstStyle/>
          <a:p>
            <a:pPr algn="l"/>
            <a:r>
              <a:rPr lang="es-ES" sz="2800" b="1" u="sng" dirty="0"/>
              <a:t>Ejecución de SQL con JPQL con parámetros</a:t>
            </a:r>
          </a:p>
        </p:txBody>
      </p:sp>
      <p:sp>
        <p:nvSpPr>
          <p:cNvPr id="3" name="Rectángulo 2">
            <a:extLst>
              <a:ext uri="{FF2B5EF4-FFF2-40B4-BE49-F238E27FC236}">
                <a16:creationId xmlns:a16="http://schemas.microsoft.com/office/drawing/2014/main" xmlns="" id="{C85372A4-2D00-4EF6-88BA-D3B44083D9F1}"/>
              </a:ext>
            </a:extLst>
          </p:cNvPr>
          <p:cNvSpPr/>
          <p:nvPr/>
        </p:nvSpPr>
        <p:spPr>
          <a:xfrm>
            <a:off x="539552" y="1136012"/>
            <a:ext cx="8147248" cy="2031325"/>
          </a:xfrm>
          <a:prstGeom prst="rect">
            <a:avLst/>
          </a:prstGeom>
        </p:spPr>
        <p:txBody>
          <a:bodyPr wrap="square">
            <a:spAutoFit/>
          </a:bodyPr>
          <a:lstStyle/>
          <a:p>
            <a:pPr marL="285750" indent="-285750">
              <a:buFont typeface="Wingdings" panose="05000000000000000000" pitchFamily="2" charset="2"/>
              <a:buChar char="Ø"/>
            </a:pPr>
            <a:r>
              <a:rPr lang="es-ES" b="1" dirty="0">
                <a:solidFill>
                  <a:schemeClr val="tx2"/>
                </a:solidFill>
              </a:rPr>
              <a:t>Se pueden añadir parámetros dinámicos a las sentencias JPQL de dos formas: </a:t>
            </a:r>
          </a:p>
          <a:p>
            <a:pPr marL="742950" lvl="1" indent="-285750">
              <a:buFont typeface="Wingdings" panose="05000000000000000000" pitchFamily="2" charset="2"/>
              <a:buChar char="Ø"/>
            </a:pPr>
            <a:r>
              <a:rPr lang="es-ES" b="1" dirty="0">
                <a:solidFill>
                  <a:schemeClr val="tx2"/>
                </a:solidFill>
              </a:rPr>
              <a:t>Por posición, se declara cada parámetro con el carácter interrogación y el número de la posición del parámetro, siendo el primero el 1.</a:t>
            </a:r>
          </a:p>
          <a:p>
            <a:pPr lvl="2"/>
            <a:r>
              <a:rPr lang="en-US" b="1" dirty="0"/>
              <a:t>SELECT p FROM </a:t>
            </a:r>
            <a:r>
              <a:rPr lang="en-US" b="1" dirty="0" err="1"/>
              <a:t>Producto</a:t>
            </a:r>
            <a:r>
              <a:rPr lang="en-US" b="1" dirty="0"/>
              <a:t> p WHERE </a:t>
            </a:r>
            <a:r>
              <a:rPr lang="en-US" b="1" dirty="0" err="1"/>
              <a:t>p.precio</a:t>
            </a:r>
            <a:r>
              <a:rPr lang="en-US" b="1" dirty="0"/>
              <a:t> = ?1</a:t>
            </a:r>
            <a:endParaRPr lang="es-ES" b="1" dirty="0"/>
          </a:p>
          <a:p>
            <a:pPr marL="742950" lvl="1" indent="-285750">
              <a:buFont typeface="Wingdings" panose="05000000000000000000" pitchFamily="2" charset="2"/>
              <a:buChar char="Ø"/>
            </a:pPr>
            <a:r>
              <a:rPr lang="es-ES" b="1" dirty="0">
                <a:solidFill>
                  <a:schemeClr val="tx2"/>
                </a:solidFill>
              </a:rPr>
              <a:t>Por título, se declara cada parámetro con el carácter “:” y el nombre del parámetro.</a:t>
            </a:r>
          </a:p>
          <a:p>
            <a:pPr lvl="2"/>
            <a:r>
              <a:rPr lang="en-US" b="1" dirty="0"/>
              <a:t>SELECT p FROM </a:t>
            </a:r>
            <a:r>
              <a:rPr lang="en-US" b="1" dirty="0" err="1"/>
              <a:t>Producto</a:t>
            </a:r>
            <a:r>
              <a:rPr lang="en-US" b="1" dirty="0"/>
              <a:t> p WHERE </a:t>
            </a:r>
            <a:r>
              <a:rPr lang="en-US" b="1" dirty="0" err="1"/>
              <a:t>p.precio</a:t>
            </a:r>
            <a:r>
              <a:rPr lang="en-US" b="1" dirty="0"/>
              <a:t> = :</a:t>
            </a:r>
            <a:r>
              <a:rPr lang="en-US" b="1" dirty="0" err="1"/>
              <a:t>precio</a:t>
            </a:r>
            <a:endParaRPr lang="es-ES" b="1" dirty="0"/>
          </a:p>
        </p:txBody>
      </p:sp>
    </p:spTree>
    <p:extLst>
      <p:ext uri="{BB962C8B-B14F-4D97-AF65-F5344CB8AC3E}">
        <p14:creationId xmlns:p14="http://schemas.microsoft.com/office/powerpoint/2010/main" val="34615067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4317</TotalTime>
  <Words>782</Words>
  <Application>Microsoft Office PowerPoint</Application>
  <PresentationFormat>Presentación en pantalla (4:3)</PresentationFormat>
  <Paragraphs>164</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Consultas JPA JPQuery</vt:lpstr>
      <vt:lpstr>Fundamentos</vt:lpstr>
      <vt:lpstr>El lenguaje JPQL</vt:lpstr>
      <vt:lpstr>Presentación de PowerPoint</vt:lpstr>
      <vt:lpstr>Objeto Query</vt:lpstr>
      <vt:lpstr>Métodos de Query</vt:lpstr>
      <vt:lpstr>TypedQuery</vt:lpstr>
      <vt:lpstr>30_libreria_jpa</vt:lpstr>
      <vt:lpstr>Ejecución de SQL con JPQL con parámetros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Lección 1. Fundamentos de Java</dc:title>
  <dc:creator>antonio martin</dc:creator>
  <cp:lastModifiedBy>Vanessa Armesto</cp:lastModifiedBy>
  <cp:revision>47</cp:revision>
  <dcterms:created xsi:type="dcterms:W3CDTF">2017-04-22T22:25:01Z</dcterms:created>
  <dcterms:modified xsi:type="dcterms:W3CDTF">2019-07-10T10:42:49Z</dcterms:modified>
</cp:coreProperties>
</file>